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handoutMasterIdLst>
    <p:handoutMasterId r:id="rId40"/>
  </p:handoutMasterIdLst>
  <p:sldIdLst>
    <p:sldId id="256" r:id="rId2"/>
    <p:sldId id="427" r:id="rId3"/>
    <p:sldId id="358" r:id="rId4"/>
    <p:sldId id="360" r:id="rId5"/>
    <p:sldId id="380" r:id="rId6"/>
    <p:sldId id="421" r:id="rId7"/>
    <p:sldId id="381" r:id="rId8"/>
    <p:sldId id="261" r:id="rId9"/>
    <p:sldId id="263" r:id="rId10"/>
    <p:sldId id="422" r:id="rId11"/>
    <p:sldId id="423" r:id="rId12"/>
    <p:sldId id="274" r:id="rId13"/>
    <p:sldId id="424" r:id="rId14"/>
    <p:sldId id="420" r:id="rId15"/>
    <p:sldId id="273" r:id="rId16"/>
    <p:sldId id="301" r:id="rId17"/>
    <p:sldId id="335" r:id="rId18"/>
    <p:sldId id="275" r:id="rId19"/>
    <p:sldId id="296" r:id="rId20"/>
    <p:sldId id="297" r:id="rId21"/>
    <p:sldId id="397" r:id="rId22"/>
    <p:sldId id="395" r:id="rId23"/>
    <p:sldId id="396" r:id="rId24"/>
    <p:sldId id="400" r:id="rId25"/>
    <p:sldId id="413" r:id="rId26"/>
    <p:sldId id="414" r:id="rId27"/>
    <p:sldId id="426" r:id="rId28"/>
    <p:sldId id="392" r:id="rId29"/>
    <p:sldId id="415" r:id="rId30"/>
    <p:sldId id="425" r:id="rId31"/>
    <p:sldId id="283" r:id="rId32"/>
    <p:sldId id="271" r:id="rId33"/>
    <p:sldId id="276" r:id="rId34"/>
    <p:sldId id="349" r:id="rId35"/>
    <p:sldId id="350" r:id="rId36"/>
    <p:sldId id="351" r:id="rId37"/>
    <p:sldId id="35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414"/>
    <a:srgbClr val="410604"/>
    <a:srgbClr val="0F0F0F"/>
    <a:srgbClr val="24164B"/>
    <a:srgbClr val="1AF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7" autoAdjust="0"/>
    <p:restoredTop sz="75772" autoAdjust="0"/>
  </p:normalViewPr>
  <p:slideViewPr>
    <p:cSldViewPr snapToGrid="0" snapToObjects="1">
      <p:cViewPr>
        <p:scale>
          <a:sx n="72" d="100"/>
          <a:sy n="72" d="100"/>
        </p:scale>
        <p:origin x="-106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88"/>
    </p:cViewPr>
  </p:sorterViewPr>
  <p:notesViewPr>
    <p:cSldViewPr snapToGrid="0" snapToObjects="1">
      <p:cViewPr varScale="1">
        <p:scale>
          <a:sx n="112" d="100"/>
          <a:sy n="112" d="100"/>
        </p:scale>
        <p:origin x="-36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bg2">
                <a:lumMod val="25000"/>
                <a:lumOff val="75000"/>
              </a:schemeClr>
            </a:solidFill>
            <a:ln w="1905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JS Raytracer</c:v>
                </c:pt>
                <c:pt idx="1">
                  <c:v>Space Invaders</c:v>
                </c:pt>
                <c:pt idx="2">
                  <c:v>Mozilla.org</c:v>
                </c:pt>
                <c:pt idx="3">
                  <c:v>CodeMirror</c:v>
                </c:pt>
                <c:pt idx="4">
                  <c:v>Colorpicker</c:v>
                </c:pt>
                <c:pt idx="5">
                  <c:v>DuckDuckGo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Recording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JS Raytracer</c:v>
                </c:pt>
                <c:pt idx="1">
                  <c:v>Space Invaders</c:v>
                </c:pt>
                <c:pt idx="2">
                  <c:v>Mozilla.org</c:v>
                </c:pt>
                <c:pt idx="3">
                  <c:v>CodeMirror</c:v>
                </c:pt>
                <c:pt idx="4">
                  <c:v>Colorpicker</c:v>
                </c:pt>
                <c:pt idx="5">
                  <c:v>DuckDuckGo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1.01</c:v>
                </c:pt>
                <c:pt idx="1">
                  <c:v>1.03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1× Replay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JS Raytracer</c:v>
                </c:pt>
                <c:pt idx="1">
                  <c:v>Space Invaders</c:v>
                </c:pt>
                <c:pt idx="2">
                  <c:v>Mozilla.org</c:v>
                </c:pt>
                <c:pt idx="3">
                  <c:v>CodeMirror</c:v>
                </c:pt>
                <c:pt idx="4">
                  <c:v>Colorpicker</c:v>
                </c:pt>
                <c:pt idx="5">
                  <c:v>DuckDuckGo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1.17</c:v>
                </c:pt>
                <c:pt idx="1">
                  <c:v>1.22</c:v>
                </c:pt>
                <c:pt idx="2">
                  <c:v>1.09</c:v>
                </c:pt>
                <c:pt idx="3">
                  <c:v>1.03</c:v>
                </c:pt>
                <c:pt idx="4">
                  <c:v>1.07</c:v>
                </c:pt>
                <c:pt idx="5">
                  <c:v>1.08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Seeking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JS Raytracer</c:v>
                </c:pt>
                <c:pt idx="1">
                  <c:v>Space Invaders</c:v>
                </c:pt>
                <c:pt idx="2">
                  <c:v>Mozilla.org</c:v>
                </c:pt>
                <c:pt idx="3">
                  <c:v>CodeMirror</c:v>
                </c:pt>
                <c:pt idx="4">
                  <c:v>Colorpicker</c:v>
                </c:pt>
                <c:pt idx="5">
                  <c:v>DuckDuckGo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1.02</c:v>
                </c:pt>
                <c:pt idx="1">
                  <c:v>0.25</c:v>
                </c:pt>
                <c:pt idx="2">
                  <c:v>0.23</c:v>
                </c:pt>
                <c:pt idx="3">
                  <c:v>0.07</c:v>
                </c:pt>
                <c:pt idx="4">
                  <c:v>0.13</c:v>
                </c:pt>
                <c:pt idx="5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400344"/>
        <c:axId val="-2115397176"/>
      </c:barChart>
      <c:catAx>
        <c:axId val="-2115400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ill Sans Light"/>
              </a:defRPr>
            </a:pPr>
            <a:endParaRPr lang="en-US"/>
          </a:p>
        </c:txPr>
        <c:crossAx val="-2115397176"/>
        <c:crosses val="autoZero"/>
        <c:auto val="1"/>
        <c:lblAlgn val="ctr"/>
        <c:lblOffset val="100"/>
        <c:noMultiLvlLbl val="0"/>
      </c:catAx>
      <c:valAx>
        <c:axId val="-211539717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  <a:lumOff val="2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>
                    <a:latin typeface="Gill Sans Light"/>
                  </a:defRPr>
                </a:pPr>
                <a:r>
                  <a:rPr lang="en-US" sz="1600" baseline="0" dirty="0" smtClean="0">
                    <a:latin typeface="Gill Sans Light"/>
                  </a:rPr>
                  <a:t>Run times</a:t>
                </a:r>
              </a:p>
              <a:p>
                <a:pPr>
                  <a:defRPr sz="1600">
                    <a:latin typeface="Gill Sans Light"/>
                  </a:defRPr>
                </a:pPr>
                <a:r>
                  <a:rPr lang="en-US" sz="1600" baseline="0" dirty="0" smtClean="0">
                    <a:latin typeface="Gill Sans Light"/>
                  </a:rPr>
                  <a:t>(multiple of baseline)</a:t>
                </a:r>
                <a:endParaRPr lang="en-US" sz="1600" dirty="0">
                  <a:latin typeface="Gill Sans Light"/>
                </a:endParaRPr>
              </a:p>
            </c:rich>
          </c:tx>
          <c:layout>
            <c:manualLayout>
              <c:xMode val="edge"/>
              <c:yMode val="edge"/>
              <c:x val="0.0129368308664344"/>
              <c:y val="0.2454770014797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Light"/>
              </a:defRPr>
            </a:pPr>
            <a:endParaRPr lang="en-US"/>
          </a:p>
        </c:txPr>
        <c:crossAx val="-2115400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477460591779"/>
          <c:y val="0.186273270206702"/>
          <c:w val="0.159948852223702"/>
          <c:h val="0.290875085312582"/>
        </c:manualLayout>
      </c:layout>
      <c:overlay val="0"/>
      <c:spPr>
        <a:solidFill>
          <a:schemeClr val="bg1">
            <a:lumMod val="85000"/>
            <a:lumOff val="15000"/>
          </a:schemeClr>
        </a:solidFill>
      </c:spPr>
      <c:txPr>
        <a:bodyPr/>
        <a:lstStyle/>
        <a:p>
          <a:pPr>
            <a:defRPr sz="1400">
              <a:latin typeface="Gill Sans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In-memory</c:v>
                </c:pt>
              </c:strCache>
            </c:strRef>
          </c:tx>
          <c:spPr>
            <a:solidFill>
              <a:schemeClr val="bg2">
                <a:lumMod val="25000"/>
                <a:lumOff val="75000"/>
              </a:schemeClr>
            </a:solidFill>
            <a:ln w="1905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24.7</c:v>
                </c:pt>
                <c:pt idx="1">
                  <c:v>24.0</c:v>
                </c:pt>
                <c:pt idx="2">
                  <c:v>247.0</c:v>
                </c:pt>
                <c:pt idx="3">
                  <c:v>187.0</c:v>
                </c:pt>
                <c:pt idx="4">
                  <c:v>57.6</c:v>
                </c:pt>
                <c:pt idx="5">
                  <c:v>112.0</c:v>
                </c:pt>
                <c:pt idx="6">
                  <c:v>119.0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Serialized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71.4</c:v>
                </c:pt>
                <c:pt idx="1">
                  <c:v>69.4</c:v>
                </c:pt>
                <c:pt idx="2">
                  <c:v>683.0</c:v>
                </c:pt>
                <c:pt idx="3">
                  <c:v>502.0</c:v>
                </c:pt>
                <c:pt idx="4">
                  <c:v>163.0</c:v>
                </c:pt>
                <c:pt idx="5">
                  <c:v>302.0</c:v>
                </c:pt>
                <c:pt idx="6">
                  <c:v>309.0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Compressed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8.5</c:v>
                </c:pt>
                <c:pt idx="1">
                  <c:v>10.2</c:v>
                </c:pt>
                <c:pt idx="2">
                  <c:v>56.8</c:v>
                </c:pt>
                <c:pt idx="3">
                  <c:v>29.5</c:v>
                </c:pt>
                <c:pt idx="4">
                  <c:v>17.1</c:v>
                </c:pt>
                <c:pt idx="5">
                  <c:v>26.7</c:v>
                </c:pt>
                <c:pt idx="6">
                  <c:v>29.6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962520"/>
        <c:axId val="-2114959464"/>
      </c:barChart>
      <c:catAx>
        <c:axId val="-2114962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Light"/>
              </a:defRPr>
            </a:pPr>
            <a:endParaRPr lang="en-US"/>
          </a:p>
        </c:txPr>
        <c:crossAx val="-2114959464"/>
        <c:crosses val="autoZero"/>
        <c:auto val="1"/>
        <c:lblAlgn val="ctr"/>
        <c:lblOffset val="100"/>
        <c:noMultiLvlLbl val="0"/>
      </c:catAx>
      <c:valAx>
        <c:axId val="-2114959464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  <a:lumOff val="2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latin typeface="Gill Sans Light"/>
                  </a:defRPr>
                </a:pPr>
                <a:r>
                  <a:rPr lang="en-US" sz="1400" dirty="0" smtClean="0">
                    <a:latin typeface="Gill Sans Light"/>
                  </a:rPr>
                  <a:t>Size</a:t>
                </a:r>
                <a:r>
                  <a:rPr lang="en-US" sz="1400" baseline="0" dirty="0" smtClean="0">
                    <a:latin typeface="Gill Sans Light"/>
                  </a:rPr>
                  <a:t> (KB)</a:t>
                </a:r>
                <a:endParaRPr lang="en-US" sz="1400" dirty="0">
                  <a:latin typeface="Gill Sans Light"/>
                </a:endParaRPr>
              </a:p>
            </c:rich>
          </c:tx>
          <c:layout>
            <c:manualLayout>
              <c:xMode val="edge"/>
              <c:yMode val="edge"/>
              <c:x val="0.117292113635675"/>
              <c:y val="0.7512478054337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Light"/>
              </a:defRPr>
            </a:pPr>
            <a:endParaRPr lang="en-US"/>
          </a:p>
        </c:txPr>
        <c:crossAx val="-2114962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4631845581592"/>
          <c:y val="0.0308689559853452"/>
          <c:w val="0.223994739945753"/>
          <c:h val="0.245464312378224"/>
        </c:manualLayout>
      </c:layout>
      <c:overlay val="0"/>
      <c:spPr>
        <a:solidFill>
          <a:schemeClr val="bg1">
            <a:lumMod val="85000"/>
            <a:lumOff val="15000"/>
          </a:schemeClr>
        </a:solidFill>
      </c:spPr>
      <c:txPr>
        <a:bodyPr/>
        <a:lstStyle/>
        <a:p>
          <a:pPr>
            <a:defRPr sz="1200" b="0" i="0" kern="1200" baseline="0">
              <a:latin typeface="Gill Sans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In-memory</c:v>
                </c:pt>
              </c:strCache>
            </c:strRef>
          </c:tx>
          <c:spPr>
            <a:solidFill>
              <a:schemeClr val="bg2">
                <a:lumMod val="25000"/>
                <a:lumOff val="75000"/>
              </a:schemeClr>
            </a:solidFill>
            <a:ln w="19050" cap="flat" cmpd="sng" algn="ctr">
              <a:solidFill>
                <a:schemeClr val="dk1"/>
              </a:solidFill>
              <a:prstDash val="solid"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24.7</c:v>
                </c:pt>
                <c:pt idx="1">
                  <c:v>24.0</c:v>
                </c:pt>
                <c:pt idx="2">
                  <c:v>247.0</c:v>
                </c:pt>
                <c:pt idx="3">
                  <c:v>187.0</c:v>
                </c:pt>
                <c:pt idx="4">
                  <c:v>57.6</c:v>
                </c:pt>
                <c:pt idx="5">
                  <c:v>112.0</c:v>
                </c:pt>
                <c:pt idx="6">
                  <c:v>119.0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Serialized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71.4</c:v>
                </c:pt>
                <c:pt idx="1">
                  <c:v>69.4</c:v>
                </c:pt>
                <c:pt idx="2">
                  <c:v>683.0</c:v>
                </c:pt>
                <c:pt idx="3">
                  <c:v>502.0</c:v>
                </c:pt>
                <c:pt idx="4">
                  <c:v>163.0</c:v>
                </c:pt>
                <c:pt idx="5">
                  <c:v>302.0</c:v>
                </c:pt>
                <c:pt idx="6">
                  <c:v>309.0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Compressed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8.5</c:v>
                </c:pt>
                <c:pt idx="1">
                  <c:v>10.2</c:v>
                </c:pt>
                <c:pt idx="2">
                  <c:v>56.8</c:v>
                </c:pt>
                <c:pt idx="3">
                  <c:v>29.5</c:v>
                </c:pt>
                <c:pt idx="4">
                  <c:v>17.1</c:v>
                </c:pt>
                <c:pt idx="5">
                  <c:v>26.7</c:v>
                </c:pt>
                <c:pt idx="6">
                  <c:v>29.6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Resources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JSLinux</c:v>
                </c:pt>
                <c:pt idx="1">
                  <c:v>JS Raytracer</c:v>
                </c:pt>
                <c:pt idx="2">
                  <c:v>Space Invaders</c:v>
                </c:pt>
                <c:pt idx="3">
                  <c:v>Mozilla.org</c:v>
                </c:pt>
                <c:pt idx="4">
                  <c:v>CodeMirror</c:v>
                </c:pt>
                <c:pt idx="5">
                  <c:v>Colorpicker</c:v>
                </c:pt>
                <c:pt idx="6">
                  <c:v>DuckDuckGo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4500.0</c:v>
                </c:pt>
                <c:pt idx="1">
                  <c:v>5.9</c:v>
                </c:pt>
                <c:pt idx="2">
                  <c:v>712.0</c:v>
                </c:pt>
                <c:pt idx="3">
                  <c:v>2800.0</c:v>
                </c:pt>
                <c:pt idx="4">
                  <c:v>168.0</c:v>
                </c:pt>
                <c:pt idx="5">
                  <c:v>577.0</c:v>
                </c:pt>
                <c:pt idx="6">
                  <c:v>1900.0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318664"/>
        <c:axId val="-2115315496"/>
      </c:barChart>
      <c:catAx>
        <c:axId val="-2115318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Light"/>
              </a:defRPr>
            </a:pPr>
            <a:endParaRPr lang="en-US"/>
          </a:p>
        </c:txPr>
        <c:crossAx val="-2115315496"/>
        <c:crosses val="autoZero"/>
        <c:auto val="1"/>
        <c:lblAlgn val="ctr"/>
        <c:lblOffset val="100"/>
        <c:noMultiLvlLbl val="0"/>
      </c:catAx>
      <c:valAx>
        <c:axId val="-2115315496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  <a:lumOff val="2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>
                    <a:latin typeface="Gill Sans Light"/>
                  </a:defRPr>
                </a:pPr>
                <a:r>
                  <a:rPr lang="en-US" sz="1400" dirty="0" smtClean="0">
                    <a:latin typeface="Gill Sans Light"/>
                  </a:rPr>
                  <a:t>Size</a:t>
                </a:r>
                <a:r>
                  <a:rPr lang="en-US" sz="1400" baseline="0" dirty="0" smtClean="0">
                    <a:latin typeface="Gill Sans Light"/>
                  </a:rPr>
                  <a:t> (KB)</a:t>
                </a:r>
                <a:endParaRPr lang="en-US" sz="1400" dirty="0">
                  <a:latin typeface="Gill Sans Light"/>
                </a:endParaRPr>
              </a:p>
            </c:rich>
          </c:tx>
          <c:layout>
            <c:manualLayout>
              <c:xMode val="edge"/>
              <c:yMode val="edge"/>
              <c:x val="0.117292113635675"/>
              <c:y val="0.7512478054337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Light"/>
              </a:defRPr>
            </a:pPr>
            <a:endParaRPr lang="en-US"/>
          </a:p>
        </c:txPr>
        <c:crossAx val="-2115318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4631845581592"/>
          <c:y val="0.0308689559853452"/>
          <c:w val="0.223994739945753"/>
          <c:h val="0.245464312378224"/>
        </c:manualLayout>
      </c:layout>
      <c:overlay val="0"/>
      <c:spPr>
        <a:solidFill>
          <a:schemeClr val="bg1">
            <a:lumMod val="85000"/>
            <a:lumOff val="15000"/>
          </a:schemeClr>
        </a:solidFill>
      </c:spPr>
      <c:txPr>
        <a:bodyPr/>
        <a:lstStyle/>
        <a:p>
          <a:pPr>
            <a:defRPr sz="1200" b="0" i="0" kern="1200" baseline="0">
              <a:latin typeface="Gill Sans Ligh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6C630-7804-4144-848C-5D2C982300E0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D6524-9402-B845-9B99-A1757990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262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5E30-5A8D-344D-83D3-F1F9EFD6F738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47A4-388D-9148-94FB-4D59667A0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21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31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7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a high level, web rendering engines are </a:t>
            </a:r>
            <a:r>
              <a:rPr lang="en-US" dirty="0" err="1" smtClean="0"/>
              <a:t>stateful</a:t>
            </a:r>
            <a:r>
              <a:rPr lang="en-US" dirty="0" smtClean="0"/>
              <a:t> interpreters</a:t>
            </a:r>
            <a:r>
              <a:rPr lang="en-US" baseline="0" dirty="0" smtClean="0"/>
              <a:t> that turn inputs into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2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Browsers</a:t>
            </a:r>
            <a:r>
              <a:rPr lang="en-US" baseline="0" dirty="0" smtClean="0"/>
              <a:t> have a nice layered architecture. Inputs cross layers, so it’s easy to identify inputs.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expand,</a:t>
            </a:r>
            <a:r>
              <a:rPr lang="en-US" baseline="0" dirty="0" smtClean="0"/>
              <a:t> make graphical?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86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en-US" baseline="0" dirty="0" smtClean="0"/>
              <a:t> interpreters schedule most of their work through an event loop. For an execution to behave deterministically, we need to take over a subset of the callbacks to make them fire in the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timelapse</a:t>
            </a:r>
            <a:r>
              <a:rPr lang="en-US" dirty="0" smtClean="0"/>
              <a:t> is capturing,</a:t>
            </a:r>
            <a:r>
              <a:rPr lang="en-US" baseline="0" dirty="0" smtClean="0"/>
              <a:t> it</a:t>
            </a:r>
            <a:r>
              <a:rPr lang="en-US" dirty="0" smtClean="0"/>
              <a:t> observes</a:t>
            </a:r>
            <a:r>
              <a:rPr lang="en-US" baseline="0" dirty="0" smtClean="0"/>
              <a:t> and saves the original ordering of callbacks as they are </a:t>
            </a:r>
            <a:r>
              <a:rPr lang="en-US" baseline="0" dirty="0" err="1" smtClean="0"/>
              <a:t>dequeued</a:t>
            </a:r>
            <a:r>
              <a:rPr lang="en-US" baseline="0" dirty="0" smtClean="0"/>
              <a:t> from the event loop.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Timelapse</a:t>
            </a:r>
            <a:r>
              <a:rPr lang="en-US" baseline="0" dirty="0" smtClean="0"/>
              <a:t> saves the # of DOM events dispatched so far, which is used as proxy for execution progress.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common challenge for developers at web companies is reproducing failures in their web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</a:t>
            </a:r>
            <a:r>
              <a:rPr lang="en-US" baseline="0" dirty="0" smtClean="0"/>
              <a:t> replay, </a:t>
            </a:r>
            <a:r>
              <a:rPr lang="en-US" baseline="0" dirty="0" err="1" smtClean="0"/>
              <a:t>Timelapse</a:t>
            </a:r>
            <a:r>
              <a:rPr lang="en-US" baseline="0" dirty="0" smtClean="0"/>
              <a:t> allows work to be </a:t>
            </a:r>
            <a:r>
              <a:rPr lang="en-US" baseline="0" dirty="0" err="1" smtClean="0"/>
              <a:t>enqueued</a:t>
            </a:r>
            <a:r>
              <a:rPr lang="en-US" baseline="0" dirty="0" smtClean="0"/>
              <a:t> normally, but will block recorded callbacks that fire too early.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Later, when execution has progressed to the right point, </a:t>
            </a:r>
            <a:r>
              <a:rPr lang="en-US" baseline="0" dirty="0" err="1" smtClean="0"/>
              <a:t>Timelapse</a:t>
            </a:r>
            <a:r>
              <a:rPr lang="en-US" baseline="0" dirty="0" smtClean="0"/>
              <a:t> will invoke the callback itself.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Only callbacks that affect determinism (=visible to JavaScript) must be mediated. Layout and other </a:t>
            </a:r>
            <a:r>
              <a:rPr lang="en-US" baseline="0" dirty="0" err="1" smtClean="0"/>
              <a:t>async</a:t>
            </a:r>
            <a:r>
              <a:rPr lang="en-US" baseline="0" dirty="0" smtClean="0"/>
              <a:t> work converges; if script depends on it, then it is synchronous and doesn’t use event loop.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59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</a:t>
            </a:r>
            <a:r>
              <a:rPr lang="en-US" dirty="0" smtClean="0"/>
              <a:t>he</a:t>
            </a:r>
            <a:r>
              <a:rPr lang="en-US" baseline="0" dirty="0" smtClean="0"/>
              <a:t> performance of our record/replay technique is very good.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capturing, up to 5% slowdown, doesn’t cause </a:t>
            </a:r>
            <a:r>
              <a:rPr lang="en-US" baseline="0" dirty="0" err="1" smtClean="0"/>
              <a:t>framerate</a:t>
            </a:r>
            <a:r>
              <a:rPr lang="en-US" baseline="0" dirty="0" smtClean="0"/>
              <a:t> drop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replaying as fast as possible,  several times faster than original execution.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replay @1x, some time dilation because of inspector tools.</a:t>
            </a:r>
          </a:p>
          <a:p>
            <a:r>
              <a:rPr lang="en-US" baseline="0" dirty="0" smtClean="0"/>
              <a:t>We haven’t optimized this (coalesce or suspend rendering)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5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Timelapse</a:t>
            </a:r>
            <a:r>
              <a:rPr lang="en-US" dirty="0" smtClean="0"/>
              <a:t> recordings (excluding page resources) grow</a:t>
            </a:r>
            <a:r>
              <a:rPr lang="en-US" baseline="0" dirty="0" smtClean="0"/>
              <a:t> slowly, and can be compressed 10x using GZIP.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27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</a:t>
            </a:r>
            <a:r>
              <a:rPr lang="en-US" baseline="0" dirty="0" smtClean="0"/>
              <a:t> compare the recorded inputs to the resources on the page (images, scripts, html,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the recording amounts to less than an image.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they are small enough to send these over network, attach to mails or bug reports.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91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general,</a:t>
            </a:r>
            <a:r>
              <a:rPr lang="en-US" baseline="0" dirty="0" smtClean="0"/>
              <a:t> users did NOT debug faster or slower. Why?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	- only 10-25% spend on reproduction actions</a:t>
            </a:r>
          </a:p>
          <a:p>
            <a:r>
              <a:rPr lang="en-US" baseline="0" dirty="0" smtClean="0"/>
              <a:t>	- need time to integrate tool into workflow</a:t>
            </a:r>
          </a:p>
          <a:p>
            <a:r>
              <a:rPr lang="en-US" baseline="0" dirty="0" smtClean="0"/>
              <a:t>	- variable debugging skills and strategies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not surprising; consider same experiment w/ people using breakpoints for the first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comments: many wanted this for their own use. Industry/client-facing people wanted it for field failures, others for debugging.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general,</a:t>
            </a:r>
            <a:r>
              <a:rPr lang="en-US" baseline="0" dirty="0" smtClean="0"/>
              <a:t> users did NOT debug faster or slower. Why?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	- only 10-25% spend on reproduction actions</a:t>
            </a:r>
          </a:p>
          <a:p>
            <a:r>
              <a:rPr lang="en-US" baseline="0" dirty="0" smtClean="0"/>
              <a:t>	- need time to integrate tool into workflow</a:t>
            </a:r>
          </a:p>
          <a:p>
            <a:r>
              <a:rPr lang="en-US" baseline="0" dirty="0" smtClean="0"/>
              <a:t>	- variable debugging skills and strategies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not surprising; consider same experiment w/ people using breakpoints for the first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comments: many wanted this for their own use. Industry/client-facing people wanted it for field failures, others for debugging.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5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2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44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9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users try</a:t>
            </a:r>
            <a:r>
              <a:rPr lang="en-US" baseline="0" dirty="0" smtClean="0"/>
              <a:t> to help, it may not be useful. They are focused on web app, not bug reporting.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99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0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recent study of</a:t>
            </a:r>
            <a:r>
              <a:rPr lang="en-US" baseline="0" dirty="0" smtClean="0"/>
              <a:t> open bug reporting in the Eclipse, Mozilla, and Apache projects, Zimmerman et al found that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51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tools</a:t>
            </a:r>
            <a:r>
              <a:rPr lang="en-US" baseline="0" dirty="0" smtClean="0"/>
              <a:t> exist for reproducing behavior, but I argue that these are inadequate for our use case.</a:t>
            </a:r>
          </a:p>
          <a:p>
            <a:r>
              <a:rPr lang="en-US" baseline="0" dirty="0" smtClean="0"/>
              <a:t>Macro replay tools capture and simulate user input.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0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Deterministic replay tools try</a:t>
            </a:r>
            <a:r>
              <a:rPr lang="en-US" baseline="0" dirty="0" smtClean="0"/>
              <a:t> to capture and reuse all nondeterministic inputs, such as user input, random numbers, and network traffic.</a:t>
            </a:r>
          </a:p>
          <a:p>
            <a:r>
              <a:rPr lang="en-US" baseline="0" dirty="0" smtClean="0"/>
              <a:t>However, prior deterministic replay tools for the web aren’t good enough: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1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In this work, we present </a:t>
            </a:r>
            <a:r>
              <a:rPr lang="en-US" baseline="0" dirty="0" err="1" smtClean="0"/>
              <a:t>timelapse</a:t>
            </a:r>
            <a:r>
              <a:rPr lang="en-US" baseline="0" dirty="0" smtClean="0"/>
              <a:t>, a record and replay tool we developed that addresses shortcomings of prior approaches. 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4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Timelapse</a:t>
            </a:r>
            <a:r>
              <a:rPr lang="en-US" baseline="0" dirty="0" smtClean="0"/>
              <a:t> is built into the Safari browser; to create a recording, we open the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tools … open replay drawer</a:t>
            </a:r>
          </a:p>
          <a:p>
            <a:r>
              <a:rPr lang="en-US" baseline="0" dirty="0" smtClean="0"/>
              <a:t>When start recording, page auto reloads. As we interact w/ program, we can see a ticker tape of the interaction history…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7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Once we stop capturing, we see an overview of the recording. </a:t>
            </a:r>
            <a:r>
              <a:rPr lang="en-US" baseline="0" dirty="0" err="1" smtClean="0"/>
              <a:t>Timelapse</a:t>
            </a:r>
            <a:r>
              <a:rPr lang="en-US" baseline="0" dirty="0" smtClean="0"/>
              <a:t> visualizes interaction histories over time to help users navigate through the recording and observe visual output. On top is an overview of the entire recording, and below is a zoomed view /PAUSE/ Each row contains different types of input---green user input, yellow network input, and red timer callbacks.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size of a circle represents the amount of inputs per unit time; the contents of a circle can be inspected. The overview can be used to focus…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move through the recording, the user can double click on an input or drag the red TIME SLIDER; when dropped, </a:t>
            </a:r>
            <a:r>
              <a:rPr lang="en-US" baseline="0" dirty="0" err="1" smtClean="0"/>
              <a:t>Timelapse</a:t>
            </a:r>
            <a:r>
              <a:rPr lang="en-US" baseline="0" dirty="0" smtClean="0"/>
              <a:t> will replay the recorded execution up to that point. Going backwards causes replay to start from the beginning and stop earlier. A traditional play and pause button allows the user to replay execution at the original speed.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947A4-388D-9148-94FB-4D59667A0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7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Gill Sans Ligh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Gill Sans Ligh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82699-9201-7842-A45A-B80275740ACE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C80A-8002-844D-B3C8-41F6ACACF4FE}" type="datetime1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1EF4-F26D-9244-9BA1-4BBA87ED3724}" type="datetime1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527A-ED97-5844-9E5D-F9A9A943D7D3}" type="datetime1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D9C0-A220-4048-9B00-D0524D0266BB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BA285-5D0C-D14D-B841-FEBD7FC86FEC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F555-174A-F84F-96BF-C0DF64CF921D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3DF2-A5BB-804E-8BA4-74579F0296AF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4B6C-82B7-134D-A959-F0F1DCE92939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459B7-0FD3-3343-AD68-40109C1B4190}" type="datetime1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C342-2C19-2649-8504-B98CED5CC501}" type="datetime1">
              <a:rPr lang="en-US" smtClean="0"/>
              <a:t>10/11/13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C199-738A-8A4F-9741-2597365E6613}" type="datetime1">
              <a:rPr lang="en-US" smtClean="0"/>
              <a:t>10/11/13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EF37-DBD3-6946-9F13-FAD9FB7DF0E1}" type="datetime1">
              <a:rPr lang="en-US" smtClean="0"/>
              <a:t>10/11/13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F90A9-7479-194C-A2CD-D84D79A93601}" type="datetime1">
              <a:rPr lang="en-US" smtClean="0"/>
              <a:t>10/11/13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64EF753-EB30-6A43-A578-2DD5EF9E88D0}" type="datetime1">
              <a:rPr lang="en-US" smtClean="0"/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b="1" i="0" kern="1200">
          <a:solidFill>
            <a:schemeClr val="tx1"/>
          </a:solidFill>
          <a:effectLst/>
          <a:latin typeface="Gill Sans Ligh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/>
          <a:latin typeface="Gill Sans Ligh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/>
          <a:latin typeface="Gill Sans Ligh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/>
          <a:latin typeface="Gill Sans Ligh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/>
          <a:latin typeface="Gill Sans Ligh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/>
          <a:latin typeface="Gill Sans Ligh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8.png"/><Relationship Id="rId1" Type="http://schemas.microsoft.com/office/2007/relationships/media" Target="file://localhost/Users/burg/Dropbox/screencasts/uist2013/2-replay.mp4" TargetMode="External"/><Relationship Id="rId2" Type="http://schemas.openxmlformats.org/officeDocument/2006/relationships/video" Target="file://localhost/Users/burg/Dropbox/screencasts/uist2013/2-replay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9.png"/><Relationship Id="rId1" Type="http://schemas.microsoft.com/office/2007/relationships/media" Target="file://localhost/Users/burg/Dropbox/screencasts/uist2013/3-debug.mp4" TargetMode="External"/><Relationship Id="rId2" Type="http://schemas.openxmlformats.org/officeDocument/2006/relationships/video" Target="file://localhost/Users/burg/Dropbox/screencasts/uist2013/3-debug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e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jpe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20.png"/><Relationship Id="rId8" Type="http://schemas.openxmlformats.org/officeDocument/2006/relationships/image" Target="../media/image33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28.png"/><Relationship Id="rId6" Type="http://schemas.openxmlformats.org/officeDocument/2006/relationships/image" Target="../media/image35.png"/><Relationship Id="rId7" Type="http://schemas.openxmlformats.org/officeDocument/2006/relationships/image" Target="../media/image20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7" Type="http://schemas.openxmlformats.org/officeDocument/2006/relationships/image" Target="../media/image6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6.png"/><Relationship Id="rId5" Type="http://schemas.microsoft.com/office/2007/relationships/hdphoto" Target="../media/hdphoto7.wdp"/><Relationship Id="rId6" Type="http://schemas.openxmlformats.org/officeDocument/2006/relationships/image" Target="../media/image37.png"/><Relationship Id="rId7" Type="http://schemas.openxmlformats.org/officeDocument/2006/relationships/image" Target="../media/image22.png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.png"/><Relationship Id="rId5" Type="http://schemas.openxmlformats.org/officeDocument/2006/relationships/image" Target="../media/image39.emf"/><Relationship Id="rId6" Type="http://schemas.openxmlformats.org/officeDocument/2006/relationships/image" Target="../media/image36.png"/><Relationship Id="rId7" Type="http://schemas.microsoft.com/office/2007/relationships/hdphoto" Target="../media/hdphoto7.wdp"/><Relationship Id="rId8" Type="http://schemas.openxmlformats.org/officeDocument/2006/relationships/image" Target="../media/image37.png"/><Relationship Id="rId9" Type="http://schemas.openxmlformats.org/officeDocument/2006/relationships/image" Target="../media/image22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.png"/><Relationship Id="rId5" Type="http://schemas.openxmlformats.org/officeDocument/2006/relationships/image" Target="../media/image36.png"/><Relationship Id="rId6" Type="http://schemas.microsoft.com/office/2007/relationships/hdphoto" Target="../media/hdphoto7.wdp"/><Relationship Id="rId7" Type="http://schemas.openxmlformats.org/officeDocument/2006/relationships/image" Target="../media/image40.emf"/><Relationship Id="rId8" Type="http://schemas.openxmlformats.org/officeDocument/2006/relationships/image" Target="../media/image37.png"/><Relationship Id="rId9" Type="http://schemas.openxmlformats.org/officeDocument/2006/relationships/image" Target="../media/image22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microsoft.com/office/2007/relationships/hdphoto" Target="../media/hdphoto3.wdp"/><Relationship Id="rId6" Type="http://schemas.openxmlformats.org/officeDocument/2006/relationships/image" Target="../media/image9.png"/><Relationship Id="rId7" Type="http://schemas.microsoft.com/office/2007/relationships/hdphoto" Target="../media/hdphoto4.wdp"/><Relationship Id="rId8" Type="http://schemas.openxmlformats.org/officeDocument/2006/relationships/image" Target="../media/image10.jpeg"/><Relationship Id="rId9" Type="http://schemas.microsoft.com/office/2007/relationships/hdphoto" Target="../media/hdphoto5.wdp"/><Relationship Id="rId10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1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7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eg"/><Relationship Id="rId5" Type="http://schemas.microsoft.com/office/2007/relationships/hdphoto" Target="../media/hdphoto5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11.png"/><Relationship Id="rId9" Type="http://schemas.microsoft.com/office/2007/relationships/hdphoto" Target="../media/hdphoto6.wdp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9.png"/><Relationship Id="rId13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0.jpeg"/><Relationship Id="rId4" Type="http://schemas.microsoft.com/office/2007/relationships/hdphoto" Target="../media/hdphoto5.wdp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7" Type="http://schemas.openxmlformats.org/officeDocument/2006/relationships/image" Target="../media/image11.png"/><Relationship Id="rId8" Type="http://schemas.microsoft.com/office/2007/relationships/hdphoto" Target="../media/hdphoto6.wdp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7.png"/><Relationship Id="rId1" Type="http://schemas.microsoft.com/office/2007/relationships/media" Target="file://localhost/Users/burg/Dropbox/screencasts/uist2013/1-capture.mp4" TargetMode="External"/><Relationship Id="rId2" Type="http://schemas.openxmlformats.org/officeDocument/2006/relationships/video" Target="file://localhost/Users/burg/Dropbox/screencasts/uist2013/1-captur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594" y="2677330"/>
            <a:ext cx="9144000" cy="978408"/>
          </a:xfrm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effectLst/>
              </a:rPr>
              <a:t>Timelapse </a:t>
            </a:r>
            <a:br>
              <a:rPr lang="en-US" dirty="0" smtClean="0">
                <a:effectLst/>
              </a:rPr>
            </a:br>
            <a:r>
              <a:rPr lang="en-US" sz="3600" dirty="0" smtClean="0">
                <a:solidFill>
                  <a:schemeClr val="tx2"/>
                </a:solidFill>
                <a:effectLst/>
              </a:rPr>
              <a:t>Interactive record/replay for web apps</a:t>
            </a:r>
            <a:endParaRPr lang="en-US" sz="3600" dirty="0">
              <a:solidFill>
                <a:schemeClr val="tx2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" y="4764614"/>
            <a:ext cx="9143999" cy="640026"/>
          </a:xfrm>
          <a:prstGeom prst="rect">
            <a:avLst/>
          </a:prstGeom>
          <a:solidFill>
            <a:schemeClr val="accent2">
              <a:alpha val="2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Gill Sans"/>
              <a:cs typeface="Gill San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2580" y="4802716"/>
            <a:ext cx="1555726" cy="502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Brian Burg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475688" y="4811974"/>
            <a:ext cx="2063750" cy="502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Andrew J. Ko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68586" y="4811974"/>
            <a:ext cx="2063750" cy="502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Michael D. Ernst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818714"/>
            <a:ext cx="9154594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Computer Science and Engineering</a:t>
            </a:r>
          </a:p>
          <a:p>
            <a:pPr algn="ctr"/>
            <a:r>
              <a:rPr lang="en-US" dirty="0" smtClean="0">
                <a:latin typeface="Gill Sans"/>
                <a:cs typeface="Gill Sans"/>
              </a:rPr>
              <a:t>University of Washington</a:t>
            </a:r>
            <a:endParaRPr lang="en-US" dirty="0">
              <a:latin typeface="Gill Sans"/>
              <a:cs typeface="Gill San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67454" y="4811974"/>
            <a:ext cx="2063750" cy="5029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FontTx/>
              <a:buNone/>
              <a:defRPr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Tx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"/>
                <a:cs typeface="Gill Sans"/>
              </a:rPr>
              <a:t>Richard J. Bailey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14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235"/>
    </mc:Choice>
    <mc:Fallback xmlns="">
      <p:transition xmlns:p14="http://schemas.microsoft.com/office/powerpoint/2010/main" spd="slow" advTm="32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navigate a recording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10</a:t>
            </a:fld>
            <a:endParaRPr lang="en-US"/>
          </a:p>
        </p:txBody>
      </p:sp>
      <p:pic>
        <p:nvPicPr>
          <p:cNvPr id="6" name="2-repla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" y="134366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"/>
    </mc:Choice>
    <mc:Fallback xmlns="">
      <p:transition xmlns:p14="http://schemas.microsoft.com/office/powerpoint/2010/main" spd="slow" advTm="65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Using replay while debugging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11</a:t>
            </a:fld>
            <a:endParaRPr lang="en-US"/>
          </a:p>
        </p:txBody>
      </p:sp>
      <p:pic>
        <p:nvPicPr>
          <p:cNvPr id="6" name="3-debu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680" y="1346200"/>
            <a:ext cx="8616696" cy="53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"/>
    </mc:Choice>
    <mc:Fallback xmlns="">
      <p:transition xmlns:p14="http://schemas.microsoft.com/office/powerpoint/2010/main" spd="slow" advTm="65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21023"/>
            <a:ext cx="8463280" cy="1429871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Browsers interpret input, render output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20672023">
            <a:off x="5428299" y="4210557"/>
            <a:ext cx="1060222" cy="24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479" y="4078838"/>
            <a:ext cx="1427653" cy="115540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105894" y="5345913"/>
            <a:ext cx="277331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Output</a:t>
            </a:r>
          </a:p>
        </p:txBody>
      </p:sp>
      <p:sp>
        <p:nvSpPr>
          <p:cNvPr id="35" name="Right Arrow 34"/>
          <p:cNvSpPr/>
          <p:nvPr/>
        </p:nvSpPr>
        <p:spPr>
          <a:xfrm rot="694408">
            <a:off x="2958005" y="4350011"/>
            <a:ext cx="843705" cy="24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52400" y="5263208"/>
            <a:ext cx="2552246" cy="7094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Browser Input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(User, Network, Timers)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165" y="2341351"/>
            <a:ext cx="1899534" cy="2877914"/>
          </a:xfrm>
          <a:prstGeom prst="rect">
            <a:avLst/>
          </a:prstGeom>
          <a:ln>
            <a:solidFill>
              <a:srgbClr val="3737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12</a:t>
            </a:fld>
            <a:endParaRPr lang="en-US"/>
          </a:p>
        </p:txBody>
      </p:sp>
      <p:pic>
        <p:nvPicPr>
          <p:cNvPr id="28" name="Picture 27" descr="resourceJS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74" y="4330868"/>
            <a:ext cx="817549" cy="817549"/>
          </a:xfrm>
          <a:prstGeom prst="rect">
            <a:avLst/>
          </a:prstGeom>
        </p:spPr>
      </p:pic>
      <p:pic>
        <p:nvPicPr>
          <p:cNvPr id="30" name="Picture 29" descr="resourceDocument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23" y="4330868"/>
            <a:ext cx="787787" cy="787787"/>
          </a:xfrm>
          <a:prstGeom prst="rect">
            <a:avLst/>
          </a:prstGeom>
        </p:spPr>
      </p:pic>
      <p:pic>
        <p:nvPicPr>
          <p:cNvPr id="31" name="Picture 30" descr="resourceCSS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53" y="4330868"/>
            <a:ext cx="797912" cy="797912"/>
          </a:xfrm>
          <a:prstGeom prst="rect">
            <a:avLst/>
          </a:prstGeom>
        </p:spPr>
      </p:pic>
      <p:pic>
        <p:nvPicPr>
          <p:cNvPr id="34" name="Picture 33" descr="applemagicmouse.jpeg"/>
          <p:cNvPicPr>
            <a:picLocks noChangeAspect="1"/>
          </p:cNvPicPr>
          <p:nvPr/>
        </p:nvPicPr>
        <p:blipFill rotWithShape="1">
          <a:blip r:embed="rId9" cstate="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78" y="3305293"/>
            <a:ext cx="1851971" cy="668677"/>
          </a:xfrm>
          <a:prstGeom prst="rect">
            <a:avLst/>
          </a:prstGeom>
        </p:spPr>
      </p:pic>
      <p:pic>
        <p:nvPicPr>
          <p:cNvPr id="38" name="Picture 37" descr="Screen Shot 2012-05-23 at 10.02.54 .png"/>
          <p:cNvPicPr>
            <a:picLocks noChangeAspect="1"/>
          </p:cNvPicPr>
          <p:nvPr/>
        </p:nvPicPr>
        <p:blipFill rotWithShape="1">
          <a:blip r:embed="rId10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05" y="2321535"/>
            <a:ext cx="1871921" cy="702096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3378652" y="5251586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1400" dirty="0" smtClean="0">
                <a:latin typeface="Gill Sans"/>
                <a:cs typeface="Gill Sans"/>
              </a:rPr>
              <a:t>(WebKit, Gecko)</a:t>
            </a:r>
          </a:p>
        </p:txBody>
      </p:sp>
    </p:spTree>
    <p:extLst>
      <p:ext uri="{BB962C8B-B14F-4D97-AF65-F5344CB8AC3E}">
        <p14:creationId xmlns:p14="http://schemas.microsoft.com/office/powerpoint/2010/main" val="211790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35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121023"/>
            <a:ext cx="7979401" cy="142987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Timelapse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captures a browser’s inputs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20672023">
            <a:off x="5428299" y="4210557"/>
            <a:ext cx="1060222" cy="24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79" y="4078838"/>
            <a:ext cx="1427653" cy="115540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105894" y="5345913"/>
            <a:ext cx="277331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Output</a:t>
            </a:r>
          </a:p>
        </p:txBody>
      </p:sp>
      <p:sp>
        <p:nvSpPr>
          <p:cNvPr id="33" name="Right Arrow 32"/>
          <p:cNvSpPr/>
          <p:nvPr/>
        </p:nvSpPr>
        <p:spPr>
          <a:xfrm rot="19944263">
            <a:off x="2915296" y="3081659"/>
            <a:ext cx="739514" cy="22844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694408">
            <a:off x="2958005" y="4350011"/>
            <a:ext cx="843705" cy="243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65" y="2341351"/>
            <a:ext cx="1899534" cy="2877914"/>
          </a:xfrm>
          <a:prstGeom prst="rect">
            <a:avLst/>
          </a:prstGeom>
          <a:ln>
            <a:solidFill>
              <a:srgbClr val="3737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13</a:t>
            </a:fld>
            <a:endParaRPr lang="en-US"/>
          </a:p>
        </p:txBody>
      </p:sp>
      <p:pic>
        <p:nvPicPr>
          <p:cNvPr id="28" name="Picture 27" descr="resourceJS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174" y="4330868"/>
            <a:ext cx="817549" cy="817549"/>
          </a:xfrm>
          <a:prstGeom prst="rect">
            <a:avLst/>
          </a:prstGeom>
        </p:spPr>
      </p:pic>
      <p:pic>
        <p:nvPicPr>
          <p:cNvPr id="30" name="Picture 29" descr="resourceDocument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723" y="4330868"/>
            <a:ext cx="787787" cy="787787"/>
          </a:xfrm>
          <a:prstGeom prst="rect">
            <a:avLst/>
          </a:prstGeom>
        </p:spPr>
      </p:pic>
      <p:pic>
        <p:nvPicPr>
          <p:cNvPr id="31" name="Picture 30" descr="resourceCSS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853" y="4330868"/>
            <a:ext cx="797912" cy="797912"/>
          </a:xfrm>
          <a:prstGeom prst="rect">
            <a:avLst/>
          </a:prstGeom>
        </p:spPr>
      </p:pic>
      <p:pic>
        <p:nvPicPr>
          <p:cNvPr id="34" name="Picture 33" descr="applemagicmouse.jpeg"/>
          <p:cNvPicPr>
            <a:picLocks noChangeAspect="1"/>
          </p:cNvPicPr>
          <p:nvPr/>
        </p:nvPicPr>
        <p:blipFill rotWithShape="1">
          <a:blip r:embed="rId8" cstate="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78" y="3305293"/>
            <a:ext cx="1851971" cy="668677"/>
          </a:xfrm>
          <a:prstGeom prst="rect">
            <a:avLst/>
          </a:prstGeom>
        </p:spPr>
      </p:pic>
      <p:pic>
        <p:nvPicPr>
          <p:cNvPr id="38" name="Picture 37" descr="Screen Shot 2012-05-23 at 10.02.54 .png"/>
          <p:cNvPicPr>
            <a:picLocks noChangeAspect="1"/>
          </p:cNvPicPr>
          <p:nvPr/>
        </p:nvPicPr>
        <p:blipFill rotWithShape="1">
          <a:blip r:embed="rId9" cstate="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205" y="2321535"/>
            <a:ext cx="1871921" cy="702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93171" y="2065537"/>
            <a:ext cx="2773315" cy="1703835"/>
            <a:chOff x="3193171" y="2065537"/>
            <a:chExt cx="2773315" cy="1703835"/>
          </a:xfrm>
        </p:grpSpPr>
        <p:pic>
          <p:nvPicPr>
            <p:cNvPr id="5" name="Picture 4" descr="Screen Shot 2012-05-23 at 10.26.24 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478" y="2065537"/>
              <a:ext cx="1723001" cy="1069837"/>
            </a:xfrm>
            <a:prstGeom prst="rect">
              <a:avLst/>
            </a:prstGeom>
          </p:spPr>
        </p:pic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193171" y="3144383"/>
              <a:ext cx="2773315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Inputs Log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412" y="2437235"/>
              <a:ext cx="837067" cy="919400"/>
            </a:xfrm>
            <a:prstGeom prst="rect">
              <a:avLst/>
            </a:prstGeom>
          </p:spPr>
        </p:pic>
      </p:grpSp>
      <p:sp>
        <p:nvSpPr>
          <p:cNvPr id="40" name="Content Placeholder 2"/>
          <p:cNvSpPr txBox="1">
            <a:spLocks/>
          </p:cNvSpPr>
          <p:nvPr/>
        </p:nvSpPr>
        <p:spPr>
          <a:xfrm>
            <a:off x="3378652" y="5251586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1400" dirty="0" smtClean="0">
                <a:latin typeface="Gill Sans"/>
                <a:cs typeface="Gill Sans"/>
              </a:rPr>
              <a:t>(WebKit, Gecko)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52400" y="5263208"/>
            <a:ext cx="2552246" cy="70944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Browser Input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(User, Network, Timers)</a:t>
            </a: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660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121023"/>
            <a:ext cx="7979401" cy="142987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Timelapse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replays a browser’s inputs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 rot="20672023">
            <a:off x="5428299" y="4210557"/>
            <a:ext cx="1060222" cy="24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479" y="4078838"/>
            <a:ext cx="1427653" cy="115540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105894" y="5345913"/>
            <a:ext cx="277331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Output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65" y="2341351"/>
            <a:ext cx="1899534" cy="2877914"/>
          </a:xfrm>
          <a:prstGeom prst="rect">
            <a:avLst/>
          </a:prstGeom>
          <a:ln>
            <a:solidFill>
              <a:srgbClr val="3737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193171" y="2065537"/>
            <a:ext cx="2773315" cy="1703835"/>
            <a:chOff x="3181245" y="2508609"/>
            <a:chExt cx="2773315" cy="1703835"/>
          </a:xfrm>
        </p:grpSpPr>
        <p:pic>
          <p:nvPicPr>
            <p:cNvPr id="5" name="Picture 4" descr="Screen Shot 2012-05-23 at 10.26.24 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552" y="2508609"/>
              <a:ext cx="1723001" cy="1069837"/>
            </a:xfrm>
            <a:prstGeom prst="rect">
              <a:avLst/>
            </a:prstGeom>
          </p:spPr>
        </p:pic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181245" y="3587455"/>
              <a:ext cx="2773315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Inputs Log</a:t>
              </a:r>
            </a:p>
          </p:txBody>
        </p:sp>
      </p:grpSp>
      <p:sp>
        <p:nvSpPr>
          <p:cNvPr id="8" name="Curved Left Arrow 7"/>
          <p:cNvSpPr/>
          <p:nvPr/>
        </p:nvSpPr>
        <p:spPr>
          <a:xfrm>
            <a:off x="5328132" y="3336735"/>
            <a:ext cx="425520" cy="827987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14</a:t>
            </a:fld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412" y="2437235"/>
            <a:ext cx="837067" cy="919400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3378652" y="5251586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1400" dirty="0" smtClean="0">
                <a:latin typeface="Gill Sans"/>
                <a:cs typeface="Gill Sans"/>
              </a:rPr>
              <a:t>(WebKit, Gecko)</a:t>
            </a:r>
          </a:p>
        </p:txBody>
      </p:sp>
    </p:spTree>
    <p:extLst>
      <p:ext uri="{BB962C8B-B14F-4D97-AF65-F5344CB8AC3E}">
        <p14:creationId xmlns:p14="http://schemas.microsoft.com/office/powerpoint/2010/main" val="407513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Connector 102"/>
          <p:cNvCxnSpPr/>
          <p:nvPr/>
        </p:nvCxnSpPr>
        <p:spPr>
          <a:xfrm flipV="1">
            <a:off x="5953038" y="2704645"/>
            <a:ext cx="0" cy="2219384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2880097" y="2704645"/>
            <a:ext cx="0" cy="2219384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Browsers 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have layered architectures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861" y="4793070"/>
            <a:ext cx="7960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2343728" y="3503588"/>
            <a:ext cx="1062182" cy="353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9" name="Right Arrow 98"/>
          <p:cNvSpPr/>
          <p:nvPr/>
        </p:nvSpPr>
        <p:spPr>
          <a:xfrm>
            <a:off x="5426363" y="3503587"/>
            <a:ext cx="1050054" cy="353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00" name="Right Arrow 99"/>
          <p:cNvSpPr/>
          <p:nvPr/>
        </p:nvSpPr>
        <p:spPr>
          <a:xfrm rot="10800000">
            <a:off x="2343728" y="3864214"/>
            <a:ext cx="1062182" cy="353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01" name="Right Arrow 100"/>
          <p:cNvSpPr/>
          <p:nvPr/>
        </p:nvSpPr>
        <p:spPr>
          <a:xfrm rot="10800000">
            <a:off x="5426612" y="3864214"/>
            <a:ext cx="1062182" cy="353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2059214" y="2376248"/>
            <a:ext cx="1781627" cy="943405"/>
          </a:xfrm>
          <a:prstGeom prst="wedgeEllipseCallout">
            <a:avLst>
              <a:gd name="adj1" fmla="val -31250"/>
              <a:gd name="adj2" fmla="val 84582"/>
            </a:avLst>
          </a:prstGeom>
          <a:solidFill>
            <a:schemeClr val="tx1">
              <a:lumMod val="85000"/>
            </a:schemeClr>
          </a:solidFill>
          <a:ln w="28575" cmpd="sng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User input,</a:t>
            </a:r>
            <a:b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</a:br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commands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1891435" y="4517951"/>
            <a:ext cx="1949407" cy="943405"/>
          </a:xfrm>
          <a:prstGeom prst="wedgeEllipseCallout">
            <a:avLst>
              <a:gd name="adj1" fmla="val 11011"/>
              <a:gd name="adj2" fmla="val -100038"/>
            </a:avLst>
          </a:prstGeom>
          <a:solidFill>
            <a:schemeClr val="tx1">
              <a:lumMod val="85000"/>
            </a:schemeClr>
          </a:solidFill>
          <a:ln w="28575" cmpd="sng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Gill Sans MT"/>
                <a:cs typeface="Gill Sans MT"/>
              </a:rPr>
              <a:t>policy decisions</a:t>
            </a:r>
            <a:endParaRPr lang="en-US" sz="1600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5426611" y="2376248"/>
            <a:ext cx="2129889" cy="1017453"/>
          </a:xfrm>
          <a:prstGeom prst="wedgeEllipseCallout">
            <a:avLst>
              <a:gd name="adj1" fmla="val -31250"/>
              <a:gd name="adj2" fmla="val 84582"/>
            </a:avLst>
          </a:prstGeom>
          <a:solidFill>
            <a:schemeClr val="tx1">
              <a:lumMod val="85000"/>
            </a:schemeClr>
          </a:solidFill>
          <a:ln w="28575" cmpd="sng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Consolas"/>
                <a:cs typeface="Consolas"/>
              </a:rPr>
              <a:t>Date.now</a:t>
            </a:r>
            <a:r>
              <a:rPr lang="en-US" sz="1600" dirty="0" smtClean="0">
                <a:solidFill>
                  <a:schemeClr val="bg1"/>
                </a:solidFill>
                <a:latin typeface="Gill Sans MT"/>
                <a:cs typeface="Gill Sans MT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Consolas"/>
                <a:cs typeface="Consolas"/>
              </a:rPr>
              <a:t>win.colorDepth</a:t>
            </a:r>
            <a:endParaRPr lang="en-US" sz="12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5102197" y="4530912"/>
            <a:ext cx="2129889" cy="943405"/>
          </a:xfrm>
          <a:prstGeom prst="wedgeEllipseCallout">
            <a:avLst>
              <a:gd name="adj1" fmla="val -5270"/>
              <a:gd name="adj2" fmla="val -101000"/>
            </a:avLst>
          </a:prstGeom>
          <a:solidFill>
            <a:schemeClr val="tx1">
              <a:lumMod val="85000"/>
            </a:schemeClr>
          </a:solidFill>
          <a:ln w="28575" cmpd="sng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event loop callbacks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751400" y="3357874"/>
            <a:ext cx="1288320" cy="987860"/>
            <a:chOff x="5375987" y="28524181"/>
            <a:chExt cx="3200400" cy="2454006"/>
          </a:xfrm>
        </p:grpSpPr>
        <p:sp>
          <p:nvSpPr>
            <p:cNvPr id="45" name="Rectangle 44"/>
            <p:cNvSpPr/>
            <p:nvPr/>
          </p:nvSpPr>
          <p:spPr>
            <a:xfrm>
              <a:off x="5375987" y="28524181"/>
              <a:ext cx="3200400" cy="2454006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600" y="28956000"/>
              <a:ext cx="1981200" cy="1603390"/>
            </a:xfrm>
            <a:prstGeom prst="rect">
              <a:avLst/>
            </a:prstGeom>
          </p:spPr>
        </p:pic>
      </p:grpSp>
      <p:sp>
        <p:nvSpPr>
          <p:cNvPr id="47" name="Content Placeholder 2"/>
          <p:cNvSpPr txBox="1">
            <a:spLocks/>
          </p:cNvSpPr>
          <p:nvPr/>
        </p:nvSpPr>
        <p:spPr>
          <a:xfrm>
            <a:off x="3139441" y="5456015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1400" dirty="0" smtClean="0">
                <a:latin typeface="Gill Sans"/>
                <a:cs typeface="Gill Sans"/>
              </a:rPr>
              <a:t>(WebKit, Gecko)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232086" y="3373846"/>
            <a:ext cx="1475904" cy="2707158"/>
            <a:chOff x="6534171" y="3188125"/>
            <a:chExt cx="1475904" cy="2707158"/>
          </a:xfrm>
        </p:grpSpPr>
        <p:grpSp>
          <p:nvGrpSpPr>
            <p:cNvPr id="49" name="Group 48"/>
            <p:cNvGrpSpPr/>
            <p:nvPr/>
          </p:nvGrpSpPr>
          <p:grpSpPr>
            <a:xfrm>
              <a:off x="6716722" y="3188125"/>
              <a:ext cx="1249281" cy="1171201"/>
              <a:chOff x="10718504" y="29200216"/>
              <a:chExt cx="2438400" cy="2286000"/>
            </a:xfrm>
          </p:grpSpPr>
          <p:pic>
            <p:nvPicPr>
              <p:cNvPr id="51" name="Picture 50" descr="MacOS_Pnthr_Vert_v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4704" y="29200216"/>
                <a:ext cx="795581" cy="1066799"/>
              </a:xfrm>
              <a:prstGeom prst="rect">
                <a:avLst/>
              </a:prstGeom>
            </p:spPr>
          </p:pic>
          <p:pic>
            <p:nvPicPr>
              <p:cNvPr id="52" name="Picture 51" descr="gtk-logo-draft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3903" y="29200216"/>
                <a:ext cx="990599" cy="1105692"/>
              </a:xfrm>
              <a:prstGeom prst="rect">
                <a:avLst/>
              </a:prstGeom>
            </p:spPr>
          </p:pic>
          <p:pic>
            <p:nvPicPr>
              <p:cNvPr id="53" name="Picture 52" descr="image_thumb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6305" y="30495613"/>
                <a:ext cx="990599" cy="990603"/>
              </a:xfrm>
              <a:prstGeom prst="rect">
                <a:avLst/>
              </a:prstGeom>
            </p:spPr>
          </p:pic>
          <p:pic>
            <p:nvPicPr>
              <p:cNvPr id="54" name="Picture 53" descr="win7logo4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8504" y="30419413"/>
                <a:ext cx="939799" cy="939798"/>
              </a:xfrm>
              <a:prstGeom prst="rect">
                <a:avLst/>
              </a:prstGeom>
            </p:spPr>
          </p:pic>
        </p:grpSp>
        <p:sp>
          <p:nvSpPr>
            <p:cNvPr id="50" name="Content Placeholder 2"/>
            <p:cNvSpPr txBox="1">
              <a:spLocks/>
            </p:cNvSpPr>
            <p:nvPr/>
          </p:nvSpPr>
          <p:spPr>
            <a:xfrm>
              <a:off x="6534171" y="5270294"/>
              <a:ext cx="1475904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4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400" dirty="0" smtClean="0">
                  <a:latin typeface="Gill Sans"/>
                  <a:cs typeface="Gill Sans"/>
                </a:rPr>
                <a:t>Platforms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15</a:t>
            </a:fld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66649" y="5456015"/>
            <a:ext cx="2077078" cy="731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400" dirty="0" err="1" smtClean="0">
                <a:latin typeface="Gill Sans"/>
                <a:cs typeface="Gill Sans"/>
              </a:rPr>
              <a:t>Embedders</a:t>
            </a:r>
            <a:r>
              <a:rPr lang="en-US" sz="3400" dirty="0" smtClean="0">
                <a:latin typeface="Gill Sans"/>
                <a:cs typeface="Gill Sans"/>
              </a:rPr>
              <a:t/>
            </a:r>
            <a:br>
              <a:rPr lang="en-US" sz="3400" dirty="0" smtClean="0">
                <a:latin typeface="Gill Sans"/>
                <a:cs typeface="Gill Sans"/>
              </a:rPr>
            </a:br>
            <a:r>
              <a:rPr lang="en-US" sz="2000" dirty="0" smtClean="0">
                <a:latin typeface="Gill Sans"/>
                <a:cs typeface="Gill Sans"/>
              </a:rPr>
              <a:t>(Firefox, Safari, Chrome)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454" y="3459326"/>
            <a:ext cx="720912" cy="7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4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0" grpId="0" animBg="1"/>
      <p:bldP spid="101" grpId="0" animBg="1"/>
      <p:bldP spid="8" grpId="0" animBg="1"/>
      <p:bldP spid="29" grpId="0" animBg="1"/>
      <p:bldP spid="30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49" y="121023"/>
            <a:ext cx="8441341" cy="1429871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Timelapse</a:t>
            </a: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6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intercepts input 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at layer boundaries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751400" y="3357874"/>
            <a:ext cx="1288320" cy="987860"/>
            <a:chOff x="5375987" y="28524181"/>
            <a:chExt cx="3200400" cy="2454006"/>
          </a:xfrm>
        </p:grpSpPr>
        <p:sp>
          <p:nvSpPr>
            <p:cNvPr id="39" name="Rectangle 38"/>
            <p:cNvSpPr/>
            <p:nvPr/>
          </p:nvSpPr>
          <p:spPr>
            <a:xfrm>
              <a:off x="5375987" y="28524181"/>
              <a:ext cx="3200400" cy="2454006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600" y="28956000"/>
              <a:ext cx="1981200" cy="160339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797595" y="2751851"/>
            <a:ext cx="263931" cy="2084516"/>
            <a:chOff x="4303503" y="2596280"/>
            <a:chExt cx="527862" cy="3985633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772520" y="2753384"/>
            <a:ext cx="322457" cy="2082984"/>
            <a:chOff x="4303503" y="2596280"/>
            <a:chExt cx="527862" cy="398563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ight Arrow 27"/>
          <p:cNvSpPr/>
          <p:nvPr/>
        </p:nvSpPr>
        <p:spPr>
          <a:xfrm>
            <a:off x="2939175" y="3653961"/>
            <a:ext cx="569607" cy="20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9" name="Right Arrow 28"/>
          <p:cNvSpPr/>
          <p:nvPr/>
        </p:nvSpPr>
        <p:spPr>
          <a:xfrm rot="10800000">
            <a:off x="2939176" y="3903081"/>
            <a:ext cx="569606" cy="18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333284" y="3656329"/>
            <a:ext cx="569607" cy="20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2333285" y="3905449"/>
            <a:ext cx="569606" cy="18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5928830" y="3638186"/>
            <a:ext cx="569607" cy="20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8" name="Right Arrow 37"/>
          <p:cNvSpPr/>
          <p:nvPr/>
        </p:nvSpPr>
        <p:spPr>
          <a:xfrm rot="10800000">
            <a:off x="5928831" y="3887306"/>
            <a:ext cx="569606" cy="18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5322939" y="3640554"/>
            <a:ext cx="569607" cy="20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3" name="Right Arrow 42"/>
          <p:cNvSpPr/>
          <p:nvPr/>
        </p:nvSpPr>
        <p:spPr>
          <a:xfrm rot="10800000">
            <a:off x="5322940" y="3889674"/>
            <a:ext cx="569606" cy="185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414637" y="3373846"/>
            <a:ext cx="1249281" cy="1171201"/>
            <a:chOff x="10718504" y="29200216"/>
            <a:chExt cx="2438400" cy="2286000"/>
          </a:xfrm>
        </p:grpSpPr>
        <p:pic>
          <p:nvPicPr>
            <p:cNvPr id="57" name="Picture 56" descr="MacOS_Pnthr_Vert_v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4704" y="29200216"/>
              <a:ext cx="795581" cy="1066799"/>
            </a:xfrm>
            <a:prstGeom prst="rect">
              <a:avLst/>
            </a:prstGeom>
          </p:spPr>
        </p:pic>
        <p:pic>
          <p:nvPicPr>
            <p:cNvPr id="58" name="Picture 57" descr="gtk-logo-draft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3903" y="29200216"/>
              <a:ext cx="990599" cy="1105692"/>
            </a:xfrm>
            <a:prstGeom prst="rect">
              <a:avLst/>
            </a:prstGeom>
          </p:spPr>
        </p:pic>
        <p:pic>
          <p:nvPicPr>
            <p:cNvPr id="59" name="Picture 58" descr="image_thumb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6305" y="30495613"/>
              <a:ext cx="990599" cy="990603"/>
            </a:xfrm>
            <a:prstGeom prst="rect">
              <a:avLst/>
            </a:prstGeom>
          </p:spPr>
        </p:pic>
        <p:pic>
          <p:nvPicPr>
            <p:cNvPr id="60" name="Picture 59" descr="win7logo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8504" y="30419413"/>
              <a:ext cx="939799" cy="939798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16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54" y="3459326"/>
            <a:ext cx="720912" cy="720912"/>
          </a:xfrm>
          <a:prstGeom prst="rect">
            <a:avLst/>
          </a:prstGeom>
        </p:spPr>
      </p:pic>
      <p:sp>
        <p:nvSpPr>
          <p:cNvPr id="34" name="Content Placeholder 2"/>
          <p:cNvSpPr txBox="1">
            <a:spLocks/>
          </p:cNvSpPr>
          <p:nvPr/>
        </p:nvSpPr>
        <p:spPr>
          <a:xfrm>
            <a:off x="266649" y="5456015"/>
            <a:ext cx="2077078" cy="7314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3400" dirty="0" err="1" smtClean="0">
                <a:latin typeface="Gill Sans"/>
                <a:cs typeface="Gill Sans"/>
              </a:rPr>
              <a:t>Embedders</a:t>
            </a:r>
            <a:r>
              <a:rPr lang="en-US" sz="3400" dirty="0" smtClean="0">
                <a:latin typeface="Gill Sans"/>
                <a:cs typeface="Gill Sans"/>
              </a:rPr>
              <a:t/>
            </a:r>
            <a:br>
              <a:rPr lang="en-US" sz="3400" dirty="0" smtClean="0">
                <a:latin typeface="Gill Sans"/>
                <a:cs typeface="Gill Sans"/>
              </a:rPr>
            </a:br>
            <a:r>
              <a:rPr lang="en-US" sz="2000" dirty="0" smtClean="0">
                <a:latin typeface="Gill Sans"/>
                <a:cs typeface="Gill Sans"/>
              </a:rPr>
              <a:t>(Firefox, Safari, Chrome)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139441" y="5456015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br>
              <a:rPr lang="en-US" sz="2400" dirty="0" smtClean="0">
                <a:latin typeface="Gill Sans"/>
                <a:cs typeface="Gill Sans"/>
              </a:rPr>
            </a:br>
            <a:r>
              <a:rPr lang="en-US" sz="1400" dirty="0" smtClean="0">
                <a:latin typeface="Gill Sans"/>
                <a:cs typeface="Gill Sans"/>
              </a:rPr>
              <a:t>(WebKit, Gecko)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232086" y="5456015"/>
            <a:ext cx="1475904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Platforms</a:t>
            </a:r>
          </a:p>
        </p:txBody>
      </p:sp>
    </p:spTree>
    <p:extLst>
      <p:ext uri="{BB962C8B-B14F-4D97-AF65-F5344CB8AC3E}">
        <p14:creationId xmlns:p14="http://schemas.microsoft.com/office/powerpoint/2010/main" val="191530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90478" y="2755468"/>
            <a:ext cx="3338622" cy="2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Hardware interrupts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Nondeterministic instructions</a:t>
            </a:r>
          </a:p>
          <a:p>
            <a:pPr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Instruction counts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0849" y="2002387"/>
            <a:ext cx="288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MT"/>
                <a:cs typeface="Gill Sans MT"/>
              </a:rPr>
              <a:t>VM record/replay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97879" y="2755468"/>
            <a:ext cx="3076578" cy="1819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Async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callbacks</a:t>
            </a:r>
          </a:p>
          <a:p>
            <a:pPr>
              <a:buFont typeface="Arial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ondeterministic APIs</a:t>
            </a:r>
          </a:p>
          <a:p>
            <a:pPr>
              <a:buFont typeface="Arial"/>
              <a:buChar char="•"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DOM event counts</a:t>
            </a:r>
          </a:p>
          <a:p>
            <a:pPr marL="0" indent="0">
              <a:buNone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9555" y="2051922"/>
            <a:ext cx="343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ill Sans MT"/>
                <a:cs typeface="Gill Sans MT"/>
              </a:rPr>
              <a:t>Browser record/replay</a:t>
            </a:r>
            <a:endParaRPr lang="en-US" sz="2800" dirty="0">
              <a:latin typeface="Gill Sans MT"/>
              <a:cs typeface="Gill Sans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17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effectLst/>
                <a:latin typeface="Gill Sans Light"/>
                <a:ea typeface="+mj-ea"/>
                <a:cs typeface="+mj-cs"/>
              </a:defRPr>
            </a:lvl1pPr>
          </a:lstStyle>
          <a:p>
            <a:r>
              <a:rPr lang="en-US" dirty="0" smtClean="0"/>
              <a:t>Inspired by VM record/replay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 rot="16200000">
            <a:off x="1598989" y="4568959"/>
            <a:ext cx="1443619" cy="2293835"/>
            <a:chOff x="1635948" y="3581430"/>
            <a:chExt cx="2084516" cy="3312186"/>
          </a:xfrm>
        </p:grpSpPr>
        <p:grpSp>
          <p:nvGrpSpPr>
            <p:cNvPr id="12" name="Group 11"/>
            <p:cNvGrpSpPr/>
            <p:nvPr/>
          </p:nvGrpSpPr>
          <p:grpSpPr>
            <a:xfrm rot="16200000">
              <a:off x="2546240" y="4180684"/>
              <a:ext cx="263931" cy="2084516"/>
              <a:chOff x="4303503" y="2596280"/>
              <a:chExt cx="527862" cy="398563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4303503" y="2598482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4362345" y="2598482"/>
                <a:ext cx="419311" cy="3983431"/>
              </a:xfrm>
              <a:prstGeom prst="rect">
                <a:avLst/>
              </a:prstGeom>
              <a:pattFill prst="wdDnDiag">
                <a:fgClr>
                  <a:schemeClr val="bg2">
                    <a:lumMod val="90000"/>
                    <a:lumOff val="10000"/>
                  </a:schemeClr>
                </a:fgClr>
                <a:bgClr>
                  <a:prstClr val="white"/>
                </a:bgClr>
              </a:patt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4831365" y="2596280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1739437" y="3581430"/>
              <a:ext cx="1790637" cy="762533"/>
              <a:chOff x="3770647" y="5279656"/>
              <a:chExt cx="1130677" cy="481493"/>
            </a:xfrm>
          </p:grpSpPr>
          <p:pic>
            <p:nvPicPr>
              <p:cNvPr id="17" name="Picture 16" descr="MacOS_Pnthr_Vert_v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40124" y="5247122"/>
                <a:ext cx="407605" cy="546560"/>
              </a:xfrm>
              <a:prstGeom prst="rect">
                <a:avLst/>
              </a:prstGeom>
            </p:spPr>
          </p:pic>
          <p:pic>
            <p:nvPicPr>
              <p:cNvPr id="18" name="Picture 17" descr="win7logo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419831" y="5279656"/>
                <a:ext cx="481493" cy="481493"/>
              </a:xfrm>
              <a:prstGeom prst="rect">
                <a:avLst/>
              </a:prstGeom>
            </p:spPr>
          </p:pic>
        </p:grpSp>
        <p:sp>
          <p:nvSpPr>
            <p:cNvPr id="19" name="Right Arrow 18"/>
            <p:cNvSpPr/>
            <p:nvPr/>
          </p:nvSpPr>
          <p:spPr>
            <a:xfrm rot="16200000">
              <a:off x="2267004" y="4763994"/>
              <a:ext cx="532839" cy="310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2631681" y="4763997"/>
              <a:ext cx="532837" cy="310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2262131" y="5359514"/>
              <a:ext cx="550069" cy="310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2626807" y="5359516"/>
              <a:ext cx="550070" cy="3103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2171523" y="5859425"/>
              <a:ext cx="1034191" cy="103419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 rot="16200000">
            <a:off x="5864124" y="4429970"/>
            <a:ext cx="1411902" cy="2440859"/>
            <a:chOff x="756321" y="2802089"/>
            <a:chExt cx="2084516" cy="3603656"/>
          </a:xfrm>
        </p:grpSpPr>
        <p:grpSp>
          <p:nvGrpSpPr>
            <p:cNvPr id="25" name="Group 24"/>
            <p:cNvGrpSpPr/>
            <p:nvPr/>
          </p:nvGrpSpPr>
          <p:grpSpPr>
            <a:xfrm>
              <a:off x="1167501" y="4218642"/>
              <a:ext cx="1288320" cy="987860"/>
              <a:chOff x="5375987" y="28561299"/>
              <a:chExt cx="3200400" cy="245400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375987" y="28561299"/>
                <a:ext cx="3200400" cy="2454006"/>
              </a:xfrm>
              <a:prstGeom prst="rect">
                <a:avLst/>
              </a:prstGeom>
              <a:solidFill>
                <a:schemeClr val="tx1">
                  <a:lumMod val="75000"/>
                  <a:alpha val="11000"/>
                </a:schemeClr>
              </a:solidFill>
              <a:ln w="38100" cap="flat" cmpd="sng">
                <a:solidFill>
                  <a:srgbClr val="BFBFB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400000">
                <a:off x="5962159" y="28974560"/>
                <a:ext cx="1981199" cy="1603391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 rot="16200000">
              <a:off x="1666613" y="4376588"/>
              <a:ext cx="263931" cy="2084516"/>
              <a:chOff x="4303503" y="2596280"/>
              <a:chExt cx="527862" cy="398563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4303503" y="2598482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ectangle 44"/>
              <p:cNvSpPr/>
              <p:nvPr/>
            </p:nvSpPr>
            <p:spPr>
              <a:xfrm>
                <a:off x="4362345" y="2598482"/>
                <a:ext cx="419311" cy="3983431"/>
              </a:xfrm>
              <a:prstGeom prst="rect">
                <a:avLst/>
              </a:prstGeom>
              <a:pattFill prst="wdDnDiag">
                <a:fgClr>
                  <a:schemeClr val="bg2">
                    <a:lumMod val="90000"/>
                    <a:lumOff val="10000"/>
                  </a:schemeClr>
                </a:fgClr>
                <a:bgClr>
                  <a:prstClr val="white"/>
                </a:bgClr>
              </a:patt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V="1">
                <a:off x="4831365" y="2596280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 rot="16200000">
              <a:off x="1638115" y="2947186"/>
              <a:ext cx="322457" cy="2082984"/>
              <a:chOff x="4303503" y="2596280"/>
              <a:chExt cx="527862" cy="398563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4303503" y="2598482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Rectangle 41"/>
              <p:cNvSpPr/>
              <p:nvPr/>
            </p:nvSpPr>
            <p:spPr>
              <a:xfrm>
                <a:off x="4362345" y="2598482"/>
                <a:ext cx="419311" cy="3983431"/>
              </a:xfrm>
              <a:prstGeom prst="rect">
                <a:avLst/>
              </a:prstGeom>
              <a:pattFill prst="wdDnDiag">
                <a:fgClr>
                  <a:schemeClr val="bg2">
                    <a:lumMod val="90000"/>
                    <a:lumOff val="10000"/>
                  </a:schemeClr>
                </a:fgClr>
                <a:bgClr>
                  <a:prstClr val="white"/>
                </a:bgClr>
              </a:patt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4831365" y="2596280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Right Arrow 27"/>
            <p:cNvSpPr/>
            <p:nvPr/>
          </p:nvSpPr>
          <p:spPr>
            <a:xfrm rot="16200000">
              <a:off x="1530481" y="3702323"/>
              <a:ext cx="336423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5400000">
              <a:off x="1771515" y="3710409"/>
              <a:ext cx="336422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16200000">
              <a:off x="1516030" y="4091849"/>
              <a:ext cx="370061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1757063" y="4099936"/>
              <a:ext cx="370061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1450904" y="2802089"/>
              <a:ext cx="720912" cy="720912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909412" y="5898225"/>
              <a:ext cx="1810300" cy="507520"/>
              <a:chOff x="3770647" y="5266642"/>
              <a:chExt cx="1810300" cy="507520"/>
            </a:xfrm>
          </p:grpSpPr>
          <p:pic>
            <p:nvPicPr>
              <p:cNvPr id="38" name="Picture 37" descr="MacOS_Pnthr_Vert_v1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840126" y="5247122"/>
                <a:ext cx="407604" cy="546561"/>
              </a:xfrm>
              <a:prstGeom prst="rect">
                <a:avLst/>
              </a:prstGeom>
            </p:spPr>
          </p:pic>
          <p:pic>
            <p:nvPicPr>
              <p:cNvPr id="39" name="Picture 38" descr="image_thumb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5073426" y="5266641"/>
                <a:ext cx="507520" cy="507522"/>
              </a:xfrm>
              <a:prstGeom prst="rect">
                <a:avLst/>
              </a:prstGeom>
            </p:spPr>
          </p:pic>
          <p:pic>
            <p:nvPicPr>
              <p:cNvPr id="40" name="Picture 39" descr="win7logo4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419831" y="5279655"/>
                <a:ext cx="481493" cy="481493"/>
              </a:xfrm>
              <a:prstGeom prst="rect">
                <a:avLst/>
              </a:prstGeom>
            </p:spPr>
          </p:pic>
        </p:grpSp>
        <p:sp>
          <p:nvSpPr>
            <p:cNvPr id="34" name="Right Arrow 33"/>
            <p:cNvSpPr/>
            <p:nvPr/>
          </p:nvSpPr>
          <p:spPr>
            <a:xfrm rot="16200000">
              <a:off x="1540130" y="5112650"/>
              <a:ext cx="336423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 rot="5400000">
              <a:off x="1781164" y="5120736"/>
              <a:ext cx="336422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16200000">
              <a:off x="1525679" y="5502176"/>
              <a:ext cx="370061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5400000">
              <a:off x="1766712" y="5510263"/>
              <a:ext cx="370061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73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962" y="121023"/>
            <a:ext cx="8161027" cy="142987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Memoizing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nondeterministic APIs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50893"/>
            <a:ext cx="9143999" cy="731520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During normal execution, </a:t>
            </a:r>
            <a:r>
              <a:rPr lang="en-US" sz="2400" dirty="0" smtClean="0">
                <a:latin typeface="Consolas"/>
                <a:cs typeface="Consolas"/>
              </a:rPr>
              <a:t>Date.now()</a:t>
            </a:r>
            <a:r>
              <a:rPr lang="en-US" sz="2400" dirty="0" smtClean="0"/>
              <a:t> returns the current time.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96803" y="3367522"/>
            <a:ext cx="4229997" cy="13219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2000" b="1" dirty="0" smtClean="0">
              <a:solidFill>
                <a:srgbClr val="FFFFFF"/>
              </a:solidFill>
              <a:latin typeface="Consolas"/>
              <a:cs typeface="Consolas"/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Consolas"/>
                <a:cs typeface="Consolas"/>
              </a:rPr>
              <a:t>  &gt;&gt; </a:t>
            </a:r>
            <a:r>
              <a:rPr lang="en-US" sz="1400" b="1" dirty="0" smtClean="0">
                <a:solidFill>
                  <a:srgbClr val="F9D59B"/>
                </a:solidFill>
                <a:latin typeface="Consolas"/>
                <a:cs typeface="Consolas"/>
              </a:rPr>
              <a:t>foo(</a:t>
            </a:r>
            <a:r>
              <a:rPr lang="en-US" sz="1400" b="1" dirty="0" err="1" smtClean="0">
                <a:solidFill>
                  <a:srgbClr val="F9D59B"/>
                </a:solidFill>
                <a:latin typeface="Consolas"/>
                <a:cs typeface="Consolas"/>
              </a:rPr>
              <a:t>a,b</a:t>
            </a:r>
            <a:r>
              <a:rPr lang="en-US" sz="1400" b="1" dirty="0" smtClean="0">
                <a:solidFill>
                  <a:srgbClr val="F9D59B"/>
                </a:solidFill>
                <a:latin typeface="Consolas"/>
                <a:cs typeface="Consolas"/>
              </a:rPr>
              <a:t>) { return a + b; }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Consolas"/>
                <a:cs typeface="Consolas"/>
              </a:rPr>
              <a:t>  &gt;</a:t>
            </a:r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bar(c) { return “now:”+ </a:t>
            </a:r>
            <a:r>
              <a:rPr lang="en-US" sz="1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Date.now</a:t>
            </a:r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(); }</a:t>
            </a:r>
            <a:endParaRPr lang="en-US" sz="2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30000"/>
              </a:lnSpc>
            </a:pPr>
            <a:endParaRPr lang="en-US" sz="1400" b="1" dirty="0" smtClean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5913" y="3975666"/>
            <a:ext cx="1446696" cy="519043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32233" y="3322432"/>
            <a:ext cx="3736163" cy="138499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/>
                <a:cs typeface="Consolas"/>
              </a:rPr>
              <a:t>/* file: Source/wtf/DateMath.h */</a:t>
            </a:r>
          </a:p>
          <a:p>
            <a:endParaRPr lang="en-US" sz="1400" b="1" dirty="0" smtClean="0">
              <a:latin typeface="Consolas"/>
              <a:cs typeface="Consolas"/>
            </a:endParaRPr>
          </a:p>
          <a:p>
            <a:r>
              <a:rPr lang="en-US" sz="1400" b="1" dirty="0" smtClean="0">
                <a:latin typeface="Consolas"/>
                <a:cs typeface="Consolas"/>
              </a:rPr>
              <a:t>inline </a:t>
            </a:r>
            <a:r>
              <a:rPr lang="en-US" sz="1400" b="1" dirty="0">
                <a:latin typeface="Consolas"/>
                <a:cs typeface="Consolas"/>
              </a:rPr>
              <a:t>double jsCurrentTime()</a:t>
            </a:r>
          </a:p>
          <a:p>
            <a:r>
              <a:rPr lang="en-US" sz="1400" b="1" dirty="0">
                <a:latin typeface="Consolas"/>
                <a:cs typeface="Consolas"/>
              </a:rPr>
              <a:t>{</a:t>
            </a:r>
          </a:p>
          <a:p>
            <a:r>
              <a:rPr lang="en-US" sz="1400" b="1" dirty="0" smtClean="0">
                <a:latin typeface="Consolas"/>
                <a:cs typeface="Consolas"/>
              </a:rPr>
              <a:t>return </a:t>
            </a:r>
            <a:r>
              <a:rPr lang="en-US" sz="1400" b="1" dirty="0">
                <a:latin typeface="Consolas"/>
                <a:cs typeface="Consolas"/>
              </a:rPr>
              <a:t>floor(WTF::currentTimeMS());</a:t>
            </a:r>
          </a:p>
          <a:p>
            <a:r>
              <a:rPr lang="en-US" sz="1400" b="1" dirty="0">
                <a:latin typeface="Consolas"/>
                <a:cs typeface="Consolas"/>
              </a:rPr>
              <a:t>}</a:t>
            </a:r>
            <a:endParaRPr lang="en-US" sz="1050" b="1" dirty="0" smtClean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16" name="Right Arrow 15"/>
          <p:cNvSpPr/>
          <p:nvPr/>
        </p:nvSpPr>
        <p:spPr>
          <a:xfrm rot="21209586">
            <a:off x="3186700" y="3896666"/>
            <a:ext cx="2215610" cy="14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2992822" y="4294115"/>
            <a:ext cx="2239411" cy="12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11753" y="4998503"/>
            <a:ext cx="1288320" cy="987860"/>
            <a:chOff x="5375987" y="28524181"/>
            <a:chExt cx="3200400" cy="2454006"/>
          </a:xfrm>
        </p:grpSpPr>
        <p:sp>
          <p:nvSpPr>
            <p:cNvPr id="11" name="Rectangle 10"/>
            <p:cNvSpPr/>
            <p:nvPr/>
          </p:nvSpPr>
          <p:spPr>
            <a:xfrm>
              <a:off x="5375987" y="28524181"/>
              <a:ext cx="3200400" cy="2454006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0" y="28956000"/>
              <a:ext cx="1981200" cy="1603390"/>
            </a:xfrm>
            <a:prstGeom prst="rect">
              <a:avLst/>
            </a:prstGeom>
          </p:spPr>
        </p:pic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08391" y="6114421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endParaRPr lang="en-US" sz="1400" dirty="0" smtClean="0">
              <a:latin typeface="Gill Sans"/>
              <a:cs typeface="Gill Sans"/>
            </a:endParaRPr>
          </a:p>
        </p:txBody>
      </p:sp>
      <p:pic>
        <p:nvPicPr>
          <p:cNvPr id="19" name="Picture 18" descr="MacOS_Pnthr_Vert_v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0" y="4998503"/>
            <a:ext cx="788970" cy="1057937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5906975" y="6096780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Platform API</a:t>
            </a:r>
            <a:endParaRPr lang="en-US" sz="14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66894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3410318" y="5370202"/>
            <a:ext cx="1951393" cy="1198873"/>
            <a:chOff x="3193171" y="2065537"/>
            <a:chExt cx="2773315" cy="1703835"/>
          </a:xfrm>
        </p:grpSpPr>
        <p:pic>
          <p:nvPicPr>
            <p:cNvPr id="33" name="Picture 32" descr="Screen Shot 2012-05-23 at 10.26.24 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478" y="2065537"/>
              <a:ext cx="1723001" cy="1069837"/>
            </a:xfrm>
            <a:prstGeom prst="rect">
              <a:avLst/>
            </a:prstGeom>
          </p:spPr>
        </p:pic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3193171" y="3144383"/>
              <a:ext cx="2773315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4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Inputs Log</a:t>
              </a: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412" y="2437235"/>
              <a:ext cx="837067" cy="919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Memoizing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nondeterministic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50893"/>
            <a:ext cx="9143999" cy="731520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During recording, the return value of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err="1" smtClean="0">
                <a:latin typeface="Consolas"/>
                <a:cs typeface="Consolas"/>
              </a:rPr>
              <a:t>Date.now</a:t>
            </a:r>
            <a:r>
              <a:rPr lang="en-US" sz="2400" dirty="0">
                <a:latin typeface="Consolas"/>
                <a:cs typeface="Consolas"/>
              </a:rPr>
              <a:t>(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  <a:r>
              <a:rPr lang="en-US" sz="2400" dirty="0" smtClean="0">
                <a:cs typeface="Consolas"/>
              </a:rPr>
              <a:t> is saved</a:t>
            </a:r>
            <a:r>
              <a:rPr lang="en-US" sz="2400" dirty="0" smtClean="0"/>
              <a:t>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100598" y="2804160"/>
            <a:ext cx="527862" cy="2072640"/>
            <a:chOff x="4303503" y="2596280"/>
            <a:chExt cx="527862" cy="3985633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-696803" y="3367522"/>
            <a:ext cx="4229997" cy="13219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2000" b="1" dirty="0" smtClean="0">
              <a:solidFill>
                <a:srgbClr val="FFFFFF"/>
              </a:solidFill>
              <a:latin typeface="Consolas"/>
              <a:cs typeface="Consolas"/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Consolas"/>
                <a:cs typeface="Consolas"/>
              </a:rPr>
              <a:t>  &gt;&gt; </a:t>
            </a:r>
            <a:r>
              <a:rPr lang="en-US" sz="1400" b="1" dirty="0" smtClean="0">
                <a:solidFill>
                  <a:srgbClr val="F9D59B"/>
                </a:solidFill>
                <a:latin typeface="Consolas"/>
                <a:cs typeface="Consolas"/>
              </a:rPr>
              <a:t>foo(</a:t>
            </a:r>
            <a:r>
              <a:rPr lang="en-US" sz="1400" b="1" dirty="0" err="1" smtClean="0">
                <a:solidFill>
                  <a:srgbClr val="F9D59B"/>
                </a:solidFill>
                <a:latin typeface="Consolas"/>
                <a:cs typeface="Consolas"/>
              </a:rPr>
              <a:t>a,b</a:t>
            </a:r>
            <a:r>
              <a:rPr lang="en-US" sz="1400" b="1" dirty="0" smtClean="0">
                <a:solidFill>
                  <a:srgbClr val="F9D59B"/>
                </a:solidFill>
                <a:latin typeface="Consolas"/>
                <a:cs typeface="Consolas"/>
              </a:rPr>
              <a:t>) { return a + b; }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Consolas"/>
                <a:cs typeface="Consolas"/>
              </a:rPr>
              <a:t>  &gt;</a:t>
            </a:r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bar(c) { return “now:”+ </a:t>
            </a:r>
            <a:r>
              <a:rPr lang="en-US" sz="1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Date.now</a:t>
            </a:r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(); }</a:t>
            </a:r>
            <a:endParaRPr lang="en-US" sz="2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30000"/>
              </a:lnSpc>
            </a:pPr>
            <a:endParaRPr lang="en-US" sz="1400" b="1" dirty="0" smtClean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5913" y="3975666"/>
            <a:ext cx="1446696" cy="519043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32233" y="3322432"/>
            <a:ext cx="3736163" cy="138499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/>
                <a:cs typeface="Consolas"/>
              </a:rPr>
              <a:t>/* file: Source/wtf/DateMath.h */</a:t>
            </a:r>
          </a:p>
          <a:p>
            <a:endParaRPr lang="en-US" sz="1400" b="1" dirty="0" smtClean="0">
              <a:latin typeface="Consolas"/>
              <a:cs typeface="Consolas"/>
            </a:endParaRPr>
          </a:p>
          <a:p>
            <a:r>
              <a:rPr lang="en-US" sz="1400" b="1" dirty="0" smtClean="0">
                <a:latin typeface="Consolas"/>
                <a:cs typeface="Consolas"/>
              </a:rPr>
              <a:t>inline </a:t>
            </a:r>
            <a:r>
              <a:rPr lang="en-US" sz="1400" b="1" dirty="0">
                <a:latin typeface="Consolas"/>
                <a:cs typeface="Consolas"/>
              </a:rPr>
              <a:t>double jsCurrentTime()</a:t>
            </a:r>
          </a:p>
          <a:p>
            <a:r>
              <a:rPr lang="en-US" sz="1400" b="1" dirty="0">
                <a:latin typeface="Consolas"/>
                <a:cs typeface="Consolas"/>
              </a:rPr>
              <a:t>{</a:t>
            </a:r>
          </a:p>
          <a:p>
            <a:r>
              <a:rPr lang="en-US" sz="1400" b="1" dirty="0" smtClean="0">
                <a:latin typeface="Consolas"/>
                <a:cs typeface="Consolas"/>
              </a:rPr>
              <a:t>return </a:t>
            </a:r>
            <a:r>
              <a:rPr lang="en-US" sz="1400" b="1" dirty="0">
                <a:latin typeface="Consolas"/>
                <a:cs typeface="Consolas"/>
              </a:rPr>
              <a:t>floor(WTF::currentTimeMS());</a:t>
            </a:r>
          </a:p>
          <a:p>
            <a:r>
              <a:rPr lang="en-US" sz="1400" b="1" dirty="0">
                <a:latin typeface="Consolas"/>
                <a:cs typeface="Consolas"/>
              </a:rPr>
              <a:t>}</a:t>
            </a:r>
            <a:endParaRPr lang="en-US" sz="1050" b="1" dirty="0" smtClean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14" name="Right Arrow 13"/>
          <p:cNvSpPr/>
          <p:nvPr/>
        </p:nvSpPr>
        <p:spPr>
          <a:xfrm rot="21209586">
            <a:off x="3186700" y="3896666"/>
            <a:ext cx="2215610" cy="1444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8" name="Right Arrow 17"/>
          <p:cNvSpPr/>
          <p:nvPr/>
        </p:nvSpPr>
        <p:spPr>
          <a:xfrm rot="10039199">
            <a:off x="4450079" y="4417515"/>
            <a:ext cx="938379" cy="154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2402" y="21789260"/>
            <a:ext cx="905906" cy="905907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 rot="5400000">
            <a:off x="3903694" y="5042768"/>
            <a:ext cx="938379" cy="15438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29" name="Right Arrow 28"/>
          <p:cNvSpPr/>
          <p:nvPr/>
        </p:nvSpPr>
        <p:spPr>
          <a:xfrm rot="11580153">
            <a:off x="3058994" y="4364849"/>
            <a:ext cx="1271102" cy="1610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111753" y="4998503"/>
            <a:ext cx="1288320" cy="987860"/>
            <a:chOff x="5375987" y="28524181"/>
            <a:chExt cx="3200400" cy="2454006"/>
          </a:xfrm>
        </p:grpSpPr>
        <p:sp>
          <p:nvSpPr>
            <p:cNvPr id="26" name="Rectangle 25"/>
            <p:cNvSpPr/>
            <p:nvPr/>
          </p:nvSpPr>
          <p:spPr>
            <a:xfrm>
              <a:off x="5375987" y="28524181"/>
              <a:ext cx="3200400" cy="2454006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3600" y="28956000"/>
              <a:ext cx="1981200" cy="1603390"/>
            </a:xfrm>
            <a:prstGeom prst="rect">
              <a:avLst/>
            </a:prstGeom>
          </p:spPr>
        </p:pic>
      </p:grpSp>
      <p:sp>
        <p:nvSpPr>
          <p:cNvPr id="30" name="Content Placeholder 2"/>
          <p:cNvSpPr txBox="1">
            <a:spLocks/>
          </p:cNvSpPr>
          <p:nvPr/>
        </p:nvSpPr>
        <p:spPr>
          <a:xfrm>
            <a:off x="508391" y="6114421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endParaRPr lang="en-US" sz="1400" dirty="0" smtClean="0">
              <a:latin typeface="Gill Sans"/>
              <a:cs typeface="Gill Sans"/>
            </a:endParaRPr>
          </a:p>
        </p:txBody>
      </p:sp>
      <p:pic>
        <p:nvPicPr>
          <p:cNvPr id="31" name="Picture 30" descr="MacOS_Pnthr_Vert_v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0" y="4998503"/>
            <a:ext cx="788970" cy="1057937"/>
          </a:xfrm>
          <a:prstGeom prst="rect">
            <a:avLst/>
          </a:prstGeom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5906975" y="6096780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Platform API</a:t>
            </a:r>
            <a:endParaRPr lang="en-US" sz="14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22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921240" cy="1429871"/>
          </a:xfrm>
        </p:spPr>
        <p:txBody>
          <a:bodyPr>
            <a:noAutofit/>
          </a:bodyPr>
          <a:lstStyle/>
          <a:p>
            <a:r>
              <a:rPr lang="en-US" sz="4200" i="1" dirty="0" smtClean="0"/>
              <a:t>“It’s hard to debug failures in the field”</a:t>
            </a:r>
            <a:endParaRPr lang="en-US" sz="4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97090" y="3113586"/>
            <a:ext cx="6358829" cy="31292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Distributed across time and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H</a:t>
            </a:r>
            <a:r>
              <a:rPr lang="en-US" sz="3200" dirty="0" smtClean="0"/>
              <a:t>ardware and software variation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Users are not software testers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30678" y="1580356"/>
            <a:ext cx="1445035" cy="1246416"/>
            <a:chOff x="1930678" y="1368664"/>
            <a:chExt cx="1445035" cy="12464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30678" y="1572773"/>
              <a:ext cx="1042307" cy="1042307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 rot="1044299">
              <a:off x="2625913" y="1368664"/>
              <a:ext cx="749800" cy="435023"/>
            </a:xfrm>
            <a:prstGeom prst="cloudCallou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3611" y="1480269"/>
            <a:ext cx="1866189" cy="1693733"/>
            <a:chOff x="3423611" y="1268577"/>
            <a:chExt cx="1866189" cy="16937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3611" y="1268577"/>
              <a:ext cx="1693733" cy="1693733"/>
            </a:xfrm>
            <a:prstGeom prst="rect">
              <a:avLst/>
            </a:prstGeom>
          </p:spPr>
        </p:pic>
        <p:sp>
          <p:nvSpPr>
            <p:cNvPr id="11" name="Cloud Callout 10"/>
            <p:cNvSpPr/>
            <p:nvPr/>
          </p:nvSpPr>
          <p:spPr>
            <a:xfrm rot="1044299">
              <a:off x="4540000" y="1368664"/>
              <a:ext cx="749800" cy="435023"/>
            </a:xfrm>
            <a:prstGeom prst="cloudCallou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22134" y="1580356"/>
            <a:ext cx="1621088" cy="1319955"/>
            <a:chOff x="5422134" y="1368664"/>
            <a:chExt cx="1621088" cy="13199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22134" y="1442431"/>
              <a:ext cx="1246188" cy="1246188"/>
            </a:xfrm>
            <a:prstGeom prst="rect">
              <a:avLst/>
            </a:prstGeom>
            <a:effectLst>
              <a:glow rad="12700">
                <a:schemeClr val="tx1">
                  <a:alpha val="20000"/>
                </a:schemeClr>
              </a:glow>
            </a:effectLst>
          </p:spPr>
        </p:pic>
        <p:sp>
          <p:nvSpPr>
            <p:cNvPr id="12" name="Cloud Callout 11"/>
            <p:cNvSpPr/>
            <p:nvPr/>
          </p:nvSpPr>
          <p:spPr>
            <a:xfrm rot="1044299">
              <a:off x="6293422" y="1368664"/>
              <a:ext cx="749800" cy="435023"/>
            </a:xfrm>
            <a:prstGeom prst="cloudCallou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294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Memoizing</a:t>
            </a:r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nondeterministic </a:t>
            </a:r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50893"/>
            <a:ext cx="9143999" cy="731520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On replay, the logged return value of  </a:t>
            </a:r>
            <a:r>
              <a:rPr lang="en-US" sz="2400" dirty="0" smtClean="0">
                <a:latin typeface="Consolas"/>
                <a:cs typeface="Consolas"/>
              </a:rPr>
              <a:t>Date.now()</a:t>
            </a:r>
            <a:r>
              <a:rPr lang="en-US" sz="2400" dirty="0" smtClean="0">
                <a:cs typeface="Consolas"/>
              </a:rPr>
              <a:t> </a:t>
            </a:r>
            <a:r>
              <a:rPr lang="en-US" sz="2400" dirty="0" smtClean="0"/>
              <a:t>is used.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96803" y="3367522"/>
            <a:ext cx="4229997" cy="13219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endParaRPr lang="en-US" sz="2000" b="1" dirty="0" smtClean="0">
              <a:solidFill>
                <a:srgbClr val="FFFFFF"/>
              </a:solidFill>
              <a:latin typeface="Consolas"/>
              <a:cs typeface="Consolas"/>
            </a:endParaRP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Consolas"/>
                <a:cs typeface="Consolas"/>
              </a:rPr>
              <a:t>  &gt;&gt; </a:t>
            </a:r>
            <a:r>
              <a:rPr lang="en-US" sz="1400" b="1" dirty="0" smtClean="0">
                <a:solidFill>
                  <a:srgbClr val="F9D59B"/>
                </a:solidFill>
                <a:latin typeface="Consolas"/>
                <a:cs typeface="Consolas"/>
              </a:rPr>
              <a:t>foo(</a:t>
            </a:r>
            <a:r>
              <a:rPr lang="en-US" sz="1400" b="1" dirty="0" err="1" smtClean="0">
                <a:solidFill>
                  <a:srgbClr val="F9D59B"/>
                </a:solidFill>
                <a:latin typeface="Consolas"/>
                <a:cs typeface="Consolas"/>
              </a:rPr>
              <a:t>a,b</a:t>
            </a:r>
            <a:r>
              <a:rPr lang="en-US" sz="1400" b="1" dirty="0" smtClean="0">
                <a:solidFill>
                  <a:srgbClr val="F9D59B"/>
                </a:solidFill>
                <a:latin typeface="Consolas"/>
                <a:cs typeface="Consolas"/>
              </a:rPr>
              <a:t>) { return a + b; }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Consolas"/>
                <a:cs typeface="Consolas"/>
              </a:rPr>
              <a:t>  &gt;</a:t>
            </a:r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bar(c) { return “now:”+ </a:t>
            </a:r>
            <a:r>
              <a:rPr lang="en-US" sz="14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Date.now</a:t>
            </a:r>
            <a:r>
              <a:rPr 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/>
                <a:cs typeface="Consolas"/>
              </a:rPr>
              <a:t>(); }</a:t>
            </a:r>
            <a:endParaRPr lang="en-US" sz="20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Consolas"/>
              <a:cs typeface="Consolas"/>
            </a:endParaRPr>
          </a:p>
          <a:p>
            <a:pPr>
              <a:lnSpc>
                <a:spcPct val="130000"/>
              </a:lnSpc>
            </a:pPr>
            <a:endParaRPr lang="en-US" sz="1400" b="1" dirty="0" smtClean="0">
              <a:solidFill>
                <a:srgbClr val="FFFFFF"/>
              </a:solidFill>
              <a:latin typeface="Consolas"/>
              <a:cs typeface="Consola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755913" y="3975666"/>
            <a:ext cx="1446696" cy="519043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32233" y="3322432"/>
            <a:ext cx="3736163" cy="1384995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/* file: Source/wtf/DateMath.h */</a:t>
            </a:r>
          </a:p>
          <a:p>
            <a:endParaRPr lang="en-US" sz="1400" b="1" dirty="0" smtClean="0">
              <a:solidFill>
                <a:schemeClr val="bg2">
                  <a:lumMod val="10000"/>
                  <a:lumOff val="90000"/>
                </a:schemeClr>
              </a:solidFill>
              <a:latin typeface="Consolas"/>
              <a:cs typeface="Consolas"/>
            </a:endParaRPr>
          </a:p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inline </a:t>
            </a:r>
            <a:r>
              <a: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double jsCurrentTime()</a:t>
            </a:r>
          </a:p>
          <a:p>
            <a:r>
              <a: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{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return </a:t>
            </a:r>
            <a:r>
              <a: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floor(WTF::currentTimeMS());</a:t>
            </a:r>
          </a:p>
          <a:p>
            <a:r>
              <a: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}</a:t>
            </a:r>
            <a:endParaRPr lang="en-US" sz="1050" b="1" dirty="0" smtClean="0">
              <a:solidFill>
                <a:schemeClr val="bg2">
                  <a:lumMod val="10000"/>
                  <a:lumOff val="90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00598" y="2804160"/>
            <a:ext cx="527862" cy="2072640"/>
            <a:chOff x="4303503" y="2596280"/>
            <a:chExt cx="527862" cy="3985633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chemeClr val="accent5">
                  <a:lumMod val="60000"/>
                  <a:lumOff val="4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ight Arrow 21"/>
          <p:cNvSpPr/>
          <p:nvPr/>
        </p:nvSpPr>
        <p:spPr>
          <a:xfrm>
            <a:off x="3140686" y="4104640"/>
            <a:ext cx="1245476" cy="16308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3058994" y="4293729"/>
            <a:ext cx="1271102" cy="16100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1" name="Curved Left Arrow 30"/>
          <p:cNvSpPr/>
          <p:nvPr/>
        </p:nvSpPr>
        <p:spPr>
          <a:xfrm flipV="1">
            <a:off x="4434052" y="4175760"/>
            <a:ext cx="425520" cy="1212453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10318" y="5370202"/>
            <a:ext cx="1951393" cy="1198873"/>
            <a:chOff x="3193171" y="2065537"/>
            <a:chExt cx="2773315" cy="1703835"/>
          </a:xfrm>
        </p:grpSpPr>
        <p:pic>
          <p:nvPicPr>
            <p:cNvPr id="29" name="Picture 28" descr="Screen Shot 2012-05-23 at 10.26.24 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478" y="2065537"/>
              <a:ext cx="1723001" cy="1069837"/>
            </a:xfrm>
            <a:prstGeom prst="rect">
              <a:avLst/>
            </a:prstGeom>
          </p:spPr>
        </p:pic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3193171" y="3144383"/>
              <a:ext cx="2773315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3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3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3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Inputs Log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412" y="2437235"/>
              <a:ext cx="837067" cy="9194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111753" y="4998503"/>
            <a:ext cx="1288320" cy="987860"/>
            <a:chOff x="5375987" y="28524181"/>
            <a:chExt cx="3200400" cy="2454006"/>
          </a:xfrm>
        </p:grpSpPr>
        <p:sp>
          <p:nvSpPr>
            <p:cNvPr id="28" name="Rectangle 27"/>
            <p:cNvSpPr/>
            <p:nvPr/>
          </p:nvSpPr>
          <p:spPr>
            <a:xfrm>
              <a:off x="5375987" y="28524181"/>
              <a:ext cx="3200400" cy="2454006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43600" y="28956000"/>
              <a:ext cx="1981200" cy="1603390"/>
            </a:xfrm>
            <a:prstGeom prst="rect">
              <a:avLst/>
            </a:prstGeom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508391" y="6114421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Web Interpreter</a:t>
            </a:r>
            <a:endParaRPr lang="en-US" sz="1400" dirty="0" smtClean="0">
              <a:latin typeface="Gill Sans"/>
              <a:cs typeface="Gill Sans"/>
            </a:endParaRPr>
          </a:p>
        </p:txBody>
      </p:sp>
      <p:pic>
        <p:nvPicPr>
          <p:cNvPr id="36" name="Picture 35" descr="MacOS_Pnthr_Vert_v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0" y="4998503"/>
            <a:ext cx="788970" cy="1057937"/>
          </a:xfrm>
          <a:prstGeom prst="rect">
            <a:avLst/>
          </a:prstGeom>
        </p:spPr>
      </p:pic>
      <p:sp>
        <p:nvSpPr>
          <p:cNvPr id="37" name="Content Placeholder 2"/>
          <p:cNvSpPr txBox="1">
            <a:spLocks/>
          </p:cNvSpPr>
          <p:nvPr/>
        </p:nvSpPr>
        <p:spPr>
          <a:xfrm>
            <a:off x="5906975" y="6096780"/>
            <a:ext cx="2509520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latin typeface="Gill Sans"/>
                <a:cs typeface="Gill Sans"/>
              </a:rPr>
              <a:t>Platform API</a:t>
            </a:r>
            <a:endParaRPr lang="en-US" sz="1400" dirty="0" smtClean="0">
              <a:latin typeface="Gill Sans"/>
              <a:cs typeface="Gill San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83265" y="3142861"/>
            <a:ext cx="4812630" cy="3715139"/>
          </a:xfrm>
          <a:prstGeom prst="rect">
            <a:avLst/>
          </a:prstGeom>
          <a:solidFill>
            <a:srgbClr val="141414">
              <a:alpha val="7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4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33" y="121023"/>
            <a:ext cx="8615777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Making callbacks deterministic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856451" y="1974872"/>
            <a:ext cx="1415492" cy="18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29793" y="1349883"/>
            <a:ext cx="146049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err="1" smtClean="0">
                <a:latin typeface="Consolas"/>
                <a:cs typeface="Consolas"/>
              </a:rPr>
              <a:t>enqueue</a:t>
            </a:r>
            <a:r>
              <a:rPr lang="en-US" sz="1600" b="1" dirty="0" smtClean="0">
                <a:latin typeface="Consolas"/>
                <a:cs typeface="Consolas"/>
              </a:rPr>
              <a:t>()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7" b="98222" l="893" r="98512">
                        <a14:foregroundMark x1="13095" y1="29556" x2="23214" y2="22000"/>
                        <a14:foregroundMark x1="39286" y1="27333" x2="73810" y2="24667"/>
                        <a14:foregroundMark x1="88095" y1="36889" x2="85417" y2="35778"/>
                        <a14:foregroundMark x1="33333" y1="24667" x2="30952" y2="22444"/>
                        <a14:foregroundMark x1="27381" y1="16222" x2="30655" y2="10667"/>
                        <a14:foregroundMark x1="33036" y1="7333" x2="40476" y2="3778"/>
                        <a14:foregroundMark x1="44048" y1="2667" x2="52381" y2="3556"/>
                        <a14:foregroundMark x1="58333" y1="5556" x2="66667" y2="11556"/>
                        <a14:foregroundMark x1="76190" y1="19778" x2="79464" y2="2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07" y="1489684"/>
            <a:ext cx="779172" cy="104353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51279" y="2739659"/>
            <a:ext cx="3721266" cy="1331134"/>
            <a:chOff x="2347520" y="2739662"/>
            <a:chExt cx="3721266" cy="1331134"/>
          </a:xfrm>
        </p:grpSpPr>
        <p:sp>
          <p:nvSpPr>
            <p:cNvPr id="5" name="TextBox 4"/>
            <p:cNvSpPr txBox="1"/>
            <p:nvPr/>
          </p:nvSpPr>
          <p:spPr>
            <a:xfrm>
              <a:off x="2347520" y="2739662"/>
              <a:ext cx="3721266" cy="1331134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while (true) {</a:t>
              </a:r>
              <a:endPara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  </a:t>
              </a:r>
              <a:r>
                <a:rPr lang="en-US" sz="1400" b="1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var</a:t>
              </a:r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event = </a:t>
              </a:r>
              <a:r>
                <a:rPr lang="en-US" sz="1400" b="1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queue.pop</a:t>
              </a:r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  </a:t>
              </a:r>
              <a:r>
                <a:rPr lang="en-US" sz="1400" b="1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this.dispatchToListeners</a:t>
              </a:r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(event);</a:t>
              </a:r>
              <a:endPara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}</a:t>
              </a:r>
            </a:p>
            <a:p>
              <a:endParaRPr lang="en-US" sz="105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2737" y="2780436"/>
              <a:ext cx="1516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</a:rPr>
                <a:t>Event Loop</a:t>
              </a: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5528942" y="4957640"/>
            <a:ext cx="155120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err="1" smtClean="0">
                <a:latin typeface="Consolas"/>
                <a:cs typeface="Consolas"/>
              </a:rPr>
              <a:t>timerFired</a:t>
            </a:r>
            <a:r>
              <a:rPr lang="en-US" sz="1600" b="1" dirty="0" smtClean="0">
                <a:latin typeface="Consolas"/>
                <a:cs typeface="Consolas"/>
              </a:rPr>
              <a:t>()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74906" y="5174114"/>
            <a:ext cx="781707" cy="736958"/>
            <a:chOff x="1922780" y="3313261"/>
            <a:chExt cx="1083979" cy="1021927"/>
          </a:xfrm>
        </p:grpSpPr>
        <p:pic>
          <p:nvPicPr>
            <p:cNvPr id="20" name="Picture 19" descr="Screen Shot 2012-05-23 at 09.56.28 .png"/>
            <p:cNvPicPr>
              <a:picLocks noChangeAspect="1"/>
            </p:cNvPicPr>
            <p:nvPr/>
          </p:nvPicPr>
          <p:blipFill>
            <a:blip r:embed="rId6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780" y="3313261"/>
              <a:ext cx="1083979" cy="1021927"/>
            </a:xfrm>
            <a:prstGeom prst="rect">
              <a:avLst/>
            </a:prstGeom>
          </p:spPr>
        </p:pic>
        <p:pic>
          <p:nvPicPr>
            <p:cNvPr id="21" name="Picture 20" descr="resourceJSIcon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913" y="3422462"/>
              <a:ext cx="837696" cy="837696"/>
            </a:xfrm>
            <a:prstGeom prst="rect">
              <a:avLst/>
            </a:prstGeom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7443135" y="5992715"/>
            <a:ext cx="1337426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Callback executes</a:t>
            </a:r>
            <a:endParaRPr lang="en-US" sz="1700" b="1" dirty="0" smtClean="0">
              <a:latin typeface="+mj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8071" y="2621799"/>
            <a:ext cx="1337426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Callback registered</a:t>
            </a:r>
            <a:endParaRPr lang="en-US" sz="1700" b="1" dirty="0" smtClean="0">
              <a:latin typeface="+mj-lt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528942" y="5725755"/>
            <a:ext cx="1698171" cy="26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5561" y="5118518"/>
            <a:ext cx="2816382" cy="1185668"/>
          </a:xfrm>
          <a:solidFill>
            <a:schemeClr val="bg2">
              <a:lumMod val="90000"/>
              <a:lumOff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</a:rPr>
              <a:t>Problem: accurately capturing and simulating event loop dispatches.</a:t>
            </a:r>
            <a:endParaRPr lang="en-US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291" y="1713764"/>
            <a:ext cx="1455496" cy="8555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9342" y="4205785"/>
            <a:ext cx="1460372" cy="18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96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8" grpId="0"/>
      <p:bldP spid="22" grpId="0"/>
      <p:bldP spid="23" grpId="0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039" y="1713764"/>
            <a:ext cx="1455496" cy="85559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32812" y="5030197"/>
            <a:ext cx="527862" cy="1612288"/>
            <a:chOff x="4303503" y="2596280"/>
            <a:chExt cx="527862" cy="3985633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ight Arrow 16"/>
          <p:cNvSpPr/>
          <p:nvPr/>
        </p:nvSpPr>
        <p:spPr>
          <a:xfrm>
            <a:off x="5343073" y="5687270"/>
            <a:ext cx="1002259" cy="26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6345332" y="5690247"/>
            <a:ext cx="948098" cy="262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19513" y="6026527"/>
            <a:ext cx="3215030" cy="624989"/>
            <a:chOff x="3843810" y="6026527"/>
            <a:chExt cx="2354880" cy="624989"/>
          </a:xfrm>
        </p:grpSpPr>
        <p:sp>
          <p:nvSpPr>
            <p:cNvPr id="33" name="Right Arrow 32"/>
            <p:cNvSpPr/>
            <p:nvPr/>
          </p:nvSpPr>
          <p:spPr>
            <a:xfrm rot="10800000">
              <a:off x="3843810" y="6242617"/>
              <a:ext cx="2354880" cy="16365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" name="Content Placeholder 2"/>
            <p:cNvSpPr txBox="1">
              <a:spLocks/>
            </p:cNvSpPr>
            <p:nvPr/>
          </p:nvSpPr>
          <p:spPr>
            <a:xfrm>
              <a:off x="4305133" y="6026527"/>
              <a:ext cx="1216854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4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1600" b="1" dirty="0" smtClean="0">
                  <a:latin typeface="Consolas"/>
                  <a:cs typeface="Consolas"/>
                </a:rPr>
                <a:t>timer 42, </a:t>
              </a:r>
              <a:br>
                <a:rPr lang="en-US" sz="1600" b="1" dirty="0" smtClean="0">
                  <a:latin typeface="Consolas"/>
                  <a:cs typeface="Consolas"/>
                </a:rPr>
              </a:br>
              <a:r>
                <a:rPr lang="en-US" sz="1600" b="1" dirty="0" smtClean="0">
                  <a:latin typeface="Consolas"/>
                  <a:cs typeface="Consolas"/>
                </a:rPr>
                <a:t>34 DOM events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342" y="4205785"/>
            <a:ext cx="1460372" cy="1825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callbacks deterministic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856451" y="1974872"/>
            <a:ext cx="1415492" cy="18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29793" y="1349883"/>
            <a:ext cx="146049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err="1" smtClean="0">
                <a:latin typeface="Consolas"/>
                <a:cs typeface="Consolas"/>
              </a:rPr>
              <a:t>enqueue</a:t>
            </a:r>
            <a:r>
              <a:rPr lang="en-US" sz="1600" b="1" dirty="0" smtClean="0">
                <a:latin typeface="Consolas"/>
                <a:cs typeface="Consolas"/>
              </a:rPr>
              <a:t>()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8222" l="893" r="98512">
                        <a14:foregroundMark x1="13095" y1="29556" x2="23214" y2="22000"/>
                        <a14:foregroundMark x1="39286" y1="27333" x2="73810" y2="24667"/>
                        <a14:foregroundMark x1="88095" y1="36889" x2="85417" y2="35778"/>
                        <a14:foregroundMark x1="33333" y1="24667" x2="30952" y2="22444"/>
                        <a14:foregroundMark x1="27381" y1="16222" x2="30655" y2="10667"/>
                        <a14:foregroundMark x1="33036" y1="7333" x2="40476" y2="3778"/>
                        <a14:foregroundMark x1="44048" y1="2667" x2="52381" y2="3556"/>
                        <a14:foregroundMark x1="58333" y1="5556" x2="66667" y2="11556"/>
                        <a14:foregroundMark x1="76190" y1="19778" x2="79464" y2="2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07" y="1489684"/>
            <a:ext cx="779172" cy="1043534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556155" y="4328407"/>
            <a:ext cx="155120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err="1" smtClean="0">
                <a:latin typeface="Consolas"/>
                <a:cs typeface="Consolas"/>
              </a:rPr>
              <a:t>timerFired</a:t>
            </a:r>
            <a:r>
              <a:rPr lang="en-US" sz="1600" b="1" dirty="0" smtClean="0">
                <a:latin typeface="Consolas"/>
                <a:cs typeface="Consolas"/>
              </a:rPr>
              <a:t>()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74906" y="5189508"/>
            <a:ext cx="781707" cy="736958"/>
            <a:chOff x="1922780" y="3313261"/>
            <a:chExt cx="1083979" cy="1021927"/>
          </a:xfrm>
        </p:grpSpPr>
        <p:pic>
          <p:nvPicPr>
            <p:cNvPr id="20" name="Picture 19" descr="Screen Shot 2012-05-23 at 09.56.28 .png"/>
            <p:cNvPicPr>
              <a:picLocks noChangeAspect="1"/>
            </p:cNvPicPr>
            <p:nvPr/>
          </p:nvPicPr>
          <p:blipFill>
            <a:blip r:embed="rId8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780" y="3313261"/>
              <a:ext cx="1083979" cy="1021927"/>
            </a:xfrm>
            <a:prstGeom prst="rect">
              <a:avLst/>
            </a:prstGeom>
          </p:spPr>
        </p:pic>
        <p:pic>
          <p:nvPicPr>
            <p:cNvPr id="21" name="Picture 20" descr="resourceJS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913" y="3422462"/>
              <a:ext cx="837696" cy="837696"/>
            </a:xfrm>
            <a:prstGeom prst="rect">
              <a:avLst/>
            </a:prstGeom>
          </p:spPr>
        </p:pic>
      </p:grpSp>
      <p:sp>
        <p:nvSpPr>
          <p:cNvPr id="22" name="Content Placeholder 2"/>
          <p:cNvSpPr txBox="1">
            <a:spLocks/>
          </p:cNvSpPr>
          <p:nvPr/>
        </p:nvSpPr>
        <p:spPr>
          <a:xfrm>
            <a:off x="7443135" y="6008109"/>
            <a:ext cx="1337426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Callback executes</a:t>
            </a:r>
            <a:endParaRPr lang="en-US" sz="1700" b="1" dirty="0" smtClean="0">
              <a:latin typeface="+mj-l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8071" y="2621799"/>
            <a:ext cx="1337426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Callback registered</a:t>
            </a:r>
            <a:endParaRPr lang="en-US" sz="1700" b="1" dirty="0" smtClean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51279" y="2739659"/>
            <a:ext cx="3721266" cy="1331134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bg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1400" b="1" dirty="0" smtClean="0">
              <a:solidFill>
                <a:schemeClr val="bg2">
                  <a:lumMod val="10000"/>
                  <a:lumOff val="90000"/>
                </a:schemeClr>
              </a:solidFill>
              <a:latin typeface="Consolas"/>
              <a:cs typeface="Consolas"/>
            </a:endParaRPr>
          </a:p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while (true) {</a:t>
            </a:r>
            <a:endParaRPr lang="en-US" sz="1400" b="1" dirty="0">
              <a:solidFill>
                <a:schemeClr val="bg2">
                  <a:lumMod val="10000"/>
                  <a:lumOff val="90000"/>
                </a:schemeClr>
              </a:solidFill>
              <a:latin typeface="Consolas"/>
              <a:cs typeface="Consolas"/>
            </a:endParaRPr>
          </a:p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  </a:t>
            </a:r>
            <a:r>
              <a:rPr lang="en-US" sz="14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var</a:t>
            </a:r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event = </a:t>
            </a:r>
            <a:r>
              <a:rPr lang="en-US" sz="14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queue.pop</a:t>
            </a:r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();</a:t>
            </a:r>
          </a:p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  </a:t>
            </a:r>
            <a:r>
              <a:rPr lang="en-US" sz="1400" b="1" dirty="0" err="1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this.dispatch</a:t>
            </a:r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(event);</a:t>
            </a:r>
            <a:endParaRPr lang="en-US" sz="1400" b="1" dirty="0">
              <a:solidFill>
                <a:schemeClr val="bg2">
                  <a:lumMod val="10000"/>
                  <a:lumOff val="90000"/>
                </a:schemeClr>
              </a:solidFill>
              <a:latin typeface="Consolas"/>
              <a:cs typeface="Consolas"/>
            </a:endParaRPr>
          </a:p>
          <a:p>
            <a:r>
              <a: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}</a:t>
            </a:r>
          </a:p>
          <a:p>
            <a:endParaRPr lang="en-US" sz="1050" b="1" dirty="0" smtClean="0">
              <a:solidFill>
                <a:schemeClr val="bg2">
                  <a:lumMod val="10000"/>
                  <a:lumOff val="90000"/>
                </a:schemeClr>
              </a:solidFill>
              <a:latin typeface="Consolas"/>
              <a:cs typeface="Consola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429479" y="5510196"/>
            <a:ext cx="1951393" cy="1198873"/>
            <a:chOff x="3193171" y="2065537"/>
            <a:chExt cx="2773315" cy="1703835"/>
          </a:xfrm>
        </p:grpSpPr>
        <p:pic>
          <p:nvPicPr>
            <p:cNvPr id="37" name="Picture 36" descr="Screen Shot 2012-05-23 at 10.26.24 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478" y="2065537"/>
              <a:ext cx="1723001" cy="1069837"/>
            </a:xfrm>
            <a:prstGeom prst="rect">
              <a:avLst/>
            </a:prstGeom>
          </p:spPr>
        </p:pic>
        <p:sp>
          <p:nvSpPr>
            <p:cNvPr id="38" name="Content Placeholder 2"/>
            <p:cNvSpPr txBox="1">
              <a:spLocks/>
            </p:cNvSpPr>
            <p:nvPr/>
          </p:nvSpPr>
          <p:spPr>
            <a:xfrm>
              <a:off x="3193171" y="3144383"/>
              <a:ext cx="2773315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4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Inputs Log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412" y="2437235"/>
              <a:ext cx="837067" cy="9194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4856496" y="2780433"/>
            <a:ext cx="151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</a:schemeClr>
                </a:solidFill>
              </a:rPr>
              <a:t>Event Loop</a:t>
            </a:r>
          </a:p>
        </p:txBody>
      </p:sp>
    </p:spTree>
    <p:extLst>
      <p:ext uri="{BB962C8B-B14F-4D97-AF65-F5344CB8AC3E}">
        <p14:creationId xmlns:p14="http://schemas.microsoft.com/office/powerpoint/2010/main" val="425269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18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callbacks deterministic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060025" y="5030196"/>
            <a:ext cx="527862" cy="1186189"/>
            <a:chOff x="4303503" y="2596280"/>
            <a:chExt cx="527862" cy="3985633"/>
          </a:xfrm>
        </p:grpSpPr>
        <p:cxnSp>
          <p:nvCxnSpPr>
            <p:cNvPr id="39" name="Straight Connector 38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chemeClr val="accent5">
                  <a:lumMod val="60000"/>
                  <a:lumOff val="4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Right Arrow 32"/>
          <p:cNvSpPr/>
          <p:nvPr/>
        </p:nvSpPr>
        <p:spPr>
          <a:xfrm>
            <a:off x="3479030" y="5880860"/>
            <a:ext cx="2870741" cy="15438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024200" y="5297451"/>
            <a:ext cx="993513" cy="247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349771" y="5846970"/>
            <a:ext cx="993513" cy="247997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5976693" y="5278530"/>
            <a:ext cx="317500" cy="293167"/>
          </a:xfrm>
          <a:prstGeom prst="mathMultiply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17591" r="-11523"/>
          <a:stretch/>
        </p:blipFill>
        <p:spPr>
          <a:xfrm>
            <a:off x="3657039" y="1713764"/>
            <a:ext cx="1367161" cy="855596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1856451" y="1974872"/>
            <a:ext cx="1415492" cy="189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729793" y="1349883"/>
            <a:ext cx="146049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err="1" smtClean="0">
                <a:latin typeface="Consolas"/>
                <a:cs typeface="Consolas"/>
              </a:rPr>
              <a:t>enqueue</a:t>
            </a:r>
            <a:r>
              <a:rPr lang="en-US" sz="1600" b="1" dirty="0" smtClean="0">
                <a:latin typeface="Consolas"/>
                <a:cs typeface="Consolas"/>
              </a:rPr>
              <a:t>()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8222" l="893" r="98512">
                        <a14:foregroundMark x1="13095" y1="29556" x2="23214" y2="22000"/>
                        <a14:foregroundMark x1="39286" y1="27333" x2="73810" y2="24667"/>
                        <a14:foregroundMark x1="88095" y1="36889" x2="85417" y2="35778"/>
                        <a14:foregroundMark x1="33333" y1="24667" x2="30952" y2="22444"/>
                        <a14:foregroundMark x1="27381" y1="16222" x2="30655" y2="10667"/>
                        <a14:foregroundMark x1="33036" y1="7333" x2="40476" y2="3778"/>
                        <a14:foregroundMark x1="44048" y1="2667" x2="52381" y2="3556"/>
                        <a14:foregroundMark x1="58333" y1="5556" x2="66667" y2="11556"/>
                        <a14:foregroundMark x1="76190" y1="19778" x2="79464" y2="2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07" y="1489684"/>
            <a:ext cx="779172" cy="1043534"/>
          </a:xfrm>
          <a:prstGeom prst="rect">
            <a:avLst/>
          </a:prstGeom>
        </p:spPr>
      </p:pic>
      <p:sp>
        <p:nvSpPr>
          <p:cNvPr id="45" name="Content Placeholder 2"/>
          <p:cNvSpPr txBox="1">
            <a:spLocks/>
          </p:cNvSpPr>
          <p:nvPr/>
        </p:nvSpPr>
        <p:spPr>
          <a:xfrm>
            <a:off x="428071" y="2621799"/>
            <a:ext cx="1337426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Callback registered</a:t>
            </a:r>
            <a:endParaRPr lang="en-US" sz="1700" b="1" dirty="0" smtClean="0">
              <a:latin typeface="+mj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51279" y="2739659"/>
            <a:ext cx="3721266" cy="1331134"/>
            <a:chOff x="2347520" y="2739662"/>
            <a:chExt cx="3721266" cy="1331134"/>
          </a:xfrm>
        </p:grpSpPr>
        <p:sp>
          <p:nvSpPr>
            <p:cNvPr id="47" name="TextBox 46"/>
            <p:cNvSpPr txBox="1"/>
            <p:nvPr/>
          </p:nvSpPr>
          <p:spPr>
            <a:xfrm>
              <a:off x="2347520" y="2739662"/>
              <a:ext cx="3721266" cy="1331134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n-US" sz="140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while (true) {</a:t>
              </a:r>
              <a:endPara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  </a:t>
              </a:r>
              <a:r>
                <a:rPr lang="en-US" sz="1400" b="1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var</a:t>
              </a:r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event = </a:t>
              </a:r>
              <a:r>
                <a:rPr lang="en-US" sz="1400" b="1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queue.pop</a:t>
              </a:r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();</a:t>
              </a: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  </a:t>
              </a:r>
              <a:r>
                <a:rPr lang="en-US" sz="1400" b="1" dirty="0" err="1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this.dispatchToListeners</a:t>
              </a:r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(event);</a:t>
              </a:r>
              <a:endParaRPr lang="en-US" sz="1400" b="1" dirty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  <a:p>
              <a:r>
                <a:rPr lang="en-US" sz="1400" b="1" dirty="0" smtClean="0">
                  <a:solidFill>
                    <a:schemeClr val="bg2">
                      <a:lumMod val="10000"/>
                      <a:lumOff val="90000"/>
                    </a:schemeClr>
                  </a:solidFill>
                  <a:latin typeface="Consolas"/>
                  <a:cs typeface="Consolas"/>
                </a:rPr>
                <a:t>  }</a:t>
              </a:r>
            </a:p>
            <a:p>
              <a:endParaRPr lang="en-US" sz="1050" b="1" dirty="0" smtClean="0">
                <a:solidFill>
                  <a:schemeClr val="bg2">
                    <a:lumMod val="10000"/>
                    <a:lumOff val="90000"/>
                  </a:schemeClr>
                </a:solidFill>
                <a:latin typeface="Consolas"/>
                <a:cs typeface="Consola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2737" y="2780436"/>
              <a:ext cx="1516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>
                      <a:lumMod val="85000"/>
                    </a:schemeClr>
                  </a:solidFill>
                </a:rPr>
                <a:t>Event Loop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470"/>
          <a:stretch/>
        </p:blipFill>
        <p:spPr>
          <a:xfrm>
            <a:off x="3479030" y="4241169"/>
            <a:ext cx="1435870" cy="1339133"/>
          </a:xfrm>
          <a:prstGeom prst="rect">
            <a:avLst/>
          </a:prstGeom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5556155" y="4328407"/>
            <a:ext cx="155120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err="1" smtClean="0">
                <a:latin typeface="Consolas"/>
                <a:cs typeface="Consolas"/>
              </a:rPr>
              <a:t>timerFired</a:t>
            </a:r>
            <a:r>
              <a:rPr lang="en-US" sz="1600" b="1" dirty="0" smtClean="0">
                <a:latin typeface="Consolas"/>
                <a:cs typeface="Consolas"/>
              </a:rPr>
              <a:t>()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674906" y="5189508"/>
            <a:ext cx="781707" cy="736958"/>
            <a:chOff x="1922780" y="3313261"/>
            <a:chExt cx="1083979" cy="1021927"/>
          </a:xfrm>
        </p:grpSpPr>
        <p:pic>
          <p:nvPicPr>
            <p:cNvPr id="51" name="Picture 50" descr="Screen Shot 2012-05-23 at 09.56.28 .png"/>
            <p:cNvPicPr>
              <a:picLocks noChangeAspect="1"/>
            </p:cNvPicPr>
            <p:nvPr/>
          </p:nvPicPr>
          <p:blipFill>
            <a:blip r:embed="rId8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2780" y="3313261"/>
              <a:ext cx="1083979" cy="1021927"/>
            </a:xfrm>
            <a:prstGeom prst="rect">
              <a:avLst/>
            </a:prstGeom>
          </p:spPr>
        </p:pic>
        <p:pic>
          <p:nvPicPr>
            <p:cNvPr id="52" name="Picture 51" descr="resourceJSIcon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7913" y="3422462"/>
              <a:ext cx="837696" cy="837696"/>
            </a:xfrm>
            <a:prstGeom prst="rect">
              <a:avLst/>
            </a:prstGeom>
          </p:spPr>
        </p:pic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7443135" y="6008109"/>
            <a:ext cx="1337426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Callback executes</a:t>
            </a:r>
            <a:endParaRPr lang="en-US" sz="1700" b="1" dirty="0" smtClean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765497" y="5327029"/>
            <a:ext cx="1951393" cy="1198873"/>
            <a:chOff x="3193171" y="2065537"/>
            <a:chExt cx="2773315" cy="1703835"/>
          </a:xfrm>
        </p:grpSpPr>
        <p:pic>
          <p:nvPicPr>
            <p:cNvPr id="54" name="Picture 53" descr="Screen Shot 2012-05-23 at 10.26.24 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478" y="2065537"/>
              <a:ext cx="1723001" cy="1069837"/>
            </a:xfrm>
            <a:prstGeom prst="rect">
              <a:avLst/>
            </a:prstGeom>
          </p:spPr>
        </p:pic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3193171" y="3144383"/>
              <a:ext cx="2773315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4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4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4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Inputs Log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3412" y="2437235"/>
              <a:ext cx="837067" cy="919400"/>
            </a:xfrm>
            <a:prstGeom prst="rect">
              <a:avLst/>
            </a:prstGeom>
          </p:spPr>
        </p:pic>
      </p:grpSp>
      <p:sp>
        <p:nvSpPr>
          <p:cNvPr id="30" name="Right Arrow 29"/>
          <p:cNvSpPr/>
          <p:nvPr/>
        </p:nvSpPr>
        <p:spPr>
          <a:xfrm>
            <a:off x="1144606" y="5890270"/>
            <a:ext cx="1010919" cy="16935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ln w="28575" cmpd="sng">
                <a:solidFill>
                  <a:schemeClr val="tx1"/>
                </a:solidFill>
              </a:ln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" b="98222" l="893" r="98512">
                        <a14:foregroundMark x1="13095" y1="29556" x2="23214" y2="22000"/>
                        <a14:foregroundMark x1="39286" y1="27333" x2="73810" y2="24667"/>
                        <a14:foregroundMark x1="88095" y1="36889" x2="85417" y2="35778"/>
                        <a14:foregroundMark x1="33333" y1="24667" x2="30952" y2="22444"/>
                        <a14:foregroundMark x1="27381" y1="16222" x2="30655" y2="10667"/>
                        <a14:foregroundMark x1="33036" y1="7333" x2="40476" y2="3778"/>
                        <a14:foregroundMark x1="44048" y1="2667" x2="52381" y2="3556"/>
                        <a14:foregroundMark x1="58333" y1="5556" x2="66667" y2="11556"/>
                        <a14:foregroundMark x1="76190" y1="19778" x2="79464" y2="2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071" y="5629975"/>
            <a:ext cx="404536" cy="541789"/>
          </a:xfrm>
          <a:prstGeom prst="rect">
            <a:avLst/>
          </a:prstGeom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-142723" y="5030851"/>
            <a:ext cx="1551205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smtClean="0">
                <a:latin typeface="Consolas"/>
                <a:cs typeface="Consolas"/>
              </a:rPr>
              <a:t>34 DOM events!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369003" y="3473244"/>
            <a:ext cx="1551205" cy="11950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smtClean="0">
                <a:latin typeface="Consolas"/>
                <a:cs typeface="Consolas"/>
              </a:rPr>
              <a:t>...</a:t>
            </a:r>
            <a:br>
              <a:rPr lang="en-US" sz="1600" b="1" dirty="0" smtClean="0">
                <a:latin typeface="Consolas"/>
                <a:cs typeface="Consolas"/>
              </a:rPr>
            </a:br>
            <a:r>
              <a:rPr lang="en-US" sz="1600" b="1" dirty="0" smtClean="0">
                <a:latin typeface="Consolas"/>
                <a:cs typeface="Consolas"/>
              </a:rPr>
              <a:t>...</a:t>
            </a:r>
            <a:br>
              <a:rPr lang="en-US" sz="1600" b="1" dirty="0" smtClean="0">
                <a:latin typeface="Consolas"/>
                <a:cs typeface="Consolas"/>
              </a:rPr>
            </a:br>
            <a:r>
              <a:rPr lang="en-US" sz="1600" b="1" dirty="0" smtClean="0">
                <a:latin typeface="Consolas"/>
                <a:cs typeface="Consola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02678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 animBg="1"/>
      <p:bldP spid="43" grpId="0" animBg="1"/>
      <p:bldP spid="4" grpId="0" animBg="1"/>
      <p:bldP spid="49" grpId="0"/>
      <p:bldP spid="53" grpId="0"/>
      <p:bldP spid="30" grpId="1" animBg="1"/>
      <p:bldP spid="32" grpId="1"/>
      <p:bldP spid="4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Runtime overheads are acceptable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83901"/>
              </p:ext>
            </p:extLst>
          </p:nvPr>
        </p:nvGraphicFramePr>
        <p:xfrm>
          <a:off x="985212" y="1516305"/>
          <a:ext cx="6871853" cy="493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1023"/>
            <a:ext cx="8453120" cy="1429871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Recordings are small and compressible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02276"/>
              </p:ext>
            </p:extLst>
          </p:nvPr>
        </p:nvGraphicFramePr>
        <p:xfrm>
          <a:off x="192424" y="1550894"/>
          <a:ext cx="4556607" cy="444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22196"/>
              </p:ext>
            </p:extLst>
          </p:nvPr>
        </p:nvGraphicFramePr>
        <p:xfrm>
          <a:off x="4177096" y="1602897"/>
          <a:ext cx="4443510" cy="377042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303146"/>
                <a:gridCol w="1016000"/>
                <a:gridCol w="1146849"/>
                <a:gridCol w="977515"/>
              </a:tblGrid>
              <a:tr h="6119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Site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recording duration (s)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resources on</a:t>
                      </a:r>
                      <a:r>
                        <a:rPr lang="en-US" sz="1400" b="0" i="0" baseline="0" dirty="0" smtClean="0">
                          <a:latin typeface="Gill Sans Light"/>
                          <a:cs typeface="Gill Sans Light"/>
                        </a:rPr>
                        <a:t> page </a:t>
                      </a:r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(KB)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log growth</a:t>
                      </a:r>
                      <a:br>
                        <a:rPr lang="en-US" sz="1400" b="0" i="0" dirty="0" smtClean="0">
                          <a:latin typeface="Gill Sans Light"/>
                          <a:cs typeface="Gill Sans Light"/>
                        </a:rPr>
                      </a:br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(KB/sec)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JSLinux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10.5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4500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0.8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JS</a:t>
                      </a:r>
                      <a:r>
                        <a:rPr lang="en-US" sz="1400" b="0" i="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Raytracer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6.3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5.9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1.6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Space</a:t>
                      </a:r>
                      <a:r>
                        <a:rPr lang="en-US" sz="1400" b="0" i="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Invaders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25.8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712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2.2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Mozilla.org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22.3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2800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CodeMirror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16.6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168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Colorpicker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15.3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577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1.7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DuckDuckGo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14.1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1900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2.1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5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80" y="121023"/>
            <a:ext cx="8382000" cy="142987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Page resources dominate recording size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573707"/>
              </p:ext>
            </p:extLst>
          </p:nvPr>
        </p:nvGraphicFramePr>
        <p:xfrm>
          <a:off x="192424" y="1550894"/>
          <a:ext cx="4556607" cy="444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651529"/>
              </p:ext>
            </p:extLst>
          </p:nvPr>
        </p:nvGraphicFramePr>
        <p:xfrm>
          <a:off x="4177096" y="1602897"/>
          <a:ext cx="4443510" cy="377042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303146"/>
                <a:gridCol w="1016000"/>
                <a:gridCol w="1146849"/>
                <a:gridCol w="977515"/>
              </a:tblGrid>
              <a:tr h="6119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Site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recording duration (s)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resources on</a:t>
                      </a:r>
                      <a:r>
                        <a:rPr lang="en-US" sz="1400" b="0" i="0" baseline="0" dirty="0" smtClean="0">
                          <a:latin typeface="Gill Sans Light"/>
                          <a:cs typeface="Gill Sans Light"/>
                        </a:rPr>
                        <a:t> page </a:t>
                      </a:r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(KB)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log growth</a:t>
                      </a:r>
                      <a:br>
                        <a:rPr lang="en-US" sz="1400" b="0" i="0" dirty="0" smtClean="0">
                          <a:latin typeface="Gill Sans Light"/>
                          <a:cs typeface="Gill Sans Light"/>
                        </a:rPr>
                      </a:br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(KB/sec)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JSLinux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10.5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4500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0.8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JS</a:t>
                      </a:r>
                      <a:r>
                        <a:rPr lang="en-US" sz="1400" b="0" i="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Raytracer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6.3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5.9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1.6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Space</a:t>
                      </a:r>
                      <a:r>
                        <a:rPr lang="en-US" sz="1400" b="0" i="0" baseline="0" dirty="0" smtClean="0">
                          <a:latin typeface="Gill Sans Light"/>
                          <a:cs typeface="Gill Sans Light"/>
                        </a:rPr>
                        <a:t> </a:t>
                      </a:r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Invaders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25.8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712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2.2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Mozilla.org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22.3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2800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CodeMirror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16.6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168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0D0D"/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Colorpicker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15.3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577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1.7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  <a:tr h="45121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err="1" smtClean="0">
                          <a:latin typeface="Gill Sans Light"/>
                          <a:cs typeface="Gill Sans Light"/>
                        </a:rPr>
                        <a:t>DuckDuckGo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14.1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1900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Gill Sans Light"/>
                          <a:cs typeface="Gill Sans Light"/>
                        </a:rPr>
                        <a:t>2.1</a:t>
                      </a:r>
                      <a:endParaRPr lang="en-US" sz="1400" b="0" i="0" dirty="0">
                        <a:latin typeface="Gill Sans Light"/>
                        <a:cs typeface="Gill Sans Ligh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212121">
                          <a:lumMod val="75000"/>
                          <a:lumOff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lumOff val="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03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21023"/>
            <a:ext cx="8859520" cy="142987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would developers use it?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27</a:t>
            </a:fld>
            <a:endParaRPr lang="en-US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84480" y="2011082"/>
            <a:ext cx="3489960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Study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5521" y="1889162"/>
            <a:ext cx="5313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20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+ developers with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industry experience</a:t>
            </a:r>
            <a:endParaRPr lang="en-US" sz="2400" dirty="0">
              <a:solidFill>
                <a:srgbClr val="CDD4D7"/>
              </a:solidFill>
              <a:latin typeface="Gill Sans Light"/>
              <a:cs typeface="Gill Sans Light"/>
            </a:endParaRPr>
          </a:p>
          <a:p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within-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subjects, 2 tasks per person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,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/>
            </a:r>
            <a:b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45 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minutes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per task, 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4 treatments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84480" y="5121449"/>
            <a:ext cx="3489960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3600" y="3810382"/>
            <a:ext cx="5618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DD4D7"/>
                </a:solidFill>
                <a:latin typeface="Gill Sans Light"/>
                <a:cs typeface="Gill Sans Light"/>
              </a:rPr>
              <a:t>RQ: changes to frequency/duration? 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294640" y="3810382"/>
            <a:ext cx="3489960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Reproduction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03600" y="5121449"/>
            <a:ext cx="5618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DD4D7"/>
                </a:solidFill>
                <a:latin typeface="Gill Sans Light"/>
                <a:cs typeface="Gill Sans Light"/>
              </a:rPr>
              <a:t>RQ: complete tasks more quickly? more successfully? Who, why?</a:t>
            </a:r>
          </a:p>
        </p:txBody>
      </p:sp>
      <p:sp>
        <p:nvSpPr>
          <p:cNvPr id="3" name="Rectangle 2"/>
          <p:cNvSpPr/>
          <p:nvPr/>
        </p:nvSpPr>
        <p:spPr>
          <a:xfrm>
            <a:off x="-458633" y="1550894"/>
            <a:ext cx="9860614" cy="1959696"/>
          </a:xfrm>
          <a:prstGeom prst="rect">
            <a:avLst/>
          </a:prstGeom>
          <a:solidFill>
            <a:srgbClr val="141414">
              <a:alpha val="7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458633" y="3510590"/>
            <a:ext cx="9860614" cy="1538596"/>
          </a:xfrm>
          <a:prstGeom prst="rect">
            <a:avLst/>
          </a:prstGeom>
          <a:solidFill>
            <a:srgbClr val="141414">
              <a:alpha val="7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306233" y="4817754"/>
            <a:ext cx="9860614" cy="1538596"/>
          </a:xfrm>
          <a:prstGeom prst="rect">
            <a:avLst/>
          </a:prstGeom>
          <a:solidFill>
            <a:srgbClr val="141414">
              <a:alpha val="7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1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" y="121023"/>
            <a:ext cx="8859520" cy="142987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How did developers use it?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28</a:t>
            </a:fld>
            <a:endParaRPr lang="en-US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284480" y="2011082"/>
            <a:ext cx="3489960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Study Design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5521" y="1889162"/>
            <a:ext cx="531368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20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+ developers with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industry experience</a:t>
            </a:r>
            <a:endParaRPr lang="en-US" sz="2400" dirty="0">
              <a:solidFill>
                <a:srgbClr val="CDD4D7"/>
              </a:solidFill>
              <a:latin typeface="Gill Sans Light"/>
              <a:cs typeface="Gill Sans Light"/>
            </a:endParaRPr>
          </a:p>
          <a:p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within-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subjects, 2 tasks per person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,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/>
            </a:r>
            <a:b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45 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minutes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per task, </a:t>
            </a:r>
            <a:r>
              <a:rPr lang="en-US" sz="2400" dirty="0">
                <a:solidFill>
                  <a:srgbClr val="CDD4D7"/>
                </a:solidFill>
                <a:latin typeface="Gill Sans Light"/>
                <a:cs typeface="Gill Sans Light"/>
              </a:rPr>
              <a:t>4 treatments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84480" y="5121449"/>
            <a:ext cx="3489960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Performance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5521" y="3505858"/>
            <a:ext cx="5313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Shorter and more frequent repro actions;</a:t>
            </a:r>
            <a:b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Time spent unchanged (</a:t>
            </a:r>
            <a:r>
              <a:rPr lang="en-US" sz="20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max.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25%; </a:t>
            </a:r>
            <a:r>
              <a:rPr lang="en-US" sz="20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avg.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15%)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5522" y="4590663"/>
            <a:ext cx="5222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Successful developers quickly integrated replay into their existing workflows.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5522" y="5421468"/>
            <a:ext cx="543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Unsuccessful developers who used opportunistic strategies were distracted.</a:t>
            </a: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294640" y="3566265"/>
            <a:ext cx="3489960" cy="7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Reproduction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458633" y="3510590"/>
            <a:ext cx="9860614" cy="1080073"/>
          </a:xfrm>
          <a:prstGeom prst="rect">
            <a:avLst/>
          </a:prstGeom>
          <a:solidFill>
            <a:srgbClr val="141414">
              <a:alpha val="7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458633" y="4590663"/>
            <a:ext cx="10013014" cy="1765687"/>
          </a:xfrm>
          <a:prstGeom prst="rect">
            <a:avLst/>
          </a:prstGeom>
          <a:solidFill>
            <a:srgbClr val="141414">
              <a:alpha val="76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&amp; Future Work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320040" y="1889162"/>
            <a:ext cx="3489960" cy="742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Visualizations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4001" y="1889162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Interaction histories aid navigation, </a:t>
            </a:r>
            <a:b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but not program understanding. </a:t>
            </a: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320040" y="3124980"/>
            <a:ext cx="3489960" cy="90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Passive capturing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4001" y="3124980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Precision and low overhead don’t </a:t>
            </a:r>
            <a:b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matter if you forget to start capturing.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320040" y="4378188"/>
            <a:ext cx="3489960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Post-hoc analysis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64001" y="4378188"/>
            <a:ext cx="5191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Developers can gather more runtime data without reproducing behavior:</a:t>
            </a:r>
          </a:p>
          <a:p>
            <a:endParaRPr lang="en-US" sz="2400" dirty="0">
              <a:solidFill>
                <a:srgbClr val="CDD4D7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Post-hoc logging, Post-hoc </a:t>
            </a:r>
            <a:r>
              <a:rPr lang="en-US" sz="2400" dirty="0" err="1" smtClean="0">
                <a:solidFill>
                  <a:srgbClr val="CDD4D7"/>
                </a:solidFill>
                <a:latin typeface="Gill Sans Light"/>
                <a:cs typeface="Gill Sans Light"/>
              </a:rPr>
              <a:t>Whyline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,</a:t>
            </a:r>
            <a:endParaRPr lang="en-US" sz="2400" dirty="0">
              <a:solidFill>
                <a:srgbClr val="CDD4D7"/>
              </a:solidFill>
              <a:latin typeface="Gill Sans Light"/>
              <a:cs typeface="Gill Sans Light"/>
            </a:endParaRPr>
          </a:p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Post-hoc </a:t>
            </a:r>
            <a:r>
              <a:rPr lang="en-US" sz="2400" dirty="0" err="1" smtClean="0">
                <a:solidFill>
                  <a:srgbClr val="CDD4D7"/>
                </a:solidFill>
                <a:latin typeface="Gill Sans Light"/>
                <a:cs typeface="Gill Sans Light"/>
              </a:rPr>
              <a:t>SeeSS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,  </a:t>
            </a:r>
            <a:r>
              <a:rPr lang="en-US" sz="2400" dirty="0" err="1" smtClean="0">
                <a:solidFill>
                  <a:srgbClr val="CDD4D7"/>
                </a:solidFill>
                <a:latin typeface="Gill Sans Light"/>
                <a:cs typeface="Gill Sans Light"/>
              </a:rPr>
              <a:t>Testcase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 </a:t>
            </a:r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extraction</a:t>
            </a:r>
            <a:endParaRPr lang="en-US" sz="2400" dirty="0" smtClean="0">
              <a:solidFill>
                <a:srgbClr val="CDD4D7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164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Users can’t report failures accurately</a:t>
            </a:r>
            <a:endParaRPr lang="en-US" sz="4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152918" y="1589129"/>
            <a:ext cx="2808404" cy="2250912"/>
            <a:chOff x="5008811" y="1572906"/>
            <a:chExt cx="3234745" cy="2592621"/>
          </a:xfrm>
        </p:grpSpPr>
        <p:grpSp>
          <p:nvGrpSpPr>
            <p:cNvPr id="13" name="Group 12"/>
            <p:cNvGrpSpPr/>
            <p:nvPr/>
          </p:nvGrpSpPr>
          <p:grpSpPr>
            <a:xfrm>
              <a:off x="5008811" y="1572906"/>
              <a:ext cx="2523516" cy="2565476"/>
              <a:chOff x="4820787" y="1467116"/>
              <a:chExt cx="2523516" cy="2565476"/>
            </a:xfrm>
          </p:grpSpPr>
          <p:pic>
            <p:nvPicPr>
              <p:cNvPr id="12" name="Picture 11" descr="Screen Shot 2013-01-17 at 16.57.08 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2" t="1080" r="1458" b="1388"/>
              <a:stretch/>
            </p:blipFill>
            <p:spPr>
              <a:xfrm>
                <a:off x="5008811" y="1467116"/>
                <a:ext cx="2153660" cy="2267955"/>
              </a:xfrm>
              <a:prstGeom prst="rect">
                <a:avLst/>
              </a:prstGeom>
            </p:spPr>
          </p:pic>
          <p:pic>
            <p:nvPicPr>
              <p:cNvPr id="8" name="Picture 7" descr="the-cod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2400" b="56800" l="3400" r="92600">
                            <a14:foregroundMark x1="87200" y1="49600" x2="87200" y2="49600"/>
                            <a14:foregroundMark x1="92600" y1="49200" x2="92600" y2="49200"/>
                            <a14:foregroundMark x1="91000" y1="49600" x2="91000" y2="49600"/>
                            <a14:foregroundMark x1="83600" y1="48800" x2="83600" y2="48800"/>
                            <a14:foregroundMark x1="81800" y1="50400" x2="81800" y2="50400"/>
                            <a14:foregroundMark x1="75200" y1="52400" x2="71000" y2="47200"/>
                            <a14:foregroundMark x1="64800" y1="52400" x2="61600" y2="46800"/>
                            <a14:foregroundMark x1="56400" y1="52800" x2="51800" y2="47200"/>
                            <a14:foregroundMark x1="46800" y1="53200" x2="43800" y2="46400"/>
                            <a14:foregroundMark x1="38200" y1="52400" x2="33600" y2="50400"/>
                            <a14:foregroundMark x1="29400" y1="49600" x2="24800" y2="49600"/>
                            <a14:foregroundMark x1="16800" y1="50000" x2="16800" y2="50000"/>
                            <a14:foregroundMark x1="9400" y1="50000" x2="6800" y2="52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5" t="41032" r="4155" b="41385"/>
              <a:stretch/>
            </p:blipFill>
            <p:spPr>
              <a:xfrm>
                <a:off x="4820787" y="3729818"/>
                <a:ext cx="2523516" cy="302774"/>
              </a:xfrm>
              <a:prstGeom prst="rect">
                <a:avLst/>
              </a:prstGeom>
              <a:effectLst>
                <a:glow rad="177800">
                  <a:schemeClr val="tx2">
                    <a:alpha val="61000"/>
                  </a:schemeClr>
                </a:glow>
              </a:effec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775041" y="2525323"/>
              <a:ext cx="1468515" cy="1640204"/>
              <a:chOff x="6775041" y="2525323"/>
              <a:chExt cx="1468515" cy="164020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9804" r="89706">
                            <a14:foregroundMark x1="50490" y1="90196" x2="50490" y2="9019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75041" y="3408241"/>
                <a:ext cx="757286" cy="757286"/>
              </a:xfrm>
              <a:prstGeom prst="rect">
                <a:avLst/>
              </a:prstGeom>
            </p:spPr>
          </p:pic>
          <p:grpSp>
            <p:nvGrpSpPr>
              <p:cNvPr id="31" name="Group 30"/>
              <p:cNvGrpSpPr/>
              <p:nvPr/>
            </p:nvGrpSpPr>
            <p:grpSpPr>
              <a:xfrm>
                <a:off x="6843801" y="2525323"/>
                <a:ext cx="1399755" cy="1005815"/>
                <a:chOff x="6843801" y="2525323"/>
                <a:chExt cx="1399755" cy="1005815"/>
              </a:xfrm>
            </p:grpSpPr>
            <p:sp>
              <p:nvSpPr>
                <p:cNvPr id="22" name="Cloud Callout 21"/>
                <p:cNvSpPr/>
                <p:nvPr/>
              </p:nvSpPr>
              <p:spPr>
                <a:xfrm rot="1044299">
                  <a:off x="6843801" y="2525323"/>
                  <a:ext cx="1399755" cy="1005815"/>
                </a:xfrm>
                <a:prstGeom prst="cloudCallout">
                  <a:avLst/>
                </a:prstGeom>
                <a:solidFill>
                  <a:schemeClr val="lt1">
                    <a:alpha val="83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073086" y="2691533"/>
                  <a:ext cx="1118923" cy="673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chemeClr val="bg1"/>
                      </a:solidFill>
                    </a:rPr>
                    <a:t>Works for me..</a:t>
                  </a:r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502528" y="1572906"/>
            <a:ext cx="2422648" cy="2289966"/>
            <a:chOff x="1224813" y="1616082"/>
            <a:chExt cx="2748282" cy="2597766"/>
          </a:xfrm>
        </p:grpSpPr>
        <p:grpSp>
          <p:nvGrpSpPr>
            <p:cNvPr id="9" name="Group 8"/>
            <p:cNvGrpSpPr/>
            <p:nvPr/>
          </p:nvGrpSpPr>
          <p:grpSpPr>
            <a:xfrm>
              <a:off x="1224813" y="1616082"/>
              <a:ext cx="2534099" cy="2559299"/>
              <a:chOff x="5901390" y="2741302"/>
              <a:chExt cx="1995263" cy="2015106"/>
            </a:xfrm>
          </p:grpSpPr>
          <p:pic>
            <p:nvPicPr>
              <p:cNvPr id="10" name="Picture 9" descr="tetris-screenshot.png"/>
              <p:cNvPicPr>
                <a:picLocks noChangeAspect="1"/>
              </p:cNvPicPr>
              <p:nvPr/>
            </p:nvPicPr>
            <p:blipFill rotWithShape="1">
              <a:blip r:embed="rId8">
                <a:alphaModFix amt="88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8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" t="1495" r="1691" b="1423"/>
              <a:stretch/>
            </p:blipFill>
            <p:spPr>
              <a:xfrm>
                <a:off x="5901390" y="2741302"/>
                <a:ext cx="1695718" cy="1803042"/>
              </a:xfrm>
              <a:prstGeom prst="rect">
                <a:avLst/>
              </a:prstGeom>
            </p:spPr>
          </p:pic>
          <p:pic>
            <p:nvPicPr>
              <p:cNvPr id="11" name="Picture 10" descr="the-cod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2400" b="56800" l="3400" r="92600">
                            <a14:foregroundMark x1="87200" y1="49600" x2="87200" y2="49600"/>
                            <a14:foregroundMark x1="92600" y1="49200" x2="92600" y2="49200"/>
                            <a14:foregroundMark x1="91000" y1="49600" x2="91000" y2="49600"/>
                            <a14:foregroundMark x1="83600" y1="48800" x2="83600" y2="48800"/>
                            <a14:foregroundMark x1="81800" y1="50400" x2="81800" y2="50400"/>
                            <a14:foregroundMark x1="75200" y1="52400" x2="71000" y2="47200"/>
                            <a14:foregroundMark x1="64800" y1="52400" x2="61600" y2="46800"/>
                            <a14:foregroundMark x1="56400" y1="52800" x2="51800" y2="47200"/>
                            <a14:foregroundMark x1="46800" y1="53200" x2="43800" y2="46400"/>
                            <a14:foregroundMark x1="38200" y1="52400" x2="33600" y2="50400"/>
                            <a14:foregroundMark x1="29400" y1="49600" x2="24800" y2="49600"/>
                            <a14:foregroundMark x1="16800" y1="50000" x2="16800" y2="50000"/>
                            <a14:foregroundMark x1="9400" y1="50000" x2="6800" y2="52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5" t="41032" r="4155" b="41385"/>
              <a:stretch/>
            </p:blipFill>
            <p:spPr>
              <a:xfrm>
                <a:off x="5909723" y="4518014"/>
                <a:ext cx="1986930" cy="238394"/>
              </a:xfrm>
              <a:prstGeom prst="rect">
                <a:avLst/>
              </a:prstGeom>
              <a:effectLst>
                <a:glow rad="177800">
                  <a:schemeClr val="tx2">
                    <a:alpha val="61000"/>
                  </a:schemeClr>
                </a:glow>
              </a:effec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036301" y="2981055"/>
              <a:ext cx="936794" cy="1232793"/>
              <a:chOff x="3036301" y="2981055"/>
              <a:chExt cx="936794" cy="123279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9804" r="89706">
                            <a14:foregroundMark x1="44118" y1="61275" x2="44118" y2="61275"/>
                            <a14:foregroundMark x1="53922" y1="60294" x2="53922" y2="60294"/>
                            <a14:foregroundMark x1="54902" y1="67647" x2="54902" y2="6764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36301" y="3447922"/>
                <a:ext cx="765926" cy="765926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3122513" y="2981055"/>
                <a:ext cx="850582" cy="493495"/>
                <a:chOff x="235114" y="2483420"/>
                <a:chExt cx="953346" cy="553117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 rot="1044299">
                  <a:off x="235114" y="2483420"/>
                  <a:ext cx="953346" cy="553117"/>
                </a:xfrm>
                <a:prstGeom prst="cloudCallout">
                  <a:avLst/>
                </a:prstGeom>
                <a:solidFill>
                  <a:schemeClr val="lt1">
                    <a:alpha val="83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9717" y="2543043"/>
                  <a:ext cx="538421" cy="43032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4" name="Picture 33" descr="Screen Shot 2013-01-17 at 17.20.22 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36" y="1672355"/>
            <a:ext cx="1727782" cy="20502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80302" y="3313354"/>
            <a:ext cx="1682749" cy="6920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12700" dist="12700" dir="5400000" algn="tl" rotWithShape="0">
                    <a:schemeClr val="tx1">
                      <a:alpha val="95000"/>
                    </a:schemeClr>
                  </a:outerShdw>
                </a:effectLst>
              </a:rPr>
              <a:t>“a piece doesn’t rotate properly!!”</a:t>
            </a:r>
            <a:endParaRPr lang="en-US" i="1" dirty="0">
              <a:solidFill>
                <a:schemeClr val="bg1"/>
              </a:solidFill>
              <a:effectLst>
                <a:outerShdw blurRad="12700" dist="12700" dir="5400000" algn="tl" rotWithShape="0">
                  <a:schemeClr val="tx1">
                    <a:alpha val="95000"/>
                  </a:scheme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472874" y="3451032"/>
            <a:ext cx="207428" cy="5086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472874" y="3058583"/>
            <a:ext cx="211666" cy="2597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196418" y="3058583"/>
            <a:ext cx="158751" cy="2605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0417" y="4169832"/>
            <a:ext cx="2404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e</a:t>
            </a:r>
            <a:r>
              <a:rPr lang="en-US" dirty="0" smtClean="0">
                <a:latin typeface="Gill Sans Light"/>
                <a:cs typeface="Gill Sans Light"/>
              </a:rPr>
              <a:t>nd-user encounters bug in production code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63902" y="4169832"/>
            <a:ext cx="2292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Light"/>
                <a:cs typeface="Gill Sans Light"/>
              </a:rPr>
              <a:t>f</a:t>
            </a:r>
            <a:r>
              <a:rPr lang="en-US" dirty="0" smtClean="0">
                <a:latin typeface="Gill Sans Light"/>
                <a:cs typeface="Gill Sans Light"/>
              </a:rPr>
              <a:t>iles bug report with </a:t>
            </a:r>
          </a:p>
          <a:p>
            <a:pPr algn="ctr"/>
            <a:r>
              <a:rPr lang="en-US" dirty="0" smtClean="0">
                <a:latin typeface="Gill Sans Light"/>
                <a:cs typeface="Gill Sans Light"/>
              </a:rPr>
              <a:t>ad-hoc information</a:t>
            </a:r>
            <a:br>
              <a:rPr lang="en-US" dirty="0" smtClean="0">
                <a:latin typeface="Gill Sans Light"/>
                <a:cs typeface="Gill Sans Light"/>
              </a:rPr>
            </a:b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60613" y="4169832"/>
            <a:ext cx="23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Gill Sans Light"/>
                <a:cs typeface="Gill Sans Light"/>
              </a:rPr>
              <a:t>developer unable to reproduce the bug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47" name="Right Arrow 46"/>
          <p:cNvSpPr/>
          <p:nvPr/>
        </p:nvSpPr>
        <p:spPr>
          <a:xfrm>
            <a:off x="2574081" y="2254250"/>
            <a:ext cx="776819" cy="285750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5376099" y="2243667"/>
            <a:ext cx="776819" cy="285750"/>
          </a:xfrm>
          <a:prstGeom prst="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5" grpId="0"/>
      <p:bldP spid="46" grpId="0"/>
      <p:bldP spid="47" grpId="0" animBg="1"/>
      <p:bldP spid="4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idx="1"/>
          </p:nvPr>
        </p:nvSpPr>
        <p:spPr>
          <a:xfrm>
            <a:off x="320040" y="3188176"/>
            <a:ext cx="3489960" cy="742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Visualizations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9841" y="3188176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Interaction histories supported–but didn’t reduce–reproduction of program state.</a:t>
            </a:r>
          </a:p>
        </p:txBody>
      </p:sp>
      <p:sp>
        <p:nvSpPr>
          <p:cNvPr id="14" name="Text Placeholder 6"/>
          <p:cNvSpPr txBox="1">
            <a:spLocks/>
          </p:cNvSpPr>
          <p:nvPr/>
        </p:nvSpPr>
        <p:spPr>
          <a:xfrm>
            <a:off x="320040" y="4403625"/>
            <a:ext cx="3489960" cy="830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Infrastructure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9841" y="4415249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Replay infrastructure enables new research, tools and workflows.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320040" y="2008660"/>
            <a:ext cx="3489960" cy="90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600" b="1" dirty="0" smtClean="0"/>
              <a:t>Record/Replay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9841" y="2008660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Virtual machine replay techniques work well when applied to web applications.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10933" y="5680455"/>
            <a:ext cx="6138629" cy="751588"/>
            <a:chOff x="2010933" y="5680455"/>
            <a:chExt cx="6138629" cy="751588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2010933" y="5680455"/>
              <a:ext cx="6138629" cy="751588"/>
            </a:xfrm>
            <a:prstGeom prst="wedgeRoundRectCallout">
              <a:avLst>
                <a:gd name="adj1" fmla="val -55603"/>
                <a:gd name="adj2" fmla="val -5568"/>
                <a:gd name="adj3" fmla="val 16667"/>
              </a:avLst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8562" y="5703535"/>
              <a:ext cx="482202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dirty="0" err="1" smtClean="0">
                  <a:effectLst/>
                </a:rPr>
                <a:t>github.com</a:t>
              </a:r>
              <a:r>
                <a:rPr lang="en-US" sz="3400" dirty="0" smtClean="0">
                  <a:effectLst/>
                </a:rPr>
                <a:t>/burg/</a:t>
              </a:r>
              <a:r>
                <a:rPr lang="en-US" sz="3400" dirty="0" err="1" smtClean="0">
                  <a:effectLst/>
                </a:rPr>
                <a:t>timelapse</a:t>
              </a:r>
              <a:endParaRPr lang="en-US" sz="3400" dirty="0">
                <a:effectLst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545" y="5468111"/>
            <a:ext cx="1246188" cy="1246188"/>
          </a:xfrm>
          <a:prstGeom prst="rect">
            <a:avLst/>
          </a:prstGeom>
          <a:effectLst>
            <a:glow rad="12700">
              <a:schemeClr val="tx1">
                <a:alpha val="2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710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Replay fidelity and completeness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2559"/>
            <a:ext cx="7948613" cy="3749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Web interpreters expose a large and ever-changing API.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Timelapse doesn’t tame all sources of </a:t>
            </a: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nondeterminism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(yet).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Excepting untamed sources, the DOM tree and JavaScript heap are identical for all recorded and replayed executions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Possible divergence is automatically detected when: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DOM event counts differ on capture and replay</a:t>
            </a:r>
          </a:p>
          <a:p>
            <a:pPr lvl="1">
              <a:buFont typeface="Arial"/>
              <a:buChar char="•"/>
            </a:pP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Memoized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inputs are overused or unused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Network request details differ unexpectedly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Known-bad APIs are used by client code </a:t>
            </a:r>
          </a:p>
          <a:p>
            <a:pPr lvl="1">
              <a:buFont typeface="Arial"/>
              <a:buChar char="•"/>
            </a:pPr>
            <a:endParaRPr lang="en-US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550894"/>
            <a:ext cx="9143999" cy="725573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effectLst/>
                <a:latin typeface="Gill Sans Light"/>
                <a:cs typeface="Gill Sans Light"/>
              </a:rPr>
              <a:t>Divergence detection supports piecewise implementation.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2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Interpreter inputs by source</a:t>
            </a:r>
            <a:endParaRPr lang="en-US" sz="4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523701"/>
            <a:ext cx="5100320" cy="13120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User: 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mouse, keyboard, scroll, resize</a:t>
            </a:r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Network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images, scripts, HTML, AJAX</a:t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Commands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page navigation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8789" y="3717624"/>
            <a:ext cx="1288320" cy="987860"/>
            <a:chOff x="5375987" y="28561299"/>
            <a:chExt cx="3200400" cy="2454006"/>
          </a:xfrm>
        </p:grpSpPr>
        <p:sp>
          <p:nvSpPr>
            <p:cNvPr id="30" name="Rectangle 29"/>
            <p:cNvSpPr/>
            <p:nvPr/>
          </p:nvSpPr>
          <p:spPr>
            <a:xfrm>
              <a:off x="5375987" y="28561299"/>
              <a:ext cx="3200400" cy="2454006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2158" y="28974560"/>
              <a:ext cx="1981199" cy="1603391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67608" y="2808497"/>
            <a:ext cx="2082984" cy="742768"/>
            <a:chOff x="569140" y="3174472"/>
            <a:chExt cx="2082984" cy="742768"/>
          </a:xfrm>
        </p:grpSpPr>
        <p:grpSp>
          <p:nvGrpSpPr>
            <p:cNvPr id="8" name="Group 7"/>
            <p:cNvGrpSpPr/>
            <p:nvPr/>
          </p:nvGrpSpPr>
          <p:grpSpPr>
            <a:xfrm rot="16200000">
              <a:off x="1449403" y="2486897"/>
              <a:ext cx="322457" cy="2082984"/>
              <a:chOff x="4303503" y="2596280"/>
              <a:chExt cx="527862" cy="3985633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V="1">
                <a:off x="4303503" y="2598482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4362345" y="2598482"/>
                <a:ext cx="419311" cy="3983431"/>
              </a:xfrm>
              <a:prstGeom prst="rect">
                <a:avLst/>
              </a:prstGeom>
              <a:pattFill prst="wdDnDiag">
                <a:fgClr>
                  <a:schemeClr val="bg2">
                    <a:lumMod val="90000"/>
                    <a:lumOff val="10000"/>
                  </a:schemeClr>
                </a:fgClr>
                <a:bgClr>
                  <a:prstClr val="white"/>
                </a:bgClr>
              </a:patt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flipV="1">
                <a:off x="4831365" y="2596280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Right Arrow 8"/>
            <p:cNvSpPr/>
            <p:nvPr/>
          </p:nvSpPr>
          <p:spPr>
            <a:xfrm rot="16200000">
              <a:off x="1341769" y="3242034"/>
              <a:ext cx="336423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rot="5400000">
              <a:off x="1582803" y="3250120"/>
              <a:ext cx="336422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1327318" y="3631560"/>
              <a:ext cx="370061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1568351" y="3639647"/>
              <a:ext cx="370061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8751" y="1869140"/>
            <a:ext cx="1529135" cy="720914"/>
            <a:chOff x="3896772" y="6076025"/>
            <a:chExt cx="1529135" cy="720914"/>
          </a:xfrm>
        </p:grpSpPr>
        <p:pic>
          <p:nvPicPr>
            <p:cNvPr id="22" name="Picture 21" descr="500px-Chrome_Logo.sv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538" y="6076025"/>
              <a:ext cx="709369" cy="70937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6772" y="6076027"/>
              <a:ext cx="720912" cy="72091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90177" y="5804496"/>
            <a:ext cx="1740822" cy="546560"/>
            <a:chOff x="3840124" y="5247122"/>
            <a:chExt cx="1740822" cy="546560"/>
          </a:xfrm>
        </p:grpSpPr>
        <p:pic>
          <p:nvPicPr>
            <p:cNvPr id="19" name="Picture 18" descr="MacOS_Pnthr_Vert_v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124" y="5247122"/>
              <a:ext cx="407605" cy="546560"/>
            </a:xfrm>
            <a:prstGeom prst="rect">
              <a:avLst/>
            </a:prstGeom>
          </p:spPr>
        </p:pic>
        <p:pic>
          <p:nvPicPr>
            <p:cNvPr id="20" name="Picture 19" descr="image_thumb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426" y="5266641"/>
              <a:ext cx="507520" cy="507522"/>
            </a:xfrm>
            <a:prstGeom prst="rect">
              <a:avLst/>
            </a:prstGeom>
          </p:spPr>
        </p:pic>
        <p:pic>
          <p:nvPicPr>
            <p:cNvPr id="21" name="Picture 20" descr="win7logo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831" y="5279656"/>
              <a:ext cx="481493" cy="481493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67609" y="4865387"/>
            <a:ext cx="2084516" cy="742768"/>
            <a:chOff x="567609" y="4584799"/>
            <a:chExt cx="2084516" cy="742768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1477901" y="3916299"/>
              <a:ext cx="263931" cy="2084516"/>
              <a:chOff x="4303503" y="2596280"/>
              <a:chExt cx="527862" cy="398563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4303503" y="2598482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4362345" y="2598482"/>
                <a:ext cx="419311" cy="3983431"/>
              </a:xfrm>
              <a:prstGeom prst="rect">
                <a:avLst/>
              </a:prstGeom>
              <a:pattFill prst="wdDnDiag">
                <a:fgClr>
                  <a:schemeClr val="bg2">
                    <a:lumMod val="90000"/>
                    <a:lumOff val="10000"/>
                  </a:schemeClr>
                </a:fgClr>
                <a:bgClr>
                  <a:prstClr val="white"/>
                </a:bgClr>
              </a:pattFill>
              <a:ln>
                <a:solidFill>
                  <a:schemeClr val="bg2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4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 flipV="1">
                <a:off x="4831365" y="2596280"/>
                <a:ext cx="0" cy="3983431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ight Arrow 14"/>
            <p:cNvSpPr/>
            <p:nvPr/>
          </p:nvSpPr>
          <p:spPr>
            <a:xfrm rot="16200000">
              <a:off x="1351418" y="4652361"/>
              <a:ext cx="336423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592452" y="4660447"/>
              <a:ext cx="336422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16200000">
              <a:off x="1336967" y="5041887"/>
              <a:ext cx="370061" cy="201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1578000" y="5049974"/>
              <a:ext cx="370061" cy="1851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>
          <a:xfrm>
            <a:off x="3505200" y="3558324"/>
            <a:ext cx="5100320" cy="116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Internal </a:t>
            </a:r>
            <a:r>
              <a:rPr lang="en-U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nondeterminism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:</a:t>
            </a:r>
            <a:b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Animations, transitions, multimedia,</a:t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</a:br>
            <a:r>
              <a:rPr lang="en-US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async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 script and parser yields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505200" y="5261535"/>
            <a:ext cx="5100320" cy="131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9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9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Tx/>
              <a:buNone/>
            </a:pP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Functions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: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consolata"/>
                <a:cs typeface="Inconsolata"/>
              </a:rPr>
              <a:t>Date.now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consolata"/>
                <a:cs typeface="Inconsolata"/>
              </a:rPr>
              <a:t>,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consolata"/>
                <a:cs typeface="Inconsolata"/>
              </a:rPr>
              <a:t>Math.random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consolata"/>
                <a:cs typeface="Inconsolata"/>
              </a:rPr>
              <a:t>, </a:t>
            </a:r>
            <a:r>
              <a:rPr lang="en-US" sz="20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nconsolata"/>
                <a:cs typeface="Inconsolata"/>
              </a:rPr>
              <a:t>etc</a:t>
            </a: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/>
            </a:r>
            <a:b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Caching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: resources, cookies</a:t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</a:b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Timers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: timer schedule</a:t>
            </a:r>
          </a:p>
        </p:txBody>
      </p:sp>
      <p:sp>
        <p:nvSpPr>
          <p:cNvPr id="36" name="Left Brace 35"/>
          <p:cNvSpPr/>
          <p:nvPr/>
        </p:nvSpPr>
        <p:spPr>
          <a:xfrm rot="10800000">
            <a:off x="2750820" y="1757680"/>
            <a:ext cx="314960" cy="914400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>
          <a:xfrm rot="10800000">
            <a:off x="2750820" y="3717624"/>
            <a:ext cx="314960" cy="914400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Brace 37"/>
          <p:cNvSpPr/>
          <p:nvPr/>
        </p:nvSpPr>
        <p:spPr>
          <a:xfrm rot="10800000">
            <a:off x="2750819" y="5608156"/>
            <a:ext cx="314960" cy="914400"/>
          </a:xfrm>
          <a:prstGeom prst="leftBrac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5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93440" y="2814779"/>
            <a:ext cx="5222240" cy="2630981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2-05-23 at 18.41.24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24" y="2964180"/>
            <a:ext cx="4906989" cy="229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Shim: the thing in the middle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6245" y="3126282"/>
            <a:ext cx="527862" cy="2072640"/>
            <a:chOff x="4303503" y="2596280"/>
            <a:chExt cx="527862" cy="3985633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303503" y="2598482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362345" y="2598482"/>
              <a:ext cx="419311" cy="3983431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4831365" y="2596280"/>
              <a:ext cx="0" cy="3983431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0" y="1550893"/>
            <a:ext cx="9143999" cy="731520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Shims are used to implement deterministic record/replay.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85800" y="2964180"/>
            <a:ext cx="875527" cy="2417621"/>
          </a:xfrm>
          <a:prstGeom prst="roundRect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1930400" y="3708400"/>
            <a:ext cx="1117600" cy="802640"/>
          </a:xfrm>
          <a:prstGeom prst="mathEqual">
            <a:avLst/>
          </a:prstGeom>
          <a:solidFill>
            <a:schemeClr val="lt1">
              <a:alpha val="78000"/>
            </a:schemeClr>
          </a:solidFill>
          <a:ln w="28575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5858734"/>
            <a:ext cx="9143999" cy="6249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hard part of implementing record/replay is designing and placing shims.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62" y="121023"/>
            <a:ext cx="8036752" cy="1429871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Embedding and platform APIs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862" y="3145936"/>
            <a:ext cx="1382156" cy="2935068"/>
            <a:chOff x="235862" y="2955445"/>
            <a:chExt cx="1382156" cy="2935068"/>
          </a:xfrm>
        </p:grpSpPr>
        <p:pic>
          <p:nvPicPr>
            <p:cNvPr id="47" name="Picture 46" descr="500px-Chrome_Logo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6" y="2955445"/>
              <a:ext cx="709369" cy="70937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484" y="3773263"/>
              <a:ext cx="720912" cy="720912"/>
            </a:xfrm>
            <a:prstGeom prst="rect">
              <a:avLst/>
            </a:prstGeom>
          </p:spPr>
        </p:pic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235862" y="5265524"/>
              <a:ext cx="138215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Embedders</a:t>
              </a:r>
            </a:p>
          </p:txBody>
        </p:sp>
      </p:grpSp>
      <p:sp>
        <p:nvSpPr>
          <p:cNvPr id="87" name="Content Placeholder 2"/>
          <p:cNvSpPr txBox="1">
            <a:spLocks/>
          </p:cNvSpPr>
          <p:nvPr/>
        </p:nvSpPr>
        <p:spPr>
          <a:xfrm rot="16200000">
            <a:off x="1467771" y="3611061"/>
            <a:ext cx="2217024" cy="870833"/>
          </a:xfrm>
          <a:prstGeom prst="rect">
            <a:avLst/>
          </a:prstGeom>
          <a:solidFill>
            <a:schemeClr val="accent5">
              <a:lumMod val="5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EMBEDDING API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086671" y="2935606"/>
            <a:ext cx="0" cy="2219384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064002" y="2935606"/>
            <a:ext cx="0" cy="2219384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>
          <a:xfrm rot="16200000">
            <a:off x="5136825" y="3616088"/>
            <a:ext cx="2231798" cy="870833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PLATFORM API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6763111" y="2935605"/>
            <a:ext cx="0" cy="2231799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ight Arrow 90"/>
          <p:cNvSpPr/>
          <p:nvPr/>
        </p:nvSpPr>
        <p:spPr>
          <a:xfrm rot="10800000">
            <a:off x="6467912" y="4083240"/>
            <a:ext cx="555879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6467911" y="3802298"/>
            <a:ext cx="561532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5740442" y="2935605"/>
            <a:ext cx="0" cy="2231799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3086672" y="2893835"/>
            <a:ext cx="2653770" cy="3187169"/>
            <a:chOff x="3349744" y="2426744"/>
            <a:chExt cx="2653770" cy="3187169"/>
          </a:xfrm>
        </p:grpSpPr>
        <p:grpSp>
          <p:nvGrpSpPr>
            <p:cNvPr id="103" name="Group 102"/>
            <p:cNvGrpSpPr/>
            <p:nvPr/>
          </p:nvGrpSpPr>
          <p:grpSpPr>
            <a:xfrm>
              <a:off x="3349744" y="2426744"/>
              <a:ext cx="2653770" cy="2313167"/>
              <a:chOff x="3913576" y="26968454"/>
              <a:chExt cx="6592404" cy="574628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913576" y="26968454"/>
                <a:ext cx="6592404" cy="5746286"/>
              </a:xfrm>
              <a:prstGeom prst="rect">
                <a:avLst/>
              </a:prstGeom>
              <a:solidFill>
                <a:schemeClr val="tx1">
                  <a:lumMod val="75000"/>
                  <a:alpha val="11000"/>
                </a:schemeClr>
              </a:solidFill>
              <a:ln w="38100" cap="flat" cmpd="sng">
                <a:solidFill>
                  <a:srgbClr val="BFBFB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8831" y="28489557"/>
                <a:ext cx="3765483" cy="3047418"/>
              </a:xfrm>
              <a:prstGeom prst="rect">
                <a:avLst/>
              </a:prstGeom>
            </p:spPr>
          </p:pic>
        </p:grpSp>
        <p:sp>
          <p:nvSpPr>
            <p:cNvPr id="104" name="Content Placeholder 2"/>
            <p:cNvSpPr txBox="1">
              <a:spLocks/>
            </p:cNvSpPr>
            <p:nvPr/>
          </p:nvSpPr>
          <p:spPr>
            <a:xfrm>
              <a:off x="3688643" y="4988924"/>
              <a:ext cx="2020703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Web Interpreter</a:t>
              </a:r>
              <a:br>
                <a:rPr lang="en-US" sz="2000" b="1" dirty="0" smtClean="0">
                  <a:latin typeface="+mj-lt"/>
                </a:rPr>
              </a:br>
              <a:r>
                <a:rPr lang="en-US" sz="1600" b="1" dirty="0" smtClean="0">
                  <a:latin typeface="+mj-lt"/>
                </a:rPr>
                <a:t>(WebKit, Gecko)</a:t>
              </a:r>
            </a:p>
          </p:txBody>
        </p:sp>
      </p:grpSp>
      <p:sp>
        <p:nvSpPr>
          <p:cNvPr id="107" name="Content Placeholder 2"/>
          <p:cNvSpPr txBox="1">
            <a:spLocks/>
          </p:cNvSpPr>
          <p:nvPr/>
        </p:nvSpPr>
        <p:spPr>
          <a:xfrm>
            <a:off x="0" y="1550894"/>
            <a:ext cx="9143999" cy="725573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dirty="0" smtClean="0"/>
              <a:t>Abstraction layers separate web interpreters from platforms/</a:t>
            </a:r>
            <a:r>
              <a:rPr lang="en-US" sz="2000" dirty="0" err="1" smtClean="0"/>
              <a:t>embedders</a:t>
            </a:r>
            <a:r>
              <a:rPr lang="en-US" sz="2000" dirty="0" smtClean="0"/>
              <a:t>.</a:t>
            </a:r>
          </a:p>
        </p:txBody>
      </p:sp>
      <p:sp>
        <p:nvSpPr>
          <p:cNvPr id="85" name="Right Arrow 84"/>
          <p:cNvSpPr/>
          <p:nvPr/>
        </p:nvSpPr>
        <p:spPr>
          <a:xfrm rot="10800000">
            <a:off x="1768803" y="4119524"/>
            <a:ext cx="555879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1768802" y="3838582"/>
            <a:ext cx="561532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 rot="21347698">
            <a:off x="4311651" y="4289746"/>
            <a:ext cx="495299" cy="197025"/>
          </a:xfrm>
          <a:prstGeom prst="rect">
            <a:avLst/>
          </a:prstGeom>
          <a:noFill/>
        </p:spPr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WebKit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77" name="Right Arrow 76"/>
          <p:cNvSpPr/>
          <p:nvPr/>
        </p:nvSpPr>
        <p:spPr>
          <a:xfrm rot="10800000">
            <a:off x="2773330" y="4119524"/>
            <a:ext cx="555879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2791471" y="3838582"/>
            <a:ext cx="561532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6" name="Right Arrow 95"/>
          <p:cNvSpPr/>
          <p:nvPr/>
        </p:nvSpPr>
        <p:spPr>
          <a:xfrm>
            <a:off x="5445242" y="3802298"/>
            <a:ext cx="641686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5" name="Right Arrow 94"/>
          <p:cNvSpPr/>
          <p:nvPr/>
        </p:nvSpPr>
        <p:spPr>
          <a:xfrm rot="10800000">
            <a:off x="5418028" y="4083240"/>
            <a:ext cx="641685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370564" y="3373846"/>
            <a:ext cx="1337426" cy="2707158"/>
            <a:chOff x="6672649" y="3188125"/>
            <a:chExt cx="1337426" cy="2707158"/>
          </a:xfrm>
        </p:grpSpPr>
        <p:grpSp>
          <p:nvGrpSpPr>
            <p:cNvPr id="116" name="Group 115"/>
            <p:cNvGrpSpPr/>
            <p:nvPr/>
          </p:nvGrpSpPr>
          <p:grpSpPr>
            <a:xfrm>
              <a:off x="6716722" y="3188125"/>
              <a:ext cx="1249281" cy="1171201"/>
              <a:chOff x="10718504" y="29200216"/>
              <a:chExt cx="2438400" cy="2286000"/>
            </a:xfrm>
          </p:grpSpPr>
          <p:pic>
            <p:nvPicPr>
              <p:cNvPr id="118" name="Picture 117" descr="MacOS_Pnthr_Vert_v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4704" y="29200216"/>
                <a:ext cx="795581" cy="1066799"/>
              </a:xfrm>
              <a:prstGeom prst="rect">
                <a:avLst/>
              </a:prstGeom>
            </p:spPr>
          </p:pic>
          <p:pic>
            <p:nvPicPr>
              <p:cNvPr id="119" name="Picture 118" descr="gtk-logo-draft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3903" y="29200216"/>
                <a:ext cx="990599" cy="1105692"/>
              </a:xfrm>
              <a:prstGeom prst="rect">
                <a:avLst/>
              </a:prstGeom>
            </p:spPr>
          </p:pic>
          <p:pic>
            <p:nvPicPr>
              <p:cNvPr id="120" name="Picture 119" descr="image_thumb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6305" y="30495613"/>
                <a:ext cx="990599" cy="990603"/>
              </a:xfrm>
              <a:prstGeom prst="rect">
                <a:avLst/>
              </a:prstGeom>
            </p:spPr>
          </p:pic>
          <p:pic>
            <p:nvPicPr>
              <p:cNvPr id="121" name="Picture 120" descr="win7logo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8504" y="30419413"/>
                <a:ext cx="939799" cy="939798"/>
              </a:xfrm>
              <a:prstGeom prst="rect">
                <a:avLst/>
              </a:prstGeom>
            </p:spPr>
          </p:pic>
        </p:grp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6672649" y="5270294"/>
              <a:ext cx="133742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Platforms</a:t>
              </a:r>
              <a:endParaRPr lang="en-US" sz="1700" b="1" dirty="0" smtClean="0">
                <a:latin typeface="+mj-lt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8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62" y="121023"/>
            <a:ext cx="8036752" cy="1429871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Embedding and platform APIs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862" y="3145936"/>
            <a:ext cx="1382156" cy="2935068"/>
            <a:chOff x="235862" y="2955445"/>
            <a:chExt cx="1382156" cy="2935068"/>
          </a:xfrm>
        </p:grpSpPr>
        <p:pic>
          <p:nvPicPr>
            <p:cNvPr id="47" name="Picture 46" descr="500px-Chrome_Logo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6" y="2955445"/>
              <a:ext cx="709369" cy="70937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484" y="3773263"/>
              <a:ext cx="720912" cy="720912"/>
            </a:xfrm>
            <a:prstGeom prst="rect">
              <a:avLst/>
            </a:prstGeom>
          </p:spPr>
        </p:pic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235862" y="5265524"/>
              <a:ext cx="138215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Embedders</a:t>
              </a:r>
            </a:p>
          </p:txBody>
        </p:sp>
      </p:grpSp>
      <p:sp>
        <p:nvSpPr>
          <p:cNvPr id="87" name="Content Placeholder 2"/>
          <p:cNvSpPr txBox="1">
            <a:spLocks/>
          </p:cNvSpPr>
          <p:nvPr/>
        </p:nvSpPr>
        <p:spPr>
          <a:xfrm rot="16200000">
            <a:off x="1467771" y="3611061"/>
            <a:ext cx="2217024" cy="870833"/>
          </a:xfrm>
          <a:prstGeom prst="rect">
            <a:avLst/>
          </a:prstGeom>
          <a:solidFill>
            <a:schemeClr val="accent5">
              <a:lumMod val="5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EMBEDDING API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3086671" y="2935606"/>
            <a:ext cx="0" cy="2219384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064002" y="2935606"/>
            <a:ext cx="0" cy="2219384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Content Placeholder 2"/>
          <p:cNvSpPr txBox="1">
            <a:spLocks/>
          </p:cNvSpPr>
          <p:nvPr/>
        </p:nvSpPr>
        <p:spPr>
          <a:xfrm rot="16200000">
            <a:off x="5136825" y="3616088"/>
            <a:ext cx="2231798" cy="870833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 smtClean="0">
                <a:latin typeface="+mj-lt"/>
              </a:rPr>
              <a:t>PLATFORM API</a:t>
            </a: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6763111" y="2935605"/>
            <a:ext cx="0" cy="2231799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ight Arrow 90"/>
          <p:cNvSpPr/>
          <p:nvPr/>
        </p:nvSpPr>
        <p:spPr>
          <a:xfrm rot="10800000">
            <a:off x="6467912" y="4083240"/>
            <a:ext cx="555879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2" name="Right Arrow 91"/>
          <p:cNvSpPr/>
          <p:nvPr/>
        </p:nvSpPr>
        <p:spPr>
          <a:xfrm>
            <a:off x="6467911" y="3802298"/>
            <a:ext cx="561532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flipV="1">
            <a:off x="5740442" y="2935605"/>
            <a:ext cx="0" cy="2231799"/>
          </a:xfrm>
          <a:prstGeom prst="line">
            <a:avLst/>
          </a:prstGeom>
          <a:ln w="76200" cmpd="sng">
            <a:solidFill>
              <a:schemeClr val="tx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3086672" y="2893835"/>
            <a:ext cx="2653770" cy="3187169"/>
            <a:chOff x="3349744" y="2426744"/>
            <a:chExt cx="2653770" cy="3187169"/>
          </a:xfrm>
        </p:grpSpPr>
        <p:grpSp>
          <p:nvGrpSpPr>
            <p:cNvPr id="103" name="Group 102"/>
            <p:cNvGrpSpPr/>
            <p:nvPr/>
          </p:nvGrpSpPr>
          <p:grpSpPr>
            <a:xfrm>
              <a:off x="3349744" y="2426744"/>
              <a:ext cx="2653770" cy="2313167"/>
              <a:chOff x="3913576" y="26968454"/>
              <a:chExt cx="6592404" cy="5746286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3913576" y="26968454"/>
                <a:ext cx="6592404" cy="5746286"/>
              </a:xfrm>
              <a:prstGeom prst="rect">
                <a:avLst/>
              </a:prstGeom>
              <a:solidFill>
                <a:schemeClr val="tx1">
                  <a:lumMod val="75000"/>
                  <a:alpha val="11000"/>
                </a:schemeClr>
              </a:solidFill>
              <a:ln w="38100" cap="flat" cmpd="sng">
                <a:solidFill>
                  <a:srgbClr val="BFBFB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8831" y="28489557"/>
                <a:ext cx="3765483" cy="3047418"/>
              </a:xfrm>
              <a:prstGeom prst="rect">
                <a:avLst/>
              </a:prstGeom>
            </p:spPr>
          </p:pic>
        </p:grpSp>
        <p:sp>
          <p:nvSpPr>
            <p:cNvPr id="104" name="Content Placeholder 2"/>
            <p:cNvSpPr txBox="1">
              <a:spLocks/>
            </p:cNvSpPr>
            <p:nvPr/>
          </p:nvSpPr>
          <p:spPr>
            <a:xfrm>
              <a:off x="3688643" y="4988924"/>
              <a:ext cx="2020703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Web Interpreter</a:t>
              </a:r>
              <a:br>
                <a:rPr lang="en-US" sz="2000" b="1" dirty="0" smtClean="0">
                  <a:latin typeface="+mj-lt"/>
                </a:rPr>
              </a:br>
              <a:r>
                <a:rPr lang="en-US" sz="1600" b="1" dirty="0" smtClean="0">
                  <a:latin typeface="+mj-lt"/>
                </a:rPr>
                <a:t>(WebKit, Gecko)</a:t>
              </a:r>
            </a:p>
          </p:txBody>
        </p:sp>
      </p:grpSp>
      <p:sp>
        <p:nvSpPr>
          <p:cNvPr id="107" name="Content Placeholder 2"/>
          <p:cNvSpPr txBox="1">
            <a:spLocks/>
          </p:cNvSpPr>
          <p:nvPr/>
        </p:nvSpPr>
        <p:spPr>
          <a:xfrm>
            <a:off x="0" y="1550894"/>
            <a:ext cx="9143999" cy="725573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dirty="0" smtClean="0">
                <a:solidFill>
                  <a:schemeClr val="accent4"/>
                </a:solidFill>
              </a:rPr>
              <a:t>Abstraction layers </a:t>
            </a:r>
            <a:r>
              <a:rPr lang="en-US" sz="2000" dirty="0" smtClean="0"/>
              <a:t>separate web interpreters from platforms/</a:t>
            </a:r>
            <a:r>
              <a:rPr lang="en-US" sz="2000" dirty="0" err="1" smtClean="0"/>
              <a:t>embedders</a:t>
            </a:r>
            <a:r>
              <a:rPr lang="en-US" sz="2000" dirty="0" smtClean="0"/>
              <a:t>.</a:t>
            </a:r>
          </a:p>
        </p:txBody>
      </p:sp>
      <p:sp>
        <p:nvSpPr>
          <p:cNvPr id="85" name="Right Arrow 84"/>
          <p:cNvSpPr/>
          <p:nvPr/>
        </p:nvSpPr>
        <p:spPr>
          <a:xfrm rot="10800000">
            <a:off x="1768803" y="4119524"/>
            <a:ext cx="555879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1768802" y="3838582"/>
            <a:ext cx="561532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65" name="TextBox 64"/>
          <p:cNvSpPr txBox="1"/>
          <p:nvPr/>
        </p:nvSpPr>
        <p:spPr>
          <a:xfrm rot="21347698">
            <a:off x="4311651" y="4289746"/>
            <a:ext cx="495299" cy="197025"/>
          </a:xfrm>
          <a:prstGeom prst="rect">
            <a:avLst/>
          </a:prstGeom>
          <a:noFill/>
        </p:spPr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WebKit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77" name="Right Arrow 76"/>
          <p:cNvSpPr/>
          <p:nvPr/>
        </p:nvSpPr>
        <p:spPr>
          <a:xfrm rot="10800000">
            <a:off x="2773330" y="4119524"/>
            <a:ext cx="555879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2791471" y="3838582"/>
            <a:ext cx="561532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6" name="Right Arrow 95"/>
          <p:cNvSpPr/>
          <p:nvPr/>
        </p:nvSpPr>
        <p:spPr>
          <a:xfrm>
            <a:off x="5445242" y="3802298"/>
            <a:ext cx="641686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sp>
        <p:nvSpPr>
          <p:cNvPr id="95" name="Right Arrow 94"/>
          <p:cNvSpPr/>
          <p:nvPr/>
        </p:nvSpPr>
        <p:spPr>
          <a:xfrm rot="10800000">
            <a:off x="5418028" y="4083240"/>
            <a:ext cx="641685" cy="26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n w="28575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370564" y="3373846"/>
            <a:ext cx="1337426" cy="2707158"/>
            <a:chOff x="6672649" y="3188125"/>
            <a:chExt cx="1337426" cy="2707158"/>
          </a:xfrm>
        </p:grpSpPr>
        <p:grpSp>
          <p:nvGrpSpPr>
            <p:cNvPr id="116" name="Group 115"/>
            <p:cNvGrpSpPr/>
            <p:nvPr/>
          </p:nvGrpSpPr>
          <p:grpSpPr>
            <a:xfrm>
              <a:off x="6716722" y="3188125"/>
              <a:ext cx="1249281" cy="1171201"/>
              <a:chOff x="10718504" y="29200216"/>
              <a:chExt cx="2438400" cy="2286000"/>
            </a:xfrm>
          </p:grpSpPr>
          <p:pic>
            <p:nvPicPr>
              <p:cNvPr id="118" name="Picture 117" descr="MacOS_Pnthr_Vert_v1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4704" y="29200216"/>
                <a:ext cx="795581" cy="1066799"/>
              </a:xfrm>
              <a:prstGeom prst="rect">
                <a:avLst/>
              </a:prstGeom>
            </p:spPr>
          </p:pic>
          <p:pic>
            <p:nvPicPr>
              <p:cNvPr id="119" name="Picture 118" descr="gtk-logo-draft2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3903" y="29200216"/>
                <a:ext cx="990599" cy="1105692"/>
              </a:xfrm>
              <a:prstGeom prst="rect">
                <a:avLst/>
              </a:prstGeom>
            </p:spPr>
          </p:pic>
          <p:pic>
            <p:nvPicPr>
              <p:cNvPr id="120" name="Picture 119" descr="image_thumb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6305" y="30495613"/>
                <a:ext cx="990599" cy="990603"/>
              </a:xfrm>
              <a:prstGeom prst="rect">
                <a:avLst/>
              </a:prstGeom>
            </p:spPr>
          </p:pic>
          <p:pic>
            <p:nvPicPr>
              <p:cNvPr id="121" name="Picture 120" descr="win7logo4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8504" y="30419413"/>
                <a:ext cx="939799" cy="939798"/>
              </a:xfrm>
              <a:prstGeom prst="rect">
                <a:avLst/>
              </a:prstGeom>
            </p:spPr>
          </p:pic>
        </p:grpSp>
        <p:sp>
          <p:nvSpPr>
            <p:cNvPr id="117" name="Content Placeholder 2"/>
            <p:cNvSpPr txBox="1">
              <a:spLocks/>
            </p:cNvSpPr>
            <p:nvPr/>
          </p:nvSpPr>
          <p:spPr>
            <a:xfrm>
              <a:off x="6672649" y="5270294"/>
              <a:ext cx="133742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Platforms</a:t>
              </a:r>
              <a:endParaRPr lang="en-US" sz="1700" b="1" dirty="0" smtClean="0">
                <a:latin typeface="+mj-lt"/>
              </a:endParaRPr>
            </a:p>
          </p:txBody>
        </p:sp>
      </p:grpSp>
      <p:sp>
        <p:nvSpPr>
          <p:cNvPr id="123" name="Down Arrow 122"/>
          <p:cNvSpPr/>
          <p:nvPr/>
        </p:nvSpPr>
        <p:spPr>
          <a:xfrm>
            <a:off x="2362447" y="2353236"/>
            <a:ext cx="410882" cy="4733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Down Arrow 123"/>
          <p:cNvSpPr/>
          <p:nvPr/>
        </p:nvSpPr>
        <p:spPr>
          <a:xfrm>
            <a:off x="6057029" y="2353236"/>
            <a:ext cx="410882" cy="4733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1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62" y="121023"/>
            <a:ext cx="8036752" cy="1429871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Embedding and platform APIs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862" y="3145936"/>
            <a:ext cx="1382156" cy="2935068"/>
            <a:chOff x="235862" y="2955445"/>
            <a:chExt cx="1382156" cy="2935068"/>
          </a:xfrm>
        </p:grpSpPr>
        <p:pic>
          <p:nvPicPr>
            <p:cNvPr id="47" name="Picture 46" descr="500px-Chrome_Logo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6" y="2955445"/>
              <a:ext cx="709369" cy="70937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484" y="3773263"/>
              <a:ext cx="720912" cy="720912"/>
            </a:xfrm>
            <a:prstGeom prst="rect">
              <a:avLst/>
            </a:prstGeom>
          </p:spPr>
        </p:pic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235862" y="5265524"/>
              <a:ext cx="138215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Embedders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86672" y="2893835"/>
            <a:ext cx="2653770" cy="3187169"/>
            <a:chOff x="3349744" y="2426744"/>
            <a:chExt cx="2653770" cy="3187169"/>
          </a:xfrm>
        </p:grpSpPr>
        <p:sp>
          <p:nvSpPr>
            <p:cNvPr id="49" name="Rectangle 48"/>
            <p:cNvSpPr/>
            <p:nvPr/>
          </p:nvSpPr>
          <p:spPr>
            <a:xfrm>
              <a:off x="3349744" y="2426744"/>
              <a:ext cx="2653770" cy="2313167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3688643" y="4988924"/>
              <a:ext cx="2020703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Web Interpreter</a:t>
              </a:r>
              <a:br>
                <a:rPr lang="en-US" sz="2000" b="1" dirty="0" smtClean="0">
                  <a:latin typeface="+mj-lt"/>
                </a:rPr>
              </a:br>
              <a:r>
                <a:rPr lang="en-US" sz="1600" b="1" dirty="0" smtClean="0">
                  <a:latin typeface="+mj-lt"/>
                </a:rPr>
                <a:t>(WebKit, Gecko)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70564" y="3373846"/>
            <a:ext cx="1337426" cy="2707158"/>
            <a:chOff x="6672649" y="3188125"/>
            <a:chExt cx="1337426" cy="2707158"/>
          </a:xfrm>
        </p:grpSpPr>
        <p:grpSp>
          <p:nvGrpSpPr>
            <p:cNvPr id="51" name="Group 50"/>
            <p:cNvGrpSpPr/>
            <p:nvPr/>
          </p:nvGrpSpPr>
          <p:grpSpPr>
            <a:xfrm>
              <a:off x="6716722" y="3188125"/>
              <a:ext cx="1249281" cy="1171201"/>
              <a:chOff x="10718504" y="29200216"/>
              <a:chExt cx="2438400" cy="2286000"/>
            </a:xfrm>
          </p:grpSpPr>
          <p:pic>
            <p:nvPicPr>
              <p:cNvPr id="52" name="Picture 51" descr="MacOS_Pnthr_Vert_v1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4704" y="29200216"/>
                <a:ext cx="795581" cy="1066799"/>
              </a:xfrm>
              <a:prstGeom prst="rect">
                <a:avLst/>
              </a:prstGeom>
            </p:spPr>
          </p:pic>
          <p:pic>
            <p:nvPicPr>
              <p:cNvPr id="53" name="Picture 52" descr="gtk-logo-draft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3903" y="29200216"/>
                <a:ext cx="990599" cy="1105692"/>
              </a:xfrm>
              <a:prstGeom prst="rect">
                <a:avLst/>
              </a:prstGeom>
            </p:spPr>
          </p:pic>
          <p:pic>
            <p:nvPicPr>
              <p:cNvPr id="54" name="Picture 53" descr="image_thumb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6305" y="30495613"/>
                <a:ext cx="990599" cy="990603"/>
              </a:xfrm>
              <a:prstGeom prst="rect">
                <a:avLst/>
              </a:prstGeom>
            </p:spPr>
          </p:pic>
          <p:pic>
            <p:nvPicPr>
              <p:cNvPr id="55" name="Picture 54" descr="win7logo4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8504" y="30419413"/>
                <a:ext cx="939799" cy="939798"/>
              </a:xfrm>
              <a:prstGeom prst="rect">
                <a:avLst/>
              </a:prstGeom>
            </p:spPr>
          </p:pic>
        </p:grp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6672649" y="5270294"/>
              <a:ext cx="133742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Platforms</a:t>
              </a:r>
              <a:endParaRPr lang="en-US" sz="1700" b="1" dirty="0" smtClean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68802" y="2935606"/>
            <a:ext cx="1841627" cy="2219384"/>
            <a:chOff x="1768802" y="2935606"/>
            <a:chExt cx="1841627" cy="2219384"/>
          </a:xfrm>
        </p:grpSpPr>
        <p:sp>
          <p:nvSpPr>
            <p:cNvPr id="41" name="Rectangle 40"/>
            <p:cNvSpPr/>
            <p:nvPr/>
          </p:nvSpPr>
          <p:spPr>
            <a:xfrm>
              <a:off x="3145711" y="2939190"/>
              <a:ext cx="209656" cy="2215800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Content Placeholder 2"/>
            <p:cNvSpPr txBox="1">
              <a:spLocks/>
            </p:cNvSpPr>
            <p:nvPr/>
          </p:nvSpPr>
          <p:spPr>
            <a:xfrm rot="16200000">
              <a:off x="1467771" y="3611061"/>
              <a:ext cx="2217024" cy="870833"/>
            </a:xfrm>
            <a:prstGeom prst="rect">
              <a:avLst/>
            </a:prstGeom>
            <a:solidFill>
              <a:schemeClr val="accent5">
                <a:lumMod val="50000"/>
                <a:alpha val="5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EMBEDDING API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3086671" y="2935606"/>
              <a:ext cx="0" cy="221938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ight Arrow 77"/>
            <p:cNvSpPr/>
            <p:nvPr/>
          </p:nvSpPr>
          <p:spPr>
            <a:xfrm>
              <a:off x="2791471" y="3841287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2064002" y="2935606"/>
              <a:ext cx="0" cy="221938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ight Arrow 84"/>
            <p:cNvSpPr/>
            <p:nvPr/>
          </p:nvSpPr>
          <p:spPr>
            <a:xfrm rot="10800000">
              <a:off x="1768803" y="4122230"/>
              <a:ext cx="555879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1768802" y="3841287"/>
              <a:ext cx="561532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265714" y="3841287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3263897" y="4122230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10800000">
              <a:off x="2773329" y="4122230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29915" y="2939189"/>
            <a:ext cx="1799528" cy="2228215"/>
            <a:chOff x="5229915" y="2975473"/>
            <a:chExt cx="1799528" cy="2228215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5740442" y="2975474"/>
              <a:ext cx="0" cy="222821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478104" y="2975473"/>
              <a:ext cx="214264" cy="2228212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 rot="16200000">
              <a:off x="5138618" y="3654165"/>
              <a:ext cx="2228214" cy="870832"/>
            </a:xfrm>
            <a:prstGeom prst="rect">
              <a:avLst/>
            </a:prstGeom>
            <a:solidFill>
              <a:srgbClr val="744A07">
                <a:alpha val="55000"/>
              </a:srgb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PLATFORM API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6763111" y="2975474"/>
              <a:ext cx="0" cy="222821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ight Arrow 90"/>
            <p:cNvSpPr/>
            <p:nvPr/>
          </p:nvSpPr>
          <p:spPr>
            <a:xfrm rot="10800000">
              <a:off x="6467912" y="4122230"/>
              <a:ext cx="555879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6467911" y="3841287"/>
              <a:ext cx="561532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10800000">
              <a:off x="5583701" y="4122230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5229915" y="4122230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5249874" y="3841287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5610914" y="3841287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357" y="3508861"/>
            <a:ext cx="1515794" cy="1226738"/>
          </a:xfrm>
          <a:prstGeom prst="rect">
            <a:avLst/>
          </a:prstGeom>
        </p:spPr>
      </p:pic>
      <p:sp>
        <p:nvSpPr>
          <p:cNvPr id="73" name="Content Placeholder 2"/>
          <p:cNvSpPr txBox="1">
            <a:spLocks/>
          </p:cNvSpPr>
          <p:nvPr/>
        </p:nvSpPr>
        <p:spPr>
          <a:xfrm>
            <a:off x="0" y="1550894"/>
            <a:ext cx="9143999" cy="725573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Shims sit between the web interpreter and abstraction layers. </a:t>
            </a:r>
          </a:p>
        </p:txBody>
      </p:sp>
      <p:sp>
        <p:nvSpPr>
          <p:cNvPr id="74" name="TextBox 73"/>
          <p:cNvSpPr txBox="1"/>
          <p:nvPr/>
        </p:nvSpPr>
        <p:spPr>
          <a:xfrm rot="21347698">
            <a:off x="4311651" y="4289746"/>
            <a:ext cx="495299" cy="197025"/>
          </a:xfrm>
          <a:prstGeom prst="rect">
            <a:avLst/>
          </a:prstGeom>
          <a:noFill/>
        </p:spPr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WebKit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7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862" y="121023"/>
            <a:ext cx="8036752" cy="1429871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Embedding and platform APIs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5862" y="3145936"/>
            <a:ext cx="1382156" cy="2935068"/>
            <a:chOff x="235862" y="2955445"/>
            <a:chExt cx="1382156" cy="2935068"/>
          </a:xfrm>
        </p:grpSpPr>
        <p:pic>
          <p:nvPicPr>
            <p:cNvPr id="47" name="Picture 46" descr="500px-Chrome_Logo.sv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256" y="2955445"/>
              <a:ext cx="709369" cy="70937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484" y="3773263"/>
              <a:ext cx="720912" cy="720912"/>
            </a:xfrm>
            <a:prstGeom prst="rect">
              <a:avLst/>
            </a:prstGeom>
          </p:spPr>
        </p:pic>
        <p:sp>
          <p:nvSpPr>
            <p:cNvPr id="57" name="Content Placeholder 2"/>
            <p:cNvSpPr txBox="1">
              <a:spLocks/>
            </p:cNvSpPr>
            <p:nvPr/>
          </p:nvSpPr>
          <p:spPr>
            <a:xfrm>
              <a:off x="235862" y="5265524"/>
              <a:ext cx="138215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Embedders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086672" y="2893835"/>
            <a:ext cx="2653770" cy="3187169"/>
            <a:chOff x="3349744" y="2426744"/>
            <a:chExt cx="2653770" cy="3187169"/>
          </a:xfrm>
        </p:grpSpPr>
        <p:sp>
          <p:nvSpPr>
            <p:cNvPr id="49" name="Rectangle 48"/>
            <p:cNvSpPr/>
            <p:nvPr/>
          </p:nvSpPr>
          <p:spPr>
            <a:xfrm>
              <a:off x="3349744" y="2426744"/>
              <a:ext cx="2653770" cy="2313167"/>
            </a:xfrm>
            <a:prstGeom prst="rect">
              <a:avLst/>
            </a:prstGeom>
            <a:solidFill>
              <a:schemeClr val="tx1">
                <a:lumMod val="75000"/>
                <a:alpha val="11000"/>
              </a:schemeClr>
            </a:solidFill>
            <a:ln w="38100" cap="flat" cmpd="sng">
              <a:solidFill>
                <a:srgbClr val="BFBFB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/>
            <p:cNvSpPr txBox="1">
              <a:spLocks/>
            </p:cNvSpPr>
            <p:nvPr/>
          </p:nvSpPr>
          <p:spPr>
            <a:xfrm>
              <a:off x="3688643" y="4988924"/>
              <a:ext cx="2020703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Web Interpreter</a:t>
              </a:r>
              <a:br>
                <a:rPr lang="en-US" sz="2000" b="1" dirty="0" smtClean="0">
                  <a:latin typeface="+mj-lt"/>
                </a:rPr>
              </a:br>
              <a:r>
                <a:rPr lang="en-US" sz="1600" b="1" dirty="0" smtClean="0">
                  <a:latin typeface="+mj-lt"/>
                </a:rPr>
                <a:t>(WebKit, Gecko)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70564" y="3373846"/>
            <a:ext cx="1337426" cy="2707158"/>
            <a:chOff x="6672649" y="3188125"/>
            <a:chExt cx="1337426" cy="2707158"/>
          </a:xfrm>
        </p:grpSpPr>
        <p:grpSp>
          <p:nvGrpSpPr>
            <p:cNvPr id="51" name="Group 50"/>
            <p:cNvGrpSpPr/>
            <p:nvPr/>
          </p:nvGrpSpPr>
          <p:grpSpPr>
            <a:xfrm>
              <a:off x="6716722" y="3188125"/>
              <a:ext cx="1249281" cy="1171201"/>
              <a:chOff x="10718504" y="29200216"/>
              <a:chExt cx="2438400" cy="2286000"/>
            </a:xfrm>
          </p:grpSpPr>
          <p:pic>
            <p:nvPicPr>
              <p:cNvPr id="52" name="Picture 51" descr="MacOS_Pnthr_Vert_v1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94704" y="29200216"/>
                <a:ext cx="795581" cy="1066799"/>
              </a:xfrm>
              <a:prstGeom prst="rect">
                <a:avLst/>
              </a:prstGeom>
            </p:spPr>
          </p:pic>
          <p:pic>
            <p:nvPicPr>
              <p:cNvPr id="53" name="Picture 52" descr="gtk-logo-draft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13903" y="29200216"/>
                <a:ext cx="990599" cy="1105692"/>
              </a:xfrm>
              <a:prstGeom prst="rect">
                <a:avLst/>
              </a:prstGeom>
            </p:spPr>
          </p:pic>
          <p:pic>
            <p:nvPicPr>
              <p:cNvPr id="54" name="Picture 53" descr="image_thumb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66305" y="30495613"/>
                <a:ext cx="990599" cy="990603"/>
              </a:xfrm>
              <a:prstGeom prst="rect">
                <a:avLst/>
              </a:prstGeom>
            </p:spPr>
          </p:pic>
          <p:pic>
            <p:nvPicPr>
              <p:cNvPr id="55" name="Picture 54" descr="win7logo4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18504" y="30419413"/>
                <a:ext cx="939799" cy="939798"/>
              </a:xfrm>
              <a:prstGeom prst="rect">
                <a:avLst/>
              </a:prstGeom>
            </p:spPr>
          </p:pic>
        </p:grp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6672649" y="5270294"/>
              <a:ext cx="1337426" cy="624989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92500"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Platforms</a:t>
              </a:r>
              <a:endParaRPr lang="en-US" sz="1700" b="1" dirty="0" smtClean="0"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68802" y="2935606"/>
            <a:ext cx="1841627" cy="2219384"/>
            <a:chOff x="1768802" y="2935606"/>
            <a:chExt cx="1841627" cy="2219384"/>
          </a:xfrm>
        </p:grpSpPr>
        <p:sp>
          <p:nvSpPr>
            <p:cNvPr id="41" name="Rectangle 40"/>
            <p:cNvSpPr/>
            <p:nvPr/>
          </p:nvSpPr>
          <p:spPr>
            <a:xfrm>
              <a:off x="3145711" y="2939190"/>
              <a:ext cx="209656" cy="2215800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7" name="Content Placeholder 2"/>
            <p:cNvSpPr txBox="1">
              <a:spLocks/>
            </p:cNvSpPr>
            <p:nvPr/>
          </p:nvSpPr>
          <p:spPr>
            <a:xfrm rot="16200000">
              <a:off x="1467771" y="3611061"/>
              <a:ext cx="2217024" cy="870833"/>
            </a:xfrm>
            <a:prstGeom prst="rect">
              <a:avLst/>
            </a:prstGeom>
            <a:solidFill>
              <a:schemeClr val="accent5">
                <a:lumMod val="50000"/>
                <a:alpha val="55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EMBEDDING API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3086671" y="2935606"/>
              <a:ext cx="0" cy="221938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ight Arrow 77"/>
            <p:cNvSpPr/>
            <p:nvPr/>
          </p:nvSpPr>
          <p:spPr>
            <a:xfrm>
              <a:off x="2791471" y="3841287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2064002" y="2935606"/>
              <a:ext cx="0" cy="221938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Right Arrow 84"/>
            <p:cNvSpPr/>
            <p:nvPr/>
          </p:nvSpPr>
          <p:spPr>
            <a:xfrm rot="10800000">
              <a:off x="1768803" y="4122230"/>
              <a:ext cx="555879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Right Arrow 85"/>
            <p:cNvSpPr/>
            <p:nvPr/>
          </p:nvSpPr>
          <p:spPr>
            <a:xfrm>
              <a:off x="1768802" y="3841287"/>
              <a:ext cx="561532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265714" y="3841287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Right Arrow 63"/>
            <p:cNvSpPr/>
            <p:nvPr/>
          </p:nvSpPr>
          <p:spPr>
            <a:xfrm rot="10800000">
              <a:off x="3263897" y="4122230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 rot="10800000">
              <a:off x="2773329" y="4122230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229915" y="2939189"/>
            <a:ext cx="1799528" cy="2228215"/>
            <a:chOff x="5229915" y="2975473"/>
            <a:chExt cx="1799528" cy="2228215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5740442" y="2975474"/>
              <a:ext cx="0" cy="222821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5478104" y="2975473"/>
              <a:ext cx="214264" cy="2228212"/>
            </a:xfrm>
            <a:prstGeom prst="rect">
              <a:avLst/>
            </a:prstGeom>
            <a:pattFill prst="wdDnDiag">
              <a:fgClr>
                <a:schemeClr val="bg2">
                  <a:lumMod val="90000"/>
                  <a:lumOff val="10000"/>
                </a:schemeClr>
              </a:fgClr>
              <a:bgClr>
                <a:prstClr val="white"/>
              </a:bgClr>
            </a:pattFill>
            <a:ln>
              <a:solidFill>
                <a:schemeClr val="bg2">
                  <a:lumMod val="40000"/>
                  <a:lumOff val="6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8" name="Content Placeholder 2"/>
            <p:cNvSpPr txBox="1">
              <a:spLocks/>
            </p:cNvSpPr>
            <p:nvPr/>
          </p:nvSpPr>
          <p:spPr>
            <a:xfrm rot="16200000">
              <a:off x="5138618" y="3654165"/>
              <a:ext cx="2228214" cy="870832"/>
            </a:xfrm>
            <a:prstGeom prst="rect">
              <a:avLst/>
            </a:prstGeom>
            <a:solidFill>
              <a:srgbClr val="744A07">
                <a:alpha val="55000"/>
              </a:srgb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5"/>
                </a:buBlip>
                <a:defRPr sz="22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20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5"/>
                </a:buBlip>
                <a:defRPr sz="1800" kern="120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5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2000" b="1" dirty="0" smtClean="0">
                  <a:latin typeface="+mj-lt"/>
                </a:rPr>
                <a:t>PLATFORM API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6763111" y="2975474"/>
              <a:ext cx="0" cy="2228214"/>
            </a:xfrm>
            <a:prstGeom prst="line">
              <a:avLst/>
            </a:prstGeom>
            <a:ln w="76200" cmpd="sng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Right Arrow 90"/>
            <p:cNvSpPr/>
            <p:nvPr/>
          </p:nvSpPr>
          <p:spPr>
            <a:xfrm rot="10800000">
              <a:off x="6467912" y="4122230"/>
              <a:ext cx="555879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Right Arrow 91"/>
            <p:cNvSpPr/>
            <p:nvPr/>
          </p:nvSpPr>
          <p:spPr>
            <a:xfrm>
              <a:off x="6467911" y="3841287"/>
              <a:ext cx="561532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 rot="10800000">
              <a:off x="5583701" y="4122230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" name="Right Arrow 67"/>
            <p:cNvSpPr/>
            <p:nvPr/>
          </p:nvSpPr>
          <p:spPr>
            <a:xfrm rot="10800000">
              <a:off x="5229915" y="4122230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5249874" y="3841287"/>
              <a:ext cx="344715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5610914" y="3841287"/>
              <a:ext cx="474243" cy="262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>
                <a:ln w="28575" cmpd="sng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2357" y="3508861"/>
            <a:ext cx="1515794" cy="1226738"/>
          </a:xfrm>
          <a:prstGeom prst="rect">
            <a:avLst/>
          </a:prstGeom>
        </p:spPr>
      </p:pic>
      <p:sp>
        <p:nvSpPr>
          <p:cNvPr id="73" name="Content Placeholder 2"/>
          <p:cNvSpPr txBox="1">
            <a:spLocks/>
          </p:cNvSpPr>
          <p:nvPr/>
        </p:nvSpPr>
        <p:spPr>
          <a:xfrm>
            <a:off x="0" y="1550894"/>
            <a:ext cx="9143999" cy="725573"/>
          </a:xfrm>
          <a:prstGeom prst="rect">
            <a:avLst/>
          </a:prstGeom>
          <a:solidFill>
            <a:srgbClr val="000000">
              <a:alpha val="31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>
                <a:solidFill>
                  <a:schemeClr val="accent4"/>
                </a:solidFill>
              </a:rPr>
              <a:t>Shims</a:t>
            </a:r>
            <a:r>
              <a:rPr lang="en-US" sz="2400" dirty="0" smtClean="0"/>
              <a:t> sit between the web interpreter and abstraction layers. </a:t>
            </a:r>
          </a:p>
        </p:txBody>
      </p:sp>
      <p:sp>
        <p:nvSpPr>
          <p:cNvPr id="74" name="TextBox 73"/>
          <p:cNvSpPr txBox="1"/>
          <p:nvPr/>
        </p:nvSpPr>
        <p:spPr>
          <a:xfrm rot="21347698">
            <a:off x="4311651" y="4289746"/>
            <a:ext cx="495299" cy="197025"/>
          </a:xfrm>
          <a:prstGeom prst="rect">
            <a:avLst/>
          </a:prstGeom>
          <a:noFill/>
        </p:spPr>
        <p:txBody>
          <a:bodyPr wrap="none" rtlCol="0">
            <a:prstTxWarp prst="textSlantUp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ill Sans MT"/>
                <a:cs typeface="Gill Sans MT"/>
              </a:rPr>
              <a:t>WebKit</a:t>
            </a:r>
            <a:endParaRPr lang="en-US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3014689" y="2353236"/>
            <a:ext cx="410882" cy="4733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/>
          <p:cNvSpPr/>
          <p:nvPr/>
        </p:nvSpPr>
        <p:spPr>
          <a:xfrm>
            <a:off x="5369189" y="2353236"/>
            <a:ext cx="410882" cy="47336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Users can’t report failures accurately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4625047"/>
            <a:ext cx="7923213" cy="1686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500" dirty="0" smtClean="0">
                <a:latin typeface="Gill Sans Light"/>
                <a:cs typeface="Gill Sans Light"/>
              </a:rPr>
              <a:t>“The </a:t>
            </a:r>
            <a:r>
              <a:rPr lang="en-US" sz="3500" b="1" dirty="0" smtClean="0">
                <a:latin typeface="Gill Sans Light"/>
                <a:cs typeface="Gill Sans Light"/>
              </a:rPr>
              <a:t>most severe problems </a:t>
            </a:r>
            <a:r>
              <a:rPr lang="en-US" sz="3500" dirty="0" smtClean="0">
                <a:latin typeface="Gill Sans Light"/>
                <a:cs typeface="Gill Sans Light"/>
              </a:rPr>
              <a:t>were errors in </a:t>
            </a:r>
            <a:r>
              <a:rPr lang="en-US" sz="3500" i="1" u="sng" dirty="0" smtClean="0">
                <a:latin typeface="Gill Sans Light"/>
                <a:cs typeface="Gill Sans Light"/>
              </a:rPr>
              <a:t>steps to reproduce</a:t>
            </a:r>
            <a:r>
              <a:rPr lang="en-US" sz="3500" dirty="0" smtClean="0">
                <a:latin typeface="Gill Sans Light"/>
                <a:cs typeface="Gill Sans Light"/>
              </a:rPr>
              <a:t> and </a:t>
            </a:r>
            <a:r>
              <a:rPr lang="en-US" sz="3500" i="1" u="sng" dirty="0" smtClean="0">
                <a:latin typeface="Gill Sans Light"/>
                <a:cs typeface="Gill Sans Light"/>
              </a:rPr>
              <a:t>incomplete information</a:t>
            </a:r>
            <a:r>
              <a:rPr lang="en-US" sz="3500" dirty="0" smtClean="0">
                <a:latin typeface="Gill Sans Light"/>
                <a:cs typeface="Gill Sans Light"/>
              </a:rPr>
              <a:t>.”</a:t>
            </a:r>
            <a:endParaRPr lang="en-US" sz="3000" dirty="0" smtClean="0">
              <a:latin typeface="Gill Sans Light"/>
              <a:cs typeface="Gill Sans Light"/>
            </a:endParaRPr>
          </a:p>
          <a:p>
            <a:pPr marL="0" indent="0" algn="r">
              <a:buFontTx/>
              <a:buNone/>
            </a:pPr>
            <a:r>
              <a:rPr lang="en-US" i="1" dirty="0" smtClean="0">
                <a:latin typeface="Gill Sans Light"/>
                <a:cs typeface="Gill Sans Light"/>
              </a:rPr>
              <a:t>“What makes a good bug report”.  Zimmerman et al.  TSE Vol. 36, No. 5. 2010.</a:t>
            </a:r>
            <a:endParaRPr lang="en-US" i="1" dirty="0">
              <a:latin typeface="Gill Sans Light"/>
              <a:cs typeface="Gill Sans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528" y="1572906"/>
            <a:ext cx="2422648" cy="2289966"/>
            <a:chOff x="1224813" y="1616082"/>
            <a:chExt cx="2748282" cy="2597766"/>
          </a:xfrm>
        </p:grpSpPr>
        <p:grpSp>
          <p:nvGrpSpPr>
            <p:cNvPr id="9" name="Group 8"/>
            <p:cNvGrpSpPr/>
            <p:nvPr/>
          </p:nvGrpSpPr>
          <p:grpSpPr>
            <a:xfrm>
              <a:off x="1224813" y="1616082"/>
              <a:ext cx="2534099" cy="2559299"/>
              <a:chOff x="5901390" y="2741302"/>
              <a:chExt cx="1995263" cy="2015106"/>
            </a:xfrm>
          </p:grpSpPr>
          <p:pic>
            <p:nvPicPr>
              <p:cNvPr id="10" name="Picture 9" descr="tetris-screenshot.png"/>
              <p:cNvPicPr>
                <a:picLocks noChangeAspect="1"/>
              </p:cNvPicPr>
              <p:nvPr/>
            </p:nvPicPr>
            <p:blipFill rotWithShape="1">
              <a:blip r:embed="rId4">
                <a:alphaModFix amt="88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8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" t="1495" r="1691" b="1423"/>
              <a:stretch/>
            </p:blipFill>
            <p:spPr>
              <a:xfrm>
                <a:off x="5901390" y="2741302"/>
                <a:ext cx="1695718" cy="1803042"/>
              </a:xfrm>
              <a:prstGeom prst="rect">
                <a:avLst/>
              </a:prstGeom>
            </p:spPr>
          </p:pic>
          <p:pic>
            <p:nvPicPr>
              <p:cNvPr id="11" name="Picture 10" descr="the-code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00" b="56800" l="3400" r="92600">
                            <a14:foregroundMark x1="87200" y1="49600" x2="87200" y2="49600"/>
                            <a14:foregroundMark x1="92600" y1="49200" x2="92600" y2="49200"/>
                            <a14:foregroundMark x1="91000" y1="49600" x2="91000" y2="49600"/>
                            <a14:foregroundMark x1="83600" y1="48800" x2="83600" y2="48800"/>
                            <a14:foregroundMark x1="81800" y1="50400" x2="81800" y2="50400"/>
                            <a14:foregroundMark x1="75200" y1="52400" x2="71000" y2="47200"/>
                            <a14:foregroundMark x1="64800" y1="52400" x2="61600" y2="46800"/>
                            <a14:foregroundMark x1="56400" y1="52800" x2="51800" y2="47200"/>
                            <a14:foregroundMark x1="46800" y1="53200" x2="43800" y2="46400"/>
                            <a14:foregroundMark x1="38200" y1="52400" x2="33600" y2="50400"/>
                            <a14:foregroundMark x1="29400" y1="49600" x2="24800" y2="49600"/>
                            <a14:foregroundMark x1="16800" y1="50000" x2="16800" y2="50000"/>
                            <a14:foregroundMark x1="9400" y1="50000" x2="6800" y2="52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5" t="41032" r="4155" b="41385"/>
              <a:stretch/>
            </p:blipFill>
            <p:spPr>
              <a:xfrm>
                <a:off x="5909723" y="4518014"/>
                <a:ext cx="1986930" cy="238394"/>
              </a:xfrm>
              <a:prstGeom prst="rect">
                <a:avLst/>
              </a:prstGeom>
              <a:effectLst>
                <a:glow rad="177800">
                  <a:schemeClr val="tx2">
                    <a:alpha val="61000"/>
                  </a:schemeClr>
                </a:glow>
              </a:effec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036301" y="2981055"/>
              <a:ext cx="936794" cy="1232793"/>
              <a:chOff x="3036301" y="2981055"/>
              <a:chExt cx="936794" cy="123279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100000" l="9804" r="89706">
                            <a14:foregroundMark x1="44118" y1="61275" x2="44118" y2="61275"/>
                            <a14:foregroundMark x1="53922" y1="60294" x2="53922" y2="60294"/>
                            <a14:foregroundMark x1="54902" y1="67647" x2="54902" y2="6764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36301" y="3447922"/>
                <a:ext cx="765926" cy="765926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3122513" y="2981055"/>
                <a:ext cx="850582" cy="493495"/>
                <a:chOff x="235114" y="2483420"/>
                <a:chExt cx="953346" cy="553117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 rot="1044299">
                  <a:off x="235114" y="2483420"/>
                  <a:ext cx="953346" cy="553117"/>
                </a:xfrm>
                <a:prstGeom prst="cloudCallout">
                  <a:avLst/>
                </a:prstGeom>
                <a:solidFill>
                  <a:schemeClr val="lt1">
                    <a:alpha val="83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9717" y="2543043"/>
                  <a:ext cx="538421" cy="43032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4" name="Picture 33" descr="Screen Shot 2013-01-17 at 17.20.22 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36" y="1672355"/>
            <a:ext cx="1727782" cy="20502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80302" y="3313354"/>
            <a:ext cx="1682749" cy="6920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12700" dist="12700" dir="5400000" algn="tl" rotWithShape="0">
                    <a:schemeClr val="tx1">
                      <a:alpha val="95000"/>
                    </a:schemeClr>
                  </a:outerShdw>
                </a:effectLst>
              </a:rPr>
              <a:t>“a piece doesn’t rotate properly!!”</a:t>
            </a:r>
            <a:endParaRPr lang="en-US" i="1" dirty="0">
              <a:solidFill>
                <a:schemeClr val="bg1"/>
              </a:solidFill>
              <a:effectLst>
                <a:outerShdw blurRad="12700" dist="12700" dir="5400000" algn="tl" rotWithShape="0">
                  <a:schemeClr val="tx1">
                    <a:alpha val="95000"/>
                  </a:scheme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472874" y="3451032"/>
            <a:ext cx="207428" cy="5086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472874" y="3058583"/>
            <a:ext cx="211666" cy="2597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196418" y="3058583"/>
            <a:ext cx="158751" cy="2605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4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52918" y="1589129"/>
            <a:ext cx="2808404" cy="2250912"/>
            <a:chOff x="5008811" y="1572906"/>
            <a:chExt cx="3234745" cy="2592621"/>
          </a:xfrm>
        </p:grpSpPr>
        <p:grpSp>
          <p:nvGrpSpPr>
            <p:cNvPr id="36" name="Group 35"/>
            <p:cNvGrpSpPr/>
            <p:nvPr/>
          </p:nvGrpSpPr>
          <p:grpSpPr>
            <a:xfrm>
              <a:off x="5008811" y="1572906"/>
              <a:ext cx="2523516" cy="2565476"/>
              <a:chOff x="4820787" y="1467116"/>
              <a:chExt cx="2523516" cy="2565476"/>
            </a:xfrm>
          </p:grpSpPr>
          <p:pic>
            <p:nvPicPr>
              <p:cNvPr id="45" name="Picture 44" descr="Screen Shot 2013-01-17 at 16.57.08 .png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2" t="1080" r="1458" b="1388"/>
              <a:stretch/>
            </p:blipFill>
            <p:spPr>
              <a:xfrm>
                <a:off x="5008811" y="1467116"/>
                <a:ext cx="2153660" cy="2267955"/>
              </a:xfrm>
              <a:prstGeom prst="rect">
                <a:avLst/>
              </a:prstGeom>
            </p:spPr>
          </p:pic>
          <p:pic>
            <p:nvPicPr>
              <p:cNvPr id="46" name="Picture 45" descr="the-code.jp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2400" b="56800" l="3400" r="92600">
                            <a14:foregroundMark x1="87200" y1="49600" x2="87200" y2="49600"/>
                            <a14:foregroundMark x1="92600" y1="49200" x2="92600" y2="49200"/>
                            <a14:foregroundMark x1="91000" y1="49600" x2="91000" y2="49600"/>
                            <a14:foregroundMark x1="83600" y1="48800" x2="83600" y2="48800"/>
                            <a14:foregroundMark x1="81800" y1="50400" x2="81800" y2="50400"/>
                            <a14:foregroundMark x1="75200" y1="52400" x2="71000" y2="47200"/>
                            <a14:foregroundMark x1="64800" y1="52400" x2="61600" y2="46800"/>
                            <a14:foregroundMark x1="56400" y1="52800" x2="51800" y2="47200"/>
                            <a14:foregroundMark x1="46800" y1="53200" x2="43800" y2="46400"/>
                            <a14:foregroundMark x1="38200" y1="52400" x2="33600" y2="50400"/>
                            <a14:foregroundMark x1="29400" y1="49600" x2="24800" y2="49600"/>
                            <a14:foregroundMark x1="16800" y1="50000" x2="16800" y2="50000"/>
                            <a14:foregroundMark x1="9400" y1="50000" x2="6800" y2="52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5" t="41032" r="4155" b="41385"/>
              <a:stretch/>
            </p:blipFill>
            <p:spPr>
              <a:xfrm>
                <a:off x="4820787" y="3729818"/>
                <a:ext cx="2523516" cy="302774"/>
              </a:xfrm>
              <a:prstGeom prst="rect">
                <a:avLst/>
              </a:prstGeom>
              <a:effectLst>
                <a:glow rad="177800">
                  <a:schemeClr val="tx2">
                    <a:alpha val="61000"/>
                  </a:schemeClr>
                </a:glow>
              </a:effectLst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775041" y="2525323"/>
              <a:ext cx="1468515" cy="1640204"/>
              <a:chOff x="6775041" y="2525323"/>
              <a:chExt cx="1468515" cy="164020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9804" r="89706">
                            <a14:foregroundMark x1="50490" y1="90196" x2="50490" y2="9019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75041" y="3408241"/>
                <a:ext cx="757286" cy="757286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6843801" y="2525323"/>
                <a:ext cx="1399755" cy="1005815"/>
                <a:chOff x="6843801" y="2525323"/>
                <a:chExt cx="1399755" cy="1005815"/>
              </a:xfrm>
            </p:grpSpPr>
            <p:sp>
              <p:nvSpPr>
                <p:cNvPr id="43" name="Cloud Callout 42"/>
                <p:cNvSpPr/>
                <p:nvPr/>
              </p:nvSpPr>
              <p:spPr>
                <a:xfrm rot="1044299">
                  <a:off x="6843801" y="2525323"/>
                  <a:ext cx="1399755" cy="1005815"/>
                </a:xfrm>
                <a:prstGeom prst="cloudCallout">
                  <a:avLst/>
                </a:prstGeom>
                <a:solidFill>
                  <a:schemeClr val="lt1">
                    <a:alpha val="83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073086" y="2691533"/>
                  <a:ext cx="1118923" cy="602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Works for me..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837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Users can’t report failures accurately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4625047"/>
            <a:ext cx="7923213" cy="1686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500" dirty="0" smtClean="0">
                <a:latin typeface="Gill Sans Light"/>
                <a:cs typeface="Gill Sans Light"/>
              </a:rPr>
              <a:t>Bug reporters and developers want better </a:t>
            </a:r>
            <a:br>
              <a:rPr lang="en-US" sz="3500" dirty="0" smtClean="0">
                <a:latin typeface="Gill Sans Light"/>
                <a:cs typeface="Gill Sans Light"/>
              </a:rPr>
            </a:br>
            <a:r>
              <a:rPr lang="en-US" sz="3500" dirty="0" smtClean="0">
                <a:latin typeface="Gill Sans Light"/>
                <a:cs typeface="Gill Sans Light"/>
              </a:rPr>
              <a:t>tool support for reproducing buggy behavior.</a:t>
            </a:r>
            <a:endParaRPr lang="en-US" sz="3000" dirty="0" smtClean="0">
              <a:latin typeface="Gill Sans Light"/>
              <a:cs typeface="Gill Sans Light"/>
            </a:endParaRPr>
          </a:p>
          <a:p>
            <a:pPr marL="0" indent="0" algn="r">
              <a:buFontTx/>
              <a:buNone/>
            </a:pPr>
            <a:r>
              <a:rPr lang="en-US" i="1" dirty="0" smtClean="0">
                <a:latin typeface="Gill Sans Light"/>
                <a:cs typeface="Gill Sans Light"/>
              </a:rPr>
              <a:t>“What makes a good bug report”.  Zimmerman et al.  TSE Vol. 36, No. 5. 2010.</a:t>
            </a:r>
            <a:endParaRPr lang="en-US" i="1" dirty="0">
              <a:latin typeface="Gill Sans Light"/>
              <a:cs typeface="Gill Sans Light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2528" y="1572906"/>
            <a:ext cx="2422648" cy="2289966"/>
            <a:chOff x="1224813" y="1616082"/>
            <a:chExt cx="2748282" cy="2597766"/>
          </a:xfrm>
        </p:grpSpPr>
        <p:grpSp>
          <p:nvGrpSpPr>
            <p:cNvPr id="9" name="Group 8"/>
            <p:cNvGrpSpPr/>
            <p:nvPr/>
          </p:nvGrpSpPr>
          <p:grpSpPr>
            <a:xfrm>
              <a:off x="1224813" y="1616082"/>
              <a:ext cx="2534099" cy="2559299"/>
              <a:chOff x="5901390" y="2741302"/>
              <a:chExt cx="1995263" cy="2015106"/>
            </a:xfrm>
          </p:grpSpPr>
          <p:pic>
            <p:nvPicPr>
              <p:cNvPr id="10" name="Picture 9" descr="tetris-screenshot.png"/>
              <p:cNvPicPr>
                <a:picLocks noChangeAspect="1"/>
              </p:cNvPicPr>
              <p:nvPr/>
            </p:nvPicPr>
            <p:blipFill rotWithShape="1">
              <a:blip r:embed="rId3">
                <a:alphaModFix amt="88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8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5" t="1495" r="1691" b="1423"/>
              <a:stretch/>
            </p:blipFill>
            <p:spPr>
              <a:xfrm>
                <a:off x="5901390" y="2741302"/>
                <a:ext cx="1695718" cy="1803042"/>
              </a:xfrm>
              <a:prstGeom prst="rect">
                <a:avLst/>
              </a:prstGeom>
            </p:spPr>
          </p:pic>
          <p:pic>
            <p:nvPicPr>
              <p:cNvPr id="11" name="Picture 10" descr="the-code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2400" b="56800" l="3400" r="92600">
                            <a14:foregroundMark x1="87200" y1="49600" x2="87200" y2="49600"/>
                            <a14:foregroundMark x1="92600" y1="49200" x2="92600" y2="49200"/>
                            <a14:foregroundMark x1="91000" y1="49600" x2="91000" y2="49600"/>
                            <a14:foregroundMark x1="83600" y1="48800" x2="83600" y2="48800"/>
                            <a14:foregroundMark x1="81800" y1="50400" x2="81800" y2="50400"/>
                            <a14:foregroundMark x1="75200" y1="52400" x2="71000" y2="47200"/>
                            <a14:foregroundMark x1="64800" y1="52400" x2="61600" y2="46800"/>
                            <a14:foregroundMark x1="56400" y1="52800" x2="51800" y2="47200"/>
                            <a14:foregroundMark x1="46800" y1="53200" x2="43800" y2="46400"/>
                            <a14:foregroundMark x1="38200" y1="52400" x2="33600" y2="50400"/>
                            <a14:foregroundMark x1="29400" y1="49600" x2="24800" y2="49600"/>
                            <a14:foregroundMark x1="16800" y1="50000" x2="16800" y2="50000"/>
                            <a14:foregroundMark x1="9400" y1="50000" x2="6800" y2="52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5" t="41032" r="4155" b="41385"/>
              <a:stretch/>
            </p:blipFill>
            <p:spPr>
              <a:xfrm>
                <a:off x="5909723" y="4518014"/>
                <a:ext cx="1986930" cy="238394"/>
              </a:xfrm>
              <a:prstGeom prst="rect">
                <a:avLst/>
              </a:prstGeom>
              <a:effectLst>
                <a:glow rad="177800">
                  <a:schemeClr val="tx2">
                    <a:alpha val="61000"/>
                  </a:schemeClr>
                </a:glow>
              </a:effectLst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3036301" y="2981055"/>
              <a:ext cx="936794" cy="1232793"/>
              <a:chOff x="3036301" y="2981055"/>
              <a:chExt cx="936794" cy="1232793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9804" r="89706">
                            <a14:foregroundMark x1="44118" y1="61275" x2="44118" y2="61275"/>
                            <a14:foregroundMark x1="53922" y1="60294" x2="53922" y2="60294"/>
                            <a14:foregroundMark x1="54902" y1="67647" x2="54902" y2="67647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036301" y="3447922"/>
                <a:ext cx="765926" cy="765926"/>
              </a:xfrm>
              <a:prstGeom prst="rect">
                <a:avLst/>
              </a:prstGeom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3122513" y="2981055"/>
                <a:ext cx="850582" cy="493495"/>
                <a:chOff x="235114" y="2483420"/>
                <a:chExt cx="953346" cy="553117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 rot="1044299">
                  <a:off x="235114" y="2483420"/>
                  <a:ext cx="953346" cy="553117"/>
                </a:xfrm>
                <a:prstGeom prst="cloudCallout">
                  <a:avLst/>
                </a:prstGeom>
                <a:solidFill>
                  <a:schemeClr val="lt1">
                    <a:alpha val="83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9717" y="2543043"/>
                  <a:ext cx="538421" cy="43032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34" name="Picture 33" descr="Screen Shot 2013-01-17 at 17.20.22 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36" y="1672355"/>
            <a:ext cx="1727782" cy="20502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80302" y="3313354"/>
            <a:ext cx="1682749" cy="6920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effectLst>
                  <a:outerShdw blurRad="12700" dist="12700" dir="5400000" algn="tl" rotWithShape="0">
                    <a:schemeClr val="tx1">
                      <a:alpha val="95000"/>
                    </a:schemeClr>
                  </a:outerShdw>
                </a:effectLst>
              </a:rPr>
              <a:t>“a piece doesn’t rotate properly!!”</a:t>
            </a:r>
            <a:endParaRPr lang="en-US" i="1" dirty="0">
              <a:solidFill>
                <a:schemeClr val="bg1"/>
              </a:solidFill>
              <a:effectLst>
                <a:outerShdw blurRad="12700" dist="12700" dir="5400000" algn="tl" rotWithShape="0">
                  <a:schemeClr val="tx1">
                    <a:alpha val="95000"/>
                  </a:schemeClr>
                </a:outerShdw>
              </a:effectLst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 flipV="1">
            <a:off x="3472874" y="3451032"/>
            <a:ext cx="207428" cy="50865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472874" y="3058583"/>
            <a:ext cx="211666" cy="25977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196418" y="3058583"/>
            <a:ext cx="158751" cy="26054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5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52918" y="1589129"/>
            <a:ext cx="2808404" cy="2250912"/>
            <a:chOff x="5008811" y="1572906"/>
            <a:chExt cx="3234745" cy="2592621"/>
          </a:xfrm>
        </p:grpSpPr>
        <p:grpSp>
          <p:nvGrpSpPr>
            <p:cNvPr id="36" name="Group 35"/>
            <p:cNvGrpSpPr/>
            <p:nvPr/>
          </p:nvGrpSpPr>
          <p:grpSpPr>
            <a:xfrm>
              <a:off x="5008811" y="1572906"/>
              <a:ext cx="2523516" cy="2565476"/>
              <a:chOff x="4820787" y="1467116"/>
              <a:chExt cx="2523516" cy="2565476"/>
            </a:xfrm>
          </p:grpSpPr>
          <p:pic>
            <p:nvPicPr>
              <p:cNvPr id="45" name="Picture 44" descr="Screen Shot 2013-01-17 at 16.57.08 .pn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2" t="1080" r="1458" b="1388"/>
              <a:stretch/>
            </p:blipFill>
            <p:spPr>
              <a:xfrm>
                <a:off x="5008811" y="1467116"/>
                <a:ext cx="2153660" cy="2267955"/>
              </a:xfrm>
              <a:prstGeom prst="rect">
                <a:avLst/>
              </a:prstGeom>
            </p:spPr>
          </p:pic>
          <p:pic>
            <p:nvPicPr>
              <p:cNvPr id="46" name="Picture 45" descr="the-code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2400" b="56800" l="3400" r="92600">
                            <a14:foregroundMark x1="87200" y1="49600" x2="87200" y2="49600"/>
                            <a14:foregroundMark x1="92600" y1="49200" x2="92600" y2="49200"/>
                            <a14:foregroundMark x1="91000" y1="49600" x2="91000" y2="49600"/>
                            <a14:foregroundMark x1="83600" y1="48800" x2="83600" y2="48800"/>
                            <a14:foregroundMark x1="81800" y1="50400" x2="81800" y2="50400"/>
                            <a14:foregroundMark x1="75200" y1="52400" x2="71000" y2="47200"/>
                            <a14:foregroundMark x1="64800" y1="52400" x2="61600" y2="46800"/>
                            <a14:foregroundMark x1="56400" y1="52800" x2="51800" y2="47200"/>
                            <a14:foregroundMark x1="46800" y1="53200" x2="43800" y2="46400"/>
                            <a14:foregroundMark x1="38200" y1="52400" x2="33600" y2="50400"/>
                            <a14:foregroundMark x1="29400" y1="49600" x2="24800" y2="49600"/>
                            <a14:foregroundMark x1="16800" y1="50000" x2="16800" y2="50000"/>
                            <a14:foregroundMark x1="9400" y1="50000" x2="6800" y2="528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385" t="41032" r="4155" b="41385"/>
              <a:stretch/>
            </p:blipFill>
            <p:spPr>
              <a:xfrm>
                <a:off x="4820787" y="3729818"/>
                <a:ext cx="2523516" cy="302774"/>
              </a:xfrm>
              <a:prstGeom prst="rect">
                <a:avLst/>
              </a:prstGeom>
              <a:effectLst>
                <a:glow rad="177800">
                  <a:schemeClr val="tx2">
                    <a:alpha val="61000"/>
                  </a:schemeClr>
                </a:glow>
              </a:effectLst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6775041" y="2525323"/>
              <a:ext cx="1468515" cy="1640204"/>
              <a:chOff x="6775041" y="2525323"/>
              <a:chExt cx="1468515" cy="164020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0" b="100000" l="9804" r="89706">
                            <a14:foregroundMark x1="50490" y1="90196" x2="50490" y2="90196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75041" y="3408241"/>
                <a:ext cx="757286" cy="757286"/>
              </a:xfrm>
              <a:prstGeom prst="rect">
                <a:avLst/>
              </a:prstGeom>
            </p:spPr>
          </p:pic>
          <p:grpSp>
            <p:nvGrpSpPr>
              <p:cNvPr id="41" name="Group 40"/>
              <p:cNvGrpSpPr/>
              <p:nvPr/>
            </p:nvGrpSpPr>
            <p:grpSpPr>
              <a:xfrm>
                <a:off x="6843801" y="2525323"/>
                <a:ext cx="1399755" cy="1005815"/>
                <a:chOff x="6843801" y="2525323"/>
                <a:chExt cx="1399755" cy="1005815"/>
              </a:xfrm>
            </p:grpSpPr>
            <p:sp>
              <p:nvSpPr>
                <p:cNvPr id="43" name="Cloud Callout 42"/>
                <p:cNvSpPr/>
                <p:nvPr/>
              </p:nvSpPr>
              <p:spPr>
                <a:xfrm rot="1044299">
                  <a:off x="6843801" y="2525323"/>
                  <a:ext cx="1399755" cy="1005815"/>
                </a:xfrm>
                <a:prstGeom prst="cloudCallout">
                  <a:avLst/>
                </a:prstGeom>
                <a:solidFill>
                  <a:schemeClr val="lt1">
                    <a:alpha val="83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073086" y="2691533"/>
                  <a:ext cx="1118923" cy="602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1"/>
                      </a:solidFill>
                    </a:rPr>
                    <a:t>Works for me..</a:t>
                  </a:r>
                  <a:endParaRPr lang="en-US" sz="14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7553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121023"/>
            <a:ext cx="8412480" cy="14298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Existing tools are imprecise and hard to use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42849" y="3302000"/>
            <a:ext cx="2227232" cy="3116148"/>
            <a:chOff x="763809" y="3320747"/>
            <a:chExt cx="2227232" cy="3116148"/>
          </a:xfrm>
        </p:grpSpPr>
        <p:pic>
          <p:nvPicPr>
            <p:cNvPr id="18" name="Picture 17" descr="Screen Shot 2013-02-11 at 12.32.21 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5" y="3320747"/>
              <a:ext cx="2093576" cy="206766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3809" y="5605898"/>
              <a:ext cx="2227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Gill Sans Light"/>
                  <a:cs typeface="Gill Sans Light"/>
                </a:rPr>
                <a:t>Selenium/</a:t>
              </a:r>
            </a:p>
            <a:p>
              <a:pPr algn="ctr"/>
              <a:r>
                <a:rPr lang="en-US" sz="2400" dirty="0" err="1" smtClean="0">
                  <a:latin typeface="Gill Sans Light"/>
                  <a:cs typeface="Gill Sans Light"/>
                </a:rPr>
                <a:t>WebDriver</a:t>
              </a:r>
              <a:endParaRPr lang="en-US" sz="24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9453" y="3302000"/>
            <a:ext cx="2321304" cy="3020994"/>
            <a:chOff x="3356785" y="3310390"/>
            <a:chExt cx="2321304" cy="3020994"/>
          </a:xfrm>
        </p:grpSpPr>
        <p:pic>
          <p:nvPicPr>
            <p:cNvPr id="19" name="Picture 18" descr="CoScripterSidebar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461" b="39786"/>
            <a:stretch/>
          </p:blipFill>
          <p:spPr>
            <a:xfrm>
              <a:off x="3359690" y="3310390"/>
              <a:ext cx="2318399" cy="2088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356785" y="5654276"/>
              <a:ext cx="222723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Gill Sans Light"/>
                  <a:cs typeface="Gill Sans Light"/>
                </a:rPr>
                <a:t>CoScripter</a:t>
              </a:r>
              <a:endParaRPr lang="en-US" sz="2400" dirty="0" smtClean="0">
                <a:latin typeface="Gill Sans Light"/>
                <a:cs typeface="Gill Sans Light"/>
              </a:endParaRPr>
            </a:p>
            <a:p>
              <a:pPr algn="ctr"/>
              <a:r>
                <a:rPr lang="en-US" sz="1400" dirty="0" err="1" smtClean="0">
                  <a:latin typeface="Gill Sans Light"/>
                  <a:cs typeface="Gill Sans Light"/>
                </a:rPr>
                <a:t>Leshed</a:t>
              </a:r>
              <a:r>
                <a:rPr lang="en-US" sz="1400" dirty="0" smtClean="0">
                  <a:latin typeface="Gill Sans Light"/>
                  <a:cs typeface="Gill Sans Light"/>
                </a:rPr>
                <a:t> et al, CHI 2008</a:t>
              </a:r>
              <a:endParaRPr lang="en-US" sz="14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08017" y="3302000"/>
            <a:ext cx="2227231" cy="3054350"/>
            <a:chOff x="6008017" y="3302000"/>
            <a:chExt cx="2227231" cy="3054350"/>
          </a:xfrm>
        </p:grpSpPr>
        <p:pic>
          <p:nvPicPr>
            <p:cNvPr id="20" name="Picture 19" descr="url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6738" y="3302000"/>
              <a:ext cx="2168189" cy="210516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008017" y="5679242"/>
              <a:ext cx="222723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Gill Sans Light"/>
                  <a:cs typeface="Gill Sans Light"/>
                </a:rPr>
                <a:t>Sikuli</a:t>
              </a:r>
              <a:r>
                <a:rPr lang="en-US" sz="2400" dirty="0" smtClean="0">
                  <a:latin typeface="Gill Sans Light"/>
                  <a:cs typeface="Gill Sans Light"/>
                </a:rPr>
                <a:t> Script</a:t>
              </a:r>
            </a:p>
            <a:p>
              <a:pPr algn="ctr"/>
              <a:r>
                <a:rPr lang="en-US" sz="1400" dirty="0" err="1" smtClean="0">
                  <a:latin typeface="Gill Sans Light"/>
                  <a:cs typeface="Gill Sans Light"/>
                </a:rPr>
                <a:t>Yeh</a:t>
              </a:r>
              <a:r>
                <a:rPr lang="en-US" sz="1400" dirty="0" smtClean="0">
                  <a:latin typeface="Gill Sans Light"/>
                  <a:cs typeface="Gill Sans Light"/>
                </a:rPr>
                <a:t> et al, UIST 2009</a:t>
              </a:r>
              <a:endParaRPr lang="en-US" sz="14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0040" y="1889162"/>
            <a:ext cx="8823961" cy="1432859"/>
            <a:chOff x="320040" y="1889162"/>
            <a:chExt cx="8823961" cy="1432859"/>
          </a:xfrm>
        </p:grpSpPr>
        <p:sp>
          <p:nvSpPr>
            <p:cNvPr id="14" name="TextBox 13"/>
            <p:cNvSpPr txBox="1"/>
            <p:nvPr/>
          </p:nvSpPr>
          <p:spPr>
            <a:xfrm>
              <a:off x="3952241" y="2001221"/>
              <a:ext cx="5191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Gill Sans Light"/>
                  <a:cs typeface="Gill Sans Light"/>
                </a:rPr>
                <a:t>Capture and simulate user input. Designed for test and task automation.</a:t>
              </a:r>
              <a:endParaRPr lang="en-US" sz="2400" dirty="0">
                <a:solidFill>
                  <a:schemeClr val="tx2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22" name="Text Placeholder 6"/>
            <p:cNvSpPr txBox="1">
              <a:spLocks/>
            </p:cNvSpPr>
            <p:nvPr/>
          </p:nvSpPr>
          <p:spPr>
            <a:xfrm>
              <a:off x="320040" y="1889162"/>
              <a:ext cx="3784600" cy="14328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2000"/>
                </a:spcBef>
                <a:buFontTx/>
                <a:buBlip>
                  <a:blip r:embed="rId6"/>
                </a:buBlip>
                <a:defRPr sz="2200" kern="1200">
                  <a:solidFill>
                    <a:schemeClr val="tx1"/>
                  </a:solidFill>
                  <a:effectLst/>
                  <a:latin typeface="Gill Sans Light"/>
                  <a:ea typeface="+mn-ea"/>
                  <a:cs typeface="+mn-cs"/>
                </a:defRPr>
              </a:lvl1pPr>
              <a:lvl2pPr marL="6858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2000" kern="1200">
                  <a:solidFill>
                    <a:schemeClr val="tx1"/>
                  </a:solidFill>
                  <a:effectLst/>
                  <a:latin typeface="Gill Sans Light"/>
                  <a:ea typeface="+mn-ea"/>
                  <a:cs typeface="+mn-cs"/>
                </a:defRPr>
              </a:lvl2pPr>
              <a:lvl3pPr marL="10350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/>
                  <a:latin typeface="Gill Sans Light"/>
                  <a:ea typeface="+mn-ea"/>
                  <a:cs typeface="+mn-cs"/>
                </a:defRPr>
              </a:lvl3pPr>
              <a:lvl4pPr marL="1371600" indent="-3365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/>
                  <a:latin typeface="Gill Sans Light"/>
                  <a:ea typeface="+mn-ea"/>
                  <a:cs typeface="+mn-cs"/>
                </a:defRPr>
              </a:lvl4pPr>
              <a:lvl5pPr marL="1720850" indent="-349250" algn="l" defTabSz="914400" rtl="0" eaLnBrk="1" latinLnBrk="0" hangingPunct="1">
                <a:spcBef>
                  <a:spcPts val="600"/>
                </a:spcBef>
                <a:buFontTx/>
                <a:buBlip>
                  <a:blip r:embed="rId6"/>
                </a:buBlip>
                <a:defRPr sz="1800" kern="1200">
                  <a:solidFill>
                    <a:schemeClr val="tx1"/>
                  </a:solidFill>
                  <a:effectLst/>
                  <a:latin typeface="Gill Sans Light"/>
                  <a:ea typeface="+mn-ea"/>
                  <a:cs typeface="+mn-cs"/>
                </a:defRPr>
              </a:lvl5pPr>
              <a:lvl6pPr marL="20558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398713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2743200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 smtClean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087688" indent="-336550" algn="l" defTabSz="914400" rtl="0" eaLnBrk="1" latinLnBrk="0" hangingPunct="1">
                <a:spcBef>
                  <a:spcPct val="20000"/>
                </a:spcBef>
                <a:buFontTx/>
                <a:buBlip>
                  <a:blip r:embed="rId6"/>
                </a:buBlip>
                <a:defRPr lang="en-US" sz="1800" kern="1200" dirty="0">
                  <a:solidFill>
                    <a:schemeClr val="tx1"/>
                  </a:solidFill>
                  <a:effectLst>
                    <a:outerShdw blurRad="50800" dist="50800" dir="5400000" sx="101000" sy="101000" algn="t" rotWithShape="0">
                      <a:prstClr val="black">
                        <a:alpha val="40000"/>
                      </a:prstClr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3600" b="1" dirty="0" smtClean="0"/>
                <a:t>macro replay</a:t>
              </a:r>
              <a:br>
                <a:rPr lang="en-US" sz="3600" b="1" dirty="0" smtClean="0"/>
              </a:br>
              <a:r>
                <a:rPr lang="en-US" dirty="0" smtClean="0"/>
                <a:t>(</a:t>
              </a:r>
              <a:r>
                <a:rPr lang="en-US" dirty="0" err="1" smtClean="0"/>
                <a:t>CoScripter</a:t>
              </a:r>
              <a:r>
                <a:rPr lang="en-US" dirty="0" smtClean="0"/>
                <a:t>, Selenium, </a:t>
              </a:r>
              <a:r>
                <a:rPr lang="en-US" dirty="0" err="1" smtClean="0"/>
                <a:t>Sikuli</a:t>
              </a:r>
              <a:r>
                <a:rPr lang="en-US" dirty="0" smtClean="0"/>
                <a:t>)</a:t>
              </a:r>
            </a:p>
            <a:p>
              <a:pPr marL="0" indent="0">
                <a:buFontTx/>
                <a:buNone/>
              </a:pPr>
              <a:endParaRPr lang="en-US" sz="36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9185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5920" y="121023"/>
            <a:ext cx="8412480" cy="14298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Existing tools are imprecise and hard to use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320040" y="1889162"/>
            <a:ext cx="3489960" cy="1168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macro replay</a:t>
            </a:r>
            <a:br>
              <a:rPr lang="en-US" sz="3600" b="1" dirty="0"/>
            </a:br>
            <a:r>
              <a:rPr lang="en-US" dirty="0" smtClean="0"/>
              <a:t>(</a:t>
            </a:r>
            <a:r>
              <a:rPr lang="en-US" dirty="0" err="1" smtClean="0"/>
              <a:t>CoScripter</a:t>
            </a:r>
            <a:r>
              <a:rPr lang="en-US" dirty="0" smtClean="0"/>
              <a:t>, Selenium, </a:t>
            </a:r>
            <a:r>
              <a:rPr lang="en-US" dirty="0" err="1" smtClean="0"/>
              <a:t>Sikuli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sz="3600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52241" y="2001221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DD4D7"/>
                </a:solidFill>
                <a:latin typeface="Gill Sans Light"/>
                <a:cs typeface="Gill Sans Light"/>
              </a:rPr>
              <a:t>Capture and simulate user input. Designed for test and task automation.</a:t>
            </a:r>
            <a:endParaRPr lang="en-US" sz="2400" dirty="0">
              <a:solidFill>
                <a:srgbClr val="CDD4D7"/>
              </a:solidFill>
              <a:latin typeface="Gill Sans Light"/>
              <a:cs typeface="Gill Sans Light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309880" y="4267200"/>
            <a:ext cx="3784600" cy="1828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effectLst/>
                <a:latin typeface="Gill Sans Light"/>
                <a:ea typeface="+mn-ea"/>
                <a:cs typeface="+mn-cs"/>
              </a:defRPr>
            </a:lvl5pPr>
            <a:lvl6pPr marL="20558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398713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43200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087688" indent="-3365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kern="1200" dirty="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400" b="1" dirty="0" smtClean="0"/>
              <a:t>deterministic replay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dirty="0" smtClean="0"/>
              <a:t>(</a:t>
            </a:r>
            <a:r>
              <a:rPr lang="en-US" dirty="0" err="1" smtClean="0"/>
              <a:t>Mugshot</a:t>
            </a:r>
            <a:r>
              <a:rPr lang="en-US" dirty="0" smtClean="0"/>
              <a:t>, </a:t>
            </a:r>
            <a:r>
              <a:rPr lang="en-US" dirty="0" err="1" smtClean="0"/>
              <a:t>WaRR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952241" y="3057861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Nondeterministic. Requires extra setup ahead of time. Can’t use with a debugger.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Light"/>
              <a:cs typeface="Gill Sans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241" y="4325738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Gill Sans Light"/>
                <a:cs typeface="Gill Sans Light"/>
              </a:rPr>
              <a:t>Save and reuse nondeterministic inputs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Gill Sans Light"/>
                <a:cs typeface="Gill Sans Light"/>
              </a:rPr>
              <a:t>to exactly recreate a specific execution.</a:t>
            </a:r>
            <a:endParaRPr lang="en-US" sz="2400" dirty="0">
              <a:solidFill>
                <a:schemeClr val="tx2"/>
              </a:solidFill>
              <a:latin typeface="Gill Sans Light"/>
              <a:cs typeface="Gill Sans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2240" y="5404821"/>
            <a:ext cx="519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Light"/>
                <a:cs typeface="Gill Sans Light"/>
              </a:rPr>
              <a:t>Play/pause buttons only. Slows down execution. Can’t use with a debugger.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4043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1023"/>
            <a:ext cx="9143999" cy="1429871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Timelapse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 a precise, fast, integrated replay tool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2265680"/>
            <a:ext cx="8432800" cy="3129280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/>
              <a:t>This talk:</a:t>
            </a:r>
            <a:endParaRPr lang="en-US" sz="2400" b="1" dirty="0" smtClean="0"/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/>
              <a:t>An interface for capturing </a:t>
            </a:r>
            <a:r>
              <a:rPr lang="en-US" sz="2400" dirty="0" smtClean="0"/>
              <a:t>and replaying program behavior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Techniques for cheap, precise record/replay in web browsers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How developers use record/replay during debugging tasks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  <a:p>
            <a:pPr>
              <a:lnSpc>
                <a:spcPct val="120000"/>
              </a:lnSpc>
              <a:buFont typeface="Arial"/>
              <a:buChar char="•"/>
            </a:pPr>
            <a:endParaRPr lang="en-US" sz="24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02"/>
    </mc:Choice>
    <mc:Fallback xmlns="">
      <p:transition xmlns:p14="http://schemas.microsoft.com/office/powerpoint/2010/main" spd="slow" advTm="510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capture program behavior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9</a:t>
            </a:fld>
            <a:endParaRPr lang="en-US"/>
          </a:p>
        </p:txBody>
      </p:sp>
      <p:pic>
        <p:nvPicPr>
          <p:cNvPr id="6" name="1-captur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160" y="1337310"/>
            <a:ext cx="8507984" cy="53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4"/>
    </mc:Choice>
    <mc:Fallback xmlns="">
      <p:transition xmlns:p14="http://schemas.microsoft.com/office/powerpoint/2010/main" spd="slow" advTm="65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</a:themeOverride>
</file>

<file path=ppt/theme/themeOverride2.xml><?xml version="1.0" encoding="utf-8"?>
<a:themeOverride xmlns:a="http://schemas.openxmlformats.org/drawingml/2006/main">
  <a:clrScheme name="Story">
    <a:dk1>
      <a:sysClr val="windowText" lastClr="000000"/>
    </a:dk1>
    <a:lt1>
      <a:sysClr val="window" lastClr="FFFFFF"/>
    </a:lt1>
    <a:dk2>
      <a:srgbClr val="212121"/>
    </a:dk2>
    <a:lt2>
      <a:srgbClr val="CDD4D7"/>
    </a:lt2>
    <a:accent1>
      <a:srgbClr val="1D86CD"/>
    </a:accent1>
    <a:accent2>
      <a:srgbClr val="732E9A"/>
    </a:accent2>
    <a:accent3>
      <a:srgbClr val="B50B1B"/>
    </a:accent3>
    <a:accent4>
      <a:srgbClr val="E8950E"/>
    </a:accent4>
    <a:accent5>
      <a:srgbClr val="55992B"/>
    </a:accent5>
    <a:accent6>
      <a:srgbClr val="2C9C89"/>
    </a:accent6>
    <a:hlink>
      <a:srgbClr val="EC4D4D"/>
    </a:hlink>
    <a:folHlink>
      <a:srgbClr val="F8CE8A"/>
    </a:folHlink>
  </a:clrScheme>
  <a:fontScheme name="Solstice">
    <a:majorFont>
      <a:latin typeface="Gill Sans MT"/>
      <a:ea typeface=""/>
      <a:cs typeface=""/>
      <a:font script="Grek" typeface="Corbel"/>
      <a:font script="Cyrl" typeface="Corbel"/>
      <a:font script="Jpan" typeface="ＭＳ ゴシック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ＭＳ ゴシック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Story">
    <a: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150000"/>
              <a:lumMod val="120000"/>
            </a:schemeClr>
            <a:schemeClr val="phClr">
              <a:satMod val="350000"/>
              <a:lumMod val="150000"/>
            </a:schemeClr>
          </a:duotone>
        </a:blip>
        <a:tile tx="0" ty="0" sx="20000" sy="20000" flip="none" algn="ctr"/>
      </a:blipFill>
      <a:gradFill rotWithShape="1">
        <a:gsLst>
          <a:gs pos="0">
            <a:schemeClr val="phClr">
              <a:shade val="20000"/>
              <a:satMod val="130000"/>
            </a:schemeClr>
          </a:gs>
          <a:gs pos="50000">
            <a:schemeClr val="phClr">
              <a:shade val="90000"/>
              <a:satMod val="130000"/>
            </a:schemeClr>
          </a:gs>
          <a:gs pos="100000">
            <a:schemeClr val="phClr">
              <a:shade val="100000"/>
              <a:satMod val="200000"/>
              <a:lumMod val="120000"/>
            </a:schemeClr>
          </a:gs>
        </a:gsLst>
        <a:lin ang="16200000" scaled="0"/>
      </a:gradFill>
    </a:fillStyleLst>
    <a:lnStyleLst>
      <a:ln w="63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a:effectStyle>
      <a:effectStyle>
        <a:effectLst>
          <a:outerShdw blurRad="127000" dist="63500" dir="5400000" sx="103000" sy="103000" rotWithShape="0">
            <a:srgbClr val="000000">
              <a:alpha val="75000"/>
            </a:srgbClr>
          </a:outerShdw>
        </a:effectLst>
        <a:scene3d>
          <a:camera prst="perspectiveFront" fov="3000000"/>
          <a:lightRig rig="balanced" dir="t">
            <a:rot lat="0" lon="0" rev="18000000"/>
          </a:lightRig>
        </a:scene3d>
        <a:sp3d prstMaterial="plastic">
          <a:bevelT w="25400" h="50800" prst="angle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 rotWithShape="1">
        <a:blip xmlns:r="http://schemas.openxmlformats.org/officeDocument/2006/relationships" r:embed="rId2">
          <a:duotone>
            <a:schemeClr val="phClr">
              <a:shade val="10000"/>
              <a:satMod val="150000"/>
            </a:schemeClr>
            <a:schemeClr val="phClr">
              <a:tint val="60000"/>
              <a:satMod val="400000"/>
              <a:lumMod val="11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17116</TotalTime>
  <Words>2136</Words>
  <Application>Microsoft Macintosh PowerPoint</Application>
  <PresentationFormat>On-screen Show (4:3)</PresentationFormat>
  <Paragraphs>441</Paragraphs>
  <Slides>37</Slides>
  <Notes>31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Story</vt:lpstr>
      <vt:lpstr>Timelapse  Interactive record/replay for web apps</vt:lpstr>
      <vt:lpstr>“It’s hard to debug failures in the field”</vt:lpstr>
      <vt:lpstr>Users can’t report failures accurately</vt:lpstr>
      <vt:lpstr>Users can’t report failures accurately</vt:lpstr>
      <vt:lpstr>Users can’t report failures accurately</vt:lpstr>
      <vt:lpstr>Existing tools are imprecise and hard to use</vt:lpstr>
      <vt:lpstr>Existing tools are imprecise and hard to use</vt:lpstr>
      <vt:lpstr>Timelapse: a precise, fast, integrated replay tool</vt:lpstr>
      <vt:lpstr>How to capture program behavior</vt:lpstr>
      <vt:lpstr>How to navigate a recording</vt:lpstr>
      <vt:lpstr>Using replay while debugging</vt:lpstr>
      <vt:lpstr>Browsers interpret input, render output</vt:lpstr>
      <vt:lpstr>Timelapse captures a browser’s inputs</vt:lpstr>
      <vt:lpstr>Timelapse replays a browser’s inputs</vt:lpstr>
      <vt:lpstr>Browsers have layered architectures</vt:lpstr>
      <vt:lpstr>Timelapse intercepts input at layer boundaries</vt:lpstr>
      <vt:lpstr>PowerPoint Presentation</vt:lpstr>
      <vt:lpstr>Memoizing nondeterministic APIs</vt:lpstr>
      <vt:lpstr>Memoizing nondeterministic APIs</vt:lpstr>
      <vt:lpstr>Memoizing nondeterministic APIs</vt:lpstr>
      <vt:lpstr>Making callbacks deterministic</vt:lpstr>
      <vt:lpstr>Making callbacks deterministic</vt:lpstr>
      <vt:lpstr>Making callbacks deterministic</vt:lpstr>
      <vt:lpstr>Runtime overheads are acceptable </vt:lpstr>
      <vt:lpstr>Recordings are small and compressible </vt:lpstr>
      <vt:lpstr>Page resources dominate recording size</vt:lpstr>
      <vt:lpstr>How would developers use it?</vt:lpstr>
      <vt:lpstr>How did developers use it?</vt:lpstr>
      <vt:lpstr>Current &amp; Future Work</vt:lpstr>
      <vt:lpstr>Conclusion</vt:lpstr>
      <vt:lpstr>Replay fidelity and completeness</vt:lpstr>
      <vt:lpstr>Interpreter inputs by source</vt:lpstr>
      <vt:lpstr>Shim: the thing in the middle</vt:lpstr>
      <vt:lpstr>Embedding and platform APIs</vt:lpstr>
      <vt:lpstr>Embedding and platform APIs</vt:lpstr>
      <vt:lpstr>Embedding and platform APIs</vt:lpstr>
      <vt:lpstr>Embedding and platform APIs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Timelapse Interactive record/replay for the web</dc:title>
  <dc:creator>Brian Burg</dc:creator>
  <cp:lastModifiedBy>Brian</cp:lastModifiedBy>
  <cp:revision>924</cp:revision>
  <cp:lastPrinted>2013-02-05T22:17:32Z</cp:lastPrinted>
  <dcterms:created xsi:type="dcterms:W3CDTF">2012-05-11T17:55:10Z</dcterms:created>
  <dcterms:modified xsi:type="dcterms:W3CDTF">2013-10-11T14:16:21Z</dcterms:modified>
</cp:coreProperties>
</file>