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handoutMasterIdLst>
    <p:handoutMasterId r:id="rId47"/>
  </p:handoutMasterIdLst>
  <p:sldIdLst>
    <p:sldId id="256" r:id="rId2"/>
    <p:sldId id="257" r:id="rId3"/>
    <p:sldId id="258" r:id="rId4"/>
    <p:sldId id="260" r:id="rId5"/>
    <p:sldId id="261" r:id="rId6"/>
    <p:sldId id="263" r:id="rId7"/>
    <p:sldId id="264" r:id="rId8"/>
    <p:sldId id="265" r:id="rId9"/>
    <p:sldId id="310" r:id="rId10"/>
    <p:sldId id="273" r:id="rId11"/>
    <p:sldId id="282" r:id="rId12"/>
    <p:sldId id="311" r:id="rId13"/>
    <p:sldId id="274" r:id="rId14"/>
    <p:sldId id="283" r:id="rId15"/>
    <p:sldId id="312" r:id="rId16"/>
    <p:sldId id="295" r:id="rId17"/>
    <p:sldId id="303" r:id="rId18"/>
    <p:sldId id="302" r:id="rId19"/>
    <p:sldId id="301" r:id="rId20"/>
    <p:sldId id="300" r:id="rId21"/>
    <p:sldId id="304" r:id="rId22"/>
    <p:sldId id="296" r:id="rId23"/>
    <p:sldId id="294" r:id="rId24"/>
    <p:sldId id="313" r:id="rId25"/>
    <p:sldId id="276" r:id="rId26"/>
    <p:sldId id="270" r:id="rId27"/>
    <p:sldId id="280" r:id="rId28"/>
    <p:sldId id="277" r:id="rId29"/>
    <p:sldId id="284" r:id="rId30"/>
    <p:sldId id="285" r:id="rId31"/>
    <p:sldId id="286" r:id="rId32"/>
    <p:sldId id="287" r:id="rId33"/>
    <p:sldId id="288" r:id="rId34"/>
    <p:sldId id="289" r:id="rId35"/>
    <p:sldId id="290" r:id="rId36"/>
    <p:sldId id="292" r:id="rId37"/>
    <p:sldId id="271" r:id="rId38"/>
    <p:sldId id="278" r:id="rId39"/>
    <p:sldId id="272" r:id="rId40"/>
    <p:sldId id="293" r:id="rId41"/>
    <p:sldId id="279" r:id="rId42"/>
    <p:sldId id="297" r:id="rId43"/>
    <p:sldId id="299" r:id="rId44"/>
    <p:sldId id="305" r:id="rId45"/>
  </p:sldIdLst>
  <p:sldSz cx="9144000" cy="6858000" type="screen4x3"/>
  <p:notesSz cx="7023100"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0000"/>
    <a:srgbClr val="03D7ED"/>
    <a:srgbClr val="FFFF99"/>
    <a:srgbClr val="00FF99"/>
    <a:srgbClr val="119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2" autoAdjust="0"/>
    <p:restoredTop sz="87339" autoAdjust="0"/>
  </p:normalViewPr>
  <p:slideViewPr>
    <p:cSldViewPr>
      <p:cViewPr>
        <p:scale>
          <a:sx n="66" d="100"/>
          <a:sy n="66" d="100"/>
        </p:scale>
        <p:origin x="-1656" y="-72"/>
      </p:cViewPr>
      <p:guideLst>
        <p:guide orient="horz" pos="2160"/>
        <p:guide pos="2880"/>
      </p:guideLst>
    </p:cSldViewPr>
  </p:slideViewPr>
  <p:notesTextViewPr>
    <p:cViewPr>
      <p:scale>
        <a:sx n="66" d="100"/>
        <a:sy n="66" d="100"/>
      </p:scale>
      <p:origin x="0" y="0"/>
    </p:cViewPr>
  </p:notesTextViewPr>
  <p:sorterViewPr>
    <p:cViewPr>
      <p:scale>
        <a:sx n="80" d="100"/>
        <a:sy n="80" d="100"/>
      </p:scale>
      <p:origin x="0" y="0"/>
    </p:cViewPr>
  </p:sorterViewPr>
  <p:notesViewPr>
    <p:cSldViewPr>
      <p:cViewPr varScale="1">
        <p:scale>
          <a:sx n="57" d="100"/>
          <a:sy n="57" d="100"/>
        </p:scale>
        <p:origin x="-2526"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648" cy="464839"/>
          </a:xfrm>
          <a:prstGeom prst="rect">
            <a:avLst/>
          </a:prstGeom>
        </p:spPr>
        <p:txBody>
          <a:bodyPr vert="horz" lIns="88276" tIns="44138" rIns="88276" bIns="44138" rtlCol="0"/>
          <a:lstStyle>
            <a:lvl1pPr algn="l">
              <a:defRPr sz="1100"/>
            </a:lvl1pPr>
          </a:lstStyle>
          <a:p>
            <a:endParaRPr lang="en-US"/>
          </a:p>
        </p:txBody>
      </p:sp>
      <p:sp>
        <p:nvSpPr>
          <p:cNvPr id="3" name="Date Placeholder 2"/>
          <p:cNvSpPr>
            <a:spLocks noGrp="1"/>
          </p:cNvSpPr>
          <p:nvPr>
            <p:ph type="dt" sz="quarter" idx="1"/>
          </p:nvPr>
        </p:nvSpPr>
        <p:spPr>
          <a:xfrm>
            <a:off x="3977928" y="1"/>
            <a:ext cx="3043648" cy="464839"/>
          </a:xfrm>
          <a:prstGeom prst="rect">
            <a:avLst/>
          </a:prstGeom>
        </p:spPr>
        <p:txBody>
          <a:bodyPr vert="horz" lIns="88276" tIns="44138" rIns="88276" bIns="44138" rtlCol="0"/>
          <a:lstStyle>
            <a:lvl1pPr algn="r">
              <a:defRPr sz="1100"/>
            </a:lvl1pPr>
          </a:lstStyle>
          <a:p>
            <a:fld id="{52039197-9A5D-4426-8BE1-7E0DB9D27619}" type="datetimeFigureOut">
              <a:rPr lang="en-US" smtClean="0"/>
              <a:pPr/>
              <a:t>11/16/2011</a:t>
            </a:fld>
            <a:endParaRPr lang="en-US"/>
          </a:p>
        </p:txBody>
      </p:sp>
      <p:sp>
        <p:nvSpPr>
          <p:cNvPr id="4" name="Footer Placeholder 3"/>
          <p:cNvSpPr>
            <a:spLocks noGrp="1"/>
          </p:cNvSpPr>
          <p:nvPr>
            <p:ph type="ftr" sz="quarter" idx="2"/>
          </p:nvPr>
        </p:nvSpPr>
        <p:spPr>
          <a:xfrm>
            <a:off x="1" y="8842722"/>
            <a:ext cx="3043648" cy="464839"/>
          </a:xfrm>
          <a:prstGeom prst="rect">
            <a:avLst/>
          </a:prstGeom>
        </p:spPr>
        <p:txBody>
          <a:bodyPr vert="horz" lIns="88276" tIns="44138" rIns="88276" bIns="44138" rtlCol="0" anchor="b"/>
          <a:lstStyle>
            <a:lvl1pPr algn="l">
              <a:defRPr sz="1100"/>
            </a:lvl1pPr>
          </a:lstStyle>
          <a:p>
            <a:endParaRPr lang="en-US"/>
          </a:p>
        </p:txBody>
      </p:sp>
      <p:sp>
        <p:nvSpPr>
          <p:cNvPr id="5" name="Slide Number Placeholder 4"/>
          <p:cNvSpPr>
            <a:spLocks noGrp="1"/>
          </p:cNvSpPr>
          <p:nvPr>
            <p:ph type="sldNum" sz="quarter" idx="3"/>
          </p:nvPr>
        </p:nvSpPr>
        <p:spPr>
          <a:xfrm>
            <a:off x="3977928" y="8842722"/>
            <a:ext cx="3043648" cy="464839"/>
          </a:xfrm>
          <a:prstGeom prst="rect">
            <a:avLst/>
          </a:prstGeom>
        </p:spPr>
        <p:txBody>
          <a:bodyPr vert="horz" lIns="88276" tIns="44138" rIns="88276" bIns="44138" rtlCol="0" anchor="b"/>
          <a:lstStyle>
            <a:lvl1pPr algn="r">
              <a:defRPr sz="1100"/>
            </a:lvl1pPr>
          </a:lstStyle>
          <a:p>
            <a:fld id="{C77A13E8-25B5-4ABF-A87C-CEC207C206B4}" type="slidenum">
              <a:rPr lang="en-US" smtClean="0"/>
              <a:pPr/>
              <a:t>‹#›</a:t>
            </a:fld>
            <a:endParaRPr lang="en-US"/>
          </a:p>
        </p:txBody>
      </p:sp>
    </p:spTree>
    <p:extLst>
      <p:ext uri="{BB962C8B-B14F-4D97-AF65-F5344CB8AC3E}">
        <p14:creationId xmlns:p14="http://schemas.microsoft.com/office/powerpoint/2010/main" val="831573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78131" y="0"/>
            <a:ext cx="3043343" cy="465455"/>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42030"/>
            <a:ext cx="3043343" cy="465455"/>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78131" y="8842030"/>
            <a:ext cx="3043343" cy="465455"/>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extLst>
      <p:ext uri="{BB962C8B-B14F-4D97-AF65-F5344CB8AC3E}">
        <p14:creationId xmlns:p14="http://schemas.microsoft.com/office/powerpoint/2010/main" val="30867213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Can be instantiated by any value generation technique</a:t>
            </a:r>
          </a:p>
          <a:p>
            <a:pPr lvl="1"/>
            <a:r>
              <a:rPr lang="en-US" dirty="0" smtClean="0"/>
              <a:t>Current implementation uses a randomized test generation technique [</a:t>
            </a:r>
            <a:r>
              <a:rPr lang="en-US" b="1" dirty="0" smtClean="0">
                <a:solidFill>
                  <a:schemeClr val="accent2"/>
                </a:solidFill>
              </a:rPr>
              <a:t>Pacheco’07</a:t>
            </a:r>
            <a:r>
              <a:rPr lang="en-US" dirty="0" smtClean="0"/>
              <a:t>]</a:t>
            </a:r>
          </a:p>
          <a:p>
            <a:pPr lvl="1"/>
            <a:endParaRPr lang="en-US" dirty="0" smtClean="0"/>
          </a:p>
          <a:p>
            <a:pPr lvl="1"/>
            <a:r>
              <a:rPr lang="en-US" dirty="0" err="1" smtClean="0"/>
              <a:t>Failuredoc</a:t>
            </a:r>
            <a:r>
              <a:rPr lang="en-US" dirty="0" smtClean="0"/>
              <a:t> uses a technique called</a:t>
            </a:r>
            <a:r>
              <a:rPr lang="en-US" baseline="0" dirty="0" smtClean="0"/>
              <a:t> value replacement to create a set of slightly-different mutated test</a:t>
            </a:r>
            <a:endParaRPr lang="en-US" dirty="0" smtClean="0"/>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extLst>
      <p:ext uri="{BB962C8B-B14F-4D97-AF65-F5344CB8AC3E}">
        <p14:creationId xmlns:p14="http://schemas.microsoft.com/office/powerpoint/2010/main" val="176937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Noktin</a:t>
            </a:r>
            <a:r>
              <a:rPr lang="en-US" dirty="0" smtClean="0"/>
              <a:t> comments: see paper for details is not necessary to be appearing many times</a:t>
            </a:r>
          </a:p>
          <a:p>
            <a:r>
              <a:rPr lang="en-US" dirty="0" smtClean="0"/>
              <a:t>Ernst comments: Is this a detail of pool generation? Rather than of the pool.</a:t>
            </a:r>
          </a:p>
          <a:p>
            <a:endParaRPr lang="en-US" dirty="0" smtClean="0"/>
          </a:p>
          <a:p>
            <a:pPr>
              <a:buFont typeface="Arial" pitchFamily="34" charset="0"/>
              <a:buChar char="•"/>
            </a:pPr>
            <a:r>
              <a:rPr lang="en-US" sz="2300" b="1" dirty="0" smtClean="0"/>
              <a:t>Exhaustive selection </a:t>
            </a:r>
            <a:r>
              <a:rPr lang="en-US" sz="2300" dirty="0" smtClean="0"/>
              <a:t>is inefficient (the pool can be large)</a:t>
            </a:r>
          </a:p>
          <a:p>
            <a:pPr>
              <a:buFont typeface="Arial" pitchFamily="34" charset="0"/>
              <a:buChar char="•"/>
            </a:pPr>
            <a:r>
              <a:rPr lang="en-US" sz="2300" b="1" dirty="0" smtClean="0"/>
              <a:t>Random selection </a:t>
            </a:r>
            <a:r>
              <a:rPr lang="en-US" sz="2300" dirty="0" smtClean="0"/>
              <a:t>may select a group of similar objects, or miss different objects</a:t>
            </a:r>
          </a:p>
          <a:p>
            <a:pPr lvl="1"/>
            <a:endParaRPr lang="en-US" dirty="0" smtClean="0"/>
          </a:p>
          <a:p>
            <a:r>
              <a:rPr lang="en-US" b="1" dirty="0" err="1" smtClean="0"/>
              <a:t>FailureDoc</a:t>
            </a:r>
            <a:r>
              <a:rPr lang="en-US" dirty="0" smtClean="0"/>
              <a:t> selects replacement candidates by:</a:t>
            </a:r>
          </a:p>
          <a:p>
            <a:pPr lvl="1"/>
            <a:r>
              <a:rPr lang="en-US" dirty="0" smtClean="0"/>
              <a:t>mapping each object to an </a:t>
            </a:r>
            <a:r>
              <a:rPr lang="en-US" b="1" i="1" dirty="0" smtClean="0"/>
              <a:t>abstract</a:t>
            </a:r>
            <a:r>
              <a:rPr lang="en-US" dirty="0" smtClean="0"/>
              <a:t> domain using an </a:t>
            </a:r>
            <a:r>
              <a:rPr lang="en-US" i="1" dirty="0" smtClean="0"/>
              <a:t>abstract object profile </a:t>
            </a:r>
            <a:r>
              <a:rPr lang="en-US" dirty="0" smtClean="0"/>
              <a:t>representation</a:t>
            </a:r>
          </a:p>
          <a:p>
            <a:pPr lvl="1"/>
            <a:r>
              <a:rPr lang="en-US" dirty="0" smtClean="0"/>
              <a:t>sample each abstract domain</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extLst>
      <p:ext uri="{BB962C8B-B14F-4D97-AF65-F5344CB8AC3E}">
        <p14:creationId xmlns:p14="http://schemas.microsoft.com/office/powerpoint/2010/main" val="3615448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Notkin</a:t>
            </a:r>
            <a:r>
              <a:rPr lang="en-US" dirty="0" smtClean="0"/>
              <a:t> comments: the figures</a:t>
            </a:r>
            <a:r>
              <a:rPr lang="en-US" baseline="0" dirty="0" smtClean="0"/>
              <a:t> on the second rectangle is not easy to understand</a:t>
            </a:r>
          </a:p>
          <a:p>
            <a:r>
              <a:rPr lang="en-US" baseline="0" dirty="0" smtClean="0"/>
              <a:t>Ernst comments: replace the abstract symbol with concrete values? Computing the same </a:t>
            </a:r>
          </a:p>
          <a:p>
            <a:r>
              <a:rPr lang="en-US" baseline="0" dirty="0" smtClean="0"/>
              <a:t>Move left a bit all figures</a:t>
            </a:r>
          </a:p>
          <a:p>
            <a:endParaRPr lang="en-US" baseline="0" dirty="0" smtClean="0"/>
          </a:p>
          <a:p>
            <a:r>
              <a:rPr lang="en-US" baseline="0" dirty="0" smtClean="0"/>
              <a:t>It first mutates the original failed test, to create a set of slightly different test.   </a:t>
            </a:r>
            <a:r>
              <a:rPr lang="en-US" baseline="0" dirty="0" err="1" smtClean="0"/>
              <a:t>FailureDoc</a:t>
            </a:r>
            <a:r>
              <a:rPr lang="en-US" baseline="0" dirty="0" smtClean="0"/>
              <a:t> generalizes such the property, and augment  the failed test with human-readable documentation</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extLst>
      <p:ext uri="{BB962C8B-B14F-4D97-AF65-F5344CB8AC3E}">
        <p14:creationId xmlns:p14="http://schemas.microsoft.com/office/powerpoint/2010/main" val="1259894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value</a:t>
            </a:r>
            <a:r>
              <a:rPr lang="en-US" baseline="0" dirty="0" smtClean="0"/>
              <a:t> replacement, the structure may be changed</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extLst>
      <p:ext uri="{BB962C8B-B14F-4D97-AF65-F5344CB8AC3E}">
        <p14:creationId xmlns:p14="http://schemas.microsoft.com/office/powerpoint/2010/main" val="2754907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It first mutates the original failed test, to create a set of slightly different test.   </a:t>
            </a:r>
            <a:r>
              <a:rPr lang="en-US" baseline="0" dirty="0" err="1" smtClean="0"/>
              <a:t>FailureDoc</a:t>
            </a:r>
            <a:r>
              <a:rPr lang="en-US" baseline="0" dirty="0" smtClean="0"/>
              <a:t> generalizes such the property, and augment  the failed test with human-readable documentation</a:t>
            </a:r>
          </a:p>
          <a:p>
            <a:r>
              <a:rPr lang="en-US" baseline="0" dirty="0" smtClean="0"/>
              <a:t>#TODO: create diversity, generalize diversity, mimics programmers practice, compare the difference</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extLst>
      <p:ext uri="{BB962C8B-B14F-4D97-AF65-F5344CB8AC3E}">
        <p14:creationId xmlns:p14="http://schemas.microsoft.com/office/powerpoint/2010/main" val="12598948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err="1" smtClean="0"/>
              <a:t>Notkin</a:t>
            </a:r>
            <a:r>
              <a:rPr lang="en-US" baseline="0" dirty="0" smtClean="0"/>
              <a:t> comments: </a:t>
            </a:r>
            <a:r>
              <a:rPr lang="en-US" dirty="0" smtClean="0"/>
              <a:t>Too fast!</a:t>
            </a:r>
          </a:p>
          <a:p>
            <a:pPr lvl="2"/>
            <a:endParaRPr lang="en-US" dirty="0" smtClean="0"/>
          </a:p>
          <a:p>
            <a:pPr lvl="2"/>
            <a:r>
              <a:rPr lang="en-US" dirty="0" smtClean="0"/>
              <a:t>If replacing the output of a statement can make the test pass, that statement is correlated with the failure.</a:t>
            </a:r>
          </a:p>
          <a:p>
            <a:pPr lvl="2"/>
            <a:r>
              <a:rPr lang="en-US" dirty="0" smtClean="0"/>
              <a:t>More passing executions observed after replacing the output of a statement, higher confidence that statement is failure-correlated.</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extLst>
      <p:ext uri="{BB962C8B-B14F-4D97-AF65-F5344CB8AC3E}">
        <p14:creationId xmlns:p14="http://schemas.microsoft.com/office/powerpoint/2010/main" val="3796028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Remove ;</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17</a:t>
            </a:fld>
            <a:endParaRPr lang="en-US"/>
          </a:p>
        </p:txBody>
      </p:sp>
    </p:spTree>
    <p:extLst>
      <p:ext uri="{BB962C8B-B14F-4D97-AF65-F5344CB8AC3E}">
        <p14:creationId xmlns:p14="http://schemas.microsoft.com/office/powerpoint/2010/main" val="2308059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t>
            </a:r>
            <a:r>
              <a:rPr lang="en-US" baseline="0" dirty="0" smtClean="0"/>
              <a:t> empty set</a:t>
            </a:r>
          </a:p>
          <a:p>
            <a:endParaRPr lang="en-US" baseline="0" dirty="0" smtClean="0"/>
          </a:p>
          <a:p>
            <a:r>
              <a:rPr lang="en-US" baseline="0" dirty="0" smtClean="0"/>
              <a:t>Two possible ways : 1 is not to add o into a list, the second is to</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18</a:t>
            </a:fld>
            <a:endParaRPr lang="en-US"/>
          </a:p>
        </p:txBody>
      </p:sp>
    </p:spTree>
    <p:extLst>
      <p:ext uri="{BB962C8B-B14F-4D97-AF65-F5344CB8AC3E}">
        <p14:creationId xmlns:p14="http://schemas.microsoft.com/office/powerpoint/2010/main" val="199884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-&gt; changing</a:t>
            </a:r>
          </a:p>
          <a:p>
            <a:r>
              <a:rPr lang="en-US" dirty="0" smtClean="0"/>
              <a:t>TODO: adjust </a:t>
            </a:r>
            <a:r>
              <a:rPr lang="en-US" dirty="0" err="1" smtClean="0"/>
              <a:t>arroww</a:t>
            </a:r>
            <a:endParaRPr lang="en-US" dirty="0" smtClean="0"/>
          </a:p>
          <a:p>
            <a:r>
              <a:rPr lang="en-US" dirty="0" smtClean="0"/>
              <a:t>Line breaker</a:t>
            </a:r>
          </a:p>
          <a:p>
            <a:endParaRPr lang="en-US" dirty="0" smtClean="0"/>
          </a:p>
          <a:p>
            <a:r>
              <a:rPr lang="en-US" dirty="0" smtClean="0"/>
              <a:t>What is the mutant that causes it.</a:t>
            </a:r>
          </a:p>
          <a:p>
            <a:endParaRPr lang="en-US" dirty="0" smtClean="0"/>
          </a:p>
          <a:p>
            <a:r>
              <a:rPr lang="en-US" dirty="0" err="1" smtClean="0"/>
              <a:t>TODO:The</a:t>
            </a:r>
            <a:r>
              <a:rPr lang="en-US" baseline="0" dirty="0" smtClean="0"/>
              <a:t> reason of pass is because </a:t>
            </a:r>
            <a:r>
              <a:rPr lang="en-US" baseline="0" dirty="0" err="1" smtClean="0"/>
              <a:t>ts</a:t>
            </a:r>
            <a:r>
              <a:rPr lang="en-US" baseline="0" dirty="0" smtClean="0"/>
              <a:t> is an </a:t>
            </a:r>
            <a:r>
              <a:rPr lang="en-US" baseline="0" dirty="0" err="1" smtClean="0"/>
              <a:t>mepty</a:t>
            </a:r>
            <a:r>
              <a:rPr lang="en-US" baseline="0" dirty="0" smtClean="0"/>
              <a:t> set, the root reason is that</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20</a:t>
            </a:fld>
            <a:endParaRPr lang="en-US"/>
          </a:p>
        </p:txBody>
      </p:sp>
    </p:spTree>
    <p:extLst>
      <p:ext uri="{BB962C8B-B14F-4D97-AF65-F5344CB8AC3E}">
        <p14:creationId xmlns:p14="http://schemas.microsoft.com/office/powerpoint/2010/main" val="2131563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Fix formatting! </a:t>
            </a:r>
            <a:r>
              <a:rPr lang="en-US" sz="1200" dirty="0" smtClean="0"/>
              <a:t>, not  just</a:t>
            </a:r>
          </a:p>
          <a:p>
            <a:r>
              <a:rPr lang="en-US" sz="1200" dirty="0" smtClean="0"/>
              <a:t>     reflects a decision made earlier</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22</a:t>
            </a:fld>
            <a:endParaRPr lang="en-US"/>
          </a:p>
        </p:txBody>
      </p:sp>
    </p:spTree>
    <p:extLst>
      <p:ext uri="{BB962C8B-B14F-4D97-AF65-F5344CB8AC3E}">
        <p14:creationId xmlns:p14="http://schemas.microsoft.com/office/powerpoint/2010/main" val="3608220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a:t>
            </a:r>
            <a:r>
              <a:rPr lang="en-US" baseline="0" dirty="0" smtClean="0"/>
              <a:t> software development, a failed test often reveals a potential bug in the tested code, and programmers must find why the test fails. As the first step, programmers also need to find relevant parts to the failure that they should inspect first!</a:t>
            </a:r>
          </a:p>
          <a:p>
            <a:endParaRPr lang="en-US" baseline="0" dirty="0" smtClean="0"/>
          </a:p>
          <a:p>
            <a:r>
              <a:rPr lang="en-US" baseline="0" dirty="0" err="1" smtClean="0"/>
              <a:t>Notkin’s</a:t>
            </a:r>
            <a:r>
              <a:rPr lang="en-US" baseline="0" dirty="0" smtClean="0"/>
              <a:t> comment: be aware of the presentation order, and tester != programmers?</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a:t>
            </a:fld>
            <a:endParaRPr lang="en-US"/>
          </a:p>
        </p:txBody>
      </p:sp>
    </p:spTree>
    <p:extLst>
      <p:ext uri="{BB962C8B-B14F-4D97-AF65-F5344CB8AC3E}">
        <p14:creationId xmlns:p14="http://schemas.microsoft.com/office/powerpoint/2010/main" val="4048279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200" b="0" dirty="0" smtClean="0">
                <a:latin typeface="Courier New" pitchFamily="49" charset="0"/>
                <a:cs typeface="Courier New" pitchFamily="49" charset="0"/>
              </a:rPr>
              <a:t>}</a:t>
            </a:r>
          </a:p>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23</a:t>
            </a:fld>
            <a:endParaRPr lang="en-US"/>
          </a:p>
        </p:txBody>
      </p:sp>
    </p:spTree>
    <p:extLst>
      <p:ext uri="{BB962C8B-B14F-4D97-AF65-F5344CB8AC3E}">
        <p14:creationId xmlns:p14="http://schemas.microsoft.com/office/powerpoint/2010/main" val="41436629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Notkin</a:t>
            </a:r>
            <a:r>
              <a:rPr lang="en-US" dirty="0" smtClean="0"/>
              <a:t> comments: the figures</a:t>
            </a:r>
            <a:r>
              <a:rPr lang="en-US" baseline="0" dirty="0" smtClean="0"/>
              <a:t> on the second rectangle is not easy to understand</a:t>
            </a:r>
          </a:p>
          <a:p>
            <a:r>
              <a:rPr lang="en-US" baseline="0" dirty="0" smtClean="0"/>
              <a:t>Ernst comments: replace the abstract symbol with concrete values? Computing the same </a:t>
            </a:r>
          </a:p>
          <a:p>
            <a:r>
              <a:rPr lang="en-US" baseline="0" dirty="0" smtClean="0"/>
              <a:t>Move left a bit all figures</a:t>
            </a:r>
          </a:p>
          <a:p>
            <a:endParaRPr lang="en-US" baseline="0" dirty="0" smtClean="0"/>
          </a:p>
          <a:p>
            <a:r>
              <a:rPr lang="en-US" baseline="0" dirty="0" smtClean="0"/>
              <a:t>It first mutates the original failed test, to create a set of slightly different test.   </a:t>
            </a:r>
            <a:r>
              <a:rPr lang="en-US" baseline="0" dirty="0" err="1" smtClean="0"/>
              <a:t>FailureDoc</a:t>
            </a:r>
            <a:r>
              <a:rPr lang="en-US" baseline="0" dirty="0" smtClean="0"/>
              <a:t> generalizes such the property, and augment  the failed test with human-readable documentation</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24</a:t>
            </a:fld>
            <a:endParaRPr lang="en-US"/>
          </a:p>
        </p:txBody>
      </p:sp>
    </p:spTree>
    <p:extLst>
      <p:ext uri="{BB962C8B-B14F-4D97-AF65-F5344CB8AC3E}">
        <p14:creationId xmlns:p14="http://schemas.microsoft.com/office/powerpoint/2010/main" val="12598948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Automatically-generated unit tests</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28</a:t>
            </a:fld>
            <a:endParaRPr lang="en-US"/>
          </a:p>
        </p:txBody>
      </p:sp>
    </p:spTree>
    <p:extLst>
      <p:ext uri="{BB962C8B-B14F-4D97-AF65-F5344CB8AC3E}">
        <p14:creationId xmlns:p14="http://schemas.microsoft.com/office/powerpoint/2010/main" val="1103828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Root cause!</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31</a:t>
            </a:fld>
            <a:endParaRPr lang="en-US"/>
          </a:p>
        </p:txBody>
      </p:sp>
    </p:spTree>
    <p:extLst>
      <p:ext uri="{BB962C8B-B14F-4D97-AF65-F5344CB8AC3E}">
        <p14:creationId xmlns:p14="http://schemas.microsoft.com/office/powerpoint/2010/main" val="15289572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Remove all bolds</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34</a:t>
            </a:fld>
            <a:endParaRPr lang="en-US"/>
          </a:p>
        </p:txBody>
      </p:sp>
    </p:spTree>
    <p:extLst>
      <p:ext uri="{BB962C8B-B14F-4D97-AF65-F5344CB8AC3E}">
        <p14:creationId xmlns:p14="http://schemas.microsoft.com/office/powerpoint/2010/main" val="992552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35</a:t>
            </a:fld>
            <a:endParaRPr lang="en-US"/>
          </a:p>
        </p:txBody>
      </p:sp>
    </p:spTree>
    <p:extLst>
      <p:ext uri="{BB962C8B-B14F-4D97-AF65-F5344CB8AC3E}">
        <p14:creationId xmlns:p14="http://schemas.microsoft.com/office/powerpoint/2010/main" val="1921354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Method  summarization documents a </a:t>
            </a:r>
            <a:r>
              <a:rPr lang="en-US" dirty="0" err="1" smtClean="0"/>
              <a:t>singlemethod</a:t>
            </a:r>
            <a:r>
              <a:rPr lang="en-US" dirty="0" smtClean="0"/>
              <a:t>. Say</a:t>
            </a:r>
            <a:r>
              <a:rPr lang="en-US" baseline="0" dirty="0" smtClean="0"/>
              <a:t> specific reasons. Not applicable to documenting </a:t>
            </a:r>
            <a:r>
              <a:rPr lang="en-US" baseline="0" dirty="0" err="1" smtClean="0"/>
              <a:t>tesst</a:t>
            </a:r>
            <a:r>
              <a:rPr lang="en-US" baseline="0" dirty="0" smtClean="0"/>
              <a:t>, e.g., whole method </a:t>
            </a:r>
            <a:r>
              <a:rPr lang="en-US" baseline="0" dirty="0" err="1" smtClean="0"/>
              <a:t>v.s</a:t>
            </a:r>
            <a:r>
              <a:rPr lang="en-US" baseline="0" dirty="0" smtClean="0"/>
              <a:t>. single line of code. Logically related code chuck</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38</a:t>
            </a:fld>
            <a:endParaRPr lang="en-US"/>
          </a:p>
        </p:txBody>
      </p:sp>
    </p:spTree>
    <p:extLst>
      <p:ext uri="{BB962C8B-B14F-4D97-AF65-F5344CB8AC3E}">
        <p14:creationId xmlns:p14="http://schemas.microsoft.com/office/powerpoint/2010/main" val="26620093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different granularity, or info</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40</a:t>
            </a:fld>
            <a:endParaRPr lang="en-US"/>
          </a:p>
        </p:txBody>
      </p:sp>
    </p:spTree>
    <p:extLst>
      <p:ext uri="{BB962C8B-B14F-4D97-AF65-F5344CB8AC3E}">
        <p14:creationId xmlns:p14="http://schemas.microsoft.com/office/powerpoint/2010/main" val="3188726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41</a:t>
            </a:fld>
            <a:endParaRPr lang="en-US"/>
          </a:p>
        </p:txBody>
      </p:sp>
    </p:spTree>
    <p:extLst>
      <p:ext uri="{BB962C8B-B14F-4D97-AF65-F5344CB8AC3E}">
        <p14:creationId xmlns:p14="http://schemas.microsoft.com/office/powerpoint/2010/main" val="3215994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In practice,</a:t>
            </a:r>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extLst>
      <p:ext uri="{BB962C8B-B14F-4D97-AF65-F5344CB8AC3E}">
        <p14:creationId xmlns:p14="http://schemas.microsoft.com/office/powerpoint/2010/main" val="2697042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Already </a:t>
            </a:r>
            <a:r>
              <a:rPr lang="en-US" dirty="0" err="1" smtClean="0"/>
              <a:t>minimized</a:t>
            </a:r>
            <a:r>
              <a:rPr lang="en-US" baseline="0" dirty="0" err="1" smtClean="0"/>
              <a:t>n</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extLst>
      <p:ext uri="{BB962C8B-B14F-4D97-AF65-F5344CB8AC3E}">
        <p14:creationId xmlns:p14="http://schemas.microsoft.com/office/powerpoint/2010/main" val="3290619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Notkin</a:t>
            </a:r>
            <a:r>
              <a:rPr lang="en-US" dirty="0" smtClean="0"/>
              <a:t> comments: is the second bullet really needed?</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extLst>
      <p:ext uri="{BB962C8B-B14F-4D97-AF65-F5344CB8AC3E}">
        <p14:creationId xmlns:p14="http://schemas.microsoft.com/office/powerpoint/2010/main" val="3861198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extLst>
      <p:ext uri="{BB962C8B-B14F-4D97-AF65-F5344CB8AC3E}">
        <p14:creationId xmlns:p14="http://schemas.microsoft.com/office/powerpoint/2010/main" val="3388057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Ernst’s comments:</a:t>
            </a:r>
            <a:r>
              <a:rPr lang="en-US" baseline="0" dirty="0" smtClean="0"/>
              <a:t> this idea did not come across: technique: 1. generate  many very similar tests 2. determine differences between failing / passing tests; 3.  report as high–level property</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extLst>
      <p:ext uri="{BB962C8B-B14F-4D97-AF65-F5344CB8AC3E}">
        <p14:creationId xmlns:p14="http://schemas.microsoft.com/office/powerpoint/2010/main" val="192107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Notkin</a:t>
            </a:r>
            <a:r>
              <a:rPr lang="en-US" dirty="0" smtClean="0"/>
              <a:t> comments: the figures</a:t>
            </a:r>
            <a:r>
              <a:rPr lang="en-US" baseline="0" dirty="0" smtClean="0"/>
              <a:t> on the second rectangle is not easy to understand</a:t>
            </a:r>
          </a:p>
          <a:p>
            <a:r>
              <a:rPr lang="en-US" baseline="0" dirty="0" smtClean="0"/>
              <a:t>Ernst comments: replace the abstract symbol with concrete values? Computing the same </a:t>
            </a:r>
          </a:p>
          <a:p>
            <a:r>
              <a:rPr lang="en-US" baseline="0" dirty="0" smtClean="0"/>
              <a:t>Move left a bit all figures</a:t>
            </a:r>
          </a:p>
          <a:p>
            <a:endParaRPr lang="en-US" baseline="0" dirty="0" smtClean="0"/>
          </a:p>
          <a:p>
            <a:r>
              <a:rPr lang="en-US" baseline="0" dirty="0" smtClean="0"/>
              <a:t>It first mutates the original failed test, to create a set of slightly different test.   </a:t>
            </a:r>
            <a:r>
              <a:rPr lang="en-US" baseline="0" dirty="0" err="1" smtClean="0"/>
              <a:t>FailureDoc</a:t>
            </a:r>
            <a:r>
              <a:rPr lang="en-US" baseline="0" dirty="0" smtClean="0"/>
              <a:t> generalizes such the property, and augment  the failed test with human-readable documentation</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extLst>
      <p:ext uri="{BB962C8B-B14F-4D97-AF65-F5344CB8AC3E}">
        <p14:creationId xmlns:p14="http://schemas.microsoft.com/office/powerpoint/2010/main" val="1259894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Notkin</a:t>
            </a:r>
            <a:r>
              <a:rPr lang="en-US" dirty="0" smtClean="0"/>
              <a:t> comments: the figures</a:t>
            </a:r>
            <a:r>
              <a:rPr lang="en-US" baseline="0" dirty="0" smtClean="0"/>
              <a:t> on the second rectangle is not easy to understand</a:t>
            </a:r>
          </a:p>
          <a:p>
            <a:r>
              <a:rPr lang="en-US" baseline="0" dirty="0" smtClean="0"/>
              <a:t>Ernst comments: replace the abstract symbol with concrete values? Computing the same </a:t>
            </a:r>
          </a:p>
          <a:p>
            <a:r>
              <a:rPr lang="en-US" baseline="0" dirty="0" smtClean="0"/>
              <a:t>Move left a bit all figures</a:t>
            </a:r>
          </a:p>
          <a:p>
            <a:endParaRPr lang="en-US" baseline="0" dirty="0" smtClean="0"/>
          </a:p>
          <a:p>
            <a:r>
              <a:rPr lang="en-US" baseline="0" dirty="0" smtClean="0"/>
              <a:t>It first mutates the original failed test, to create a set of slightly different test.   </a:t>
            </a:r>
            <a:r>
              <a:rPr lang="en-US" baseline="0" dirty="0" err="1" smtClean="0"/>
              <a:t>FailureDoc</a:t>
            </a:r>
            <a:r>
              <a:rPr lang="en-US" baseline="0" dirty="0" smtClean="0"/>
              <a:t> generalizes such the property, and augment  the failed test with human-readable documentation</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extLst>
      <p:ext uri="{BB962C8B-B14F-4D97-AF65-F5344CB8AC3E}">
        <p14:creationId xmlns:p14="http://schemas.microsoft.com/office/powerpoint/2010/main" val="1259894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371600"/>
            <a:ext cx="7772400" cy="4495800"/>
          </a:xfrm>
        </p:spPr>
        <p:txBody>
          <a:bodyPr/>
          <a:lstStyle>
            <a:lvl1pPr>
              <a:defRPr sz="24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3716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ransition/>
  <p:timing>
    <p:tnLst>
      <p:par>
        <p:cTn id="1" dur="indefinite" restart="never" nodeType="tmRoot"/>
      </p:par>
    </p:tnLst>
  </p:timing>
  <p:hf hdr="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447800"/>
            <a:ext cx="8305800" cy="1676400"/>
          </a:xfrm>
        </p:spPr>
        <p:txBody>
          <a:bodyPr/>
          <a:lstStyle/>
          <a:p>
            <a:pPr algn="ctr"/>
            <a:r>
              <a:rPr lang="en-US" sz="3200" b="1" i="0" dirty="0" smtClean="0"/>
              <a:t/>
            </a:r>
            <a:br>
              <a:rPr lang="en-US" sz="3200" b="1" i="0" dirty="0" smtClean="0"/>
            </a:br>
            <a:r>
              <a:rPr lang="en-US" sz="3200" b="1" i="0" dirty="0" smtClean="0"/>
              <a:t>Automated Documentation Inference to Explain Failed Tests</a:t>
            </a:r>
            <a:endParaRPr lang="en-US" sz="3200" b="1" i="0" dirty="0"/>
          </a:p>
        </p:txBody>
      </p:sp>
      <p:sp>
        <p:nvSpPr>
          <p:cNvPr id="2051" name="Rectangle 3"/>
          <p:cNvSpPr>
            <a:spLocks noGrp="1" noChangeArrowheads="1"/>
          </p:cNvSpPr>
          <p:nvPr>
            <p:ph type="subTitle" idx="1"/>
          </p:nvPr>
        </p:nvSpPr>
        <p:spPr>
          <a:xfrm>
            <a:off x="533400" y="4038600"/>
            <a:ext cx="8153400" cy="1752600"/>
          </a:xfrm>
        </p:spPr>
        <p:txBody>
          <a:bodyPr/>
          <a:lstStyle/>
          <a:p>
            <a:r>
              <a:rPr lang="en-US" sz="2800" b="1" dirty="0" err="1" smtClean="0">
                <a:latin typeface="+mj-lt"/>
              </a:rPr>
              <a:t>Sai</a:t>
            </a:r>
            <a:r>
              <a:rPr lang="en-US" sz="2800" b="1" dirty="0" smtClean="0">
                <a:latin typeface="+mj-lt"/>
              </a:rPr>
              <a:t> Zhang</a:t>
            </a:r>
          </a:p>
          <a:p>
            <a:r>
              <a:rPr lang="en-US" sz="2800" dirty="0" smtClean="0">
                <a:latin typeface="+mj-lt"/>
              </a:rPr>
              <a:t>University of Washington</a:t>
            </a:r>
          </a:p>
          <a:p>
            <a:endParaRPr lang="en-US" sz="800" dirty="0">
              <a:latin typeface="+mj-lt"/>
            </a:endParaRPr>
          </a:p>
          <a:p>
            <a:r>
              <a:rPr lang="en-US" sz="2400" dirty="0" smtClean="0">
                <a:latin typeface="+mj-lt"/>
              </a:rPr>
              <a:t>Joint work with: Cheng Zhang, Michael D. Ernst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143000"/>
          </a:xfrm>
        </p:spPr>
        <p:txBody>
          <a:bodyPr/>
          <a:lstStyle/>
          <a:p>
            <a:r>
              <a:rPr lang="en-US" dirty="0" smtClean="0"/>
              <a:t>Mutant generation via </a:t>
            </a:r>
            <a:r>
              <a:rPr lang="en-US" dirty="0"/>
              <a:t>v</a:t>
            </a:r>
            <a:r>
              <a:rPr lang="en-US" dirty="0" smtClean="0"/>
              <a:t>alue replacement</a:t>
            </a:r>
            <a:endParaRPr lang="en-US" dirty="0"/>
          </a:p>
        </p:txBody>
      </p:sp>
      <p:sp>
        <p:nvSpPr>
          <p:cNvPr id="3" name="Content Placeholder 2"/>
          <p:cNvSpPr>
            <a:spLocks noGrp="1"/>
          </p:cNvSpPr>
          <p:nvPr>
            <p:ph idx="1"/>
          </p:nvPr>
        </p:nvSpPr>
        <p:spPr>
          <a:xfrm>
            <a:off x="381000" y="1219200"/>
            <a:ext cx="8763000" cy="4495800"/>
          </a:xfrm>
        </p:spPr>
        <p:txBody>
          <a:bodyPr/>
          <a:lstStyle/>
          <a:p>
            <a:endParaRPr lang="en-US" sz="800" dirty="0" smtClean="0"/>
          </a:p>
          <a:p>
            <a:r>
              <a:rPr lang="en-US" sz="2200" dirty="0" smtClean="0"/>
              <a:t>Mutate the failed test by repeatedly replacing an existing input value with </a:t>
            </a:r>
            <a:r>
              <a:rPr lang="en-US" sz="2200" dirty="0" smtClean="0">
                <a:solidFill>
                  <a:srgbClr val="FF0000"/>
                </a:solidFill>
              </a:rPr>
              <a:t>an alternative one</a:t>
            </a:r>
            <a:endParaRPr lang="en-US" sz="2200" dirty="0" smtClean="0"/>
          </a:p>
          <a:p>
            <a:pPr lvl="1"/>
            <a:r>
              <a:rPr lang="en-US" dirty="0" smtClean="0"/>
              <a:t>Generate a set of </a:t>
            </a:r>
            <a:r>
              <a:rPr lang="en-US" i="1" dirty="0" smtClean="0"/>
              <a:t>slightly different </a:t>
            </a:r>
            <a:r>
              <a:rPr lang="en-US" dirty="0" smtClean="0"/>
              <a:t>tests</a:t>
            </a:r>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10</a:t>
            </a:fld>
            <a:endParaRPr lang="en-US"/>
          </a:p>
        </p:txBody>
      </p:sp>
      <p:sp>
        <p:nvSpPr>
          <p:cNvPr id="5" name="TextBox 4"/>
          <p:cNvSpPr txBox="1"/>
          <p:nvPr/>
        </p:nvSpPr>
        <p:spPr>
          <a:xfrm>
            <a:off x="533400" y="3276600"/>
            <a:ext cx="7924800" cy="1200329"/>
          </a:xfrm>
          <a:prstGeom prst="rect">
            <a:avLst/>
          </a:prstGeom>
          <a:noFill/>
        </p:spPr>
        <p:txBody>
          <a:bodyPr wrap="square" rtlCol="0">
            <a:spAutoFit/>
          </a:bodyPr>
          <a:lstStyle/>
          <a:p>
            <a:r>
              <a:rPr lang="en-US" sz="1800" b="0" dirty="0" smtClean="0">
                <a:latin typeface="Courier New" pitchFamily="49" charset="0"/>
                <a:cs typeface="Courier New" pitchFamily="49" charset="0"/>
              </a:rPr>
              <a:t>...</a:t>
            </a:r>
          </a:p>
          <a:p>
            <a:r>
              <a:rPr lang="en-US" sz="1800" b="0" dirty="0" smtClean="0">
                <a:latin typeface="Courier New" pitchFamily="49" charset="0"/>
                <a:cs typeface="Courier New" pitchFamily="49" charset="0"/>
              </a:rPr>
              <a:t>Object </a:t>
            </a:r>
            <a:r>
              <a:rPr lang="en-US" sz="1800" b="0" dirty="0">
                <a:latin typeface="Courier New" pitchFamily="49" charset="0"/>
                <a:cs typeface="Courier New" pitchFamily="49" charset="0"/>
              </a:rPr>
              <a:t>o = </a:t>
            </a:r>
            <a:r>
              <a:rPr lang="en-US" sz="1800" dirty="0">
                <a:solidFill>
                  <a:schemeClr val="accent2"/>
                </a:solidFill>
                <a:latin typeface="Courier New" pitchFamily="49" charset="0"/>
                <a:cs typeface="Courier New" pitchFamily="49" charset="0"/>
              </a:rPr>
              <a:t>new Object();</a:t>
            </a:r>
          </a:p>
          <a:p>
            <a:r>
              <a:rPr lang="en-US" sz="1800" b="0" dirty="0" err="1" smtClean="0">
                <a:latin typeface="Courier New" pitchFamily="49" charset="0"/>
                <a:cs typeface="Courier New" pitchFamily="49" charset="0"/>
              </a:rPr>
              <a:t>boolean</a:t>
            </a:r>
            <a:r>
              <a:rPr lang="en-US" sz="1800" b="0" dirty="0" smtClean="0">
                <a:latin typeface="Courier New" pitchFamily="49" charset="0"/>
                <a:cs typeface="Courier New" pitchFamily="49" charset="0"/>
              </a:rPr>
              <a:t> b </a:t>
            </a:r>
            <a:r>
              <a:rPr lang="en-US" sz="1800" b="0" dirty="0">
                <a:latin typeface="Courier New" pitchFamily="49" charset="0"/>
                <a:cs typeface="Courier New" pitchFamily="49" charset="0"/>
              </a:rPr>
              <a:t>= </a:t>
            </a:r>
            <a:r>
              <a:rPr lang="en-US" sz="1800" b="0" dirty="0" err="1" smtClean="0">
                <a:latin typeface="Courier New" pitchFamily="49" charset="0"/>
                <a:cs typeface="Courier New" pitchFamily="49" charset="0"/>
              </a:rPr>
              <a:t>lst.add</a:t>
            </a:r>
            <a:r>
              <a:rPr lang="en-US" sz="1800" b="0" dirty="0" smtClean="0">
                <a:latin typeface="Courier New" pitchFamily="49" charset="0"/>
                <a:cs typeface="Courier New" pitchFamily="49" charset="0"/>
              </a:rPr>
              <a:t>(o);</a:t>
            </a:r>
          </a:p>
          <a:p>
            <a:r>
              <a:rPr lang="en-US" sz="1800" b="0" dirty="0" smtClean="0">
                <a:latin typeface="Courier New" pitchFamily="49" charset="0"/>
                <a:cs typeface="Courier New" pitchFamily="49" charset="0"/>
              </a:rPr>
              <a:t>...</a:t>
            </a:r>
            <a:endParaRPr lang="en-US" sz="1800" b="0" dirty="0">
              <a:latin typeface="Courier New" pitchFamily="49" charset="0"/>
              <a:cs typeface="Courier New" pitchFamily="49" charset="0"/>
            </a:endParaRPr>
          </a:p>
        </p:txBody>
      </p:sp>
      <p:sp>
        <p:nvSpPr>
          <p:cNvPr id="6" name="TextBox 5"/>
          <p:cNvSpPr txBox="1"/>
          <p:nvPr/>
        </p:nvSpPr>
        <p:spPr>
          <a:xfrm>
            <a:off x="5257800" y="3295471"/>
            <a:ext cx="7924800" cy="1200329"/>
          </a:xfrm>
          <a:prstGeom prst="rect">
            <a:avLst/>
          </a:prstGeom>
          <a:noFill/>
        </p:spPr>
        <p:txBody>
          <a:bodyPr wrap="square" rtlCol="0">
            <a:spAutoFit/>
          </a:bodyPr>
          <a:lstStyle/>
          <a:p>
            <a:r>
              <a:rPr lang="en-US" sz="1800" b="0" dirty="0" smtClean="0">
                <a:latin typeface="Courier New" pitchFamily="49" charset="0"/>
                <a:cs typeface="Courier New" pitchFamily="49" charset="0"/>
              </a:rPr>
              <a:t>...</a:t>
            </a:r>
          </a:p>
          <a:p>
            <a:r>
              <a:rPr lang="en-US" sz="1800" b="0" dirty="0" smtClean="0">
                <a:latin typeface="Courier New" pitchFamily="49" charset="0"/>
                <a:cs typeface="Courier New" pitchFamily="49" charset="0"/>
              </a:rPr>
              <a:t>Object </a:t>
            </a:r>
            <a:r>
              <a:rPr lang="en-US" sz="1800" b="0" dirty="0">
                <a:latin typeface="Courier New" pitchFamily="49" charset="0"/>
                <a:cs typeface="Courier New" pitchFamily="49" charset="0"/>
              </a:rPr>
              <a:t>o = </a:t>
            </a:r>
            <a:r>
              <a:rPr lang="en-US" sz="1800" dirty="0">
                <a:solidFill>
                  <a:srgbClr val="FF0000"/>
                </a:solidFill>
                <a:latin typeface="Courier New" pitchFamily="49" charset="0"/>
                <a:cs typeface="Courier New" pitchFamily="49" charset="0"/>
              </a:rPr>
              <a:t>new </a:t>
            </a:r>
            <a:r>
              <a:rPr lang="en-US" sz="1800" dirty="0" smtClean="0">
                <a:solidFill>
                  <a:srgbClr val="FF0000"/>
                </a:solidFill>
                <a:latin typeface="Courier New" pitchFamily="49" charset="0"/>
                <a:cs typeface="Courier New" pitchFamily="49" charset="0"/>
              </a:rPr>
              <a:t>Integer(1);</a:t>
            </a:r>
            <a:endParaRPr lang="en-US" sz="1800" dirty="0">
              <a:solidFill>
                <a:srgbClr val="FF0000"/>
              </a:solidFill>
              <a:latin typeface="Courier New" pitchFamily="49" charset="0"/>
              <a:cs typeface="Courier New" pitchFamily="49" charset="0"/>
            </a:endParaRPr>
          </a:p>
          <a:p>
            <a:r>
              <a:rPr lang="en-US" sz="1800" b="0" dirty="0" err="1" smtClean="0">
                <a:latin typeface="Courier New" pitchFamily="49" charset="0"/>
                <a:cs typeface="Courier New" pitchFamily="49" charset="0"/>
              </a:rPr>
              <a:t>boolean</a:t>
            </a:r>
            <a:r>
              <a:rPr lang="en-US" sz="1800" b="0" dirty="0" smtClean="0">
                <a:latin typeface="Courier New" pitchFamily="49" charset="0"/>
                <a:cs typeface="Courier New" pitchFamily="49" charset="0"/>
              </a:rPr>
              <a:t> b </a:t>
            </a:r>
            <a:r>
              <a:rPr lang="en-US" sz="1800" b="0" dirty="0">
                <a:latin typeface="Courier New" pitchFamily="49" charset="0"/>
                <a:cs typeface="Courier New" pitchFamily="49" charset="0"/>
              </a:rPr>
              <a:t>= </a:t>
            </a:r>
            <a:r>
              <a:rPr lang="en-US" sz="1800" b="0" dirty="0" err="1" smtClean="0">
                <a:latin typeface="Courier New" pitchFamily="49" charset="0"/>
                <a:cs typeface="Courier New" pitchFamily="49" charset="0"/>
              </a:rPr>
              <a:t>lst.add</a:t>
            </a:r>
            <a:r>
              <a:rPr lang="en-US" sz="1800" b="0" dirty="0" smtClean="0">
                <a:latin typeface="Courier New" pitchFamily="49" charset="0"/>
                <a:cs typeface="Courier New" pitchFamily="49" charset="0"/>
              </a:rPr>
              <a:t>(o);</a:t>
            </a:r>
          </a:p>
          <a:p>
            <a:r>
              <a:rPr lang="en-US" sz="1800" b="0" dirty="0" smtClean="0">
                <a:latin typeface="Courier New" pitchFamily="49" charset="0"/>
                <a:cs typeface="Courier New" pitchFamily="49" charset="0"/>
              </a:rPr>
              <a:t>...</a:t>
            </a:r>
            <a:endParaRPr lang="en-US" sz="1800" b="0" dirty="0">
              <a:latin typeface="Courier New" pitchFamily="49" charset="0"/>
              <a:cs typeface="Courier New" pitchFamily="49" charset="0"/>
            </a:endParaRPr>
          </a:p>
        </p:txBody>
      </p:sp>
      <p:sp>
        <p:nvSpPr>
          <p:cNvPr id="7" name="Right Arrow 6"/>
          <p:cNvSpPr/>
          <p:nvPr/>
        </p:nvSpPr>
        <p:spPr bwMode="auto">
          <a:xfrm>
            <a:off x="4419600" y="3876764"/>
            <a:ext cx="685800" cy="16183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533400" y="4667071"/>
            <a:ext cx="3962400" cy="1200329"/>
          </a:xfrm>
          <a:prstGeom prst="rect">
            <a:avLst/>
          </a:prstGeom>
          <a:noFill/>
        </p:spPr>
        <p:txBody>
          <a:bodyPr wrap="square" rtlCol="0">
            <a:spAutoFit/>
          </a:bodyPr>
          <a:lstStyle>
            <a:defPPr>
              <a:defRPr lang="en-US"/>
            </a:defPPr>
            <a:lvl1pPr>
              <a:defRPr sz="1800" b="0">
                <a:latin typeface="Courier New" pitchFamily="49" charset="0"/>
                <a:cs typeface="Courier New" pitchFamily="49" charset="0"/>
              </a:defRPr>
            </a:lvl1pPr>
          </a:lstStyle>
          <a:p>
            <a:r>
              <a:rPr lang="en-US" dirty="0"/>
              <a:t>...</a:t>
            </a:r>
          </a:p>
          <a:p>
            <a:r>
              <a:rPr lang="en-US" dirty="0" err="1"/>
              <a:t>TreeSet</a:t>
            </a:r>
            <a:r>
              <a:rPr lang="en-US" dirty="0"/>
              <a:t> t = </a:t>
            </a:r>
            <a:r>
              <a:rPr lang="en-US" b="1" dirty="0">
                <a:solidFill>
                  <a:schemeClr val="accent2"/>
                </a:solidFill>
              </a:rPr>
              <a:t>new </a:t>
            </a:r>
            <a:r>
              <a:rPr lang="en-US" b="1" dirty="0" err="1">
                <a:solidFill>
                  <a:schemeClr val="accent2"/>
                </a:solidFill>
              </a:rPr>
              <a:t>TreeSet</a:t>
            </a:r>
            <a:r>
              <a:rPr lang="en-US" b="1" dirty="0">
                <a:solidFill>
                  <a:schemeClr val="accent2"/>
                </a:solidFill>
              </a:rPr>
              <a:t>(l);</a:t>
            </a:r>
          </a:p>
          <a:p>
            <a:r>
              <a:rPr lang="en-US" dirty="0"/>
              <a:t>Set </a:t>
            </a:r>
            <a:r>
              <a:rPr lang="en-US" dirty="0" smtClean="0"/>
              <a:t>s </a:t>
            </a:r>
            <a:r>
              <a:rPr lang="en-US" dirty="0"/>
              <a:t>= </a:t>
            </a:r>
            <a:r>
              <a:rPr lang="en-US" dirty="0" err="1"/>
              <a:t>synchronizedSet</a:t>
            </a:r>
            <a:r>
              <a:rPr lang="en-US" dirty="0"/>
              <a:t>(t);</a:t>
            </a:r>
          </a:p>
          <a:p>
            <a:r>
              <a:rPr lang="en-US" dirty="0"/>
              <a:t>...</a:t>
            </a:r>
          </a:p>
        </p:txBody>
      </p:sp>
      <p:sp>
        <p:nvSpPr>
          <p:cNvPr id="9" name="TextBox 8"/>
          <p:cNvSpPr txBox="1"/>
          <p:nvPr/>
        </p:nvSpPr>
        <p:spPr>
          <a:xfrm>
            <a:off x="5181600" y="4618672"/>
            <a:ext cx="3962400" cy="1477328"/>
          </a:xfrm>
          <a:prstGeom prst="rect">
            <a:avLst/>
          </a:prstGeom>
          <a:noFill/>
        </p:spPr>
        <p:txBody>
          <a:bodyPr wrap="square" rtlCol="0">
            <a:spAutoFit/>
          </a:bodyPr>
          <a:lstStyle/>
          <a:p>
            <a:r>
              <a:rPr lang="en-US" sz="1800" b="0" dirty="0" smtClean="0">
                <a:latin typeface="Courier New" pitchFamily="49" charset="0"/>
                <a:cs typeface="Courier New" pitchFamily="49" charset="0"/>
              </a:rPr>
              <a:t>...</a:t>
            </a:r>
          </a:p>
          <a:p>
            <a:r>
              <a:rPr lang="en-US" sz="1800" b="0" dirty="0" err="1">
                <a:latin typeface="Courier New" pitchFamily="49" charset="0"/>
                <a:cs typeface="Courier New" pitchFamily="49" charset="0"/>
              </a:rPr>
              <a:t>TreeSet</a:t>
            </a:r>
            <a:r>
              <a:rPr lang="en-US" sz="1800" b="0" dirty="0">
                <a:latin typeface="Courier New" pitchFamily="49" charset="0"/>
                <a:cs typeface="Courier New" pitchFamily="49" charset="0"/>
              </a:rPr>
              <a:t> t</a:t>
            </a:r>
            <a:r>
              <a:rPr lang="en-US" sz="1800" dirty="0">
                <a:solidFill>
                  <a:srgbClr val="FF0000"/>
                </a:solidFill>
                <a:latin typeface="Courier New" pitchFamily="49" charset="0"/>
                <a:cs typeface="Courier New" pitchFamily="49" charset="0"/>
              </a:rPr>
              <a:t> = new </a:t>
            </a:r>
            <a:r>
              <a:rPr lang="en-US" sz="1800" dirty="0" err="1">
                <a:solidFill>
                  <a:srgbClr val="FF0000"/>
                </a:solidFill>
                <a:latin typeface="Courier New" pitchFamily="49" charset="0"/>
                <a:cs typeface="Courier New" pitchFamily="49" charset="0"/>
              </a:rPr>
              <a:t>TreeSet</a:t>
            </a:r>
            <a:r>
              <a:rPr lang="en-US" sz="1800" dirty="0" smtClean="0">
                <a:solidFill>
                  <a:srgbClr val="FF0000"/>
                </a:solidFill>
                <a:latin typeface="Courier New" pitchFamily="49" charset="0"/>
                <a:cs typeface="Courier New" pitchFamily="49" charset="0"/>
              </a:rPr>
              <a:t>();</a:t>
            </a:r>
          </a:p>
          <a:p>
            <a:r>
              <a:rPr lang="en-US" sz="1800" dirty="0" err="1" smtClean="0">
                <a:solidFill>
                  <a:srgbClr val="FF0000"/>
                </a:solidFill>
                <a:latin typeface="Courier New" pitchFamily="49" charset="0"/>
                <a:cs typeface="Courier New" pitchFamily="49" charset="0"/>
              </a:rPr>
              <a:t>t.add</a:t>
            </a:r>
            <a:r>
              <a:rPr lang="en-US" sz="1800" dirty="0" smtClean="0">
                <a:solidFill>
                  <a:srgbClr val="FF0000"/>
                </a:solidFill>
                <a:latin typeface="Courier New" pitchFamily="49" charset="0"/>
                <a:cs typeface="Courier New" pitchFamily="49" charset="0"/>
              </a:rPr>
              <a:t>(10);</a:t>
            </a:r>
            <a:endParaRPr lang="en-US" sz="1800" dirty="0">
              <a:solidFill>
                <a:srgbClr val="FF0000"/>
              </a:solidFill>
              <a:latin typeface="Courier New" pitchFamily="49" charset="0"/>
              <a:cs typeface="Courier New" pitchFamily="49" charset="0"/>
            </a:endParaRPr>
          </a:p>
          <a:p>
            <a:r>
              <a:rPr lang="en-US" sz="1800" b="0" dirty="0" smtClean="0">
                <a:latin typeface="Courier New" pitchFamily="49" charset="0"/>
                <a:cs typeface="Courier New" pitchFamily="49" charset="0"/>
              </a:rPr>
              <a:t>Set </a:t>
            </a:r>
            <a:r>
              <a:rPr lang="en-US" sz="1800" b="0" dirty="0">
                <a:latin typeface="Courier New" pitchFamily="49" charset="0"/>
                <a:cs typeface="Courier New" pitchFamily="49" charset="0"/>
              </a:rPr>
              <a:t>s = </a:t>
            </a:r>
            <a:r>
              <a:rPr lang="en-US" sz="1800" b="0" dirty="0" err="1" smtClean="0">
                <a:latin typeface="Courier New" pitchFamily="49" charset="0"/>
                <a:cs typeface="Courier New" pitchFamily="49" charset="0"/>
              </a:rPr>
              <a:t>synchronizedSet</a:t>
            </a:r>
            <a:r>
              <a:rPr lang="en-US" sz="1800" b="0" dirty="0" smtClean="0">
                <a:latin typeface="Courier New" pitchFamily="49" charset="0"/>
                <a:cs typeface="Courier New" pitchFamily="49" charset="0"/>
              </a:rPr>
              <a:t>(t</a:t>
            </a:r>
            <a:r>
              <a:rPr lang="en-US" sz="1800" b="0" dirty="0">
                <a:latin typeface="Courier New" pitchFamily="49" charset="0"/>
                <a:cs typeface="Courier New" pitchFamily="49" charset="0"/>
              </a:rPr>
              <a:t>);</a:t>
            </a:r>
          </a:p>
          <a:p>
            <a:r>
              <a:rPr lang="en-US" sz="1800" b="0" dirty="0" smtClean="0">
                <a:latin typeface="Courier New" pitchFamily="49" charset="0"/>
                <a:cs typeface="Courier New" pitchFamily="49" charset="0"/>
              </a:rPr>
              <a:t>...</a:t>
            </a:r>
            <a:endParaRPr lang="en-US" sz="1800" b="0" dirty="0">
              <a:latin typeface="Courier New" pitchFamily="49" charset="0"/>
              <a:cs typeface="Courier New" pitchFamily="49" charset="0"/>
            </a:endParaRPr>
          </a:p>
        </p:txBody>
      </p:sp>
      <p:sp>
        <p:nvSpPr>
          <p:cNvPr id="10" name="Right Arrow 9"/>
          <p:cNvSpPr/>
          <p:nvPr/>
        </p:nvSpPr>
        <p:spPr bwMode="auto">
          <a:xfrm>
            <a:off x="4419600" y="5172164"/>
            <a:ext cx="685800" cy="16183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533400" y="3276600"/>
            <a:ext cx="8534400" cy="120032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533400" y="4724400"/>
            <a:ext cx="8534400" cy="1295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3" name="TextBox 12"/>
          <p:cNvSpPr txBox="1"/>
          <p:nvPr/>
        </p:nvSpPr>
        <p:spPr>
          <a:xfrm>
            <a:off x="762000" y="2819400"/>
            <a:ext cx="2514600" cy="400110"/>
          </a:xfrm>
          <a:prstGeom prst="rect">
            <a:avLst/>
          </a:prstGeom>
          <a:noFill/>
        </p:spPr>
        <p:txBody>
          <a:bodyPr wrap="square" rtlCol="0">
            <a:spAutoFit/>
          </a:bodyPr>
          <a:lstStyle/>
          <a:p>
            <a:r>
              <a:rPr lang="en-US" sz="2000" dirty="0" smtClean="0">
                <a:latin typeface="+mn-lt"/>
              </a:rPr>
              <a:t>Original test</a:t>
            </a:r>
          </a:p>
        </p:txBody>
      </p:sp>
      <p:sp>
        <p:nvSpPr>
          <p:cNvPr id="14" name="TextBox 13"/>
          <p:cNvSpPr txBox="1"/>
          <p:nvPr/>
        </p:nvSpPr>
        <p:spPr>
          <a:xfrm>
            <a:off x="5387340" y="2849665"/>
            <a:ext cx="2766060" cy="400110"/>
          </a:xfrm>
          <a:prstGeom prst="rect">
            <a:avLst/>
          </a:prstGeom>
          <a:noFill/>
        </p:spPr>
        <p:txBody>
          <a:bodyPr wrap="square" rtlCol="0">
            <a:spAutoFit/>
          </a:bodyPr>
          <a:lstStyle/>
          <a:p>
            <a:r>
              <a:rPr lang="en-US" sz="2000" dirty="0" smtClean="0">
                <a:latin typeface="+mn-lt"/>
              </a:rPr>
              <a:t>Mutated test</a:t>
            </a:r>
          </a:p>
        </p:txBody>
      </p:sp>
    </p:spTree>
    <p:extLst>
      <p:ext uri="{BB962C8B-B14F-4D97-AF65-F5344CB8AC3E}">
        <p14:creationId xmlns:p14="http://schemas.microsoft.com/office/powerpoint/2010/main" val="204415665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selection in replacement</a:t>
            </a:r>
            <a:endParaRPr lang="en-US" dirty="0"/>
          </a:p>
        </p:txBody>
      </p:sp>
      <p:sp>
        <p:nvSpPr>
          <p:cNvPr id="3" name="Content Placeholder 2"/>
          <p:cNvSpPr>
            <a:spLocks noGrp="1"/>
          </p:cNvSpPr>
          <p:nvPr>
            <p:ph idx="1"/>
          </p:nvPr>
        </p:nvSpPr>
        <p:spPr>
          <a:xfrm>
            <a:off x="685800" y="1371600"/>
            <a:ext cx="8229600" cy="4495800"/>
          </a:xfrm>
        </p:spPr>
        <p:txBody>
          <a:bodyPr/>
          <a:lstStyle/>
          <a:p>
            <a:pPr>
              <a:buFont typeface="Arial" pitchFamily="34" charset="0"/>
              <a:buChar char="•"/>
            </a:pPr>
            <a:r>
              <a:rPr lang="en-US" sz="2300" b="1" dirty="0" smtClean="0"/>
              <a:t>Exhaustive selection </a:t>
            </a:r>
            <a:r>
              <a:rPr lang="en-US" sz="2300" dirty="0" smtClean="0"/>
              <a:t>is inefficient</a:t>
            </a:r>
          </a:p>
          <a:p>
            <a:pPr>
              <a:buFont typeface="Arial" pitchFamily="34" charset="0"/>
              <a:buChar char="•"/>
            </a:pPr>
            <a:r>
              <a:rPr lang="en-US" sz="2300" b="1" dirty="0"/>
              <a:t>R</a:t>
            </a:r>
            <a:r>
              <a:rPr lang="en-US" sz="2300" b="1" dirty="0" smtClean="0"/>
              <a:t>andom selection </a:t>
            </a:r>
            <a:r>
              <a:rPr lang="en-US" sz="2300" dirty="0" smtClean="0"/>
              <a:t>may miss some values</a:t>
            </a:r>
          </a:p>
          <a:p>
            <a:pPr>
              <a:buFont typeface="Arial" pitchFamily="34" charset="0"/>
              <a:buChar char="•"/>
            </a:pPr>
            <a:endParaRPr lang="en-US" sz="800" dirty="0" smtClean="0"/>
          </a:p>
          <a:p>
            <a:r>
              <a:rPr lang="en-US" dirty="0" err="1" smtClean="0"/>
              <a:t>FailureDoc</a:t>
            </a:r>
            <a:r>
              <a:rPr lang="en-US" dirty="0" smtClean="0"/>
              <a:t> selects replacement candidates by:</a:t>
            </a:r>
          </a:p>
          <a:p>
            <a:pPr lvl="1"/>
            <a:r>
              <a:rPr lang="en-US" dirty="0"/>
              <a:t>m</a:t>
            </a:r>
            <a:r>
              <a:rPr lang="en-US" dirty="0" smtClean="0"/>
              <a:t>apping each value to an </a:t>
            </a:r>
            <a:r>
              <a:rPr lang="en-US" b="1" i="1" dirty="0" smtClean="0"/>
              <a:t>abstract</a:t>
            </a:r>
            <a:r>
              <a:rPr lang="en-US" dirty="0" smtClean="0"/>
              <a:t> domain using an </a:t>
            </a:r>
            <a:r>
              <a:rPr lang="en-US" i="1" dirty="0" smtClean="0"/>
              <a:t>abstract object profile </a:t>
            </a:r>
            <a:r>
              <a:rPr lang="en-US" dirty="0" smtClean="0"/>
              <a:t>representation</a:t>
            </a:r>
          </a:p>
          <a:p>
            <a:pPr lvl="1"/>
            <a:r>
              <a:rPr lang="en-US" dirty="0"/>
              <a:t>s</a:t>
            </a:r>
            <a:r>
              <a:rPr lang="en-US" dirty="0" smtClean="0"/>
              <a:t>ample each abstract domain</a:t>
            </a:r>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11</a:t>
            </a:fld>
            <a:endParaRPr lang="en-US"/>
          </a:p>
        </p:txBody>
      </p:sp>
      <p:sp>
        <p:nvSpPr>
          <p:cNvPr id="5" name="Rounded Rectangle 4"/>
          <p:cNvSpPr/>
          <p:nvPr/>
        </p:nvSpPr>
        <p:spPr bwMode="auto">
          <a:xfrm>
            <a:off x="838200" y="3962400"/>
            <a:ext cx="7772400" cy="2362200"/>
          </a:xfrm>
          <a:prstGeom prst="roundRect">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 name="Isosceles Triangle 5"/>
          <p:cNvSpPr/>
          <p:nvPr/>
        </p:nvSpPr>
        <p:spPr bwMode="auto">
          <a:xfrm>
            <a:off x="1066800" y="4267200"/>
            <a:ext cx="228600" cy="228600"/>
          </a:xfrm>
          <a:prstGeom prst="triangle">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Isosceles Triangle 6"/>
          <p:cNvSpPr/>
          <p:nvPr/>
        </p:nvSpPr>
        <p:spPr bwMode="auto">
          <a:xfrm>
            <a:off x="1066800" y="4648200"/>
            <a:ext cx="228600" cy="228600"/>
          </a:xfrm>
          <a:prstGeom prst="triangle">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8" name="Oval 7"/>
          <p:cNvSpPr/>
          <p:nvPr/>
        </p:nvSpPr>
        <p:spPr bwMode="auto">
          <a:xfrm>
            <a:off x="2057400" y="44196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2819400" y="45720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0" name="Oval 9"/>
          <p:cNvSpPr/>
          <p:nvPr/>
        </p:nvSpPr>
        <p:spPr bwMode="auto">
          <a:xfrm>
            <a:off x="1752600" y="48768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2" name="Oval 11"/>
          <p:cNvSpPr/>
          <p:nvPr/>
        </p:nvSpPr>
        <p:spPr bwMode="auto">
          <a:xfrm>
            <a:off x="2514600" y="42672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3" name="Oval 12"/>
          <p:cNvSpPr/>
          <p:nvPr/>
        </p:nvSpPr>
        <p:spPr bwMode="auto">
          <a:xfrm>
            <a:off x="2286000" y="47244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4" name="Oval 13"/>
          <p:cNvSpPr/>
          <p:nvPr/>
        </p:nvSpPr>
        <p:spPr bwMode="auto">
          <a:xfrm>
            <a:off x="3200400" y="42672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5" name="Rectangle 14"/>
          <p:cNvSpPr/>
          <p:nvPr/>
        </p:nvSpPr>
        <p:spPr bwMode="auto">
          <a:xfrm>
            <a:off x="6096000" y="41910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 name="Isosceles Triangle 15"/>
          <p:cNvSpPr/>
          <p:nvPr/>
        </p:nvSpPr>
        <p:spPr bwMode="auto">
          <a:xfrm>
            <a:off x="1295400" y="4495800"/>
            <a:ext cx="228600" cy="228600"/>
          </a:xfrm>
          <a:prstGeom prst="triangle">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7" name="Oval 16"/>
          <p:cNvSpPr/>
          <p:nvPr/>
        </p:nvSpPr>
        <p:spPr bwMode="auto">
          <a:xfrm>
            <a:off x="2133600" y="51816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8" name="Oval 17"/>
          <p:cNvSpPr/>
          <p:nvPr/>
        </p:nvSpPr>
        <p:spPr bwMode="auto">
          <a:xfrm>
            <a:off x="2133600" y="57150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9" name="Oval 18"/>
          <p:cNvSpPr/>
          <p:nvPr/>
        </p:nvSpPr>
        <p:spPr bwMode="auto">
          <a:xfrm>
            <a:off x="1752600" y="55626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1" name="Oval 20"/>
          <p:cNvSpPr/>
          <p:nvPr/>
        </p:nvSpPr>
        <p:spPr bwMode="auto">
          <a:xfrm>
            <a:off x="2590800" y="51054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2" name="Oval 21"/>
          <p:cNvSpPr/>
          <p:nvPr/>
        </p:nvSpPr>
        <p:spPr bwMode="auto">
          <a:xfrm>
            <a:off x="2438400" y="54864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3" name="Oval 22"/>
          <p:cNvSpPr/>
          <p:nvPr/>
        </p:nvSpPr>
        <p:spPr bwMode="auto">
          <a:xfrm>
            <a:off x="3124200" y="50292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4" name="Oval 23"/>
          <p:cNvSpPr/>
          <p:nvPr/>
        </p:nvSpPr>
        <p:spPr bwMode="auto">
          <a:xfrm>
            <a:off x="3581400" y="48768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5" name="Oval 24"/>
          <p:cNvSpPr/>
          <p:nvPr/>
        </p:nvSpPr>
        <p:spPr bwMode="auto">
          <a:xfrm>
            <a:off x="3886200" y="42672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6" name="Oval 25"/>
          <p:cNvSpPr/>
          <p:nvPr/>
        </p:nvSpPr>
        <p:spPr bwMode="auto">
          <a:xfrm>
            <a:off x="3276600" y="54102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7" name="Oval 26"/>
          <p:cNvSpPr/>
          <p:nvPr/>
        </p:nvSpPr>
        <p:spPr bwMode="auto">
          <a:xfrm>
            <a:off x="3810000" y="53340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8" name="Oval 27"/>
          <p:cNvSpPr/>
          <p:nvPr/>
        </p:nvSpPr>
        <p:spPr bwMode="auto">
          <a:xfrm>
            <a:off x="2895600" y="54102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9" name="Oval 28"/>
          <p:cNvSpPr/>
          <p:nvPr/>
        </p:nvSpPr>
        <p:spPr bwMode="auto">
          <a:xfrm>
            <a:off x="2819400" y="57912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0" name="Oval 29"/>
          <p:cNvSpPr/>
          <p:nvPr/>
        </p:nvSpPr>
        <p:spPr bwMode="auto">
          <a:xfrm>
            <a:off x="3962400" y="49530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1" name="Oval 30"/>
          <p:cNvSpPr/>
          <p:nvPr/>
        </p:nvSpPr>
        <p:spPr bwMode="auto">
          <a:xfrm>
            <a:off x="3581400" y="57150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2" name="Rectangle 31"/>
          <p:cNvSpPr/>
          <p:nvPr/>
        </p:nvSpPr>
        <p:spPr bwMode="auto">
          <a:xfrm>
            <a:off x="5562600" y="48006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6324600" y="45339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5334000" y="52578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5867400" y="44958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6705600" y="42672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6858000" y="46863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7620000" y="44196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9" name="Rectangle 38"/>
          <p:cNvSpPr/>
          <p:nvPr/>
        </p:nvSpPr>
        <p:spPr bwMode="auto">
          <a:xfrm>
            <a:off x="6477000" y="54102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0" name="Rectangle 39"/>
          <p:cNvSpPr/>
          <p:nvPr/>
        </p:nvSpPr>
        <p:spPr bwMode="auto">
          <a:xfrm>
            <a:off x="7162800" y="43815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1" name="Rectangle 40"/>
          <p:cNvSpPr/>
          <p:nvPr/>
        </p:nvSpPr>
        <p:spPr bwMode="auto">
          <a:xfrm>
            <a:off x="5943600" y="49149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5943600" y="53340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3" name="Rectangle 42"/>
          <p:cNvSpPr/>
          <p:nvPr/>
        </p:nvSpPr>
        <p:spPr bwMode="auto">
          <a:xfrm>
            <a:off x="6858000" y="50673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6172200" y="57150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5" name="Rectangle 44"/>
          <p:cNvSpPr/>
          <p:nvPr/>
        </p:nvSpPr>
        <p:spPr bwMode="auto">
          <a:xfrm>
            <a:off x="6400800" y="50292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5410200" y="43434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4648200" y="50292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7315200" y="48006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4724400" y="46482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0" name="Rectangle 49"/>
          <p:cNvSpPr/>
          <p:nvPr/>
        </p:nvSpPr>
        <p:spPr bwMode="auto">
          <a:xfrm>
            <a:off x="5105400" y="47625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7848600" y="48006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2" name="Rectangle 51"/>
          <p:cNvSpPr/>
          <p:nvPr/>
        </p:nvSpPr>
        <p:spPr bwMode="auto">
          <a:xfrm>
            <a:off x="5943600" y="49149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3" name="Rectangle 52"/>
          <p:cNvSpPr/>
          <p:nvPr/>
        </p:nvSpPr>
        <p:spPr bwMode="auto">
          <a:xfrm>
            <a:off x="6629400" y="57912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4" name="Rectangle 53"/>
          <p:cNvSpPr/>
          <p:nvPr/>
        </p:nvSpPr>
        <p:spPr bwMode="auto">
          <a:xfrm>
            <a:off x="7086600" y="54864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5" name="Rectangle 54"/>
          <p:cNvSpPr/>
          <p:nvPr/>
        </p:nvSpPr>
        <p:spPr bwMode="auto">
          <a:xfrm>
            <a:off x="5029200" y="51435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6" name="Rectangle 55"/>
          <p:cNvSpPr/>
          <p:nvPr/>
        </p:nvSpPr>
        <p:spPr bwMode="auto">
          <a:xfrm>
            <a:off x="5029200" y="55626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7" name="Rectangle 56"/>
          <p:cNvSpPr/>
          <p:nvPr/>
        </p:nvSpPr>
        <p:spPr bwMode="auto">
          <a:xfrm>
            <a:off x="7620000" y="52578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8" name="Rectangle 57"/>
          <p:cNvSpPr/>
          <p:nvPr/>
        </p:nvSpPr>
        <p:spPr bwMode="auto">
          <a:xfrm>
            <a:off x="7467600" y="56388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9" name="Freeform 58"/>
          <p:cNvSpPr/>
          <p:nvPr/>
        </p:nvSpPr>
        <p:spPr>
          <a:xfrm>
            <a:off x="-290286" y="478971"/>
            <a:ext cx="1262743" cy="1349829"/>
          </a:xfrm>
          <a:custGeom>
            <a:avLst/>
            <a:gdLst>
              <a:gd name="connsiteX0" fmla="*/ 0 w 1262743"/>
              <a:gd name="connsiteY0" fmla="*/ 0 h 1349829"/>
              <a:gd name="connsiteX1" fmla="*/ 290286 w 1262743"/>
              <a:gd name="connsiteY1" fmla="*/ 203200 h 1349829"/>
              <a:gd name="connsiteX2" fmla="*/ 1262743 w 1262743"/>
              <a:gd name="connsiteY2" fmla="*/ 1349829 h 1349829"/>
            </a:gdLst>
            <a:ahLst/>
            <a:cxnLst>
              <a:cxn ang="0">
                <a:pos x="connsiteX0" y="connsiteY0"/>
              </a:cxn>
              <a:cxn ang="0">
                <a:pos x="connsiteX1" y="connsiteY1"/>
              </a:cxn>
              <a:cxn ang="0">
                <a:pos x="connsiteX2" y="connsiteY2"/>
              </a:cxn>
            </a:cxnLst>
            <a:rect l="l" t="t" r="r" b="b"/>
            <a:pathLst>
              <a:path w="1262743" h="1349829">
                <a:moveTo>
                  <a:pt x="0" y="0"/>
                </a:moveTo>
                <a:cubicBezTo>
                  <a:pt x="96762" y="67733"/>
                  <a:pt x="209596" y="116945"/>
                  <a:pt x="290286" y="203200"/>
                </a:cubicBezTo>
                <a:cubicBezTo>
                  <a:pt x="632655" y="569181"/>
                  <a:pt x="1262743" y="1349829"/>
                  <a:pt x="1262743" y="1349829"/>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0" name="Freeform 59"/>
          <p:cNvSpPr/>
          <p:nvPr/>
        </p:nvSpPr>
        <p:spPr>
          <a:xfrm>
            <a:off x="4180114" y="4325257"/>
            <a:ext cx="566057" cy="363339"/>
          </a:xfrm>
          <a:custGeom>
            <a:avLst/>
            <a:gdLst>
              <a:gd name="connsiteX0" fmla="*/ 566057 w 566057"/>
              <a:gd name="connsiteY0" fmla="*/ 0 h 363339"/>
              <a:gd name="connsiteX1" fmla="*/ 508000 w 566057"/>
              <a:gd name="connsiteY1" fmla="*/ 72572 h 363339"/>
              <a:gd name="connsiteX2" fmla="*/ 478972 w 566057"/>
              <a:gd name="connsiteY2" fmla="*/ 116114 h 363339"/>
              <a:gd name="connsiteX3" fmla="*/ 435429 w 566057"/>
              <a:gd name="connsiteY3" fmla="*/ 130629 h 363339"/>
              <a:gd name="connsiteX4" fmla="*/ 290286 w 566057"/>
              <a:gd name="connsiteY4" fmla="*/ 217714 h 363339"/>
              <a:gd name="connsiteX5" fmla="*/ 0 w 566057"/>
              <a:gd name="connsiteY5" fmla="*/ 333829 h 363339"/>
              <a:gd name="connsiteX6" fmla="*/ 43543 w 566057"/>
              <a:gd name="connsiteY6" fmla="*/ 362857 h 363339"/>
              <a:gd name="connsiteX7" fmla="*/ 130629 w 566057"/>
              <a:gd name="connsiteY7" fmla="*/ 348343 h 363339"/>
              <a:gd name="connsiteX8" fmla="*/ 159657 w 566057"/>
              <a:gd name="connsiteY8" fmla="*/ 348343 h 363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057" h="363339">
                <a:moveTo>
                  <a:pt x="566057" y="0"/>
                </a:moveTo>
                <a:cubicBezTo>
                  <a:pt x="546705" y="24191"/>
                  <a:pt x="526587" y="47789"/>
                  <a:pt x="508000" y="72572"/>
                </a:cubicBezTo>
                <a:cubicBezTo>
                  <a:pt x="497534" y="86527"/>
                  <a:pt x="492593" y="105217"/>
                  <a:pt x="478972" y="116114"/>
                </a:cubicBezTo>
                <a:cubicBezTo>
                  <a:pt x="467025" y="125672"/>
                  <a:pt x="448803" y="123199"/>
                  <a:pt x="435429" y="130629"/>
                </a:cubicBezTo>
                <a:cubicBezTo>
                  <a:pt x="332624" y="187743"/>
                  <a:pt x="378132" y="181112"/>
                  <a:pt x="290286" y="217714"/>
                </a:cubicBezTo>
                <a:cubicBezTo>
                  <a:pt x="194087" y="257797"/>
                  <a:pt x="0" y="333829"/>
                  <a:pt x="0" y="333829"/>
                </a:cubicBezTo>
                <a:cubicBezTo>
                  <a:pt x="14514" y="343505"/>
                  <a:pt x="26206" y="360931"/>
                  <a:pt x="43543" y="362857"/>
                </a:cubicBezTo>
                <a:cubicBezTo>
                  <a:pt x="72792" y="366107"/>
                  <a:pt x="101427" y="351993"/>
                  <a:pt x="130629" y="348343"/>
                </a:cubicBezTo>
                <a:cubicBezTo>
                  <a:pt x="140230" y="347143"/>
                  <a:pt x="149981" y="348343"/>
                  <a:pt x="159657" y="348343"/>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1" name="Rectangle 60"/>
          <p:cNvSpPr/>
          <p:nvPr/>
        </p:nvSpPr>
        <p:spPr bwMode="auto">
          <a:xfrm>
            <a:off x="5486400" y="5638800"/>
            <a:ext cx="228600" cy="228600"/>
          </a:xfrm>
          <a:prstGeom prst="rect">
            <a:avLst/>
          </a:prstGeom>
          <a:solidFill>
            <a:srgbClr val="D600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7" name="Oval 66"/>
          <p:cNvSpPr/>
          <p:nvPr/>
        </p:nvSpPr>
        <p:spPr bwMode="auto">
          <a:xfrm>
            <a:off x="4572000" y="4025900"/>
            <a:ext cx="3733800" cy="2133600"/>
          </a:xfrm>
          <a:prstGeom prst="ellipse">
            <a:avLst/>
          </a:prstGeom>
          <a:noFill/>
          <a:ln w="31750"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68" name="Oval 67"/>
          <p:cNvSpPr/>
          <p:nvPr/>
        </p:nvSpPr>
        <p:spPr bwMode="auto">
          <a:xfrm>
            <a:off x="914400" y="4191000"/>
            <a:ext cx="647700" cy="838200"/>
          </a:xfrm>
          <a:prstGeom prst="ellipse">
            <a:avLst/>
          </a:prstGeom>
          <a:noFill/>
          <a:ln w="31750"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69" name="Rounded Rectangle 68"/>
          <p:cNvSpPr/>
          <p:nvPr/>
        </p:nvSpPr>
        <p:spPr bwMode="auto">
          <a:xfrm>
            <a:off x="1676400" y="4114800"/>
            <a:ext cx="2748642" cy="1981200"/>
          </a:xfrm>
          <a:prstGeom prst="roundRect">
            <a:avLst/>
          </a:prstGeom>
          <a:noFill/>
          <a:ln w="31750"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70" name="Oval 69"/>
          <p:cNvSpPr/>
          <p:nvPr/>
        </p:nvSpPr>
        <p:spPr bwMode="auto">
          <a:xfrm>
            <a:off x="3276600" y="4572000"/>
            <a:ext cx="228600" cy="228600"/>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Tree>
    <p:extLst>
      <p:ext uri="{BB962C8B-B14F-4D97-AF65-F5344CB8AC3E}">
        <p14:creationId xmlns:p14="http://schemas.microsoft.com/office/powerpoint/2010/main" val="15369070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The architecture of  </a:t>
            </a:r>
            <a:r>
              <a:rPr lang="en-US" dirty="0" err="1" smtClean="0"/>
              <a:t>FailureDoc</a:t>
            </a:r>
            <a:endParaRPr lang="en-US" dirty="0"/>
          </a:p>
        </p:txBody>
      </p:sp>
      <p:sp>
        <p:nvSpPr>
          <p:cNvPr id="5" name="Flowchart: Document 4"/>
          <p:cNvSpPr/>
          <p:nvPr/>
        </p:nvSpPr>
        <p:spPr bwMode="auto">
          <a:xfrm>
            <a:off x="228600" y="1143000"/>
            <a:ext cx="1066800" cy="685800"/>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 Failed Test</a:t>
            </a:r>
          </a:p>
        </p:txBody>
      </p:sp>
      <p:sp>
        <p:nvSpPr>
          <p:cNvPr id="6" name="Flowchart: Document 5"/>
          <p:cNvSpPr/>
          <p:nvPr/>
        </p:nvSpPr>
        <p:spPr bwMode="auto">
          <a:xfrm>
            <a:off x="5562600" y="5223294"/>
            <a:ext cx="2133600" cy="685800"/>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 Failed Test </a:t>
            </a:r>
            <a:r>
              <a:rPr kumimoji="0" lang="en-US" sz="1800" b="1" i="0" u="none" strike="noStrike" cap="none" normalizeH="0" baseline="0" dirty="0" smtClean="0">
                <a:ln>
                  <a:noFill/>
                </a:ln>
                <a:solidFill>
                  <a:srgbClr val="FF0000"/>
                </a:solidFill>
                <a:effectLst/>
                <a:latin typeface="Times New Roman" pitchFamily="18" charset="0"/>
              </a:rPr>
              <a:t>with Documentation</a:t>
            </a:r>
          </a:p>
        </p:txBody>
      </p:sp>
      <p:sp>
        <p:nvSpPr>
          <p:cNvPr id="13" name="Flowchart: Alternate Process 12"/>
          <p:cNvSpPr/>
          <p:nvPr/>
        </p:nvSpPr>
        <p:spPr bwMode="auto">
          <a:xfrm>
            <a:off x="2362200" y="5070894"/>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Property</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dirty="0" smtClean="0">
                <a:ln>
                  <a:noFill/>
                </a:ln>
                <a:solidFill>
                  <a:schemeClr val="tx1"/>
                </a:solidFill>
                <a:effectLst/>
                <a:latin typeface="Times New Roman" pitchFamily="18" charset="0"/>
              </a:rPr>
              <a:t>Generalization</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4" name="Right Arrow 13"/>
          <p:cNvSpPr/>
          <p:nvPr/>
        </p:nvSpPr>
        <p:spPr bwMode="auto">
          <a:xfrm>
            <a:off x="1433052" y="1324896"/>
            <a:ext cx="838200" cy="1905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Flowchart: Alternate Process 14"/>
          <p:cNvSpPr/>
          <p:nvPr/>
        </p:nvSpPr>
        <p:spPr bwMode="auto">
          <a:xfrm>
            <a:off x="2362200" y="1066800"/>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Mutant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Generation</a:t>
            </a:r>
          </a:p>
        </p:txBody>
      </p:sp>
      <p:sp>
        <p:nvSpPr>
          <p:cNvPr id="16" name="Flowchart: Alternate Process 15"/>
          <p:cNvSpPr/>
          <p:nvPr/>
        </p:nvSpPr>
        <p:spPr bwMode="auto">
          <a:xfrm>
            <a:off x="2362200" y="2376948"/>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Execution Observation</a:t>
            </a:r>
          </a:p>
        </p:txBody>
      </p:sp>
      <p:sp>
        <p:nvSpPr>
          <p:cNvPr id="17" name="Flowchart: Alternate Process 16"/>
          <p:cNvSpPr/>
          <p:nvPr/>
        </p:nvSpPr>
        <p:spPr bwMode="auto">
          <a:xfrm>
            <a:off x="2362200" y="3692106"/>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Filter for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Root Causes</a:t>
            </a:r>
          </a:p>
        </p:txBody>
      </p:sp>
      <p:sp>
        <p:nvSpPr>
          <p:cNvPr id="18" name="Right Arrow 17"/>
          <p:cNvSpPr/>
          <p:nvPr/>
        </p:nvSpPr>
        <p:spPr bwMode="auto">
          <a:xfrm>
            <a:off x="4572000" y="5420554"/>
            <a:ext cx="838200" cy="1905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Down Arrow 18"/>
          <p:cNvSpPr/>
          <p:nvPr/>
        </p:nvSpPr>
        <p:spPr bwMode="auto">
          <a:xfrm>
            <a:off x="3238500" y="1981200"/>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Down Arrow 19"/>
          <p:cNvSpPr/>
          <p:nvPr/>
        </p:nvSpPr>
        <p:spPr bwMode="auto">
          <a:xfrm>
            <a:off x="3238500" y="3276600"/>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Down Arrow 20"/>
          <p:cNvSpPr/>
          <p:nvPr/>
        </p:nvSpPr>
        <p:spPr bwMode="auto">
          <a:xfrm>
            <a:off x="3238500" y="4630947"/>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pSp>
        <p:nvGrpSpPr>
          <p:cNvPr id="10" name="Group 9"/>
          <p:cNvGrpSpPr/>
          <p:nvPr/>
        </p:nvGrpSpPr>
        <p:grpSpPr>
          <a:xfrm>
            <a:off x="228600" y="1905000"/>
            <a:ext cx="1828800" cy="553998"/>
            <a:chOff x="228600" y="2133600"/>
            <a:chExt cx="1828800" cy="553998"/>
          </a:xfrm>
        </p:grpSpPr>
        <p:sp>
          <p:nvSpPr>
            <p:cNvPr id="9" name="TextBox 8"/>
            <p:cNvSpPr txBox="1"/>
            <p:nvPr/>
          </p:nvSpPr>
          <p:spPr>
            <a:xfrm>
              <a:off x="228600" y="2133600"/>
              <a:ext cx="1790700" cy="553998"/>
            </a:xfrm>
            <a:prstGeom prst="rect">
              <a:avLst/>
            </a:prstGeom>
            <a:noFill/>
          </p:spPr>
          <p:txBody>
            <a:bodyPr wrap="square" rtlCol="0">
              <a:spAutoFit/>
            </a:bodyPr>
            <a:lstStyle/>
            <a:p>
              <a:r>
                <a:rPr lang="en-US" sz="1500" dirty="0" smtClean="0">
                  <a:latin typeface="Courier New" pitchFamily="49" charset="0"/>
                  <a:cs typeface="Courier New" pitchFamily="49" charset="0"/>
                </a:rPr>
                <a:t>x = -1;</a:t>
              </a:r>
            </a:p>
            <a:p>
              <a:r>
                <a:rPr lang="en-US" sz="1500" dirty="0" smtClean="0">
                  <a:latin typeface="Courier New" pitchFamily="49" charset="0"/>
                  <a:cs typeface="Courier New" pitchFamily="49" charset="0"/>
                </a:rPr>
                <a:t>assert x &gt; 0;</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325" y="2363889"/>
              <a:ext cx="219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5" name="TextBox 34"/>
          <p:cNvSpPr txBox="1"/>
          <p:nvPr/>
        </p:nvSpPr>
        <p:spPr>
          <a:xfrm>
            <a:off x="4495800" y="1219200"/>
            <a:ext cx="1676400" cy="584775"/>
          </a:xfrm>
          <a:prstGeom prst="rect">
            <a:avLst/>
          </a:prstGeom>
          <a:noFill/>
        </p:spPr>
        <p:txBody>
          <a:bodyPr wrap="square" rtlCol="0">
            <a:spAutoFit/>
          </a:bodyPr>
          <a:lstStyle/>
          <a:p>
            <a:r>
              <a:rPr lang="en-US" sz="1600" dirty="0" smtClean="0">
                <a:latin typeface="Courier New" pitchFamily="49" charset="0"/>
                <a:cs typeface="Courier New" pitchFamily="49" charset="0"/>
              </a:rPr>
              <a:t>x = </a:t>
            </a:r>
            <a:r>
              <a:rPr lang="en-US" sz="1600" dirty="0" smtClean="0">
                <a:solidFill>
                  <a:srgbClr val="FF0000"/>
                </a:solidFill>
                <a:latin typeface="Courier New" pitchFamily="49" charset="0"/>
                <a:cs typeface="Courier New" pitchFamily="49" charset="0"/>
              </a:rPr>
              <a:t>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assert x&gt;0;</a:t>
            </a:r>
          </a:p>
        </p:txBody>
      </p:sp>
      <p:sp>
        <p:nvSpPr>
          <p:cNvPr id="36" name="TextBox 35"/>
          <p:cNvSpPr txBox="1"/>
          <p:nvPr/>
        </p:nvSpPr>
        <p:spPr>
          <a:xfrm>
            <a:off x="5978106" y="1209622"/>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5</a:t>
            </a:r>
            <a:r>
              <a:rPr lang="en-US" sz="1600" dirty="0" smtClean="0"/>
              <a:t>;</a:t>
            </a:r>
            <a:endParaRPr lang="en-US" sz="1600" dirty="0"/>
          </a:p>
          <a:p>
            <a:r>
              <a:rPr lang="en-US" sz="1600" dirty="0"/>
              <a:t>assert </a:t>
            </a:r>
            <a:r>
              <a:rPr lang="en-US" sz="1600" dirty="0" smtClean="0"/>
              <a:t>x&gt;0</a:t>
            </a:r>
            <a:r>
              <a:rPr lang="en-US" sz="1600" dirty="0"/>
              <a:t>;</a:t>
            </a:r>
          </a:p>
        </p:txBody>
      </p:sp>
      <p:sp>
        <p:nvSpPr>
          <p:cNvPr id="37" name="TextBox 36"/>
          <p:cNvSpPr txBox="1"/>
          <p:nvPr/>
        </p:nvSpPr>
        <p:spPr>
          <a:xfrm>
            <a:off x="7443159" y="1196155"/>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2</a:t>
            </a:r>
            <a:r>
              <a:rPr lang="en-US" sz="1600" dirty="0" smtClean="0"/>
              <a:t>;</a:t>
            </a:r>
            <a:endParaRPr lang="en-US" sz="1600" dirty="0"/>
          </a:p>
          <a:p>
            <a:r>
              <a:rPr lang="en-US" sz="1600" dirty="0"/>
              <a:t>assert </a:t>
            </a:r>
            <a:r>
              <a:rPr lang="en-US" sz="1600" dirty="0" smtClean="0"/>
              <a:t>x&gt;0</a:t>
            </a:r>
            <a:r>
              <a:rPr lang="en-US" sz="1600" dirty="0"/>
              <a:t>;</a:t>
            </a:r>
          </a:p>
        </p:txBody>
      </p:sp>
      <p:sp>
        <p:nvSpPr>
          <p:cNvPr id="38" name="TextBox 37"/>
          <p:cNvSpPr txBox="1"/>
          <p:nvPr/>
        </p:nvSpPr>
        <p:spPr>
          <a:xfrm>
            <a:off x="4495800" y="2688821"/>
            <a:ext cx="1676400" cy="584775"/>
          </a:xfrm>
          <a:prstGeom prst="rect">
            <a:avLst/>
          </a:prstGeom>
          <a:noFill/>
        </p:spPr>
        <p:txBody>
          <a:bodyPr wrap="square" rtlCol="0">
            <a:spAutoFit/>
          </a:bodyPr>
          <a:lstStyle/>
          <a:p>
            <a:r>
              <a:rPr lang="en-US" sz="1600" dirty="0" smtClean="0">
                <a:latin typeface="Courier New" pitchFamily="49" charset="0"/>
                <a:cs typeface="Courier New" pitchFamily="49" charset="0"/>
              </a:rPr>
              <a:t>x = </a:t>
            </a:r>
            <a:r>
              <a:rPr lang="en-US" sz="1600" dirty="0" smtClean="0">
                <a:solidFill>
                  <a:srgbClr val="FF0000"/>
                </a:solidFill>
                <a:latin typeface="Courier New" pitchFamily="49" charset="0"/>
                <a:cs typeface="Courier New" pitchFamily="49" charset="0"/>
              </a:rPr>
              <a:t>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assert x&gt;0;</a:t>
            </a:r>
          </a:p>
        </p:txBody>
      </p:sp>
      <p:sp>
        <p:nvSpPr>
          <p:cNvPr id="39" name="TextBox 38"/>
          <p:cNvSpPr txBox="1"/>
          <p:nvPr/>
        </p:nvSpPr>
        <p:spPr>
          <a:xfrm>
            <a:off x="6025182" y="2699001"/>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5</a:t>
            </a:r>
            <a:r>
              <a:rPr lang="en-US" sz="1600" dirty="0" smtClean="0"/>
              <a:t>;</a:t>
            </a:r>
            <a:endParaRPr lang="en-US" sz="1600" dirty="0"/>
          </a:p>
          <a:p>
            <a:r>
              <a:rPr lang="en-US" sz="1600" dirty="0"/>
              <a:t>assert </a:t>
            </a:r>
            <a:r>
              <a:rPr lang="en-US" sz="1600" dirty="0" smtClean="0"/>
              <a:t>x&gt;0</a:t>
            </a:r>
            <a:r>
              <a:rPr lang="en-US" sz="1600" dirty="0"/>
              <a:t>;</a:t>
            </a:r>
          </a:p>
        </p:txBody>
      </p:sp>
      <p:sp>
        <p:nvSpPr>
          <p:cNvPr id="40" name="TextBox 39"/>
          <p:cNvSpPr txBox="1"/>
          <p:nvPr/>
        </p:nvSpPr>
        <p:spPr>
          <a:xfrm>
            <a:off x="7502106" y="2697777"/>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2</a:t>
            </a:r>
            <a:r>
              <a:rPr lang="en-US" sz="1600" dirty="0" smtClean="0"/>
              <a:t>;</a:t>
            </a:r>
            <a:endParaRPr lang="en-US" sz="1600" dirty="0"/>
          </a:p>
          <a:p>
            <a:r>
              <a:rPr lang="en-US" sz="1600" dirty="0"/>
              <a:t>assert </a:t>
            </a:r>
            <a:r>
              <a:rPr lang="en-US" sz="1600" dirty="0" smtClean="0"/>
              <a:t>x&gt;0</a:t>
            </a:r>
            <a:r>
              <a:rPr lang="en-US" sz="1600" dirty="0"/>
              <a:t>;</a:t>
            </a: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799" y="3227718"/>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2467" y="3207588"/>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4536" y="3231400"/>
            <a:ext cx="219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Group 10"/>
          <p:cNvGrpSpPr/>
          <p:nvPr/>
        </p:nvGrpSpPr>
        <p:grpSpPr>
          <a:xfrm>
            <a:off x="4572000" y="4124980"/>
            <a:ext cx="1185333" cy="646331"/>
            <a:chOff x="4800600" y="4429780"/>
            <a:chExt cx="1185333" cy="646331"/>
          </a:xfrm>
        </p:grpSpPr>
        <p:pic>
          <p:nvPicPr>
            <p:cNvPr id="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4495800"/>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TextBox 47"/>
            <p:cNvSpPr txBox="1"/>
            <p:nvPr/>
          </p:nvSpPr>
          <p:spPr>
            <a:xfrm>
              <a:off x="4800600" y="4429780"/>
              <a:ext cx="990600" cy="646331"/>
            </a:xfrm>
            <a:prstGeom prst="rect">
              <a:avLst/>
            </a:prstGeom>
            <a:noFill/>
          </p:spPr>
          <p:txBody>
            <a:bodyPr wrap="square" rtlCol="0">
              <a:spAutoFit/>
            </a:bodyPr>
            <a:lstStyle/>
            <a:p>
              <a:r>
                <a:rPr lang="en-US" sz="1800" dirty="0" smtClean="0">
                  <a:latin typeface="+mj-lt"/>
                  <a:cs typeface="Courier New" pitchFamily="49" charset="0"/>
                </a:rPr>
                <a:t>x = </a:t>
              </a:r>
              <a:r>
                <a:rPr lang="en-US" sz="1800" dirty="0" smtClean="0">
                  <a:solidFill>
                    <a:srgbClr val="FF0000"/>
                  </a:solidFill>
                  <a:latin typeface="+mj-lt"/>
                  <a:cs typeface="Courier New" pitchFamily="49" charset="0"/>
                </a:rPr>
                <a:t>5</a:t>
              </a:r>
              <a:endParaRPr lang="en-US" sz="1800" dirty="0" smtClean="0">
                <a:latin typeface="+mj-lt"/>
                <a:cs typeface="Courier New" pitchFamily="49" charset="0"/>
              </a:endParaRPr>
            </a:p>
            <a:p>
              <a:r>
                <a:rPr lang="en-US" sz="1800" dirty="0">
                  <a:latin typeface="+mj-lt"/>
                  <a:cs typeface="Courier New" pitchFamily="49" charset="0"/>
                </a:rPr>
                <a:t>x = </a:t>
              </a:r>
              <a:r>
                <a:rPr lang="en-US" sz="1800" dirty="0" smtClean="0">
                  <a:solidFill>
                    <a:srgbClr val="FF0000"/>
                  </a:solidFill>
                  <a:latin typeface="+mj-lt"/>
                  <a:cs typeface="Courier New" pitchFamily="49" charset="0"/>
                </a:rPr>
                <a:t>2</a:t>
              </a:r>
              <a:endParaRPr lang="en-US" sz="1800" dirty="0">
                <a:latin typeface="+mj-lt"/>
                <a:cs typeface="Courier New" pitchFamily="49" charset="0"/>
              </a:endParaRPr>
            </a:p>
          </p:txBody>
        </p:sp>
      </p:grpSp>
      <p:sp>
        <p:nvSpPr>
          <p:cNvPr id="49" name="TextBox 48"/>
          <p:cNvSpPr txBox="1"/>
          <p:nvPr/>
        </p:nvSpPr>
        <p:spPr>
          <a:xfrm>
            <a:off x="4648200" y="5711279"/>
            <a:ext cx="990600" cy="384721"/>
          </a:xfrm>
          <a:prstGeom prst="rect">
            <a:avLst/>
          </a:prstGeom>
          <a:noFill/>
        </p:spPr>
        <p:txBody>
          <a:bodyPr wrap="square" rtlCol="0">
            <a:spAutoFit/>
          </a:bodyPr>
          <a:lstStyle/>
          <a:p>
            <a:r>
              <a:rPr lang="en-US" sz="1900" dirty="0" smtClean="0">
                <a:solidFill>
                  <a:srgbClr val="FF0000"/>
                </a:solidFill>
                <a:latin typeface="+mj-lt"/>
                <a:cs typeface="Courier New" pitchFamily="49" charset="0"/>
              </a:rPr>
              <a:t>x &gt; 0</a:t>
            </a:r>
            <a:endParaRPr lang="en-US" sz="1900" dirty="0">
              <a:solidFill>
                <a:srgbClr val="FF0000"/>
              </a:solidFill>
              <a:latin typeface="+mj-lt"/>
              <a:cs typeface="Courier New" pitchFamily="49" charset="0"/>
            </a:endParaRPr>
          </a:p>
        </p:txBody>
      </p:sp>
      <p:sp>
        <p:nvSpPr>
          <p:cNvPr id="50" name="TextBox 49"/>
          <p:cNvSpPr txBox="1"/>
          <p:nvPr/>
        </p:nvSpPr>
        <p:spPr>
          <a:xfrm>
            <a:off x="6286500" y="5863418"/>
            <a:ext cx="3162300" cy="784830"/>
          </a:xfrm>
          <a:prstGeom prst="rect">
            <a:avLst/>
          </a:prstGeom>
          <a:noFill/>
        </p:spPr>
        <p:txBody>
          <a:bodyPr wrap="square" rtlCol="0">
            <a:spAutoFit/>
          </a:bodyPr>
          <a:lstStyle/>
          <a:p>
            <a:r>
              <a:rPr lang="en-US" sz="1500" dirty="0" smtClean="0">
                <a:latin typeface="Courier New" pitchFamily="49" charset="0"/>
                <a:cs typeface="Courier New" pitchFamily="49" charset="0"/>
              </a:rPr>
              <a:t> </a:t>
            </a:r>
            <a:r>
              <a:rPr lang="en-US" sz="1500" dirty="0" smtClean="0">
                <a:solidFill>
                  <a:srgbClr val="FF0000"/>
                </a:solidFill>
                <a:latin typeface="Courier New" pitchFamily="49" charset="0"/>
                <a:cs typeface="Courier New" pitchFamily="49" charset="0"/>
              </a:rPr>
              <a:t>//Test passes if x &gt; 0</a:t>
            </a:r>
          </a:p>
          <a:p>
            <a:r>
              <a:rPr lang="en-US" sz="1500" dirty="0" smtClean="0">
                <a:latin typeface="Courier New" pitchFamily="49" charset="0"/>
                <a:cs typeface="Courier New" pitchFamily="49" charset="0"/>
              </a:rPr>
              <a:t> x = -1;</a:t>
            </a:r>
          </a:p>
          <a:p>
            <a:r>
              <a:rPr lang="en-US" sz="1500" dirty="0" smtClean="0">
                <a:latin typeface="Courier New" pitchFamily="49" charset="0"/>
                <a:cs typeface="Courier New" pitchFamily="49" charset="0"/>
              </a:rPr>
              <a:t> assert x &gt; 0;</a:t>
            </a:r>
          </a:p>
        </p:txBody>
      </p:sp>
      <p:sp>
        <p:nvSpPr>
          <p:cNvPr id="31" name="Rounded Rectangle 30"/>
          <p:cNvSpPr/>
          <p:nvPr/>
        </p:nvSpPr>
        <p:spPr bwMode="auto">
          <a:xfrm>
            <a:off x="2286000" y="2247900"/>
            <a:ext cx="6720349" cy="1333500"/>
          </a:xfrm>
          <a:prstGeom prst="roundRect">
            <a:avLst/>
          </a:prstGeom>
          <a:noFill/>
          <a:ln w="730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909604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 result </a:t>
            </a:r>
            <a:r>
              <a:rPr lang="en-US" dirty="0"/>
              <a:t>o</a:t>
            </a:r>
            <a:r>
              <a:rPr lang="en-US" dirty="0" smtClean="0"/>
              <a:t>bservation</a:t>
            </a:r>
            <a:endParaRPr lang="en-US" dirty="0"/>
          </a:p>
        </p:txBody>
      </p:sp>
      <p:sp>
        <p:nvSpPr>
          <p:cNvPr id="3" name="Content Placeholder 2"/>
          <p:cNvSpPr>
            <a:spLocks noGrp="1"/>
          </p:cNvSpPr>
          <p:nvPr>
            <p:ph idx="1"/>
          </p:nvPr>
        </p:nvSpPr>
        <p:spPr>
          <a:xfrm>
            <a:off x="685800" y="1371600"/>
            <a:ext cx="8305800" cy="4495800"/>
          </a:xfrm>
        </p:spPr>
        <p:txBody>
          <a:bodyPr/>
          <a:lstStyle/>
          <a:p>
            <a:r>
              <a:rPr lang="en-US" sz="2300" dirty="0" err="1" smtClean="0"/>
              <a:t>FailureDoc</a:t>
            </a:r>
            <a:r>
              <a:rPr lang="en-US" sz="2300" dirty="0" smtClean="0"/>
              <a:t> executes each mutated test, and classifies it as:</a:t>
            </a:r>
          </a:p>
          <a:p>
            <a:pPr lvl="1"/>
            <a:r>
              <a:rPr lang="en-US" b="1" dirty="0" smtClean="0"/>
              <a:t>Passing</a:t>
            </a:r>
          </a:p>
          <a:p>
            <a:pPr lvl="1"/>
            <a:r>
              <a:rPr lang="en-US" b="1" dirty="0" smtClean="0"/>
              <a:t>Failing</a:t>
            </a:r>
          </a:p>
          <a:p>
            <a:pPr lvl="2"/>
            <a:r>
              <a:rPr lang="en-US" dirty="0" smtClean="0"/>
              <a:t>The same failure as the original failed test</a:t>
            </a:r>
          </a:p>
          <a:p>
            <a:pPr lvl="1"/>
            <a:r>
              <a:rPr lang="en-US" b="1" dirty="0" smtClean="0"/>
              <a:t>Unexpected exception</a:t>
            </a:r>
          </a:p>
          <a:p>
            <a:pPr lvl="2"/>
            <a:r>
              <a:rPr lang="en-US" dirty="0" smtClean="0"/>
              <a:t>A different exception is thrown</a:t>
            </a:r>
            <a:endParaRPr lang="en-US" dirty="0"/>
          </a:p>
        </p:txBody>
      </p:sp>
      <p:sp>
        <p:nvSpPr>
          <p:cNvPr id="4" name="Slide Number Placeholder 3"/>
          <p:cNvSpPr>
            <a:spLocks noGrp="1"/>
          </p:cNvSpPr>
          <p:nvPr>
            <p:ph type="sldNum" sz="quarter" idx="11"/>
          </p:nvPr>
        </p:nvSpPr>
        <p:spPr>
          <a:xfrm>
            <a:off x="6553200" y="6400800"/>
            <a:ext cx="1905000" cy="457200"/>
          </a:xfrm>
        </p:spPr>
        <p:txBody>
          <a:bodyPr/>
          <a:lstStyle/>
          <a:p>
            <a:fld id="{3B048AC8-D41E-4C7B-8EE3-A52489AA1F05}" type="slidenum">
              <a:rPr lang="en-US" smtClean="0"/>
              <a:pPr/>
              <a:t>13</a:t>
            </a:fld>
            <a:endParaRPr lang="en-US"/>
          </a:p>
        </p:txBody>
      </p:sp>
      <p:sp>
        <p:nvSpPr>
          <p:cNvPr id="5" name="TextBox 4"/>
          <p:cNvSpPr txBox="1"/>
          <p:nvPr/>
        </p:nvSpPr>
        <p:spPr>
          <a:xfrm>
            <a:off x="457200" y="4569023"/>
            <a:ext cx="4419600" cy="1077218"/>
          </a:xfrm>
          <a:prstGeom prst="rect">
            <a:avLst/>
          </a:prstGeom>
          <a:noFill/>
        </p:spPr>
        <p:txBody>
          <a:bodyPr wrap="square" rtlCol="0">
            <a:spAutoFit/>
          </a:bodyPr>
          <a:lstStyle/>
          <a:p>
            <a:r>
              <a:rPr lang="en-US" sz="1600" dirty="0" smtClean="0">
                <a:latin typeface="Courier New" pitchFamily="49" charset="0"/>
                <a:cs typeface="Courier New" pitchFamily="49" charset="0"/>
              </a:rPr>
              <a:t>...</a:t>
            </a:r>
          </a:p>
          <a:p>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i = </a:t>
            </a:r>
            <a:r>
              <a:rPr lang="en-US" sz="1600" dirty="0">
                <a:solidFill>
                  <a:srgbClr val="0070C0"/>
                </a:solidFill>
                <a:latin typeface="Courier New" pitchFamily="49" charset="0"/>
                <a:cs typeface="Courier New" pitchFamily="49" charset="0"/>
              </a:rPr>
              <a:t>1</a:t>
            </a:r>
            <a:r>
              <a:rPr lang="en-US" sz="1600" dirty="0">
                <a:latin typeface="Courier New" pitchFamily="49" charset="0"/>
                <a:cs typeface="Courier New" pitchFamily="49" charset="0"/>
              </a:rPr>
              <a:t>;</a:t>
            </a:r>
          </a:p>
          <a:p>
            <a:r>
              <a:rPr lang="en-US" sz="1600" dirty="0" err="1" smtClean="0">
                <a:latin typeface="Courier New" pitchFamily="49" charset="0"/>
                <a:cs typeface="Courier New" pitchFamily="49" charset="0"/>
              </a:rPr>
              <a:t>ArrayList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lst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new </a:t>
            </a:r>
            <a:r>
              <a:rPr lang="en-US" sz="1600" dirty="0" err="1">
                <a:latin typeface="Courier New" pitchFamily="49" charset="0"/>
                <a:cs typeface="Courier New" pitchFamily="49" charset="0"/>
              </a:rPr>
              <a:t>ArrayList</a:t>
            </a:r>
            <a:r>
              <a:rPr lang="en-US" sz="1600" dirty="0">
                <a:latin typeface="Courier New" pitchFamily="49" charset="0"/>
                <a:cs typeface="Courier New" pitchFamily="49" charset="0"/>
              </a:rPr>
              <a:t>(i);</a:t>
            </a:r>
          </a:p>
          <a:p>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p:txBody>
      </p:sp>
      <p:sp>
        <p:nvSpPr>
          <p:cNvPr id="6" name="TextBox 5"/>
          <p:cNvSpPr txBox="1"/>
          <p:nvPr/>
        </p:nvSpPr>
        <p:spPr>
          <a:xfrm>
            <a:off x="4991100" y="4569023"/>
            <a:ext cx="4419600" cy="1077218"/>
          </a:xfrm>
          <a:prstGeom prst="rect">
            <a:avLst/>
          </a:prstGeom>
          <a:noFill/>
        </p:spPr>
        <p:txBody>
          <a:bodyPr wrap="square" rtlCol="0">
            <a:spAutoFit/>
          </a:bodyPr>
          <a:lstStyle/>
          <a:p>
            <a:r>
              <a:rPr lang="en-US" sz="1600" dirty="0" smtClean="0">
                <a:latin typeface="Courier New" pitchFamily="49" charset="0"/>
                <a:cs typeface="Courier New" pitchFamily="49" charset="0"/>
              </a:rPr>
              <a:t>...</a:t>
            </a:r>
          </a:p>
          <a:p>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i = </a:t>
            </a:r>
            <a:r>
              <a:rPr lang="en-US" sz="1600" dirty="0" smtClean="0">
                <a:solidFill>
                  <a:srgbClr val="FF0000"/>
                </a:solidFill>
                <a:latin typeface="Courier New" pitchFamily="49" charset="0"/>
                <a:cs typeface="Courier New" pitchFamily="49" charset="0"/>
              </a:rPr>
              <a:t>-10</a:t>
            </a: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a:p>
            <a:r>
              <a:rPr lang="en-US" sz="1600" dirty="0" err="1" smtClean="0">
                <a:latin typeface="Courier New" pitchFamily="49" charset="0"/>
                <a:cs typeface="Courier New" pitchFamily="49" charset="0"/>
              </a:rPr>
              <a:t>ArrayList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lst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new </a:t>
            </a:r>
            <a:r>
              <a:rPr lang="en-US" sz="1600" dirty="0" err="1">
                <a:latin typeface="Courier New" pitchFamily="49" charset="0"/>
                <a:cs typeface="Courier New" pitchFamily="49" charset="0"/>
              </a:rPr>
              <a:t>ArrayList</a:t>
            </a:r>
            <a:r>
              <a:rPr lang="en-US" sz="1600" dirty="0">
                <a:latin typeface="Courier New" pitchFamily="49" charset="0"/>
                <a:cs typeface="Courier New" pitchFamily="49" charset="0"/>
              </a:rPr>
              <a:t>(i);</a:t>
            </a:r>
          </a:p>
          <a:p>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p:txBody>
      </p:sp>
      <p:sp>
        <p:nvSpPr>
          <p:cNvPr id="7" name="Right Arrow 6"/>
          <p:cNvSpPr/>
          <p:nvPr/>
        </p:nvSpPr>
        <p:spPr bwMode="auto">
          <a:xfrm>
            <a:off x="4610100" y="5092987"/>
            <a:ext cx="342900" cy="16183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3733800" y="5909846"/>
            <a:ext cx="5562600" cy="338554"/>
          </a:xfrm>
          <a:prstGeom prst="rect">
            <a:avLst/>
          </a:prstGeom>
          <a:noFill/>
        </p:spPr>
        <p:txBody>
          <a:bodyPr wrap="square" rtlCol="0">
            <a:spAutoFit/>
          </a:bodyPr>
          <a:lstStyle/>
          <a:p>
            <a:r>
              <a:rPr lang="en-US" sz="1600" dirty="0" smtClean="0">
                <a:latin typeface="+mj-lt"/>
                <a:cs typeface="Courier New" pitchFamily="49" charset="0"/>
              </a:rPr>
              <a:t>Unexpected exception: </a:t>
            </a:r>
            <a:r>
              <a:rPr lang="en-US" sz="1600" dirty="0" err="1" smtClean="0">
                <a:solidFill>
                  <a:srgbClr val="FF0000"/>
                </a:solidFill>
                <a:latin typeface="Courier New" pitchFamily="49" charset="0"/>
                <a:cs typeface="Courier New" pitchFamily="49" charset="0"/>
              </a:rPr>
              <a:t>IllegalArgumentException</a:t>
            </a:r>
            <a:endParaRPr lang="en-US" sz="1600" dirty="0" smtClean="0">
              <a:latin typeface="+mj-lt"/>
              <a:cs typeface="Courier New" pitchFamily="49" charset="0"/>
            </a:endParaRPr>
          </a:p>
        </p:txBody>
      </p:sp>
      <p:cxnSp>
        <p:nvCxnSpPr>
          <p:cNvPr id="13" name="Straight Arrow Connector 12"/>
          <p:cNvCxnSpPr/>
          <p:nvPr/>
        </p:nvCxnSpPr>
        <p:spPr bwMode="auto">
          <a:xfrm flipV="1">
            <a:off x="7772400" y="5410200"/>
            <a:ext cx="0" cy="457200"/>
          </a:xfrm>
          <a:prstGeom prst="straightConnector1">
            <a:avLst/>
          </a:prstGeom>
          <a:solidFill>
            <a:schemeClr val="accent1"/>
          </a:solidFill>
          <a:ln w="22225" cap="flat" cmpd="sng" algn="ctr">
            <a:solidFill>
              <a:schemeClr val="tx1"/>
            </a:solidFill>
            <a:prstDash val="solid"/>
            <a:round/>
            <a:headEnd type="none" w="med" len="med"/>
            <a:tailEnd type="arrow"/>
          </a:ln>
          <a:effectLst/>
        </p:spPr>
      </p:cxnSp>
      <p:sp>
        <p:nvSpPr>
          <p:cNvPr id="10" name="TextBox 9"/>
          <p:cNvSpPr txBox="1"/>
          <p:nvPr/>
        </p:nvSpPr>
        <p:spPr>
          <a:xfrm>
            <a:off x="381000" y="4191000"/>
            <a:ext cx="2514600" cy="400110"/>
          </a:xfrm>
          <a:prstGeom prst="rect">
            <a:avLst/>
          </a:prstGeom>
          <a:noFill/>
        </p:spPr>
        <p:txBody>
          <a:bodyPr wrap="square" rtlCol="0">
            <a:spAutoFit/>
          </a:bodyPr>
          <a:lstStyle/>
          <a:p>
            <a:r>
              <a:rPr lang="en-US" sz="2000" dirty="0" smtClean="0">
                <a:latin typeface="+mn-lt"/>
              </a:rPr>
              <a:t>Original test</a:t>
            </a:r>
          </a:p>
        </p:txBody>
      </p:sp>
      <p:sp>
        <p:nvSpPr>
          <p:cNvPr id="11" name="TextBox 10"/>
          <p:cNvSpPr txBox="1"/>
          <p:nvPr/>
        </p:nvSpPr>
        <p:spPr>
          <a:xfrm>
            <a:off x="5006340" y="4221265"/>
            <a:ext cx="2766060" cy="400110"/>
          </a:xfrm>
          <a:prstGeom prst="rect">
            <a:avLst/>
          </a:prstGeom>
          <a:noFill/>
        </p:spPr>
        <p:txBody>
          <a:bodyPr wrap="square" rtlCol="0">
            <a:spAutoFit/>
          </a:bodyPr>
          <a:lstStyle/>
          <a:p>
            <a:r>
              <a:rPr lang="en-US" sz="2000" dirty="0" smtClean="0">
                <a:latin typeface="+mn-lt"/>
              </a:rPr>
              <a:t>Mutated test</a:t>
            </a:r>
          </a:p>
        </p:txBody>
      </p:sp>
    </p:spTree>
    <p:extLst>
      <p:ext uri="{BB962C8B-B14F-4D97-AF65-F5344CB8AC3E}">
        <p14:creationId xmlns:p14="http://schemas.microsoft.com/office/powerpoint/2010/main" val="41255417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305800" cy="1143000"/>
          </a:xfrm>
        </p:spPr>
        <p:txBody>
          <a:bodyPr/>
          <a:lstStyle/>
          <a:p>
            <a:r>
              <a:rPr lang="en-US" dirty="0" smtClean="0"/>
              <a:t>Record expression </a:t>
            </a:r>
            <a:r>
              <a:rPr lang="en-US" dirty="0"/>
              <a:t>v</a:t>
            </a:r>
            <a:r>
              <a:rPr lang="en-US" dirty="0" smtClean="0"/>
              <a:t>alues in test </a:t>
            </a:r>
            <a:r>
              <a:rPr lang="en-US" dirty="0"/>
              <a:t>e</a:t>
            </a:r>
            <a:r>
              <a:rPr lang="en-US" dirty="0" smtClean="0"/>
              <a:t>xecution</a:t>
            </a:r>
            <a:endParaRPr lang="en-US" dirty="0"/>
          </a:p>
        </p:txBody>
      </p:sp>
      <p:sp>
        <p:nvSpPr>
          <p:cNvPr id="3" name="Content Placeholder 2"/>
          <p:cNvSpPr>
            <a:spLocks noGrp="1"/>
          </p:cNvSpPr>
          <p:nvPr>
            <p:ph idx="1"/>
          </p:nvPr>
        </p:nvSpPr>
        <p:spPr/>
        <p:txBody>
          <a:bodyPr/>
          <a:lstStyle/>
          <a:p>
            <a:r>
              <a:rPr lang="en-US" dirty="0" smtClean="0"/>
              <a:t>After value replacement, </a:t>
            </a:r>
            <a:r>
              <a:rPr lang="en-US" dirty="0" err="1" smtClean="0"/>
              <a:t>FailureDoc</a:t>
            </a:r>
            <a:r>
              <a:rPr lang="en-US" dirty="0" smtClean="0"/>
              <a:t> only needs to record expressions that can affect the test result:</a:t>
            </a:r>
          </a:p>
          <a:p>
            <a:endParaRPr lang="en-US" sz="800" dirty="0" smtClean="0"/>
          </a:p>
          <a:p>
            <a:pPr lvl="1"/>
            <a:r>
              <a:rPr lang="en-US" sz="2100" dirty="0" smtClean="0"/>
              <a:t>Computes </a:t>
            </a:r>
            <a:r>
              <a:rPr lang="en-US" sz="2100" b="1" dirty="0">
                <a:solidFill>
                  <a:schemeClr val="accent2"/>
                </a:solidFill>
              </a:rPr>
              <a:t>a backward static slice </a:t>
            </a:r>
            <a:r>
              <a:rPr lang="en-US" sz="2100" dirty="0" smtClean="0"/>
              <a:t>from the assertion in passing and failing tests</a:t>
            </a:r>
          </a:p>
          <a:p>
            <a:pPr lvl="1"/>
            <a:endParaRPr lang="en-US" sz="1000" dirty="0" smtClean="0"/>
          </a:p>
          <a:p>
            <a:pPr lvl="1"/>
            <a:r>
              <a:rPr lang="en-US" sz="2100" b="1" dirty="0" smtClean="0">
                <a:solidFill>
                  <a:schemeClr val="accent2"/>
                </a:solidFill>
              </a:rPr>
              <a:t>Selectively</a:t>
            </a:r>
            <a:r>
              <a:rPr lang="en-US" sz="2100" dirty="0" smtClean="0">
                <a:solidFill>
                  <a:schemeClr val="accent2"/>
                </a:solidFill>
              </a:rPr>
              <a:t> </a:t>
            </a:r>
            <a:r>
              <a:rPr lang="en-US" sz="2100" dirty="0" smtClean="0"/>
              <a:t>records expression values in the slice</a:t>
            </a:r>
          </a:p>
          <a:p>
            <a:pPr lvl="2"/>
            <a:endParaRPr lang="en-US" sz="800" dirty="0" smtClean="0"/>
          </a:p>
        </p:txBody>
      </p:sp>
      <p:sp>
        <p:nvSpPr>
          <p:cNvPr id="4" name="Slide Number Placeholder 3"/>
          <p:cNvSpPr>
            <a:spLocks noGrp="1"/>
          </p:cNvSpPr>
          <p:nvPr>
            <p:ph type="sldNum" sz="quarter" idx="11"/>
          </p:nvPr>
        </p:nvSpPr>
        <p:spPr/>
        <p:txBody>
          <a:bodyPr/>
          <a:lstStyle/>
          <a:p>
            <a:fld id="{3B048AC8-D41E-4C7B-8EE3-A52489AA1F05}" type="slidenum">
              <a:rPr lang="en-US" smtClean="0"/>
              <a:pPr/>
              <a:t>14</a:t>
            </a:fld>
            <a:endParaRPr lang="en-US" dirty="0"/>
          </a:p>
        </p:txBody>
      </p:sp>
    </p:spTree>
    <p:extLst>
      <p:ext uri="{BB962C8B-B14F-4D97-AF65-F5344CB8AC3E}">
        <p14:creationId xmlns:p14="http://schemas.microsoft.com/office/powerpoint/2010/main" val="98129726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The architecture of  </a:t>
            </a:r>
            <a:r>
              <a:rPr lang="en-US" dirty="0" err="1" smtClean="0"/>
              <a:t>FailureDoc</a:t>
            </a:r>
            <a:endParaRPr lang="en-US" dirty="0"/>
          </a:p>
        </p:txBody>
      </p:sp>
      <p:sp>
        <p:nvSpPr>
          <p:cNvPr id="5" name="Flowchart: Document 4"/>
          <p:cNvSpPr/>
          <p:nvPr/>
        </p:nvSpPr>
        <p:spPr bwMode="auto">
          <a:xfrm>
            <a:off x="228600" y="1143000"/>
            <a:ext cx="1066800" cy="685800"/>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 Failed Test</a:t>
            </a:r>
          </a:p>
        </p:txBody>
      </p:sp>
      <p:sp>
        <p:nvSpPr>
          <p:cNvPr id="6" name="Flowchart: Document 5"/>
          <p:cNvSpPr/>
          <p:nvPr/>
        </p:nvSpPr>
        <p:spPr bwMode="auto">
          <a:xfrm>
            <a:off x="5562600" y="5223294"/>
            <a:ext cx="2133600" cy="685800"/>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 Failed Test </a:t>
            </a:r>
            <a:r>
              <a:rPr kumimoji="0" lang="en-US" sz="1800" b="1" i="0" u="none" strike="noStrike" cap="none" normalizeH="0" baseline="0" dirty="0" smtClean="0">
                <a:ln>
                  <a:noFill/>
                </a:ln>
                <a:solidFill>
                  <a:srgbClr val="FF0000"/>
                </a:solidFill>
                <a:effectLst/>
                <a:latin typeface="Times New Roman" pitchFamily="18" charset="0"/>
              </a:rPr>
              <a:t>with Documentation</a:t>
            </a:r>
          </a:p>
        </p:txBody>
      </p:sp>
      <p:sp>
        <p:nvSpPr>
          <p:cNvPr id="13" name="Flowchart: Alternate Process 12"/>
          <p:cNvSpPr/>
          <p:nvPr/>
        </p:nvSpPr>
        <p:spPr bwMode="auto">
          <a:xfrm>
            <a:off x="2362200" y="5070894"/>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Property</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dirty="0" smtClean="0">
                <a:ln>
                  <a:noFill/>
                </a:ln>
                <a:solidFill>
                  <a:schemeClr val="tx1"/>
                </a:solidFill>
                <a:effectLst/>
                <a:latin typeface="Times New Roman" pitchFamily="18" charset="0"/>
              </a:rPr>
              <a:t>Generalization</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4" name="Right Arrow 13"/>
          <p:cNvSpPr/>
          <p:nvPr/>
        </p:nvSpPr>
        <p:spPr bwMode="auto">
          <a:xfrm>
            <a:off x="1433052" y="1324896"/>
            <a:ext cx="838200" cy="1905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Flowchart: Alternate Process 14"/>
          <p:cNvSpPr/>
          <p:nvPr/>
        </p:nvSpPr>
        <p:spPr bwMode="auto">
          <a:xfrm>
            <a:off x="2362200" y="1066800"/>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Mutant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Generation</a:t>
            </a:r>
          </a:p>
        </p:txBody>
      </p:sp>
      <p:sp>
        <p:nvSpPr>
          <p:cNvPr id="16" name="Flowchart: Alternate Process 15"/>
          <p:cNvSpPr/>
          <p:nvPr/>
        </p:nvSpPr>
        <p:spPr bwMode="auto">
          <a:xfrm>
            <a:off x="2362200" y="2376948"/>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Execution Observation</a:t>
            </a:r>
          </a:p>
        </p:txBody>
      </p:sp>
      <p:sp>
        <p:nvSpPr>
          <p:cNvPr id="17" name="Flowchart: Alternate Process 16"/>
          <p:cNvSpPr/>
          <p:nvPr/>
        </p:nvSpPr>
        <p:spPr bwMode="auto">
          <a:xfrm>
            <a:off x="2362200" y="3692106"/>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Filter for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Root Causes</a:t>
            </a:r>
          </a:p>
        </p:txBody>
      </p:sp>
      <p:sp>
        <p:nvSpPr>
          <p:cNvPr id="18" name="Right Arrow 17"/>
          <p:cNvSpPr/>
          <p:nvPr/>
        </p:nvSpPr>
        <p:spPr bwMode="auto">
          <a:xfrm>
            <a:off x="4572000" y="5420554"/>
            <a:ext cx="838200" cy="1905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Down Arrow 18"/>
          <p:cNvSpPr/>
          <p:nvPr/>
        </p:nvSpPr>
        <p:spPr bwMode="auto">
          <a:xfrm>
            <a:off x="3238500" y="1981200"/>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Down Arrow 19"/>
          <p:cNvSpPr/>
          <p:nvPr/>
        </p:nvSpPr>
        <p:spPr bwMode="auto">
          <a:xfrm>
            <a:off x="3238500" y="3276600"/>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Down Arrow 20"/>
          <p:cNvSpPr/>
          <p:nvPr/>
        </p:nvSpPr>
        <p:spPr bwMode="auto">
          <a:xfrm>
            <a:off x="3238500" y="4630947"/>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pSp>
        <p:nvGrpSpPr>
          <p:cNvPr id="10" name="Group 9"/>
          <p:cNvGrpSpPr/>
          <p:nvPr/>
        </p:nvGrpSpPr>
        <p:grpSpPr>
          <a:xfrm>
            <a:off x="228600" y="1905000"/>
            <a:ext cx="1828800" cy="553998"/>
            <a:chOff x="228600" y="2133600"/>
            <a:chExt cx="1828800" cy="553998"/>
          </a:xfrm>
        </p:grpSpPr>
        <p:sp>
          <p:nvSpPr>
            <p:cNvPr id="9" name="TextBox 8"/>
            <p:cNvSpPr txBox="1"/>
            <p:nvPr/>
          </p:nvSpPr>
          <p:spPr>
            <a:xfrm>
              <a:off x="228600" y="2133600"/>
              <a:ext cx="1790700" cy="553998"/>
            </a:xfrm>
            <a:prstGeom prst="rect">
              <a:avLst/>
            </a:prstGeom>
            <a:noFill/>
          </p:spPr>
          <p:txBody>
            <a:bodyPr wrap="square" rtlCol="0">
              <a:spAutoFit/>
            </a:bodyPr>
            <a:lstStyle/>
            <a:p>
              <a:r>
                <a:rPr lang="en-US" sz="1500" dirty="0" smtClean="0">
                  <a:latin typeface="Courier New" pitchFamily="49" charset="0"/>
                  <a:cs typeface="Courier New" pitchFamily="49" charset="0"/>
                </a:rPr>
                <a:t>x = -1;</a:t>
              </a:r>
            </a:p>
            <a:p>
              <a:r>
                <a:rPr lang="en-US" sz="1500" dirty="0" smtClean="0">
                  <a:latin typeface="Courier New" pitchFamily="49" charset="0"/>
                  <a:cs typeface="Courier New" pitchFamily="49" charset="0"/>
                </a:rPr>
                <a:t>assert x &gt; 0;</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325" y="2363889"/>
              <a:ext cx="219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5" name="TextBox 34"/>
          <p:cNvSpPr txBox="1"/>
          <p:nvPr/>
        </p:nvSpPr>
        <p:spPr>
          <a:xfrm>
            <a:off x="4495800" y="1219200"/>
            <a:ext cx="1676400" cy="584775"/>
          </a:xfrm>
          <a:prstGeom prst="rect">
            <a:avLst/>
          </a:prstGeom>
          <a:noFill/>
        </p:spPr>
        <p:txBody>
          <a:bodyPr wrap="square" rtlCol="0">
            <a:spAutoFit/>
          </a:bodyPr>
          <a:lstStyle/>
          <a:p>
            <a:r>
              <a:rPr lang="en-US" sz="1600" dirty="0" smtClean="0">
                <a:latin typeface="Courier New" pitchFamily="49" charset="0"/>
                <a:cs typeface="Courier New" pitchFamily="49" charset="0"/>
              </a:rPr>
              <a:t>x = </a:t>
            </a:r>
            <a:r>
              <a:rPr lang="en-US" sz="1600" dirty="0" smtClean="0">
                <a:solidFill>
                  <a:srgbClr val="FF0000"/>
                </a:solidFill>
                <a:latin typeface="Courier New" pitchFamily="49" charset="0"/>
                <a:cs typeface="Courier New" pitchFamily="49" charset="0"/>
              </a:rPr>
              <a:t>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assert x&gt;0;</a:t>
            </a:r>
          </a:p>
        </p:txBody>
      </p:sp>
      <p:sp>
        <p:nvSpPr>
          <p:cNvPr id="36" name="TextBox 35"/>
          <p:cNvSpPr txBox="1"/>
          <p:nvPr/>
        </p:nvSpPr>
        <p:spPr>
          <a:xfrm>
            <a:off x="5978106" y="1209622"/>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5</a:t>
            </a:r>
            <a:r>
              <a:rPr lang="en-US" sz="1600" dirty="0" smtClean="0"/>
              <a:t>;</a:t>
            </a:r>
            <a:endParaRPr lang="en-US" sz="1600" dirty="0"/>
          </a:p>
          <a:p>
            <a:r>
              <a:rPr lang="en-US" sz="1600" dirty="0"/>
              <a:t>assert </a:t>
            </a:r>
            <a:r>
              <a:rPr lang="en-US" sz="1600" dirty="0" smtClean="0"/>
              <a:t>x&gt;0</a:t>
            </a:r>
            <a:r>
              <a:rPr lang="en-US" sz="1600" dirty="0"/>
              <a:t>;</a:t>
            </a:r>
          </a:p>
        </p:txBody>
      </p:sp>
      <p:sp>
        <p:nvSpPr>
          <p:cNvPr id="37" name="TextBox 36"/>
          <p:cNvSpPr txBox="1"/>
          <p:nvPr/>
        </p:nvSpPr>
        <p:spPr>
          <a:xfrm>
            <a:off x="7443159" y="1196155"/>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2</a:t>
            </a:r>
            <a:r>
              <a:rPr lang="en-US" sz="1600" dirty="0" smtClean="0"/>
              <a:t>;</a:t>
            </a:r>
            <a:endParaRPr lang="en-US" sz="1600" dirty="0"/>
          </a:p>
          <a:p>
            <a:r>
              <a:rPr lang="en-US" sz="1600" dirty="0"/>
              <a:t>assert </a:t>
            </a:r>
            <a:r>
              <a:rPr lang="en-US" sz="1600" dirty="0" smtClean="0"/>
              <a:t>x&gt;0</a:t>
            </a:r>
            <a:r>
              <a:rPr lang="en-US" sz="1600" dirty="0"/>
              <a:t>;</a:t>
            </a:r>
          </a:p>
        </p:txBody>
      </p:sp>
      <p:sp>
        <p:nvSpPr>
          <p:cNvPr id="38" name="TextBox 37"/>
          <p:cNvSpPr txBox="1"/>
          <p:nvPr/>
        </p:nvSpPr>
        <p:spPr>
          <a:xfrm>
            <a:off x="4495800" y="2688821"/>
            <a:ext cx="1676400" cy="584775"/>
          </a:xfrm>
          <a:prstGeom prst="rect">
            <a:avLst/>
          </a:prstGeom>
          <a:noFill/>
        </p:spPr>
        <p:txBody>
          <a:bodyPr wrap="square" rtlCol="0">
            <a:spAutoFit/>
          </a:bodyPr>
          <a:lstStyle/>
          <a:p>
            <a:r>
              <a:rPr lang="en-US" sz="1600" dirty="0" smtClean="0">
                <a:latin typeface="Courier New" pitchFamily="49" charset="0"/>
                <a:cs typeface="Courier New" pitchFamily="49" charset="0"/>
              </a:rPr>
              <a:t>x = </a:t>
            </a:r>
            <a:r>
              <a:rPr lang="en-US" sz="1600" dirty="0" smtClean="0">
                <a:solidFill>
                  <a:srgbClr val="FF0000"/>
                </a:solidFill>
                <a:latin typeface="Courier New" pitchFamily="49" charset="0"/>
                <a:cs typeface="Courier New" pitchFamily="49" charset="0"/>
              </a:rPr>
              <a:t>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assert x&gt;0;</a:t>
            </a:r>
          </a:p>
        </p:txBody>
      </p:sp>
      <p:sp>
        <p:nvSpPr>
          <p:cNvPr id="39" name="TextBox 38"/>
          <p:cNvSpPr txBox="1"/>
          <p:nvPr/>
        </p:nvSpPr>
        <p:spPr>
          <a:xfrm>
            <a:off x="6025182" y="2699001"/>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5</a:t>
            </a:r>
            <a:r>
              <a:rPr lang="en-US" sz="1600" dirty="0" smtClean="0"/>
              <a:t>;</a:t>
            </a:r>
            <a:endParaRPr lang="en-US" sz="1600" dirty="0"/>
          </a:p>
          <a:p>
            <a:r>
              <a:rPr lang="en-US" sz="1600" dirty="0"/>
              <a:t>assert </a:t>
            </a:r>
            <a:r>
              <a:rPr lang="en-US" sz="1600" dirty="0" smtClean="0"/>
              <a:t>x&gt;0</a:t>
            </a:r>
            <a:r>
              <a:rPr lang="en-US" sz="1600" dirty="0"/>
              <a:t>;</a:t>
            </a:r>
          </a:p>
        </p:txBody>
      </p:sp>
      <p:sp>
        <p:nvSpPr>
          <p:cNvPr id="40" name="TextBox 39"/>
          <p:cNvSpPr txBox="1"/>
          <p:nvPr/>
        </p:nvSpPr>
        <p:spPr>
          <a:xfrm>
            <a:off x="7502106" y="2697777"/>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2</a:t>
            </a:r>
            <a:r>
              <a:rPr lang="en-US" sz="1600" dirty="0" smtClean="0"/>
              <a:t>;</a:t>
            </a:r>
            <a:endParaRPr lang="en-US" sz="1600" dirty="0"/>
          </a:p>
          <a:p>
            <a:r>
              <a:rPr lang="en-US" sz="1600" dirty="0"/>
              <a:t>assert </a:t>
            </a:r>
            <a:r>
              <a:rPr lang="en-US" sz="1600" dirty="0" smtClean="0"/>
              <a:t>x&gt;0</a:t>
            </a:r>
            <a:r>
              <a:rPr lang="en-US" sz="1600" dirty="0"/>
              <a:t>;</a:t>
            </a: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799" y="3227718"/>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2467" y="3207588"/>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4536" y="3231400"/>
            <a:ext cx="219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Group 10"/>
          <p:cNvGrpSpPr/>
          <p:nvPr/>
        </p:nvGrpSpPr>
        <p:grpSpPr>
          <a:xfrm>
            <a:off x="4572000" y="4124980"/>
            <a:ext cx="1185333" cy="646331"/>
            <a:chOff x="4800600" y="4429780"/>
            <a:chExt cx="1185333" cy="646331"/>
          </a:xfrm>
        </p:grpSpPr>
        <p:pic>
          <p:nvPicPr>
            <p:cNvPr id="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4495800"/>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TextBox 47"/>
            <p:cNvSpPr txBox="1"/>
            <p:nvPr/>
          </p:nvSpPr>
          <p:spPr>
            <a:xfrm>
              <a:off x="4800600" y="4429780"/>
              <a:ext cx="990600" cy="646331"/>
            </a:xfrm>
            <a:prstGeom prst="rect">
              <a:avLst/>
            </a:prstGeom>
            <a:noFill/>
          </p:spPr>
          <p:txBody>
            <a:bodyPr wrap="square" rtlCol="0">
              <a:spAutoFit/>
            </a:bodyPr>
            <a:lstStyle/>
            <a:p>
              <a:r>
                <a:rPr lang="en-US" sz="1800" dirty="0" smtClean="0">
                  <a:latin typeface="+mj-lt"/>
                  <a:cs typeface="Courier New" pitchFamily="49" charset="0"/>
                </a:rPr>
                <a:t>x = </a:t>
              </a:r>
              <a:r>
                <a:rPr lang="en-US" sz="1800" dirty="0" smtClean="0">
                  <a:solidFill>
                    <a:srgbClr val="FF0000"/>
                  </a:solidFill>
                  <a:latin typeface="+mj-lt"/>
                  <a:cs typeface="Courier New" pitchFamily="49" charset="0"/>
                </a:rPr>
                <a:t>5</a:t>
              </a:r>
              <a:endParaRPr lang="en-US" sz="1800" dirty="0" smtClean="0">
                <a:latin typeface="+mj-lt"/>
                <a:cs typeface="Courier New" pitchFamily="49" charset="0"/>
              </a:endParaRPr>
            </a:p>
            <a:p>
              <a:r>
                <a:rPr lang="en-US" sz="1800" dirty="0">
                  <a:latin typeface="+mj-lt"/>
                  <a:cs typeface="Courier New" pitchFamily="49" charset="0"/>
                </a:rPr>
                <a:t>x = </a:t>
              </a:r>
              <a:r>
                <a:rPr lang="en-US" sz="1800" dirty="0" smtClean="0">
                  <a:solidFill>
                    <a:srgbClr val="FF0000"/>
                  </a:solidFill>
                  <a:latin typeface="+mj-lt"/>
                  <a:cs typeface="Courier New" pitchFamily="49" charset="0"/>
                </a:rPr>
                <a:t>2</a:t>
              </a:r>
              <a:endParaRPr lang="en-US" sz="1800" dirty="0">
                <a:latin typeface="+mj-lt"/>
                <a:cs typeface="Courier New" pitchFamily="49" charset="0"/>
              </a:endParaRPr>
            </a:p>
          </p:txBody>
        </p:sp>
      </p:grpSp>
      <p:sp>
        <p:nvSpPr>
          <p:cNvPr id="49" name="TextBox 48"/>
          <p:cNvSpPr txBox="1"/>
          <p:nvPr/>
        </p:nvSpPr>
        <p:spPr>
          <a:xfrm>
            <a:off x="4648200" y="5711279"/>
            <a:ext cx="990600" cy="384721"/>
          </a:xfrm>
          <a:prstGeom prst="rect">
            <a:avLst/>
          </a:prstGeom>
          <a:noFill/>
        </p:spPr>
        <p:txBody>
          <a:bodyPr wrap="square" rtlCol="0">
            <a:spAutoFit/>
          </a:bodyPr>
          <a:lstStyle/>
          <a:p>
            <a:r>
              <a:rPr lang="en-US" sz="1900" dirty="0" smtClean="0">
                <a:solidFill>
                  <a:srgbClr val="FF0000"/>
                </a:solidFill>
                <a:latin typeface="+mj-lt"/>
                <a:cs typeface="Courier New" pitchFamily="49" charset="0"/>
              </a:rPr>
              <a:t>x &gt; 0</a:t>
            </a:r>
            <a:endParaRPr lang="en-US" sz="1900" dirty="0">
              <a:solidFill>
                <a:srgbClr val="FF0000"/>
              </a:solidFill>
              <a:latin typeface="+mj-lt"/>
              <a:cs typeface="Courier New" pitchFamily="49" charset="0"/>
            </a:endParaRPr>
          </a:p>
        </p:txBody>
      </p:sp>
      <p:sp>
        <p:nvSpPr>
          <p:cNvPr id="50" name="TextBox 49"/>
          <p:cNvSpPr txBox="1"/>
          <p:nvPr/>
        </p:nvSpPr>
        <p:spPr>
          <a:xfrm>
            <a:off x="6286500" y="5863418"/>
            <a:ext cx="3162300" cy="784830"/>
          </a:xfrm>
          <a:prstGeom prst="rect">
            <a:avLst/>
          </a:prstGeom>
          <a:noFill/>
        </p:spPr>
        <p:txBody>
          <a:bodyPr wrap="square" rtlCol="0">
            <a:spAutoFit/>
          </a:bodyPr>
          <a:lstStyle/>
          <a:p>
            <a:r>
              <a:rPr lang="en-US" sz="1500" dirty="0" smtClean="0">
                <a:latin typeface="Courier New" pitchFamily="49" charset="0"/>
                <a:cs typeface="Courier New" pitchFamily="49" charset="0"/>
              </a:rPr>
              <a:t> </a:t>
            </a:r>
            <a:r>
              <a:rPr lang="en-US" sz="1500" dirty="0" smtClean="0">
                <a:solidFill>
                  <a:srgbClr val="FF0000"/>
                </a:solidFill>
                <a:latin typeface="Courier New" pitchFamily="49" charset="0"/>
                <a:cs typeface="Courier New" pitchFamily="49" charset="0"/>
              </a:rPr>
              <a:t>//Test passes if x &gt; 0</a:t>
            </a:r>
          </a:p>
          <a:p>
            <a:r>
              <a:rPr lang="en-US" sz="1500" dirty="0" smtClean="0">
                <a:latin typeface="Courier New" pitchFamily="49" charset="0"/>
                <a:cs typeface="Courier New" pitchFamily="49" charset="0"/>
              </a:rPr>
              <a:t> x = -1;</a:t>
            </a:r>
          </a:p>
          <a:p>
            <a:r>
              <a:rPr lang="en-US" sz="1500" dirty="0" smtClean="0">
                <a:latin typeface="Courier New" pitchFamily="49" charset="0"/>
                <a:cs typeface="Courier New" pitchFamily="49" charset="0"/>
              </a:rPr>
              <a:t> assert x &gt; 0;</a:t>
            </a:r>
          </a:p>
        </p:txBody>
      </p:sp>
      <p:sp>
        <p:nvSpPr>
          <p:cNvPr id="31" name="Rounded Rectangle 30"/>
          <p:cNvSpPr/>
          <p:nvPr/>
        </p:nvSpPr>
        <p:spPr bwMode="auto">
          <a:xfrm>
            <a:off x="2271251" y="3581400"/>
            <a:ext cx="6720349" cy="1178784"/>
          </a:xfrm>
          <a:prstGeom prst="roundRect">
            <a:avLst/>
          </a:prstGeom>
          <a:noFill/>
          <a:ln w="730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8141792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143000"/>
          </a:xfrm>
        </p:spPr>
        <p:txBody>
          <a:bodyPr/>
          <a:lstStyle/>
          <a:p>
            <a:r>
              <a:rPr lang="en-US" dirty="0" smtClean="0"/>
              <a:t>Statistical failure correlation</a:t>
            </a:r>
            <a:endParaRPr lang="en-US" dirty="0"/>
          </a:p>
        </p:txBody>
      </p:sp>
      <p:sp>
        <p:nvSpPr>
          <p:cNvPr id="3" name="Content Placeholder 2"/>
          <p:cNvSpPr>
            <a:spLocks noGrp="1"/>
          </p:cNvSpPr>
          <p:nvPr>
            <p:ph idx="1"/>
          </p:nvPr>
        </p:nvSpPr>
        <p:spPr>
          <a:xfrm>
            <a:off x="533400" y="1219200"/>
            <a:ext cx="8610600" cy="4495800"/>
          </a:xfrm>
        </p:spPr>
        <p:txBody>
          <a:bodyPr/>
          <a:lstStyle/>
          <a:p>
            <a:r>
              <a:rPr lang="en-US" dirty="0" smtClean="0"/>
              <a:t>A statistical algorithm isolates </a:t>
            </a:r>
            <a:r>
              <a:rPr lang="en-US" dirty="0" smtClean="0">
                <a:solidFill>
                  <a:srgbClr val="FF0000"/>
                </a:solidFill>
              </a:rPr>
              <a:t>suspicious statements </a:t>
            </a:r>
            <a:r>
              <a:rPr lang="en-US" dirty="0" smtClean="0"/>
              <a:t>in a failed test</a:t>
            </a:r>
          </a:p>
          <a:p>
            <a:pPr lvl="1"/>
            <a:r>
              <a:rPr lang="en-US" dirty="0" smtClean="0"/>
              <a:t>A variant of the CBI algorithms [</a:t>
            </a:r>
            <a:r>
              <a:rPr lang="en-US" dirty="0" smtClean="0">
                <a:solidFill>
                  <a:schemeClr val="accent2"/>
                </a:solidFill>
              </a:rPr>
              <a:t>Liblit’05</a:t>
            </a:r>
            <a:r>
              <a:rPr lang="en-US" dirty="0" smtClean="0"/>
              <a:t>]</a:t>
            </a:r>
          </a:p>
          <a:p>
            <a:pPr lvl="1"/>
            <a:r>
              <a:rPr lang="en-US" dirty="0" smtClean="0"/>
              <a:t>Associate a suspicious statement with </a:t>
            </a:r>
            <a:r>
              <a:rPr lang="en-US" dirty="0" smtClean="0">
                <a:solidFill>
                  <a:srgbClr val="FF0000"/>
                </a:solidFill>
              </a:rPr>
              <a:t>a set of failure-correcting objects</a:t>
            </a:r>
          </a:p>
          <a:p>
            <a:pPr lvl="1"/>
            <a:endParaRPr lang="en-US" sz="900" dirty="0" smtClean="0">
              <a:solidFill>
                <a:srgbClr val="FF0000"/>
              </a:solidFill>
            </a:endParaRPr>
          </a:p>
          <a:p>
            <a:pPr lvl="1"/>
            <a:endParaRPr lang="en-US" sz="900" dirty="0" smtClean="0">
              <a:solidFill>
                <a:srgbClr val="FF0000"/>
              </a:solidFill>
            </a:endParaRPr>
          </a:p>
          <a:p>
            <a:r>
              <a:rPr lang="en-US" dirty="0"/>
              <a:t>Characterize the </a:t>
            </a:r>
            <a:r>
              <a:rPr lang="en-US" i="1" dirty="0">
                <a:solidFill>
                  <a:srgbClr val="FF0000"/>
                </a:solidFill>
              </a:rPr>
              <a:t>likelihood</a:t>
            </a:r>
            <a:r>
              <a:rPr lang="en-US" dirty="0"/>
              <a:t> of each observed value </a:t>
            </a:r>
            <a:r>
              <a:rPr lang="en-US" b="1" dirty="0">
                <a:latin typeface="Courier New" pitchFamily="49" charset="0"/>
                <a:cs typeface="Courier New" pitchFamily="49" charset="0"/>
              </a:rPr>
              <a:t>v</a:t>
            </a:r>
            <a:r>
              <a:rPr lang="en-US" dirty="0"/>
              <a:t> to be </a:t>
            </a:r>
            <a:r>
              <a:rPr lang="en-US" dirty="0" smtClean="0"/>
              <a:t>a failure-correcting </a:t>
            </a:r>
            <a:r>
              <a:rPr lang="en-US" dirty="0"/>
              <a:t>object</a:t>
            </a:r>
          </a:p>
          <a:p>
            <a:pPr lvl="1"/>
            <a:r>
              <a:rPr lang="en-US" dirty="0"/>
              <a:t>Define 3 metrics: </a:t>
            </a:r>
            <a:r>
              <a:rPr lang="en-US" b="1" i="1" dirty="0">
                <a:solidFill>
                  <a:schemeClr val="accent2"/>
                </a:solidFill>
              </a:rPr>
              <a:t>Pass</a:t>
            </a:r>
            <a:r>
              <a:rPr lang="en-US" dirty="0"/>
              <a:t>, </a:t>
            </a:r>
            <a:r>
              <a:rPr lang="en-US" b="1" i="1" dirty="0">
                <a:solidFill>
                  <a:schemeClr val="accent2"/>
                </a:solidFill>
              </a:rPr>
              <a:t>Increase</a:t>
            </a:r>
            <a:r>
              <a:rPr lang="en-US" dirty="0"/>
              <a:t>, and </a:t>
            </a:r>
            <a:r>
              <a:rPr lang="en-US" b="1" i="1" dirty="0">
                <a:solidFill>
                  <a:schemeClr val="accent2"/>
                </a:solidFill>
              </a:rPr>
              <a:t>Importance</a:t>
            </a:r>
            <a:r>
              <a:rPr lang="en-US" dirty="0"/>
              <a:t> for each observed value </a:t>
            </a:r>
            <a:r>
              <a:rPr lang="en-US" b="1" dirty="0"/>
              <a:t>v</a:t>
            </a:r>
            <a:r>
              <a:rPr lang="en-US" dirty="0"/>
              <a:t> of each statement</a:t>
            </a:r>
          </a:p>
          <a:p>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16</a:t>
            </a:fld>
            <a:endParaRPr lang="en-US"/>
          </a:p>
        </p:txBody>
      </p:sp>
    </p:spTree>
    <p:extLst>
      <p:ext uri="{BB962C8B-B14F-4D97-AF65-F5344CB8AC3E}">
        <p14:creationId xmlns:p14="http://schemas.microsoft.com/office/powerpoint/2010/main" val="404992919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B048AC8-D41E-4C7B-8EE3-A52489AA1F05}" type="slidenum">
              <a:rPr lang="en-US" smtClean="0"/>
              <a:pPr/>
              <a:t>17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986567003"/>
              </p:ext>
            </p:extLst>
          </p:nvPr>
        </p:nvGraphicFramePr>
        <p:xfrm>
          <a:off x="533400" y="1066801"/>
          <a:ext cx="7848600" cy="4405717"/>
        </p:xfrm>
        <a:graphic>
          <a:graphicData uri="http://schemas.openxmlformats.org/drawingml/2006/table">
            <a:tbl>
              <a:tblPr firstRow="1" bandRow="1">
                <a:tableStyleId>{EB344D84-9AFB-497E-A393-DC336BA19D2E}</a:tableStyleId>
              </a:tblPr>
              <a:tblGrid>
                <a:gridCol w="5263179"/>
                <a:gridCol w="2585421"/>
              </a:tblGrid>
              <a:tr h="440602">
                <a:tc>
                  <a:txBody>
                    <a:bodyPr/>
                    <a:lstStyle/>
                    <a:p>
                      <a:r>
                        <a:rPr lang="en-US" sz="1600" dirty="0" smtClean="0">
                          <a:solidFill>
                            <a:schemeClr val="tx1"/>
                          </a:solidFill>
                        </a:rPr>
                        <a:t>Original test</a:t>
                      </a:r>
                      <a:endParaRPr lang="en-US" sz="1600" dirty="0">
                        <a:solidFill>
                          <a:schemeClr val="tx1"/>
                        </a:solidFill>
                      </a:endParaRPr>
                    </a:p>
                  </a:txBody>
                  <a:tcPr/>
                </a:tc>
                <a:tc>
                  <a:txBody>
                    <a:bodyPr/>
                    <a:lstStyle/>
                    <a:p>
                      <a:r>
                        <a:rPr lang="en-US" sz="1600" dirty="0" smtClean="0">
                          <a:solidFill>
                            <a:schemeClr val="tx1"/>
                          </a:solidFill>
                        </a:rPr>
                        <a:t>Observed value </a:t>
                      </a:r>
                    </a:p>
                    <a:p>
                      <a:r>
                        <a:rPr lang="en-US" sz="1600" dirty="0" smtClean="0">
                          <a:solidFill>
                            <a:schemeClr val="tx1"/>
                          </a:solidFill>
                        </a:rPr>
                        <a:t>in a mutant</a:t>
                      </a:r>
                      <a:endParaRPr lang="en-US" sz="1600" dirty="0">
                        <a:solidFill>
                          <a:schemeClr val="tx1"/>
                        </a:solidFill>
                      </a:endParaRPr>
                    </a:p>
                  </a:txBody>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public void test1() </a:t>
                      </a:r>
                      <a:r>
                        <a:rPr lang="en-US" sz="1800" b="1" dirty="0" smtClean="0">
                          <a:latin typeface="Courier New" pitchFamily="49" charset="0"/>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int</a:t>
                      </a:r>
                      <a:r>
                        <a:rPr lang="en-US" sz="1800" b="0" dirty="0" smtClean="0">
                          <a:latin typeface="Courier New" pitchFamily="49" charset="0"/>
                          <a:cs typeface="Courier New" pitchFamily="49" charset="0"/>
                        </a:rPr>
                        <a:t> </a:t>
                      </a:r>
                      <a:r>
                        <a:rPr lang="en-US" sz="1800" b="1" dirty="0" smtClean="0">
                          <a:latin typeface="Courier New" pitchFamily="49" charset="0"/>
                          <a:cs typeface="Courier New" pitchFamily="49" charset="0"/>
                        </a:rPr>
                        <a:t>i</a:t>
                      </a:r>
                      <a:r>
                        <a:rPr lang="en-US" sz="1800" b="0" dirty="0" smtClean="0">
                          <a:latin typeface="Courier New" pitchFamily="49" charset="0"/>
                          <a:cs typeface="Courier New" pitchFamily="49" charset="0"/>
                        </a:rPr>
                        <a:t> = 1;</a:t>
                      </a:r>
                    </a:p>
                  </a:txBody>
                  <a:tcPr>
                    <a:noFill/>
                  </a:tcPr>
                </a:tc>
                <a:tc>
                  <a:txBody>
                    <a:bodyPr/>
                    <a:lstStyle/>
                    <a:p>
                      <a:endParaRPr lang="en-US" sz="1800" b="0" kern="1200" dirty="0" smtClean="0">
                        <a:solidFill>
                          <a:schemeClr val="dk1"/>
                        </a:solidFill>
                        <a:latin typeface="Courier New" pitchFamily="49" charset="0"/>
                        <a:ea typeface="+mn-ea"/>
                        <a:cs typeface="Courier New" pitchFamily="49" charset="0"/>
                      </a:endParaRPr>
                    </a:p>
                  </a:txBody>
                  <a:tcPr>
                    <a:noFill/>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ArrayList</a:t>
                      </a:r>
                      <a:r>
                        <a:rPr lang="en-US" sz="1800" b="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lst</a:t>
                      </a:r>
                      <a:r>
                        <a:rPr lang="en-US" sz="1800" b="0" dirty="0" smtClean="0">
                          <a:latin typeface="Courier New" pitchFamily="49" charset="0"/>
                          <a:cs typeface="Courier New" pitchFamily="49" charset="0"/>
                        </a:rPr>
                        <a:t> = new </a:t>
                      </a:r>
                      <a:r>
                        <a:rPr lang="en-US" sz="1800" b="0" dirty="0" err="1" smtClean="0">
                          <a:latin typeface="Courier New" pitchFamily="49" charset="0"/>
                          <a:cs typeface="Courier New" pitchFamily="49" charset="0"/>
                        </a:rPr>
                        <a:t>ArrayList</a:t>
                      </a:r>
                      <a:r>
                        <a:rPr lang="en-US" sz="1800" b="0" dirty="0" smtClean="0">
                          <a:latin typeface="Courier New" pitchFamily="49" charset="0"/>
                          <a:cs typeface="Courier New" pitchFamily="49" charset="0"/>
                        </a:rPr>
                        <a:t>(i);</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Object </a:t>
                      </a:r>
                      <a:r>
                        <a:rPr lang="en-US" sz="1800" b="1" dirty="0" smtClean="0">
                          <a:latin typeface="Courier New" pitchFamily="49" charset="0"/>
                          <a:cs typeface="Courier New" pitchFamily="49" charset="0"/>
                        </a:rPr>
                        <a:t>o</a:t>
                      </a:r>
                      <a:r>
                        <a:rPr lang="en-US" sz="1800" b="0" dirty="0" smtClean="0">
                          <a:latin typeface="Courier New" pitchFamily="49" charset="0"/>
                          <a:cs typeface="Courier New" pitchFamily="49" charset="0"/>
                        </a:rPr>
                        <a:t> = new Object();</a:t>
                      </a:r>
                    </a:p>
                  </a:txBody>
                  <a:tcPr>
                    <a:noFill/>
                  </a:tcPr>
                </a:tc>
                <a:tc>
                  <a:txBody>
                    <a:bodyPr/>
                    <a:lstStyle/>
                    <a:p>
                      <a:endParaRPr lang="en-US" sz="1800" b="0" kern="1200" dirty="0" smtClean="0">
                        <a:solidFill>
                          <a:schemeClr val="dk1"/>
                        </a:solidFill>
                        <a:latin typeface="Courier New" pitchFamily="49" charset="0"/>
                        <a:ea typeface="+mn-ea"/>
                        <a:cs typeface="Courier New" pitchFamily="49" charset="0"/>
                      </a:endParaRPr>
                    </a:p>
                    <a:p>
                      <a:r>
                        <a:rPr lang="en-US" sz="1800" b="0" kern="1200" dirty="0" smtClean="0">
                          <a:solidFill>
                            <a:schemeClr val="dk1"/>
                          </a:solidFill>
                          <a:latin typeface="Courier New" pitchFamily="49" charset="0"/>
                          <a:ea typeface="+mn-ea"/>
                          <a:cs typeface="Courier New" pitchFamily="49" charset="0"/>
                        </a:rPr>
                        <a:t> </a:t>
                      </a:r>
                      <a:endParaRPr lang="en-US" sz="1800" b="0" kern="1200" dirty="0">
                        <a:solidFill>
                          <a:schemeClr val="dk1"/>
                        </a:solidFill>
                        <a:latin typeface="Courier New" pitchFamily="49" charset="0"/>
                        <a:ea typeface="+mn-ea"/>
                        <a:cs typeface="Courier New" pitchFamily="49" charset="0"/>
                      </a:endParaRPr>
                    </a:p>
                  </a:txBody>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boolean</a:t>
                      </a:r>
                      <a:r>
                        <a:rPr lang="en-US" sz="1800" b="0" dirty="0" smtClean="0">
                          <a:latin typeface="Courier New" pitchFamily="49" charset="0"/>
                          <a:cs typeface="Courier New" pitchFamily="49" charset="0"/>
                        </a:rPr>
                        <a:t> </a:t>
                      </a:r>
                      <a:r>
                        <a:rPr lang="en-US" sz="1800" b="1" dirty="0" smtClean="0">
                          <a:solidFill>
                            <a:schemeClr val="accent2"/>
                          </a:solidFill>
                          <a:latin typeface="Courier New" pitchFamily="49" charset="0"/>
                          <a:cs typeface="Courier New" pitchFamily="49" charset="0"/>
                        </a:rPr>
                        <a:t>b = </a:t>
                      </a:r>
                      <a:r>
                        <a:rPr lang="en-US" sz="1800" b="1" dirty="0" err="1" smtClean="0">
                          <a:solidFill>
                            <a:schemeClr val="accent2"/>
                          </a:solidFill>
                          <a:latin typeface="Courier New" pitchFamily="49" charset="0"/>
                          <a:cs typeface="Courier New" pitchFamily="49" charset="0"/>
                        </a:rPr>
                        <a:t>lst.add</a:t>
                      </a:r>
                      <a:r>
                        <a:rPr lang="en-US" sz="1800" b="1" dirty="0" smtClean="0">
                          <a:solidFill>
                            <a:schemeClr val="accent2"/>
                          </a:solidFill>
                          <a:latin typeface="Courier New" pitchFamily="49" charset="0"/>
                          <a:cs typeface="Courier New" pitchFamily="49" charset="0"/>
                        </a:rPr>
                        <a:t>(o);</a:t>
                      </a:r>
                    </a:p>
                  </a:txBody>
                  <a:tcPr>
                    <a:noFill/>
                  </a:tcPr>
                </a:tc>
                <a:tc>
                  <a:txBody>
                    <a:bodyPr/>
                    <a:lstStyle/>
                    <a:p>
                      <a:r>
                        <a:rPr lang="en-US" sz="2000" b="1" kern="1200" dirty="0" smtClean="0">
                          <a:solidFill>
                            <a:schemeClr val="accent1">
                              <a:lumMod val="50000"/>
                            </a:schemeClr>
                          </a:solidFill>
                          <a:latin typeface="+mj-lt"/>
                          <a:ea typeface="+mn-ea"/>
                          <a:cs typeface="Courier New" pitchFamily="49" charset="0"/>
                        </a:rPr>
                        <a:t>b</a:t>
                      </a:r>
                      <a:r>
                        <a:rPr lang="en-US" sz="2000" b="0" kern="1200" dirty="0" smtClean="0">
                          <a:solidFill>
                            <a:schemeClr val="accent1">
                              <a:lumMod val="50000"/>
                            </a:schemeClr>
                          </a:solidFill>
                          <a:latin typeface="+mj-lt"/>
                          <a:ea typeface="+mn-ea"/>
                          <a:cs typeface="Courier New" pitchFamily="49" charset="0"/>
                        </a:rPr>
                        <a:t> </a:t>
                      </a:r>
                      <a:r>
                        <a:rPr lang="en-US" sz="2000" b="0" i="0" kern="1200" dirty="0" smtClean="0">
                          <a:solidFill>
                            <a:schemeClr val="accent1">
                              <a:lumMod val="50000"/>
                            </a:schemeClr>
                          </a:solidFill>
                          <a:effectLst/>
                          <a:latin typeface="+mj-lt"/>
                          <a:ea typeface="+mn-ea"/>
                          <a:cs typeface="+mn-cs"/>
                        </a:rPr>
                        <a:t>=</a:t>
                      </a:r>
                      <a:r>
                        <a:rPr lang="en-US" sz="2000" b="0" i="0" kern="1200" baseline="0" dirty="0" smtClean="0">
                          <a:solidFill>
                            <a:schemeClr val="accent1">
                              <a:lumMod val="50000"/>
                            </a:schemeClr>
                          </a:solidFill>
                          <a:effectLst/>
                          <a:latin typeface="+mj-lt"/>
                          <a:ea typeface="+mn-ea"/>
                          <a:cs typeface="+mn-cs"/>
                        </a:rPr>
                        <a:t> </a:t>
                      </a:r>
                      <a:r>
                        <a:rPr lang="en-US" sz="2000" b="0" kern="1200" dirty="0" smtClean="0">
                          <a:solidFill>
                            <a:schemeClr val="accent1">
                              <a:lumMod val="50000"/>
                            </a:schemeClr>
                          </a:solidFill>
                          <a:latin typeface="+mj-lt"/>
                          <a:ea typeface="+mn-ea"/>
                          <a:cs typeface="Courier New" pitchFamily="49" charset="0"/>
                        </a:rPr>
                        <a:t>false</a:t>
                      </a:r>
                    </a:p>
                  </a:txBody>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TreeSet</a:t>
                      </a:r>
                      <a:r>
                        <a:rPr lang="en-US" sz="1800" b="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ts</a:t>
                      </a:r>
                      <a:r>
                        <a:rPr lang="en-US" sz="1800" b="0" dirty="0" smtClean="0">
                          <a:latin typeface="Courier New" pitchFamily="49" charset="0"/>
                          <a:cs typeface="Courier New" pitchFamily="49" charset="0"/>
                        </a:rPr>
                        <a:t> = </a:t>
                      </a:r>
                      <a:r>
                        <a:rPr lang="en-US" sz="1800" b="0" kern="1200" dirty="0" smtClean="0">
                          <a:solidFill>
                            <a:schemeClr val="dk1"/>
                          </a:solidFill>
                          <a:latin typeface="Courier New" pitchFamily="49" charset="0"/>
                          <a:ea typeface="+mn-ea"/>
                          <a:cs typeface="Courier New" pitchFamily="49" charset="0"/>
                        </a:rPr>
                        <a:t>new </a:t>
                      </a:r>
                      <a:r>
                        <a:rPr lang="en-US" sz="1800" b="0" kern="1200" dirty="0" err="1" smtClean="0">
                          <a:solidFill>
                            <a:schemeClr val="dk1"/>
                          </a:solidFill>
                          <a:latin typeface="Courier New" pitchFamily="49" charset="0"/>
                          <a:ea typeface="+mn-ea"/>
                          <a:cs typeface="Courier New" pitchFamily="49" charset="0"/>
                        </a:rPr>
                        <a:t>TreeSet</a:t>
                      </a:r>
                      <a:r>
                        <a:rPr lang="en-US" sz="1800" b="0" kern="1200" dirty="0" smtClean="0">
                          <a:solidFill>
                            <a:schemeClr val="dk1"/>
                          </a:solidFill>
                          <a:latin typeface="Courier New" pitchFamily="49" charset="0"/>
                          <a:ea typeface="+mn-ea"/>
                          <a:cs typeface="Courier New" pitchFamily="49" charset="0"/>
                        </a:rPr>
                        <a:t>(</a:t>
                      </a:r>
                      <a:r>
                        <a:rPr lang="en-US" sz="1800" b="0" kern="1200" dirty="0" err="1" smtClean="0">
                          <a:solidFill>
                            <a:schemeClr val="dk1"/>
                          </a:solidFill>
                          <a:latin typeface="Courier New" pitchFamily="49" charset="0"/>
                          <a:ea typeface="+mn-ea"/>
                          <a:cs typeface="Courier New" pitchFamily="49" charset="0"/>
                        </a:rPr>
                        <a:t>lst</a:t>
                      </a:r>
                      <a:r>
                        <a:rPr lang="en-US" sz="1800" b="0" kern="1200" dirty="0" smtClean="0">
                          <a:solidFill>
                            <a:schemeClr val="dk1"/>
                          </a:solidFill>
                          <a:latin typeface="Courier New" pitchFamily="49" charset="0"/>
                          <a:ea typeface="+mn-ea"/>
                          <a:cs typeface="Courier New" pitchFamily="49" charset="0"/>
                        </a:rPr>
                        <a:t>);</a:t>
                      </a:r>
                    </a:p>
                  </a:txBody>
                  <a:tcPr>
                    <a:noFill/>
                  </a:tcPr>
                </a:tc>
                <a:tc>
                  <a:txBody>
                    <a:bodyPr/>
                    <a:lstStyle/>
                    <a:p>
                      <a:endParaRPr lang="en-US" sz="1800" dirty="0"/>
                    </a:p>
                  </a:txBody>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Set </a:t>
                      </a:r>
                      <a:r>
                        <a:rPr lang="en-US" sz="1800" b="1" dirty="0" err="1" smtClean="0">
                          <a:latin typeface="Courier New" pitchFamily="49" charset="0"/>
                          <a:cs typeface="Courier New" pitchFamily="49" charset="0"/>
                        </a:rPr>
                        <a:t>set</a:t>
                      </a:r>
                      <a:r>
                        <a:rPr lang="en-US" sz="1800" b="0" dirty="0" smtClean="0">
                          <a:latin typeface="Courier New" pitchFamily="49" charset="0"/>
                          <a:cs typeface="Courier New" pitchFamily="49" charset="0"/>
                        </a:rPr>
                        <a:t> = </a:t>
                      </a:r>
                      <a:r>
                        <a:rPr lang="en-US" sz="1800" b="0" dirty="0" err="1" smtClean="0">
                          <a:latin typeface="Courier New" pitchFamily="49" charset="0"/>
                          <a:cs typeface="Courier New" pitchFamily="49" charset="0"/>
                        </a:rPr>
                        <a:t>synchronizedSet</a:t>
                      </a:r>
                      <a:r>
                        <a:rPr lang="en-US" sz="1800" b="0" dirty="0" smtClean="0">
                          <a:latin typeface="Courier New" pitchFamily="49" charset="0"/>
                          <a:cs typeface="Courier New" pitchFamily="49" charset="0"/>
                        </a:rPr>
                        <a:t>(</a:t>
                      </a:r>
                      <a:r>
                        <a:rPr lang="en-US" sz="1800" b="0" dirty="0" err="1" smtClean="0">
                          <a:latin typeface="Courier New" pitchFamily="49" charset="0"/>
                          <a:cs typeface="Courier New" pitchFamily="49" charset="0"/>
                        </a:rPr>
                        <a:t>ts</a:t>
                      </a:r>
                      <a:r>
                        <a:rPr lang="en-US" sz="1800" b="0" dirty="0" smtClean="0">
                          <a:latin typeface="Courier New" pitchFamily="49" charset="0"/>
                          <a:cs typeface="Courier New" pitchFamily="49" charset="0"/>
                        </a:rPr>
                        <a:t>);</a:t>
                      </a:r>
                    </a:p>
                  </a:txBody>
                  <a:tcPr>
                    <a:noFill/>
                  </a:tcPr>
                </a:tc>
                <a:tc>
                  <a:txBody>
                    <a:bodyPr/>
                    <a:lstStyle/>
                    <a:p>
                      <a:endParaRPr lang="en-US" sz="1800" dirty="0"/>
                    </a:p>
                  </a:txBody>
                  <a:tcPr>
                    <a:noFill/>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//This assertion fails</a:t>
                      </a:r>
                    </a:p>
                  </a:txBody>
                  <a:tcPr>
                    <a:noFill/>
                  </a:tcPr>
                </a:tc>
                <a:tc>
                  <a:txBody>
                    <a:bodyPr/>
                    <a:lstStyle/>
                    <a:p>
                      <a:endParaRPr lang="en-US" sz="1800" dirty="0">
                        <a:solidFill>
                          <a:schemeClr val="tx1"/>
                        </a:solidFill>
                      </a:endParaRPr>
                    </a:p>
                  </a:txBody>
                  <a:tcPr>
                    <a:noFill/>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assertTrue</a:t>
                      </a:r>
                      <a:r>
                        <a:rPr lang="en-US" sz="1800" b="0" dirty="0" smtClean="0">
                          <a:latin typeface="Courier New" pitchFamily="49" charset="0"/>
                          <a:cs typeface="Courier New" pitchFamily="49" charset="0"/>
                        </a:rPr>
                        <a:t>(</a:t>
                      </a:r>
                      <a:r>
                        <a:rPr lang="en-US" sz="1800" b="0" dirty="0" err="1" smtClean="0">
                          <a:latin typeface="Courier New" pitchFamily="49" charset="0"/>
                          <a:cs typeface="Courier New" pitchFamily="49" charset="0"/>
                        </a:rPr>
                        <a:t>set.equals</a:t>
                      </a:r>
                      <a:r>
                        <a:rPr lang="en-US" sz="1800" b="0" dirty="0" smtClean="0">
                          <a:latin typeface="Courier New" pitchFamily="49" charset="0"/>
                          <a:cs typeface="Courier New" pitchFamily="49" charset="0"/>
                        </a:rPr>
                        <a:t>(set));</a:t>
                      </a:r>
                    </a:p>
                    <a:p>
                      <a:r>
                        <a:rPr lang="en-US" sz="1800" dirty="0" smtClean="0">
                          <a:solidFill>
                            <a:schemeClr val="tx1"/>
                          </a:solidFill>
                        </a:rPr>
                        <a:t>}</a:t>
                      </a:r>
                      <a:endParaRPr lang="en-US" sz="1800" dirty="0">
                        <a:solidFill>
                          <a:schemeClr val="tx1"/>
                        </a:solidFill>
                      </a:endParaRPr>
                    </a:p>
                  </a:txBody>
                  <a:tcPr>
                    <a:noFill/>
                  </a:tcPr>
                </a:tc>
                <a:tc>
                  <a:txBody>
                    <a:bodyPr/>
                    <a:lstStyle/>
                    <a:p>
                      <a:r>
                        <a:rPr lang="en-US" sz="1800" b="1" dirty="0" smtClean="0">
                          <a:solidFill>
                            <a:schemeClr val="accent1">
                              <a:lumMod val="50000"/>
                            </a:schemeClr>
                          </a:solidFill>
                        </a:rPr>
                        <a:t>PASS!</a:t>
                      </a:r>
                      <a:endParaRPr lang="en-US" sz="1800" b="1" dirty="0">
                        <a:solidFill>
                          <a:schemeClr val="accent1">
                            <a:lumMod val="50000"/>
                          </a:schemeClr>
                        </a:solidFill>
                      </a:endParaRPr>
                    </a:p>
                  </a:txBody>
                  <a:tcPr/>
                </a:tc>
              </a:tr>
            </a:tbl>
          </a:graphicData>
        </a:graphic>
      </p:graphicFrame>
      <p:sp>
        <p:nvSpPr>
          <p:cNvPr id="6" name="TextBox 5"/>
          <p:cNvSpPr txBox="1"/>
          <p:nvPr/>
        </p:nvSpPr>
        <p:spPr>
          <a:xfrm>
            <a:off x="609600" y="5537537"/>
            <a:ext cx="7620000" cy="1015663"/>
          </a:xfrm>
          <a:prstGeom prst="rect">
            <a:avLst/>
          </a:prstGeom>
          <a:noFill/>
        </p:spPr>
        <p:txBody>
          <a:bodyPr wrap="square" rtlCol="0">
            <a:spAutoFit/>
          </a:bodyPr>
          <a:lstStyle/>
          <a:p>
            <a:r>
              <a:rPr lang="en-US" sz="2000" i="1" dirty="0" smtClean="0">
                <a:solidFill>
                  <a:schemeClr val="accent2"/>
                </a:solidFill>
                <a:latin typeface="+mn-lt"/>
              </a:rPr>
              <a:t>Pass</a:t>
            </a:r>
            <a:r>
              <a:rPr lang="en-US" sz="2000" b="0" dirty="0" smtClean="0">
                <a:latin typeface="+mn-lt"/>
              </a:rPr>
              <a:t>(</a:t>
            </a:r>
            <a:r>
              <a:rPr lang="en-US" sz="2000" b="0" dirty="0" smtClean="0">
                <a:latin typeface="Courier New" pitchFamily="49" charset="0"/>
                <a:cs typeface="Courier New" pitchFamily="49" charset="0"/>
              </a:rPr>
              <a:t>b=false</a:t>
            </a:r>
            <a:r>
              <a:rPr lang="en-US" sz="2000" b="0" dirty="0" smtClean="0">
                <a:latin typeface="+mn-lt"/>
              </a:rPr>
              <a:t>) </a:t>
            </a:r>
            <a:r>
              <a:rPr lang="en-US" sz="2000" dirty="0" smtClean="0">
                <a:latin typeface="+mn-lt"/>
              </a:rPr>
              <a:t>= 1</a:t>
            </a:r>
          </a:p>
          <a:p>
            <a:endParaRPr lang="en-US" sz="2000" b="0" dirty="0" smtClean="0">
              <a:latin typeface="+mn-lt"/>
            </a:endParaRPr>
          </a:p>
          <a:p>
            <a:r>
              <a:rPr lang="en-US" sz="2000" b="0" dirty="0" smtClean="0">
                <a:latin typeface="+mn-lt"/>
              </a:rPr>
              <a:t>The test </a:t>
            </a:r>
            <a:r>
              <a:rPr lang="en-US" sz="2000" b="0" dirty="0" smtClean="0">
                <a:solidFill>
                  <a:srgbClr val="FF0000"/>
                </a:solidFill>
                <a:latin typeface="+mn-lt"/>
              </a:rPr>
              <a:t>always</a:t>
            </a:r>
            <a:r>
              <a:rPr lang="en-US" sz="2000" b="0" dirty="0" smtClean="0">
                <a:latin typeface="+mn-lt"/>
              </a:rPr>
              <a:t> passes, when </a:t>
            </a:r>
            <a:r>
              <a:rPr lang="en-US" sz="2000" dirty="0" smtClean="0">
                <a:solidFill>
                  <a:schemeClr val="accent2"/>
                </a:solidFill>
                <a:latin typeface="Courier New" pitchFamily="49" charset="0"/>
                <a:cs typeface="Courier New" pitchFamily="49" charset="0"/>
              </a:rPr>
              <a:t>b</a:t>
            </a:r>
            <a:r>
              <a:rPr lang="en-US" sz="2000" b="0" dirty="0" smtClean="0">
                <a:latin typeface="+mn-lt"/>
              </a:rPr>
              <a:t> is observed as </a:t>
            </a:r>
            <a:r>
              <a:rPr lang="en-US" sz="2000" dirty="0" smtClean="0">
                <a:latin typeface="Courier New" pitchFamily="49" charset="0"/>
                <a:cs typeface="Courier New" pitchFamily="49" charset="0"/>
              </a:rPr>
              <a:t>false</a:t>
            </a:r>
            <a:endParaRPr lang="en-US" sz="2000" b="0" dirty="0" smtClean="0">
              <a:latin typeface="+mn-lt"/>
            </a:endParaRPr>
          </a:p>
        </p:txBody>
      </p:sp>
      <p:sp>
        <p:nvSpPr>
          <p:cNvPr id="2" name="TextBox 1"/>
          <p:cNvSpPr txBox="1"/>
          <p:nvPr/>
        </p:nvSpPr>
        <p:spPr>
          <a:xfrm>
            <a:off x="457200" y="381000"/>
            <a:ext cx="8229600" cy="446276"/>
          </a:xfrm>
          <a:prstGeom prst="rect">
            <a:avLst/>
          </a:prstGeom>
          <a:noFill/>
        </p:spPr>
        <p:txBody>
          <a:bodyPr wrap="square" rtlCol="0">
            <a:spAutoFit/>
          </a:bodyPr>
          <a:lstStyle/>
          <a:p>
            <a:r>
              <a:rPr lang="en-US" sz="2300" i="1" dirty="0" smtClean="0">
                <a:solidFill>
                  <a:schemeClr val="accent2"/>
                </a:solidFill>
                <a:latin typeface="+mn-lt"/>
              </a:rPr>
              <a:t>Pass</a:t>
            </a:r>
            <a:r>
              <a:rPr lang="en-US" sz="2300" dirty="0" smtClean="0">
                <a:latin typeface="+mn-lt"/>
              </a:rPr>
              <a:t>(v)</a:t>
            </a:r>
            <a:r>
              <a:rPr lang="en-US" sz="2300" b="0" dirty="0" smtClean="0">
                <a:latin typeface="+mn-lt"/>
              </a:rPr>
              <a:t>: the percentage of passing tests when </a:t>
            </a:r>
            <a:r>
              <a:rPr lang="en-US" sz="2300" dirty="0" smtClean="0">
                <a:latin typeface="+mn-lt"/>
              </a:rPr>
              <a:t>v</a:t>
            </a:r>
            <a:r>
              <a:rPr lang="en-US" sz="2300" b="0" dirty="0" smtClean="0">
                <a:latin typeface="+mn-lt"/>
              </a:rPr>
              <a:t> is observed</a:t>
            </a:r>
          </a:p>
        </p:txBody>
      </p:sp>
    </p:spTree>
    <p:extLst>
      <p:ext uri="{BB962C8B-B14F-4D97-AF65-F5344CB8AC3E}">
        <p14:creationId xmlns:p14="http://schemas.microsoft.com/office/powerpoint/2010/main" val="76880419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B048AC8-D41E-4C7B-8EE3-A52489AA1F05}" type="slidenum">
              <a:rPr lang="en-US" smtClean="0"/>
              <a:pPr/>
              <a:t>18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18748024"/>
              </p:ext>
            </p:extLst>
          </p:nvPr>
        </p:nvGraphicFramePr>
        <p:xfrm>
          <a:off x="533400" y="1066801"/>
          <a:ext cx="8153400" cy="4405717"/>
        </p:xfrm>
        <a:graphic>
          <a:graphicData uri="http://schemas.openxmlformats.org/drawingml/2006/table">
            <a:tbl>
              <a:tblPr firstRow="1" bandRow="1">
                <a:tableStyleId>{EB344D84-9AFB-497E-A393-DC336BA19D2E}</a:tableStyleId>
              </a:tblPr>
              <a:tblGrid>
                <a:gridCol w="5467574"/>
                <a:gridCol w="2685826"/>
              </a:tblGrid>
              <a:tr h="440602">
                <a:tc>
                  <a:txBody>
                    <a:bodyPr/>
                    <a:lstStyle/>
                    <a:p>
                      <a:r>
                        <a:rPr lang="en-US" sz="1600" dirty="0" smtClean="0">
                          <a:solidFill>
                            <a:schemeClr val="tx1"/>
                          </a:solidFill>
                        </a:rPr>
                        <a:t>Original test</a:t>
                      </a:r>
                      <a:endParaRPr lang="en-US" sz="1600" dirty="0">
                        <a:solidFill>
                          <a:schemeClr val="tx1"/>
                        </a:solidFill>
                      </a:endParaRPr>
                    </a:p>
                  </a:txBody>
                  <a:tcPr/>
                </a:tc>
                <a:tc>
                  <a:txBody>
                    <a:bodyPr/>
                    <a:lstStyle/>
                    <a:p>
                      <a:r>
                        <a:rPr lang="en-US" sz="1600" dirty="0" smtClean="0">
                          <a:solidFill>
                            <a:schemeClr val="tx1"/>
                          </a:solidFill>
                        </a:rPr>
                        <a:t>Observed value</a:t>
                      </a:r>
                    </a:p>
                    <a:p>
                      <a:r>
                        <a:rPr lang="en-US" sz="1600" dirty="0" smtClean="0">
                          <a:solidFill>
                            <a:schemeClr val="tx1"/>
                          </a:solidFill>
                        </a:rPr>
                        <a:t>in</a:t>
                      </a:r>
                      <a:r>
                        <a:rPr lang="en-US" sz="1600" baseline="0" dirty="0" smtClean="0">
                          <a:solidFill>
                            <a:schemeClr val="tx1"/>
                          </a:solidFill>
                        </a:rPr>
                        <a:t> a mutant</a:t>
                      </a:r>
                      <a:endParaRPr lang="en-US" sz="1600" dirty="0">
                        <a:solidFill>
                          <a:schemeClr val="tx1"/>
                        </a:solidFill>
                      </a:endParaRPr>
                    </a:p>
                  </a:txBody>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public void test1() </a:t>
                      </a:r>
                      <a:r>
                        <a:rPr lang="en-US" sz="1800" b="1" dirty="0" smtClean="0">
                          <a:latin typeface="Courier New" pitchFamily="49" charset="0"/>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int</a:t>
                      </a:r>
                      <a:r>
                        <a:rPr lang="en-US" sz="1800" b="0" dirty="0" smtClean="0">
                          <a:latin typeface="Courier New" pitchFamily="49" charset="0"/>
                          <a:cs typeface="Courier New" pitchFamily="49" charset="0"/>
                        </a:rPr>
                        <a:t> </a:t>
                      </a:r>
                      <a:r>
                        <a:rPr lang="en-US" sz="1800" b="1" dirty="0" smtClean="0">
                          <a:solidFill>
                            <a:schemeClr val="tx1"/>
                          </a:solidFill>
                          <a:latin typeface="Courier New" pitchFamily="49" charset="0"/>
                          <a:cs typeface="Courier New" pitchFamily="49" charset="0"/>
                        </a:rPr>
                        <a:t>i</a:t>
                      </a:r>
                      <a:r>
                        <a:rPr lang="en-US" sz="1800" b="0" dirty="0" smtClean="0">
                          <a:solidFill>
                            <a:schemeClr val="tx1"/>
                          </a:solidFill>
                          <a:latin typeface="Courier New" pitchFamily="49" charset="0"/>
                          <a:cs typeface="Courier New" pitchFamily="49" charset="0"/>
                        </a:rPr>
                        <a:t> = 1</a:t>
                      </a:r>
                      <a:r>
                        <a:rPr lang="en-US" sz="1800" b="0" dirty="0" smtClean="0">
                          <a:latin typeface="Courier New" pitchFamily="49" charset="0"/>
                          <a:cs typeface="Courier New" pitchFamily="49" charset="0"/>
                        </a:rPr>
                        <a:t>;</a:t>
                      </a:r>
                    </a:p>
                  </a:txBody>
                  <a:tcPr>
                    <a:noFill/>
                  </a:tcPr>
                </a:tc>
                <a:tc>
                  <a:txBody>
                    <a:bodyPr/>
                    <a:lstStyle/>
                    <a:p>
                      <a:endParaRPr lang="en-US" sz="1800" b="0" kern="1200" dirty="0" smtClean="0">
                        <a:solidFill>
                          <a:schemeClr val="dk1"/>
                        </a:solidFill>
                        <a:latin typeface="Courier New" pitchFamily="49" charset="0"/>
                        <a:ea typeface="+mn-ea"/>
                        <a:cs typeface="Courier New" pitchFamily="49" charset="0"/>
                      </a:endParaRPr>
                    </a:p>
                  </a:txBody>
                  <a:tcPr>
                    <a:noFill/>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ArrayList</a:t>
                      </a:r>
                      <a:r>
                        <a:rPr lang="en-US" sz="1800" b="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lst</a:t>
                      </a:r>
                      <a:r>
                        <a:rPr lang="en-US" sz="1800" b="0" dirty="0" smtClean="0">
                          <a:latin typeface="Courier New" pitchFamily="49" charset="0"/>
                          <a:cs typeface="Courier New" pitchFamily="49" charset="0"/>
                        </a:rPr>
                        <a:t> = new </a:t>
                      </a:r>
                      <a:r>
                        <a:rPr lang="en-US" sz="1800" b="0" dirty="0" err="1" smtClean="0">
                          <a:latin typeface="Courier New" pitchFamily="49" charset="0"/>
                          <a:cs typeface="Courier New" pitchFamily="49" charset="0"/>
                        </a:rPr>
                        <a:t>ArrayList</a:t>
                      </a:r>
                      <a:r>
                        <a:rPr lang="en-US" sz="1800" b="0" dirty="0" smtClean="0">
                          <a:latin typeface="Courier New" pitchFamily="49" charset="0"/>
                          <a:cs typeface="Courier New" pitchFamily="49" charset="0"/>
                        </a:rPr>
                        <a:t>(i);</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Object </a:t>
                      </a:r>
                      <a:r>
                        <a:rPr lang="en-US" sz="1800" b="1" dirty="0" smtClean="0">
                          <a:latin typeface="Courier New" pitchFamily="49" charset="0"/>
                          <a:cs typeface="Courier New" pitchFamily="49" charset="0"/>
                        </a:rPr>
                        <a:t>o</a:t>
                      </a:r>
                      <a:r>
                        <a:rPr lang="en-US" sz="1800" b="0" dirty="0" smtClean="0">
                          <a:latin typeface="Courier New" pitchFamily="49" charset="0"/>
                          <a:cs typeface="Courier New" pitchFamily="49" charset="0"/>
                        </a:rPr>
                        <a:t> = new Object();</a:t>
                      </a:r>
                    </a:p>
                  </a:txBody>
                  <a:tcPr>
                    <a:noFill/>
                  </a:tcPr>
                </a:tc>
                <a:tc>
                  <a:txBody>
                    <a:bodyPr/>
                    <a:lstStyle/>
                    <a:p>
                      <a:endParaRPr lang="en-US" sz="1800" b="0" kern="1200" dirty="0" smtClean="0">
                        <a:solidFill>
                          <a:schemeClr val="dk1"/>
                        </a:solidFill>
                        <a:latin typeface="Courier New" pitchFamily="49" charset="0"/>
                        <a:ea typeface="+mn-ea"/>
                        <a:cs typeface="Courier New" pitchFamily="49" charset="0"/>
                      </a:endParaRPr>
                    </a:p>
                    <a:p>
                      <a:r>
                        <a:rPr lang="en-US" sz="1800" b="0" kern="1200" dirty="0" smtClean="0">
                          <a:solidFill>
                            <a:schemeClr val="dk1"/>
                          </a:solidFill>
                          <a:latin typeface="Courier New" pitchFamily="49" charset="0"/>
                          <a:ea typeface="+mn-ea"/>
                          <a:cs typeface="Courier New" pitchFamily="49" charset="0"/>
                        </a:rPr>
                        <a:t> </a:t>
                      </a:r>
                      <a:endParaRPr lang="en-US" sz="1800" b="0" kern="1200" dirty="0">
                        <a:solidFill>
                          <a:schemeClr val="dk1"/>
                        </a:solidFill>
                        <a:latin typeface="Courier New" pitchFamily="49" charset="0"/>
                        <a:ea typeface="+mn-ea"/>
                        <a:cs typeface="Courier New" pitchFamily="49" charset="0"/>
                      </a:endParaRPr>
                    </a:p>
                  </a:txBody>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boolean</a:t>
                      </a:r>
                      <a:r>
                        <a:rPr lang="en-US" sz="1800" b="0" dirty="0" smtClean="0">
                          <a:latin typeface="Courier New" pitchFamily="49" charset="0"/>
                          <a:cs typeface="Courier New" pitchFamily="49" charset="0"/>
                        </a:rPr>
                        <a:t> </a:t>
                      </a:r>
                      <a:r>
                        <a:rPr lang="en-US" sz="1800" b="1" dirty="0" smtClean="0">
                          <a:solidFill>
                            <a:schemeClr val="tx1"/>
                          </a:solidFill>
                          <a:latin typeface="Courier New" pitchFamily="49" charset="0"/>
                          <a:cs typeface="Courier New" pitchFamily="49" charset="0"/>
                        </a:rPr>
                        <a:t>b = </a:t>
                      </a:r>
                      <a:r>
                        <a:rPr lang="en-US" sz="1800" b="0" dirty="0" err="1" smtClean="0">
                          <a:solidFill>
                            <a:schemeClr val="tx1"/>
                          </a:solidFill>
                          <a:latin typeface="Courier New" pitchFamily="49" charset="0"/>
                          <a:cs typeface="Courier New" pitchFamily="49" charset="0"/>
                        </a:rPr>
                        <a:t>lst.add</a:t>
                      </a:r>
                      <a:r>
                        <a:rPr lang="en-US" sz="1800" b="0" dirty="0" smtClean="0">
                          <a:solidFill>
                            <a:schemeClr val="tx1"/>
                          </a:solidFill>
                          <a:latin typeface="Courier New" pitchFamily="49" charset="0"/>
                          <a:cs typeface="Courier New" pitchFamily="49" charset="0"/>
                        </a:rPr>
                        <a:t>(o);</a:t>
                      </a:r>
                    </a:p>
                  </a:txBody>
                  <a:tcPr>
                    <a:noFill/>
                  </a:tcPr>
                </a:tc>
                <a:tc>
                  <a:txBody>
                    <a:bodyPr/>
                    <a:lstStyle/>
                    <a:p>
                      <a:endParaRPr lang="en-US" sz="1800" b="0" kern="1200" dirty="0" smtClean="0">
                        <a:solidFill>
                          <a:srgbClr val="FF0000"/>
                        </a:solidFill>
                        <a:latin typeface="Courier New" pitchFamily="49" charset="0"/>
                        <a:ea typeface="+mn-ea"/>
                        <a:cs typeface="Courier New" pitchFamily="49" charset="0"/>
                      </a:endParaRPr>
                    </a:p>
                  </a:txBody>
                  <a:tcPr>
                    <a:noFill/>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TreeSet</a:t>
                      </a:r>
                      <a:r>
                        <a:rPr lang="en-US" sz="1800" b="0" dirty="0" smtClean="0">
                          <a:latin typeface="Courier New" pitchFamily="49" charset="0"/>
                          <a:cs typeface="Courier New" pitchFamily="49" charset="0"/>
                        </a:rPr>
                        <a:t> </a:t>
                      </a:r>
                      <a:r>
                        <a:rPr lang="en-US" sz="1800" b="1" dirty="0" err="1" smtClean="0">
                          <a:solidFill>
                            <a:schemeClr val="accent2"/>
                          </a:solidFill>
                          <a:latin typeface="Courier New" pitchFamily="49" charset="0"/>
                          <a:cs typeface="Courier New" pitchFamily="49" charset="0"/>
                        </a:rPr>
                        <a:t>ts</a:t>
                      </a:r>
                      <a:r>
                        <a:rPr lang="en-US" sz="1800" b="1" dirty="0" smtClean="0">
                          <a:solidFill>
                            <a:schemeClr val="accent2"/>
                          </a:solidFill>
                          <a:latin typeface="Courier New" pitchFamily="49" charset="0"/>
                          <a:cs typeface="Courier New" pitchFamily="49" charset="0"/>
                        </a:rPr>
                        <a:t> = </a:t>
                      </a:r>
                      <a:r>
                        <a:rPr lang="en-US" sz="1800" b="1" kern="1200" dirty="0" smtClean="0">
                          <a:solidFill>
                            <a:schemeClr val="accent2"/>
                          </a:solidFill>
                          <a:latin typeface="Courier New" pitchFamily="49" charset="0"/>
                          <a:ea typeface="+mn-ea"/>
                          <a:cs typeface="Courier New" pitchFamily="49" charset="0"/>
                        </a:rPr>
                        <a:t>new </a:t>
                      </a:r>
                      <a:r>
                        <a:rPr lang="en-US" sz="1800" b="1" kern="1200" dirty="0" err="1" smtClean="0">
                          <a:solidFill>
                            <a:schemeClr val="accent2"/>
                          </a:solidFill>
                          <a:latin typeface="Courier New" pitchFamily="49" charset="0"/>
                          <a:ea typeface="+mn-ea"/>
                          <a:cs typeface="Courier New" pitchFamily="49" charset="0"/>
                        </a:rPr>
                        <a:t>TreeSet</a:t>
                      </a:r>
                      <a:r>
                        <a:rPr lang="en-US" sz="1800" b="1" kern="1200" dirty="0" smtClean="0">
                          <a:solidFill>
                            <a:schemeClr val="accent2"/>
                          </a:solidFill>
                          <a:latin typeface="Courier New" pitchFamily="49" charset="0"/>
                          <a:ea typeface="+mn-ea"/>
                          <a:cs typeface="Courier New" pitchFamily="49" charset="0"/>
                        </a:rPr>
                        <a:t>(</a:t>
                      </a:r>
                      <a:r>
                        <a:rPr lang="en-US" sz="1800" b="1" kern="1200" dirty="0" err="1" smtClean="0">
                          <a:solidFill>
                            <a:schemeClr val="accent2"/>
                          </a:solidFill>
                          <a:latin typeface="Courier New" pitchFamily="49" charset="0"/>
                          <a:ea typeface="+mn-ea"/>
                          <a:cs typeface="Courier New" pitchFamily="49" charset="0"/>
                        </a:rPr>
                        <a:t>lst</a:t>
                      </a:r>
                      <a:r>
                        <a:rPr lang="en-US" sz="1800" b="1" kern="1200" dirty="0" smtClean="0">
                          <a:solidFill>
                            <a:schemeClr val="accent2"/>
                          </a:solidFill>
                          <a:latin typeface="Courier New" pitchFamily="49" charset="0"/>
                          <a:ea typeface="+mn-ea"/>
                          <a:cs typeface="Courier New" pitchFamily="49" charset="0"/>
                        </a:rPr>
                        <a:t>);</a:t>
                      </a:r>
                    </a:p>
                  </a:txBody>
                  <a:tcPr>
                    <a:noFill/>
                  </a:tcPr>
                </a:tc>
                <a:tc>
                  <a:txBody>
                    <a:bodyPr/>
                    <a:lstStyle/>
                    <a:p>
                      <a:r>
                        <a:rPr lang="en-US" sz="1800" b="1" kern="1200" dirty="0" err="1" smtClean="0">
                          <a:solidFill>
                            <a:schemeClr val="accent1">
                              <a:lumMod val="50000"/>
                            </a:schemeClr>
                          </a:solidFill>
                          <a:latin typeface="Courier New" pitchFamily="49" charset="0"/>
                          <a:ea typeface="+mn-ea"/>
                          <a:cs typeface="Courier New" pitchFamily="49" charset="0"/>
                        </a:rPr>
                        <a:t>ts</a:t>
                      </a:r>
                      <a:r>
                        <a:rPr lang="en-US" sz="1800" b="1" kern="1200" dirty="0" smtClean="0">
                          <a:solidFill>
                            <a:schemeClr val="accent1">
                              <a:lumMod val="50000"/>
                            </a:schemeClr>
                          </a:solidFill>
                          <a:latin typeface="+mj-lt"/>
                          <a:ea typeface="+mn-ea"/>
                          <a:cs typeface="Courier New" pitchFamily="49" charset="0"/>
                        </a:rPr>
                        <a:t> = </a:t>
                      </a:r>
                      <a:r>
                        <a:rPr lang="en-US" sz="1800" b="1" i="1" kern="1200" dirty="0" smtClean="0">
                          <a:solidFill>
                            <a:schemeClr val="accent1">
                              <a:lumMod val="50000"/>
                            </a:schemeClr>
                          </a:solidFill>
                          <a:latin typeface="+mj-lt"/>
                          <a:ea typeface="+mn-ea"/>
                          <a:cs typeface="Courier New" pitchFamily="49" charset="0"/>
                        </a:rPr>
                        <a:t>an empty</a:t>
                      </a:r>
                      <a:r>
                        <a:rPr lang="en-US" sz="1800" b="1" i="1" kern="1200" baseline="0" dirty="0" smtClean="0">
                          <a:solidFill>
                            <a:schemeClr val="accent1">
                              <a:lumMod val="50000"/>
                            </a:schemeClr>
                          </a:solidFill>
                          <a:latin typeface="+mj-lt"/>
                          <a:ea typeface="+mn-ea"/>
                          <a:cs typeface="Courier New" pitchFamily="49" charset="0"/>
                        </a:rPr>
                        <a:t> set</a:t>
                      </a:r>
                      <a:endParaRPr lang="en-US" sz="1800" b="1" i="1" kern="1200" dirty="0">
                        <a:solidFill>
                          <a:schemeClr val="accent1">
                            <a:lumMod val="50000"/>
                          </a:schemeClr>
                        </a:solidFill>
                        <a:latin typeface="+mj-lt"/>
                        <a:ea typeface="+mn-ea"/>
                        <a:cs typeface="Courier New" pitchFamily="49" charset="0"/>
                      </a:endParaRPr>
                    </a:p>
                  </a:txBody>
                  <a:tcPr>
                    <a:solidFill>
                      <a:schemeClr val="bg2">
                        <a:lumMod val="20000"/>
                        <a:lumOff val="80000"/>
                      </a:schemeClr>
                    </a:solidFill>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Set </a:t>
                      </a:r>
                      <a:r>
                        <a:rPr lang="en-US" sz="1800" b="1" dirty="0" err="1" smtClean="0">
                          <a:latin typeface="Courier New" pitchFamily="49" charset="0"/>
                          <a:cs typeface="Courier New" pitchFamily="49" charset="0"/>
                        </a:rPr>
                        <a:t>set</a:t>
                      </a:r>
                      <a:r>
                        <a:rPr lang="en-US" sz="1800" b="0" dirty="0" smtClean="0">
                          <a:latin typeface="Courier New" pitchFamily="49" charset="0"/>
                          <a:cs typeface="Courier New" pitchFamily="49" charset="0"/>
                        </a:rPr>
                        <a:t> = </a:t>
                      </a:r>
                      <a:r>
                        <a:rPr lang="en-US" sz="1800" b="0" dirty="0" err="1" smtClean="0">
                          <a:latin typeface="Courier New" pitchFamily="49" charset="0"/>
                          <a:cs typeface="Courier New" pitchFamily="49" charset="0"/>
                        </a:rPr>
                        <a:t>synchronizedSet</a:t>
                      </a:r>
                      <a:r>
                        <a:rPr lang="en-US" sz="1800" b="0" dirty="0" smtClean="0">
                          <a:latin typeface="Courier New" pitchFamily="49" charset="0"/>
                          <a:cs typeface="Courier New" pitchFamily="49" charset="0"/>
                        </a:rPr>
                        <a:t>(</a:t>
                      </a:r>
                      <a:r>
                        <a:rPr lang="en-US" sz="1800" b="0" dirty="0" err="1" smtClean="0">
                          <a:latin typeface="Courier New" pitchFamily="49" charset="0"/>
                          <a:cs typeface="Courier New" pitchFamily="49" charset="0"/>
                        </a:rPr>
                        <a:t>ts</a:t>
                      </a:r>
                      <a:r>
                        <a:rPr lang="en-US" sz="1800" b="0" dirty="0" smtClean="0">
                          <a:latin typeface="Courier New" pitchFamily="49" charset="0"/>
                          <a:cs typeface="Courier New" pitchFamily="49" charset="0"/>
                        </a:rPr>
                        <a:t>);</a:t>
                      </a:r>
                    </a:p>
                  </a:txBody>
                  <a:tcPr>
                    <a:noFill/>
                  </a:tcPr>
                </a:tc>
                <a:tc>
                  <a:txBody>
                    <a:bodyPr/>
                    <a:lstStyle/>
                    <a:p>
                      <a:endParaRPr lang="en-US" sz="1800" dirty="0"/>
                    </a:p>
                  </a:txBody>
                  <a:tcPr>
                    <a:noFill/>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//This assertion fails</a:t>
                      </a:r>
                    </a:p>
                  </a:txBody>
                  <a:tcPr>
                    <a:noFill/>
                  </a:tcPr>
                </a:tc>
                <a:tc>
                  <a:txBody>
                    <a:bodyPr/>
                    <a:lstStyle/>
                    <a:p>
                      <a:endParaRPr lang="en-US" sz="1800" dirty="0">
                        <a:solidFill>
                          <a:schemeClr val="tx1"/>
                        </a:solidFill>
                      </a:endParaRPr>
                    </a:p>
                  </a:txBody>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assertTrue</a:t>
                      </a:r>
                      <a:r>
                        <a:rPr lang="en-US" sz="1800" b="0" dirty="0" smtClean="0">
                          <a:latin typeface="Courier New" pitchFamily="49" charset="0"/>
                          <a:cs typeface="Courier New" pitchFamily="49" charset="0"/>
                        </a:rPr>
                        <a:t>(</a:t>
                      </a:r>
                      <a:r>
                        <a:rPr lang="en-US" sz="1800" b="0" dirty="0" err="1" smtClean="0">
                          <a:latin typeface="Courier New" pitchFamily="49" charset="0"/>
                          <a:cs typeface="Courier New" pitchFamily="49" charset="0"/>
                        </a:rPr>
                        <a:t>set.equals</a:t>
                      </a:r>
                      <a:r>
                        <a:rPr lang="en-US" sz="1800" b="0" dirty="0" smtClean="0">
                          <a:latin typeface="Courier New" pitchFamily="49" charset="0"/>
                          <a:cs typeface="Courier New" pitchFamily="49" charset="0"/>
                        </a:rPr>
                        <a:t>(set));</a:t>
                      </a:r>
                    </a:p>
                    <a:p>
                      <a:r>
                        <a:rPr lang="en-US" sz="1800" dirty="0" smtClean="0">
                          <a:solidFill>
                            <a:schemeClr val="tx1"/>
                          </a:solidFill>
                        </a:rPr>
                        <a:t>}</a:t>
                      </a:r>
                      <a:endParaRPr lang="en-US" sz="1800" dirty="0">
                        <a:solidFill>
                          <a:schemeClr val="tx1"/>
                        </a:solidFill>
                      </a:endParaRPr>
                    </a:p>
                  </a:txBody>
                  <a:tcPr>
                    <a:noFill/>
                  </a:tcPr>
                </a:tc>
                <a:tc>
                  <a:txBody>
                    <a:bodyPr/>
                    <a:lstStyle/>
                    <a:p>
                      <a:r>
                        <a:rPr lang="en-US" sz="1800" b="1" dirty="0" smtClean="0">
                          <a:solidFill>
                            <a:schemeClr val="accent1">
                              <a:lumMod val="50000"/>
                            </a:schemeClr>
                          </a:solidFill>
                        </a:rPr>
                        <a:t>PASS!</a:t>
                      </a:r>
                      <a:endParaRPr lang="en-US" sz="1800" b="1" dirty="0">
                        <a:solidFill>
                          <a:schemeClr val="accent1">
                            <a:lumMod val="50000"/>
                          </a:schemeClr>
                        </a:solidFill>
                      </a:endParaRPr>
                    </a:p>
                  </a:txBody>
                  <a:tcPr/>
                </a:tc>
              </a:tr>
            </a:tbl>
          </a:graphicData>
        </a:graphic>
      </p:graphicFrame>
      <p:sp>
        <p:nvSpPr>
          <p:cNvPr id="6" name="TextBox 5"/>
          <p:cNvSpPr txBox="1"/>
          <p:nvPr/>
        </p:nvSpPr>
        <p:spPr>
          <a:xfrm>
            <a:off x="609600" y="5562600"/>
            <a:ext cx="7620000" cy="1015663"/>
          </a:xfrm>
          <a:prstGeom prst="rect">
            <a:avLst/>
          </a:prstGeom>
          <a:noFill/>
        </p:spPr>
        <p:txBody>
          <a:bodyPr wrap="square" rtlCol="0">
            <a:spAutoFit/>
          </a:bodyPr>
          <a:lstStyle/>
          <a:p>
            <a:r>
              <a:rPr lang="en-US" sz="2000" i="1" dirty="0" smtClean="0">
                <a:solidFill>
                  <a:schemeClr val="accent2"/>
                </a:solidFill>
                <a:latin typeface="+mn-lt"/>
              </a:rPr>
              <a:t>Pass</a:t>
            </a:r>
            <a:r>
              <a:rPr lang="en-US" sz="2000" b="0" dirty="0" smtClean="0">
                <a:latin typeface="+mn-lt"/>
              </a:rPr>
              <a:t>(</a:t>
            </a:r>
            <a:r>
              <a:rPr lang="en-US" sz="2000" b="0" dirty="0" err="1" smtClean="0">
                <a:latin typeface="Courier New" pitchFamily="49" charset="0"/>
                <a:cs typeface="Courier New" pitchFamily="49" charset="0"/>
              </a:rPr>
              <a:t>ts</a:t>
            </a:r>
            <a:r>
              <a:rPr lang="en-US" sz="2000" b="0" i="1" dirty="0" smtClean="0">
                <a:latin typeface="+mn-lt"/>
              </a:rPr>
              <a:t> = </a:t>
            </a:r>
            <a:r>
              <a:rPr lang="en-US" sz="2000" b="0" i="1" dirty="0">
                <a:latin typeface="+mj-lt"/>
              </a:rPr>
              <a:t>an empty set</a:t>
            </a:r>
            <a:r>
              <a:rPr lang="en-US" sz="2000" b="0" dirty="0" smtClean="0">
                <a:latin typeface="+mn-lt"/>
              </a:rPr>
              <a:t>) </a:t>
            </a:r>
            <a:r>
              <a:rPr lang="en-US" sz="2000" dirty="0" smtClean="0">
                <a:latin typeface="+mn-lt"/>
              </a:rPr>
              <a:t>= 1</a:t>
            </a:r>
          </a:p>
          <a:p>
            <a:endParaRPr lang="en-US" sz="2000" b="0" dirty="0" smtClean="0">
              <a:latin typeface="+mn-lt"/>
            </a:endParaRPr>
          </a:p>
          <a:p>
            <a:r>
              <a:rPr lang="en-US" sz="2000" b="0" dirty="0" smtClean="0">
                <a:latin typeface="+mn-lt"/>
              </a:rPr>
              <a:t>The test </a:t>
            </a:r>
            <a:r>
              <a:rPr lang="en-US" sz="2000" b="0" dirty="0" smtClean="0">
                <a:solidFill>
                  <a:srgbClr val="FF0000"/>
                </a:solidFill>
                <a:latin typeface="+mn-lt"/>
              </a:rPr>
              <a:t>always </a:t>
            </a:r>
            <a:r>
              <a:rPr lang="en-US" sz="2000" b="0" dirty="0" smtClean="0">
                <a:latin typeface="+mn-lt"/>
              </a:rPr>
              <a:t>passes, when </a:t>
            </a:r>
            <a:r>
              <a:rPr lang="en-US" sz="2000" dirty="0" err="1" smtClean="0">
                <a:solidFill>
                  <a:schemeClr val="accent2"/>
                </a:solidFill>
                <a:latin typeface="Courier New" pitchFamily="49" charset="0"/>
                <a:cs typeface="Courier New" pitchFamily="49" charset="0"/>
              </a:rPr>
              <a:t>ts</a:t>
            </a:r>
            <a:r>
              <a:rPr lang="en-US" sz="2000" b="0" dirty="0" smtClean="0">
                <a:latin typeface="+mn-lt"/>
              </a:rPr>
              <a:t> is observed as </a:t>
            </a:r>
            <a:r>
              <a:rPr lang="en-US" sz="2000" b="0" i="1" dirty="0" smtClean="0">
                <a:latin typeface="+mn-lt"/>
              </a:rPr>
              <a:t>an empty set</a:t>
            </a:r>
            <a:r>
              <a:rPr lang="en-US" sz="2000" b="0" dirty="0" smtClean="0">
                <a:latin typeface="+mn-lt"/>
              </a:rPr>
              <a:t>!</a:t>
            </a:r>
          </a:p>
        </p:txBody>
      </p:sp>
      <p:sp>
        <p:nvSpPr>
          <p:cNvPr id="7" name="TextBox 6"/>
          <p:cNvSpPr txBox="1"/>
          <p:nvPr/>
        </p:nvSpPr>
        <p:spPr>
          <a:xfrm>
            <a:off x="457200" y="381000"/>
            <a:ext cx="8229600" cy="446276"/>
          </a:xfrm>
          <a:prstGeom prst="rect">
            <a:avLst/>
          </a:prstGeom>
          <a:noFill/>
        </p:spPr>
        <p:txBody>
          <a:bodyPr wrap="square" rtlCol="0">
            <a:spAutoFit/>
          </a:bodyPr>
          <a:lstStyle/>
          <a:p>
            <a:r>
              <a:rPr lang="en-US" sz="2300" i="1" dirty="0" smtClean="0">
                <a:solidFill>
                  <a:schemeClr val="accent2"/>
                </a:solidFill>
                <a:latin typeface="+mn-lt"/>
              </a:rPr>
              <a:t>Pass</a:t>
            </a:r>
            <a:r>
              <a:rPr lang="en-US" sz="2300" dirty="0" smtClean="0">
                <a:latin typeface="+mn-lt"/>
              </a:rPr>
              <a:t>(v)</a:t>
            </a:r>
            <a:r>
              <a:rPr lang="en-US" sz="2300" b="0" dirty="0" smtClean="0">
                <a:latin typeface="+mn-lt"/>
              </a:rPr>
              <a:t>: the percentage of passing tests when </a:t>
            </a:r>
            <a:r>
              <a:rPr lang="en-US" sz="2300" dirty="0" smtClean="0">
                <a:latin typeface="+mn-lt"/>
              </a:rPr>
              <a:t>v</a:t>
            </a:r>
            <a:r>
              <a:rPr lang="en-US" sz="2300" b="0" dirty="0" smtClean="0">
                <a:latin typeface="+mn-lt"/>
              </a:rPr>
              <a:t> is observed</a:t>
            </a:r>
          </a:p>
        </p:txBody>
      </p:sp>
    </p:spTree>
    <p:extLst>
      <p:ext uri="{BB962C8B-B14F-4D97-AF65-F5344CB8AC3E}">
        <p14:creationId xmlns:p14="http://schemas.microsoft.com/office/powerpoint/2010/main" val="257568036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B048AC8-D41E-4C7B-8EE3-A52489AA1F05}" type="slidenum">
              <a:rPr lang="en-US" smtClean="0"/>
              <a:pPr/>
              <a:t>19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64322950"/>
              </p:ext>
            </p:extLst>
          </p:nvPr>
        </p:nvGraphicFramePr>
        <p:xfrm>
          <a:off x="533400" y="1066801"/>
          <a:ext cx="7848600" cy="4405717"/>
        </p:xfrm>
        <a:graphic>
          <a:graphicData uri="http://schemas.openxmlformats.org/drawingml/2006/table">
            <a:tbl>
              <a:tblPr firstRow="1" bandRow="1">
                <a:tableStyleId>{EB344D84-9AFB-497E-A393-DC336BA19D2E}</a:tableStyleId>
              </a:tblPr>
              <a:tblGrid>
                <a:gridCol w="5263179"/>
                <a:gridCol w="2585421"/>
              </a:tblGrid>
              <a:tr h="440602">
                <a:tc>
                  <a:txBody>
                    <a:bodyPr/>
                    <a:lstStyle/>
                    <a:p>
                      <a:r>
                        <a:rPr lang="en-US" sz="1600" dirty="0" smtClean="0">
                          <a:solidFill>
                            <a:schemeClr val="tx1"/>
                          </a:solidFill>
                        </a:rPr>
                        <a:t>Original test</a:t>
                      </a:r>
                      <a:endParaRPr lang="en-US" sz="1600" dirty="0">
                        <a:solidFill>
                          <a:schemeClr val="tx1"/>
                        </a:solidFill>
                      </a:endParaRPr>
                    </a:p>
                  </a:txBody>
                  <a:tcPr/>
                </a:tc>
                <a:tc>
                  <a:txBody>
                    <a:bodyPr/>
                    <a:lstStyle/>
                    <a:p>
                      <a:r>
                        <a:rPr lang="en-US" sz="1600" dirty="0" smtClean="0">
                          <a:solidFill>
                            <a:schemeClr val="tx1"/>
                          </a:solidFill>
                        </a:rPr>
                        <a:t>Observed value</a:t>
                      </a:r>
                    </a:p>
                    <a:p>
                      <a:r>
                        <a:rPr lang="en-US" sz="1600" dirty="0" smtClean="0">
                          <a:solidFill>
                            <a:schemeClr val="tx1"/>
                          </a:solidFill>
                        </a:rPr>
                        <a:t>in</a:t>
                      </a:r>
                      <a:r>
                        <a:rPr lang="en-US" sz="1600" baseline="0" dirty="0" smtClean="0">
                          <a:solidFill>
                            <a:schemeClr val="tx1"/>
                          </a:solidFill>
                        </a:rPr>
                        <a:t> a mutant</a:t>
                      </a:r>
                      <a:endParaRPr lang="en-US" sz="1600" dirty="0">
                        <a:solidFill>
                          <a:schemeClr val="tx1"/>
                        </a:solidFill>
                      </a:endParaRPr>
                    </a:p>
                  </a:txBody>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public void test1() </a:t>
                      </a:r>
                      <a:r>
                        <a:rPr lang="en-US" sz="1800" b="1" dirty="0" smtClean="0">
                          <a:latin typeface="Courier New" pitchFamily="49" charset="0"/>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int</a:t>
                      </a:r>
                      <a:r>
                        <a:rPr lang="en-US" sz="1800" b="0" dirty="0" smtClean="0">
                          <a:latin typeface="Courier New" pitchFamily="49" charset="0"/>
                          <a:cs typeface="Courier New" pitchFamily="49" charset="0"/>
                        </a:rPr>
                        <a:t> </a:t>
                      </a:r>
                      <a:r>
                        <a:rPr lang="en-US" sz="1800" b="1" dirty="0" smtClean="0">
                          <a:solidFill>
                            <a:schemeClr val="accent2"/>
                          </a:solidFill>
                          <a:latin typeface="Courier New" pitchFamily="49" charset="0"/>
                          <a:cs typeface="Courier New" pitchFamily="49" charset="0"/>
                        </a:rPr>
                        <a:t>i = 1</a:t>
                      </a:r>
                      <a:r>
                        <a:rPr lang="en-US" sz="1800" b="0" dirty="0" smtClean="0">
                          <a:latin typeface="Courier New" pitchFamily="49" charset="0"/>
                          <a:cs typeface="Courier New" pitchFamily="49" charset="0"/>
                        </a:rPr>
                        <a:t>;</a:t>
                      </a:r>
                    </a:p>
                  </a:txBody>
                  <a:tcPr>
                    <a:noFill/>
                  </a:tcPr>
                </a:tc>
                <a:tc>
                  <a:txBody>
                    <a:bodyPr/>
                    <a:lstStyle/>
                    <a:p>
                      <a:endParaRPr lang="en-US" sz="1800" b="0" kern="1200" dirty="0" smtClean="0">
                        <a:solidFill>
                          <a:schemeClr val="dk1"/>
                        </a:solidFill>
                        <a:latin typeface="Courier New" pitchFamily="49" charset="0"/>
                        <a:ea typeface="+mn-ea"/>
                        <a:cs typeface="Courier New" pitchFamily="49" charset="0"/>
                      </a:endParaRPr>
                    </a:p>
                    <a:p>
                      <a:r>
                        <a:rPr lang="en-US" sz="1900" b="1" kern="1200" dirty="0" smtClean="0">
                          <a:solidFill>
                            <a:srgbClr val="FF0000"/>
                          </a:solidFill>
                          <a:latin typeface="+mj-lt"/>
                          <a:ea typeface="+mn-ea"/>
                          <a:cs typeface="Courier New" pitchFamily="49" charset="0"/>
                        </a:rPr>
                        <a:t>i = 10</a:t>
                      </a:r>
                    </a:p>
                  </a:txBody>
                  <a:tcPr>
                    <a:solidFill>
                      <a:schemeClr val="dk1">
                        <a:tint val="20000"/>
                      </a:schemeClr>
                    </a:solidFill>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ArrayList</a:t>
                      </a:r>
                      <a:r>
                        <a:rPr lang="en-US" sz="1800" b="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lst</a:t>
                      </a:r>
                      <a:r>
                        <a:rPr lang="en-US" sz="1800" b="0" dirty="0" smtClean="0">
                          <a:latin typeface="Courier New" pitchFamily="49" charset="0"/>
                          <a:cs typeface="Courier New" pitchFamily="49" charset="0"/>
                        </a:rPr>
                        <a:t> = new </a:t>
                      </a:r>
                      <a:r>
                        <a:rPr lang="en-US" sz="1800" b="0" dirty="0" err="1" smtClean="0">
                          <a:latin typeface="Courier New" pitchFamily="49" charset="0"/>
                          <a:cs typeface="Courier New" pitchFamily="49" charset="0"/>
                        </a:rPr>
                        <a:t>ArrayList</a:t>
                      </a:r>
                      <a:r>
                        <a:rPr lang="en-US" sz="1800" b="0" dirty="0" smtClean="0">
                          <a:latin typeface="Courier New" pitchFamily="49" charset="0"/>
                          <a:cs typeface="Courier New" pitchFamily="49" charset="0"/>
                        </a:rPr>
                        <a:t>(i);</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Object </a:t>
                      </a:r>
                      <a:r>
                        <a:rPr lang="en-US" sz="1800" b="1" dirty="0" smtClean="0">
                          <a:latin typeface="Courier New" pitchFamily="49" charset="0"/>
                          <a:cs typeface="Courier New" pitchFamily="49" charset="0"/>
                        </a:rPr>
                        <a:t>o</a:t>
                      </a:r>
                      <a:r>
                        <a:rPr lang="en-US" sz="1800" b="0" dirty="0" smtClean="0">
                          <a:latin typeface="Courier New" pitchFamily="49" charset="0"/>
                          <a:cs typeface="Courier New" pitchFamily="49" charset="0"/>
                        </a:rPr>
                        <a:t> = new Object();</a:t>
                      </a:r>
                    </a:p>
                  </a:txBody>
                  <a:tcPr>
                    <a:noFill/>
                  </a:tcPr>
                </a:tc>
                <a:tc>
                  <a:txBody>
                    <a:bodyPr/>
                    <a:lstStyle/>
                    <a:p>
                      <a:endParaRPr lang="en-US" sz="1800" b="0" kern="1200" dirty="0" smtClean="0">
                        <a:solidFill>
                          <a:schemeClr val="dk1"/>
                        </a:solidFill>
                        <a:latin typeface="Courier New" pitchFamily="49" charset="0"/>
                        <a:ea typeface="+mn-ea"/>
                        <a:cs typeface="Courier New" pitchFamily="49" charset="0"/>
                      </a:endParaRPr>
                    </a:p>
                    <a:p>
                      <a:r>
                        <a:rPr lang="en-US" sz="1800" b="0" kern="1200" dirty="0" smtClean="0">
                          <a:solidFill>
                            <a:schemeClr val="dk1"/>
                          </a:solidFill>
                          <a:latin typeface="Courier New" pitchFamily="49" charset="0"/>
                          <a:ea typeface="+mn-ea"/>
                          <a:cs typeface="Courier New" pitchFamily="49" charset="0"/>
                        </a:rPr>
                        <a:t> </a:t>
                      </a:r>
                      <a:endParaRPr lang="en-US" sz="1800" b="0" kern="1200" dirty="0">
                        <a:solidFill>
                          <a:schemeClr val="dk1"/>
                        </a:solidFill>
                        <a:latin typeface="Courier New" pitchFamily="49" charset="0"/>
                        <a:ea typeface="+mn-ea"/>
                        <a:cs typeface="Courier New" pitchFamily="49" charset="0"/>
                      </a:endParaRPr>
                    </a:p>
                  </a:txBody>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boolean</a:t>
                      </a:r>
                      <a:r>
                        <a:rPr lang="en-US" sz="1800" b="0" dirty="0" smtClean="0">
                          <a:latin typeface="Courier New" pitchFamily="49" charset="0"/>
                          <a:cs typeface="Courier New" pitchFamily="49" charset="0"/>
                        </a:rPr>
                        <a:t> </a:t>
                      </a:r>
                      <a:r>
                        <a:rPr lang="en-US" sz="1800" b="1" dirty="0" smtClean="0">
                          <a:solidFill>
                            <a:schemeClr val="tx1"/>
                          </a:solidFill>
                          <a:latin typeface="Courier New" pitchFamily="49" charset="0"/>
                          <a:cs typeface="Courier New" pitchFamily="49" charset="0"/>
                        </a:rPr>
                        <a:t>b = </a:t>
                      </a:r>
                      <a:r>
                        <a:rPr lang="en-US" sz="1800" b="0" dirty="0" err="1" smtClean="0">
                          <a:solidFill>
                            <a:schemeClr val="tx1"/>
                          </a:solidFill>
                          <a:latin typeface="Courier New" pitchFamily="49" charset="0"/>
                          <a:cs typeface="Courier New" pitchFamily="49" charset="0"/>
                        </a:rPr>
                        <a:t>lst.add</a:t>
                      </a:r>
                      <a:r>
                        <a:rPr lang="en-US" sz="1800" b="0" dirty="0" smtClean="0">
                          <a:solidFill>
                            <a:schemeClr val="tx1"/>
                          </a:solidFill>
                          <a:latin typeface="Courier New" pitchFamily="49" charset="0"/>
                          <a:cs typeface="Courier New" pitchFamily="49" charset="0"/>
                        </a:rPr>
                        <a:t>(o);</a:t>
                      </a:r>
                    </a:p>
                  </a:txBody>
                  <a:tcPr>
                    <a:noFill/>
                  </a:tcPr>
                </a:tc>
                <a:tc>
                  <a:txBody>
                    <a:bodyPr/>
                    <a:lstStyle/>
                    <a:p>
                      <a:endParaRPr lang="en-US" sz="1800" b="0" kern="1200" dirty="0" smtClean="0">
                        <a:solidFill>
                          <a:srgbClr val="FF0000"/>
                        </a:solidFill>
                        <a:latin typeface="Courier New" pitchFamily="49" charset="0"/>
                        <a:ea typeface="+mn-ea"/>
                        <a:cs typeface="Courier New" pitchFamily="49" charset="0"/>
                      </a:endParaRPr>
                    </a:p>
                  </a:txBody>
                  <a:tcPr>
                    <a:noFill/>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TreeSet</a:t>
                      </a:r>
                      <a:r>
                        <a:rPr lang="en-US" sz="1800" b="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ts</a:t>
                      </a:r>
                      <a:r>
                        <a:rPr lang="en-US" sz="1800" b="0" dirty="0" smtClean="0">
                          <a:latin typeface="Courier New" pitchFamily="49" charset="0"/>
                          <a:cs typeface="Courier New" pitchFamily="49" charset="0"/>
                        </a:rPr>
                        <a:t> = </a:t>
                      </a:r>
                      <a:r>
                        <a:rPr lang="en-US" sz="1800" b="0" kern="1200" dirty="0" smtClean="0">
                          <a:solidFill>
                            <a:schemeClr val="dk1"/>
                          </a:solidFill>
                          <a:latin typeface="Courier New" pitchFamily="49" charset="0"/>
                          <a:ea typeface="+mn-ea"/>
                          <a:cs typeface="Courier New" pitchFamily="49" charset="0"/>
                        </a:rPr>
                        <a:t>new </a:t>
                      </a:r>
                      <a:r>
                        <a:rPr lang="en-US" sz="1800" b="0" kern="1200" dirty="0" err="1" smtClean="0">
                          <a:solidFill>
                            <a:schemeClr val="dk1"/>
                          </a:solidFill>
                          <a:latin typeface="Courier New" pitchFamily="49" charset="0"/>
                          <a:ea typeface="+mn-ea"/>
                          <a:cs typeface="Courier New" pitchFamily="49" charset="0"/>
                        </a:rPr>
                        <a:t>TreeSet</a:t>
                      </a:r>
                      <a:r>
                        <a:rPr lang="en-US" sz="1800" b="0" kern="1200" dirty="0" smtClean="0">
                          <a:solidFill>
                            <a:schemeClr val="dk1"/>
                          </a:solidFill>
                          <a:latin typeface="Courier New" pitchFamily="49" charset="0"/>
                          <a:ea typeface="+mn-ea"/>
                          <a:cs typeface="Courier New" pitchFamily="49" charset="0"/>
                        </a:rPr>
                        <a:t>(</a:t>
                      </a:r>
                      <a:r>
                        <a:rPr lang="en-US" sz="1800" b="0" kern="1200" dirty="0" err="1" smtClean="0">
                          <a:solidFill>
                            <a:schemeClr val="dk1"/>
                          </a:solidFill>
                          <a:latin typeface="Courier New" pitchFamily="49" charset="0"/>
                          <a:ea typeface="+mn-ea"/>
                          <a:cs typeface="Courier New" pitchFamily="49" charset="0"/>
                        </a:rPr>
                        <a:t>lst</a:t>
                      </a:r>
                      <a:r>
                        <a:rPr lang="en-US" sz="1800" b="0" kern="1200" dirty="0" smtClean="0">
                          <a:solidFill>
                            <a:schemeClr val="dk1"/>
                          </a:solidFill>
                          <a:latin typeface="Courier New" pitchFamily="49" charset="0"/>
                          <a:ea typeface="+mn-ea"/>
                          <a:cs typeface="Courier New" pitchFamily="49" charset="0"/>
                        </a:rPr>
                        <a:t>);</a:t>
                      </a:r>
                    </a:p>
                  </a:txBody>
                  <a:tcPr>
                    <a:noFill/>
                  </a:tcPr>
                </a:tc>
                <a:tc>
                  <a:txBody>
                    <a:bodyPr/>
                    <a:lstStyle/>
                    <a:p>
                      <a:endParaRPr lang="en-US" sz="1800" dirty="0"/>
                    </a:p>
                  </a:txBody>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Set </a:t>
                      </a:r>
                      <a:r>
                        <a:rPr lang="en-US" sz="1800" b="1" dirty="0" err="1" smtClean="0">
                          <a:latin typeface="Courier New" pitchFamily="49" charset="0"/>
                          <a:cs typeface="Courier New" pitchFamily="49" charset="0"/>
                        </a:rPr>
                        <a:t>set</a:t>
                      </a:r>
                      <a:r>
                        <a:rPr lang="en-US" sz="1800" b="0" dirty="0" smtClean="0">
                          <a:latin typeface="Courier New" pitchFamily="49" charset="0"/>
                          <a:cs typeface="Courier New" pitchFamily="49" charset="0"/>
                        </a:rPr>
                        <a:t> = </a:t>
                      </a:r>
                      <a:r>
                        <a:rPr lang="en-US" sz="1800" b="0" dirty="0" err="1" smtClean="0">
                          <a:latin typeface="Courier New" pitchFamily="49" charset="0"/>
                          <a:cs typeface="Courier New" pitchFamily="49" charset="0"/>
                        </a:rPr>
                        <a:t>synchronizedSet</a:t>
                      </a:r>
                      <a:r>
                        <a:rPr lang="en-US" sz="1800" b="0" dirty="0" smtClean="0">
                          <a:latin typeface="Courier New" pitchFamily="49" charset="0"/>
                          <a:cs typeface="Courier New" pitchFamily="49" charset="0"/>
                        </a:rPr>
                        <a:t>(</a:t>
                      </a:r>
                      <a:r>
                        <a:rPr lang="en-US" sz="1800" b="0" dirty="0" err="1" smtClean="0">
                          <a:latin typeface="Courier New" pitchFamily="49" charset="0"/>
                          <a:cs typeface="Courier New" pitchFamily="49" charset="0"/>
                        </a:rPr>
                        <a:t>ts</a:t>
                      </a:r>
                      <a:r>
                        <a:rPr lang="en-US" sz="1800" b="0" dirty="0" smtClean="0">
                          <a:latin typeface="Courier New" pitchFamily="49" charset="0"/>
                          <a:cs typeface="Courier New" pitchFamily="49" charset="0"/>
                        </a:rPr>
                        <a:t>);</a:t>
                      </a:r>
                    </a:p>
                  </a:txBody>
                  <a:tcPr>
                    <a:noFill/>
                  </a:tcPr>
                </a:tc>
                <a:tc>
                  <a:txBody>
                    <a:bodyPr/>
                    <a:lstStyle/>
                    <a:p>
                      <a:endParaRPr lang="en-US" sz="1800" dirty="0"/>
                    </a:p>
                  </a:txBody>
                  <a:tcPr>
                    <a:noFill/>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//This assertion fails</a:t>
                      </a:r>
                    </a:p>
                  </a:txBody>
                  <a:tcPr>
                    <a:noFill/>
                  </a:tcPr>
                </a:tc>
                <a:tc>
                  <a:txBody>
                    <a:bodyPr/>
                    <a:lstStyle/>
                    <a:p>
                      <a:endParaRPr lang="en-US" sz="1800" dirty="0">
                        <a:solidFill>
                          <a:schemeClr val="tx1"/>
                        </a:solidFill>
                      </a:endParaRPr>
                    </a:p>
                  </a:txBody>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assertTrue</a:t>
                      </a:r>
                      <a:r>
                        <a:rPr lang="en-US" sz="1800" b="0" dirty="0" smtClean="0">
                          <a:latin typeface="Courier New" pitchFamily="49" charset="0"/>
                          <a:cs typeface="Courier New" pitchFamily="49" charset="0"/>
                        </a:rPr>
                        <a:t>(</a:t>
                      </a:r>
                      <a:r>
                        <a:rPr lang="en-US" sz="1800" b="0" dirty="0" err="1" smtClean="0">
                          <a:latin typeface="Courier New" pitchFamily="49" charset="0"/>
                          <a:cs typeface="Courier New" pitchFamily="49" charset="0"/>
                        </a:rPr>
                        <a:t>set.equals</a:t>
                      </a:r>
                      <a:r>
                        <a:rPr lang="en-US" sz="1800" b="0" dirty="0" smtClean="0">
                          <a:latin typeface="Courier New" pitchFamily="49" charset="0"/>
                          <a:cs typeface="Courier New" pitchFamily="49" charset="0"/>
                        </a:rPr>
                        <a:t>(set));</a:t>
                      </a:r>
                    </a:p>
                    <a:p>
                      <a:r>
                        <a:rPr lang="en-US" sz="1800" dirty="0" smtClean="0">
                          <a:solidFill>
                            <a:schemeClr val="tx1"/>
                          </a:solidFill>
                        </a:rPr>
                        <a:t>}</a:t>
                      </a:r>
                      <a:endParaRPr lang="en-US" sz="1800" dirty="0">
                        <a:solidFill>
                          <a:schemeClr val="tx1"/>
                        </a:solidFill>
                      </a:endParaRPr>
                    </a:p>
                  </a:txBody>
                  <a:tcPr>
                    <a:noFill/>
                  </a:tcPr>
                </a:tc>
                <a:tc>
                  <a:txBody>
                    <a:bodyPr/>
                    <a:lstStyle/>
                    <a:p>
                      <a:r>
                        <a:rPr lang="en-US" sz="1800" b="1" dirty="0" smtClean="0">
                          <a:solidFill>
                            <a:srgbClr val="FF0000"/>
                          </a:solidFill>
                        </a:rPr>
                        <a:t>FAIL!</a:t>
                      </a:r>
                      <a:endParaRPr lang="en-US" sz="1800" b="1" dirty="0">
                        <a:solidFill>
                          <a:srgbClr val="FF0000"/>
                        </a:solidFill>
                      </a:endParaRPr>
                    </a:p>
                  </a:txBody>
                  <a:tcPr/>
                </a:tc>
              </a:tr>
            </a:tbl>
          </a:graphicData>
        </a:graphic>
      </p:graphicFrame>
      <p:sp>
        <p:nvSpPr>
          <p:cNvPr id="6" name="TextBox 5"/>
          <p:cNvSpPr txBox="1"/>
          <p:nvPr/>
        </p:nvSpPr>
        <p:spPr>
          <a:xfrm>
            <a:off x="609600" y="5537537"/>
            <a:ext cx="7620000" cy="1015663"/>
          </a:xfrm>
          <a:prstGeom prst="rect">
            <a:avLst/>
          </a:prstGeom>
          <a:noFill/>
        </p:spPr>
        <p:txBody>
          <a:bodyPr wrap="square" rtlCol="0">
            <a:spAutoFit/>
          </a:bodyPr>
          <a:lstStyle/>
          <a:p>
            <a:r>
              <a:rPr lang="en-US" sz="2000" i="1" dirty="0" smtClean="0">
                <a:solidFill>
                  <a:schemeClr val="accent2"/>
                </a:solidFill>
                <a:latin typeface="+mn-lt"/>
              </a:rPr>
              <a:t>Pass</a:t>
            </a:r>
            <a:r>
              <a:rPr lang="en-US" sz="2000" b="0" dirty="0" smtClean="0">
                <a:latin typeface="+mn-lt"/>
              </a:rPr>
              <a:t>(</a:t>
            </a:r>
            <a:r>
              <a:rPr lang="en-US" sz="2000" b="0" dirty="0" smtClean="0">
                <a:latin typeface="Courier New" pitchFamily="49" charset="0"/>
                <a:cs typeface="Courier New" pitchFamily="49" charset="0"/>
              </a:rPr>
              <a:t>i=10</a:t>
            </a:r>
            <a:r>
              <a:rPr lang="en-US" sz="2000" b="0" dirty="0" smtClean="0">
                <a:latin typeface="+mn-lt"/>
              </a:rPr>
              <a:t>) </a:t>
            </a:r>
            <a:r>
              <a:rPr lang="en-US" sz="2000" dirty="0" smtClean="0">
                <a:latin typeface="+mn-lt"/>
              </a:rPr>
              <a:t>= 0</a:t>
            </a:r>
          </a:p>
          <a:p>
            <a:endParaRPr lang="en-US" sz="2000" b="0" dirty="0" smtClean="0">
              <a:latin typeface="+mn-lt"/>
            </a:endParaRPr>
          </a:p>
          <a:p>
            <a:r>
              <a:rPr lang="en-US" sz="2000" b="0" dirty="0" smtClean="0">
                <a:latin typeface="+mn-lt"/>
              </a:rPr>
              <a:t>Test </a:t>
            </a:r>
            <a:r>
              <a:rPr lang="en-US" sz="2000" b="0" i="1" dirty="0" smtClean="0">
                <a:solidFill>
                  <a:srgbClr val="FF0000"/>
                </a:solidFill>
                <a:latin typeface="+mn-lt"/>
              </a:rPr>
              <a:t>never</a:t>
            </a:r>
            <a:r>
              <a:rPr lang="en-US" sz="2000" b="0" dirty="0" smtClean="0">
                <a:solidFill>
                  <a:srgbClr val="FF0000"/>
                </a:solidFill>
                <a:latin typeface="+mn-lt"/>
              </a:rPr>
              <a:t> </a:t>
            </a:r>
            <a:r>
              <a:rPr lang="en-US" sz="2000" b="0" dirty="0" smtClean="0">
                <a:latin typeface="+mn-lt"/>
              </a:rPr>
              <a:t>passes, when </a:t>
            </a:r>
            <a:r>
              <a:rPr lang="en-US" sz="2000" b="0" dirty="0" smtClean="0">
                <a:latin typeface="Courier New" pitchFamily="49" charset="0"/>
                <a:cs typeface="Courier New" pitchFamily="49" charset="0"/>
              </a:rPr>
              <a:t>i</a:t>
            </a:r>
            <a:r>
              <a:rPr lang="en-US" sz="2000" b="0" dirty="0" smtClean="0">
                <a:latin typeface="+mn-lt"/>
              </a:rPr>
              <a:t> is observed as </a:t>
            </a:r>
            <a:r>
              <a:rPr lang="en-US" sz="2000" b="0" dirty="0" smtClean="0">
                <a:latin typeface="Courier New" pitchFamily="49" charset="0"/>
                <a:cs typeface="Courier New" pitchFamily="49" charset="0"/>
              </a:rPr>
              <a:t>10</a:t>
            </a:r>
            <a:r>
              <a:rPr lang="en-US" sz="2000" b="0" dirty="0" smtClean="0">
                <a:latin typeface="+mn-lt"/>
              </a:rPr>
              <a:t>.</a:t>
            </a:r>
          </a:p>
        </p:txBody>
      </p:sp>
      <p:sp>
        <p:nvSpPr>
          <p:cNvPr id="7" name="TextBox 6"/>
          <p:cNvSpPr txBox="1"/>
          <p:nvPr/>
        </p:nvSpPr>
        <p:spPr>
          <a:xfrm>
            <a:off x="457200" y="381000"/>
            <a:ext cx="8229600" cy="446276"/>
          </a:xfrm>
          <a:prstGeom prst="rect">
            <a:avLst/>
          </a:prstGeom>
          <a:noFill/>
        </p:spPr>
        <p:txBody>
          <a:bodyPr wrap="square" rtlCol="0">
            <a:spAutoFit/>
          </a:bodyPr>
          <a:lstStyle/>
          <a:p>
            <a:r>
              <a:rPr lang="en-US" sz="2300" i="1" dirty="0" smtClean="0">
                <a:solidFill>
                  <a:schemeClr val="accent2"/>
                </a:solidFill>
                <a:latin typeface="+mn-lt"/>
              </a:rPr>
              <a:t>Pass</a:t>
            </a:r>
            <a:r>
              <a:rPr lang="en-US" sz="2300" dirty="0" smtClean="0">
                <a:latin typeface="+mn-lt"/>
              </a:rPr>
              <a:t>(v)</a:t>
            </a:r>
            <a:r>
              <a:rPr lang="en-US" sz="2300" b="0" dirty="0" smtClean="0">
                <a:latin typeface="+mn-lt"/>
              </a:rPr>
              <a:t>: the percentage of passing tests when </a:t>
            </a:r>
            <a:r>
              <a:rPr lang="en-US" sz="2300" dirty="0" smtClean="0">
                <a:latin typeface="+mn-lt"/>
              </a:rPr>
              <a:t>v</a:t>
            </a:r>
            <a:r>
              <a:rPr lang="en-US" sz="2300" b="0" dirty="0" smtClean="0">
                <a:latin typeface="+mn-lt"/>
              </a:rPr>
              <a:t> is observed</a:t>
            </a:r>
          </a:p>
        </p:txBody>
      </p:sp>
    </p:spTree>
    <p:extLst>
      <p:ext uri="{BB962C8B-B14F-4D97-AF65-F5344CB8AC3E}">
        <p14:creationId xmlns:p14="http://schemas.microsoft.com/office/powerpoint/2010/main" val="172216082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failed test reveals a potential bug</a:t>
            </a:r>
            <a:endParaRPr lang="en-US" dirty="0"/>
          </a:p>
        </p:txBody>
      </p:sp>
      <p:sp>
        <p:nvSpPr>
          <p:cNvPr id="3" name="Content Placeholder 2"/>
          <p:cNvSpPr>
            <a:spLocks noGrp="1"/>
          </p:cNvSpPr>
          <p:nvPr>
            <p:ph idx="1"/>
          </p:nvPr>
        </p:nvSpPr>
        <p:spPr/>
        <p:txBody>
          <a:bodyPr/>
          <a:lstStyle/>
          <a:p>
            <a:pPr marL="0" indent="0">
              <a:buNone/>
            </a:pPr>
            <a:r>
              <a:rPr lang="en-US" dirty="0" smtClean="0"/>
              <a:t>    Before bug-fixing, programmers must:</a:t>
            </a:r>
          </a:p>
          <a:p>
            <a:pPr lvl="1">
              <a:buFont typeface="Wingdings" pitchFamily="2" charset="2"/>
              <a:buChar char="§"/>
            </a:pPr>
            <a:r>
              <a:rPr lang="en-US" sz="2400" dirty="0">
                <a:solidFill>
                  <a:schemeClr val="accent2"/>
                </a:solidFill>
              </a:rPr>
              <a:t>find </a:t>
            </a:r>
            <a:r>
              <a:rPr lang="en-US" sz="2400" dirty="0" smtClean="0">
                <a:solidFill>
                  <a:schemeClr val="accent2"/>
                </a:solidFill>
              </a:rPr>
              <a:t>code </a:t>
            </a:r>
            <a:r>
              <a:rPr lang="en-US" sz="2400" dirty="0">
                <a:solidFill>
                  <a:schemeClr val="accent2"/>
                </a:solidFill>
              </a:rPr>
              <a:t>relevant </a:t>
            </a:r>
            <a:r>
              <a:rPr lang="en-US" sz="2400" dirty="0" smtClean="0"/>
              <a:t>to </a:t>
            </a:r>
            <a:r>
              <a:rPr lang="en-US" sz="2400" dirty="0"/>
              <a:t>the failure </a:t>
            </a:r>
            <a:endParaRPr lang="en-US" sz="2400" dirty="0" smtClean="0"/>
          </a:p>
          <a:p>
            <a:pPr lvl="1">
              <a:buFont typeface="Wingdings" pitchFamily="2" charset="2"/>
              <a:buChar char="§"/>
            </a:pPr>
            <a:r>
              <a:rPr lang="en-US" sz="2400" dirty="0" smtClean="0">
                <a:solidFill>
                  <a:schemeClr val="accent2"/>
                </a:solidFill>
              </a:rPr>
              <a:t>understand why </a:t>
            </a:r>
            <a:r>
              <a:rPr lang="en-US" sz="2400" dirty="0" smtClean="0"/>
              <a:t>the test fails</a:t>
            </a:r>
          </a:p>
        </p:txBody>
      </p:sp>
      <p:sp>
        <p:nvSpPr>
          <p:cNvPr id="4" name="Slide Number Placeholder 3"/>
          <p:cNvSpPr>
            <a:spLocks noGrp="1"/>
          </p:cNvSpPr>
          <p:nvPr>
            <p:ph type="sldNum" sz="quarter" idx="11"/>
          </p:nvPr>
        </p:nvSpPr>
        <p:spPr/>
        <p:txBody>
          <a:bodyPr/>
          <a:lstStyle/>
          <a:p>
            <a:fld id="{3B048AC8-D41E-4C7B-8EE3-A52489AA1F05}" type="slidenum">
              <a:rPr lang="en-US" smtClean="0"/>
              <a:pPr/>
              <a:t>2</a:t>
            </a:fld>
            <a:endParaRPr lang="en-US"/>
          </a:p>
        </p:txBody>
      </p:sp>
      <p:sp>
        <p:nvSpPr>
          <p:cNvPr id="6" name="AutoShape 5" descr="data:image/jpg;base64,/9j/4AAQSkZJRgABAQAAAQABAAD/2wCEAAkGBhQSEBUUExQVFBUWFx4YGBcWGBsWHBgbGBgYGhcYGxgZHCYfGCAjGR4eHy8sJScpLC0sGB4xNTwqNigtLCkBCQoKDgwOGg8PGiwkHyQpNDQ1Kiw0LDAvLSowLCwsMC0wKSwsLC0sLy8sLCwsLS0sLy8vLCwsLCwyKTQsLCwsKf/AABEIAOEA4QMBIgACEQEDEQH/xAAcAAEAAgMBAQEAAAAAAAAAAAAABQYEBwgDAgH/xABMEAACAQMCAgcDBwgHBwMFAAABAgMABBESIQUxBgcTIkFRYTJxgRQjQlJykaEzNWKCkrGywQgVFiRD0fA0U1RjosLSc+HiFyVkk6P/xAAaAQEAAwEBAQAAAAAAAAAAAAAAAQMEAgUG/8QAMhEAAgECBAMHAwQCAwAAAAAAAAECAxESITFBBGHwEyJRcYGRsTKhwRTR4fEFMyNCUv/aAAwDAQACEQMRAD8A3jSlKApHW/dtFwx3QlWVgQR5hXrnT+315/vfwFdN9YnRyS+smgiwGZhuTjA0sCfxrlrpRwA2Vy0DNqZeZ9ckEc9+VacUlTTi/uRuWLol0vupr2GN5SVZtxjHIEjceorqDiV8sMLyNyRSff5D4nb41yL0D/OMH2j/AAtXRHXBPP8AIDHbozF86iBsANgCeQ3Of1amN6qjizzfwiNDWXDOve4huHD/ADsRc8zq2z4eIHjsfLY1unol02t+IRhom72MlM7+pB8Rn3EeIFcgTwMjFWBVhsQeYqW6J9JZLK5SVGIAI1Y8vPHmPxGRyNcY1N2mrc/Dr3JOyaVgcC4qLm3jmXk65ON8Hkw+/NZ9UtOLsyRSlKgClKUApSlAKUpQClKUApUZxXpJb2wPbSqpG+M5P3DcfGvPo70nhvUZ4clVONRxg7eGCa7wStitkCXpSlcAUpSgFKUoBSlKAUpSgFcndbf52n+0f43rrGuTutv87T/aP8b1bH6JehG5GdA/zjB9o/wtXYdcedBPzhB9o/wtXU3Gum9paoWkmUkeCkE+7PIfEiulGUoKy3f4G5pf+kB0eihnjljAUuNwNuerl6ZGfia1FVy6zOnP9ZXOpdo12UeHpzGdt/iTyqrcOsGmkWNBksfu8yfdUVO9KyzeXuEdGdU/SiCHhkazzBG5gNnlpXyHmDVx/txZf8Qn4/5Vzj1ncHNq1tCeaxDI8sqhCn1Axn1zVIzVlbAp2s3pvy8iFc7ZsOIxzpriYOpJGRnw5869bm4WNGdzhVGSfIDmdqqvVV+aoPcf31O9Ij/dJ/8A0m/hNVOCVTBtcm+Rh/24sv8AiE/6v8qz+GcahuAxhkDhcZxnbPLmK4xvj86/22/ea6H/AKPX5vf7X/dJU4YNOyeXPml4A2rSse/4gkMZkkYKo5k/uA8T6VpHpz18tqaKz2A21+P3jl+r99cxg2rvJeJJuq/4xDAPnZET0Y7/AAHM1VOIdcHD4m0iTW3kMDn9og/hXMnEukE85JkkY58M4H3Dn8aw7U4kX7Q/eK6vTT0b+32/kg7W4feiaJJAMB1DAHwyM4rXXWx1o/IV7CA/PEbkfR9AfDbmfUAb5IufRy4C8OhfwWEE/qrv+6uUOmPE2nvZXc5Ooj7ic/8AVk/GusKg5PwdkDD4pxua4YtK7Nk5xnbPu/0a6C/o+SZ4ew8m/eX/AMq0Z0R6JS8QnEUQ95/1tyBO/gDXTHVz0HPDIGjLh9WDt4Y1E77Z5+QqFfC5Seq/KBbqUpVBIpSlAKUpQClKUApSlAK5O62/zrP9o/xvXWNcndbf52n+0f43q2P0S9CNyowXDIwZGKsORBwdxg/hX7cXbyHLszH9Ik/vqT6JcKW5vI4Xzpc4228Dg/fW2uJf0c+6TDNk+R2/eDn7xSMG46+nWQNHpjIznHjjnj0rdvUy/C1fOT222kyYGD4E+ueX0Rt41q7pT0MuLCTTMpA8G/dn/WKhra5aNw6EqwOQR/reuovs21Ja+/p1mNTovrk6HQvBLePqaRV0qDjC93GR4+Ga5vresvS833RyXWe/HgHxOMP6+BBHu01oqprJpRv0srBHWvVV+aoPcf31J9NbjRYTty7mPvIH86jOqr81Qe4/vqM67OMiHhrLnDSbD4f/ACK10/8Af6/GZGxzBK+WJ8yT99dE/wBH1wOHSEnADZJ+MmTXOdbg6GcbNt0duGHNm0/jISPiBj41xRjixLl+USyN63usd7udoImKxJtttnz+J8fgPPOtIoizBVBJOwA3Jr8kkLEk7knJPmTzrcvUV0CSbN1MuoLsoPI+Xw8T8ByJzH+x55JfA0Ifof1H3F0qyTHs4z8P8yfgMetbM4X1E2MQGvU589h/FqNbElkVFLHZVBJ9ABk/hUL/AG6sv+IT7m/8a6i5P/XH7X+48zP/AKrVLUwJnSIyi5OTuCBvXHvSO3KXcykYOsn9o5/nXWf9u7L/AIhPub/xrTPXn0L0Si8iGUkGTj13P3E59zfo0wTwtSTvr+/7gjOozpHHbXpSTAEgwCfDPM/DA+Gqul64htrho3V1OGU5B91dW9VvSv5dYqxOXQBW88eGfuI/Vz41w+9C+6+OvwC40pSqiRSlKAUpSgFKUoBSlKAVyd1t/naf7R/jeusa5O62/wA6z/aP8b1bH6JehG5g9XX5zt/t/wAq6/rkDq7OOJW58NX8q6xu+NwRDLzRr72GfgOZqcLcFbxf4BVut/g6TcMkLAZQZB8s/wDvg/q1ynW8Ot/rViliNrbHVn2m5eGOXhz9+fLG+j6VMoqL16yBcuiV0wsLxPolTn9nP/aKptbK6L8DKcEu52GNWy59Qf5D/qFa1qytlCC5BHWnVUf/ALVB7jWmevDpeLq77KM5SPbbkeeD8ck+7TUvedZXyLg8NtH+VdMn7LcuR5ef3DxI1Xw6ye7uAuSSxyzHwGd2/wBeldVI2m0tZP7fz8EIjq2DCT/Zw45dsc/tH+WaoU6YZgPAkfca2v0U4Objo5Oo3KPq92TIP3kH4Vzw6zkuVvdpEs1JXVnU4qjhMWn4+/Sn8sVyoy4ODW8eonp2iIbSZgvLSSfgPhjA9MDzqqmrpxWoZuTjX+zTf+k/8BrjXi/+0S/+o/8AEa7SuYBIjIeTqVOPJhjaueuurobb2Kx9iu8hyzHGSe9ncAc+dTFKUGt9Qa24Cf7zF9sV1vxzgq3VgYmGcxgjbPeC7eu/L3E1yPwH/aYvtiuuuKccjtLMSOQMRjSDsSQvL4cz5CuoYsMcOt/2ByDxSy7KZ4/qsQPd4fhW2f6OvEiLiWLwK5/cf+38TWqeN3oluJJByZjj3cgfurZ39Hi2JvJH8Av/AGkf9wqI2xyS0z/IOh6UpVBIpSlAKUpQClKUApSlADXJ3W3+dp/tH+N66xrnHrH6v7ye/nnSJhFqY6mVgMBmJbOkjGN855VdTTlCSXIg1fb3LRtqRirDxBwd9jXtNxaZxhpXI8tRx91TnRPq5vOIk/J0HZqcGVzoTPkCRlj6AHHjipHpR1Q3vD4+1nCNADh5ID2mjOwyraTgnbPKq1KWiZJR6tXQboFNxCdQqns85Zjtt47+Xr929TMPQtbWA3E1leyYxgSIsceD9J2DN2a+8H4c62xwF7+yQYisZEwGeC3EqS4xnCSuSkrAcgcA8gRtXcFDVPF5aer68zlu2p6dYXBkteBPDHyUc8YydLZP+uQwK5grqfrJvFuuCmSE61lClMbZ1Kcc+R8MHlWheB9WF9csAsTKPEnfH3bD4kVY4zqQT5snQrMUTyuFGp3Ow8Tt/ID91b46BdWotOHzXEy5laIlQRy29r/L4nyxOdAOp2GyxJNiSXyO4Hv8DjyG32tqvHSCItazBQWJjbAAyTtyA8aQkqclZ5316+QzjK7/ACj/AGj+81sbqj6VS9tHZDAhkOJP0wz4IOeWzEbVg2vVrdR3kDXEJET3KIcgjOt+XeXFXSboTDYXEd3aEq6uoMMm6vssjYZd02Kjk2CeVdUoSUzpRxLIp3Wt1eyWVy0iKTC51A/z/wA/I+hFUGGdkYMpKsORBwRXXXCuJQ8VtpFlhK6G0OjENhiisGRxzGltjgHmCBWq+m/UToPaWzjDOqhTtvI6ouR9phy+4VXJYnfSW66+PY50yKz0c66721UISJFHgf8AI5x8MV4dYfWT/WkcYZNDofAYBG/6R863P0C6G8OWyYW8KzkM0Uks0QJldO6+NQ9jOQNO23iRmonof1dWKXF3DJaxyaHWSJpAXPYzLlFwSR3XV0zjfTVNbinTpuclf5CSbsaA4JKFuImYgKHBJPIDO9TvTfi968mm57VYz+T1q6B0Hska9yMYPkK3/wAQ6puGSj/ZUjPg0RaMj1Gk4+8Go7jlsTH/AFfxL+8wzd22uyAHDgEhJPAShclWGz4IIznOfh+PjVXZRyb+5MlhV2c0xRFmCqCSTgAbk1051MdDjZ2etxh5d/h5/Hb4KDUP1Y9UcMSiebEjhmTT4akdkbORyJB28QRk42rbYGK2NqEbLVkan7SlKqJFKUoBSlKAUpSgFKUoBWn+tXrAea2ntrOJni1LDNd6sIGZgGjT6/1WPIZPvqx9cnTJrGw0xEie4JijxzUY+cceoBAGPF1Na96FcB+U8PhFyWMIB7OBWKKcMSZH04LsWyRk4AAxVFar2ST5l9Ci60sKNycA4YlviBF0pDGqRjGNsd5vUk7k+te/SMRvbTxSEYeCQkH6gXDn4ah94rVl7w24tFaeyu5ojGpcxSyNNCwUZKlZCSu3jn7udfXCbK64y5uCZoLWaPs3aV1LGMsGlgt0RRpRnUAu/eKgDfBp+qpyjj0SOZ8NOg8Mty59W87ScItDJuTCAc75Ayq5zzyoFeHAuJx2M91aSnTFDELmBieVuSQ0Xujlyq+Ol1HhVkXsreJVykUaKFUEhVVQMADPkK1X1m9J7R7m1eGW2nOJIpAZNUahmjaJ5Sme6sqBsZ3xjxry+DqPtm0sn/YkrotHC+m0NtPPbSRSLAt06i4wpiRpWEhRxnVGA8hXJBX1HhsACtGXE3zMlnbo15LJBLLJIrxjU0hIZ2Ordi55DfGMVfejnSyVrODRCrERIrPJNjvKoV8hFc5DA5Bwc88V61Go6rat/R1XpxpWz8/Mu9KqL8Wu2/xIo/sRljy5anfB/ZrHkWRvbuJ29ziIfdEE/HNalSkZHUiZXTiYdrYx/wD5DTH7MEMjE/tFaqnSi4XsFmJ0oNzkHIEijSTjfICFT6KD4143EK/LZyg/I2nZ5JLMZLlwANTEk9wA8/pV5dMWjiktzKp7ON5Cx7xUCGOOOMEA4z2qFgSMAg+dXRbowc1m8zVRztzLT1ayrHZ3MzkKhndi3gFjjjQn3dwmrB0phMlrrjBdo3jnVV319jIkukY5llUgepFa56M9IHt4J7d4BD20KzQxtLmILLkSjtMYj7xzghV1MAWXUDUl0J6UvarJbSwzGGBgqbBpok0g4eAMZDFqzoZdXd23ABOGVaMu+8r9anMou7sWbq/tuxtWi5ossjxSDcSxTSNNG4Pnh9JHgV8sE/nCp1a/uFUfkoYY2P6RaeXR+qjqf161kOMzGS4i4U0rRmZnS4SYpAom+cKtHIh76MSvcxtpzvzwOIf1pYRxiK9Dm4l7N17JRmSbbtC5BZ2JHtHBGB4DAzcTJTg6V7N+PLyOo0ZtdpbJGw+k3W1a2kxgRZbqZdmSBdQQ+TNnGfQZ9cVAcb63OHXNnLFOtzDIQNKGP5wPnKSRkHTlWAYZK8qsXBOBx2VuI4gBpXLOdi7Yyzu3M5O/p8Kr17weS7jLzRhpISk0JZQrEo2poxgZKMBp95FeTSlSve2j1vn7F06TjZbsl+q/p3HKnY3P93upH1CORWjEh0oCyFgASzAtpByNW2QM1sitZXtq075kCzWrgEIcHIK5UqpwQwPeyDnY48qleB9KxbyCCaYSxEhUlY/ORknAjnJ5jOAHO+SA25DN61Hi1Udnr1lyZnlTw6bePWheKUpWwrFKUoBSlKAUpSgFYl3xaGL8pLHH9t1X95rXEk7q8puXlmjWR9eXk1Qd9tOuIHDRaQCGAyAQTkd4TFpaRKAY0jAIyCiqAQd8gqN886tjSvuVupYrV3x0T8XmuDa3M6QqsVq0ceUxkmaRWdlXJY4Bz7IqB4BwbjEaGILbxxZbR2zZdFYkgAxHmM7ZrZhr8qP0lNycpZ3/AASuKnH6cjX1p0ItntfkdwDFeENifLfPHJOtGJ+dXGModxjkOde3QfgOmFraS4vEkgOmSFbhkTDZKvGECns23I355Bqb4vxyykVopT2oB72lHbQVONWtR3Sp8VORUe9pLHc21x8pimgUsvauypIYZEOA8moJMquARtkkg+dVLhpU6l/qi9nt5cjqVTFDNWfyTMfRG0B1G3jdvrSgzN+1KWNSTWiFChRNB2KaRpPvXGDVWk45cyqZIniWMSOq6Y9eezYjJLNuCMHugc+fjWXw/pY8kixdiqynlrlCI++/ZnSWbA3IIBHrzr0FCyulkUzpzisT0HEejlmCugx2c2fm5ISkLgnbGkYEgPIqQQeVRZnura9gMkQVZpeymlhI7OZmU9lIYT3opARhjyIGN9q/OH8DR7ZSyKsj9uZCRseybJBBXJ2yN/IV72fFJbUqsitNEMEA96SMEbFGP5VceBOrB2J9muHw8ZNVFr17ov7Oahk7p7FxrF4lxOO3iMkraVH3sfBVH0mPIAVXv7ddqP7tCWyca5mWNQeW6gs23kdPwr0h4O3b67hhcXKKWCkaYYFxuwXfVtv3dRPiWG1WJMphQk9TwtpzDA80yB5XY3csRIzjGiCEA+0QpzjxCjlmoE8SF2I4VckysqBGyrKknekYKdwOz1HI2NevS6Lt3h0okqRyGSSSTHaS59vAcaQpUAAE7Yzsa/OHXjzXsDwRxxLDHmCGUGJ7iN1KyLHJuhC7EY25Hlmqa1eXDuzXda166sehhtF2eeyP0xyGHLz9jDYNNHHLGNckiglAMsMBQulNOCWZfcajb/h/El4ZM02lEjBaN5O7OkZIyiLF+SDDZlLFMHkCM1PzRtMtwlvGJFl1GW2lf5PLbyPux3BBRj3wR9LJBIOBnRcB4hcWwivLtEDLpkWGJWZwRghpH2yRz0rXl9jXxWp2wt+luRzOpRwq+tvW/Whm8G4alvBHEgGlFA28T4t8Tk/Go3pGwNzw9D43an9lW/mRWJa29/a3ENkjwXPaK5haVmicLEASrkAgnBGMZ5GofpXHeW/FeGm7aEZlBVISxCgyKrEswBYkYrC6EoVWpPOz+GelPjKU6KjDkbDg4qJ5ey0kINRJP0tBUaSMbDJzz5beNYstsq3HylpAqau7sSzYXGBj6Oc/DPvr0v5HW5CJGAr6QzKveYE9/vjGABn/AERWZx20jMBLAgIMrpxkHkAAdvIf5VgTUWksk155fuzE05KTebi7+Ge3oiDNgjxsGk0rbsQpA1Zjl0yRMvjkA6B9j0r0llhAMzJ2olLIQNlJZTrV0fkSufFhv4Zr5tJozLCdGEmQ20in68YMsRyDvlTKM88kcqzOH3ih3t2i+bVmIJBfk2xfY885BPgBVrbWWb5ct/uVtRbUk0r7657ctCd6FcaOfkshLYTtLd23aSHYFWOTl4iQpP0lZDuSTVurWfSHiCiP5RAyvNZN24VTzVdpkyPBoiy7eOPKtjWd0ssaSIcq6hlPmGAIP3GvX4Ss6tPvaorqwUZZaHtSlK1lQpSlAKUpQEXxngKz4cExzKMLKo3A56WH00z4H3jB3qjvay2shVYwrHLNbggJIPpSWznAVvEocDPPTnW2zK1l1v2sk9zwy3jmaDXLK+tckhoo1KkYI3wWH61T2nZpt6EYMTsiUsr5JV1IcjOCCCCrDmrKd1YeR3qO4tdTxyAhlSDG8ixmR0P6alsBf0gDj6QA71YU6SQOplkVZThFugumKbwWK4QHCN5EH7JG6GZseJh2KMpjmUZaMnJxy1K300z9Ie44O1aKVWFWOKDujPOnKDsyl20mg9lJknLOpOBrVnZhJGV7rAg5OnYHY4r9t7bsZO2hWNifaVlGG/AmNufeGQc7hqsXE+jgKns1VlJ1GEnQNX14pBvA/qO6fEDOarpjeLUwLOibOSumWEkezNEPDH01ypG+w3rZCpFrDLrrxNUKsJxwVF1+Ca4VLG3egLYV5ZpYpSO2RpI9uzRFPaoXzggn2sA7YGJNw5JY1PnAspJyN9enlgFSDg52IIPjWIqq2mRWaNl3V4zuM8ihztnGDzU+II2qwWNsbu1MxeNLiRWiaVtbFxHMwXVGDjfQNxyycYG1RZwfiuuv2O5SdC2LNEL/AFi6Ei4LMTGY1uiGlljRhydNQE6b+0O8ATz3apC9cBHdtJjMcKwyFl0zEBQWiAcnkG25gVh8av8AspSj5U6YwhKkq5WNVYx7HO45bNyJHKpbgGkWOJ44wrPKW7dcZDTyMuRJsMgg8vEGotZ3j7e3sV1KsaSU4PJ7Fe4jwPs52eJ1V0YZLDKv4hZE+mPDI73qKzOG9J5rlUaKzZ5YSVJMiRwxuGOQgBRseIyD7j4+fEELyuYJu3DtqOInlKHfYOgWNl321MunGMnwzbTg0wjjESCKRFIEzuNRBYsQ0MYYOuT7LPt4YO9cyknmtRPiE0nEjbjoRdXUmq4mihjLamigUtq9GY6Rj0AxVom4FHJCIpsyqNwW9pSOTKw3UjwIO1fcvGoUIV5UL+Kpl2z49xdTCvJ+OY7xgnEfi5VRpH1uz1dpjz7uR5VxqZZVJN3bKr0wtLi3gaTefsgOyugdNxbjUuRKR+Xj05z5/SB5183PDZIXtxa3E0l1IxIaaV2jlVF1SdopJAUry0jIJGPE1e1dJUyCro6+GGVlP4EEVX4OgFsCuozOseeyVpWAhDcxGU0sPIZJIG1YZ8LJNdi7Lw265GqnxEVGSqK78SB6X8MuJbyxkmUW8Ycxl4J2L6nUtgNoUoDp05G/e91YXTXodBFbPcxK3bRaXDNI750uudWtjnbP3VN9OOCSR2EjwzzHstMumVu2HzbBsqzgupGM51eBB51hcX4ndy8OYnh8pEtuWZw8ZjCNHqLhlYk7HOMA+FYa0a8Zxc2vTK69Tdw8+HdOUbeVzYYvF7MSFgqkA5JAHeGRvXgR24/5R/8A6f8Aw/i93OB6Mxi84TanVgiNcHn3owYzkfA1YOEwhYUUZ2Hjzzkkg48jkfCvAlFU721Tt5Gi7nJRaytfz5Fa4leLLbSrBFoeD+8RY31NCwfcDkWxp8dmNSr8Wkd4GhAMMqqwOM5DbnvfRwmCPPfnyrPECpNkADtFOcADJU595JBP3VBdFoSkEtvjLWlwyIORMee0iGT5xPpq68ZK6Xvzy+zKbTSs3ny5Z29iTj4ZHHMw8JUYYY+ZGsAeoYfdWb1S3RPDRCxJa1lktiT/AMpzo+5Co+FRPGooZGV5JGiK7YZTk7g93bn6jPh5VmdW8uLvica+x28cynz7eEEkfFa9D/Hyd875r4/sorWzStZP5/kvtKUr1zMKUpQClKUArXnW5H2Z4fd+EF2qufJJhpY/gB8a2HUT0s6PrfWU1s2wlQgH6rDdG+DgH4VzKOJNMlOzuUW3s0jneOd1kEo0lSCwfW22vOQPIc+Z5VB8TvRa3sdnIJZIXQy28qkma3K6gyqd2kUAZx3jg4IcbV72N5OwRJLC5e/jARl0FIWZNllaY9zTyOR+O1efTjq4uxZm/eZpb+BllCxbRxRoclIlIySp7+TudP3+fwtOtCpi0ys76N8kWzwYMPPLy5lhsOMewsrIwk/JTp+TmzyA3IR/0ckHB0k8hl33DFkIYExyqMJKntKDuVOdnUnmrZB9DvVV6McWj4lA8lssfb4zd2LkCOYn2pYs7IzHx9kk4bBw9SnD+MaFJy8kKHS+sHt7YjmkynvMo+tuwHPUO+PYo141MtGtV18mGdOxgz8EwxBjnjZt2FoqmKXn31Em0DZ5gkc8gtualuH200caxxRJEozvPIZmyzFiSsYwcsSfb/DaphHBAIIIIyCDkEHkQRzqC4lbMsjPM80lufCNinZeetIsNInrkkeII3Gm7W5VLNWedtj2nTSQJ7sgk4CR6Ic+gA1Stv5NmvKK3i/KRWjynOO1lGMH1kuDrGc+APM+tYXDbxoW0MYIVkOYjCqrFMCuxW5YsY5QNxq2OPpDeslyHkCFmlkI7Il1eXUBhjFdRAFVOMHWBg7H1HOupbCleOJWRnhbqTGWiiX9BTM3ph20qP2DXvb9GUkGZpJJhnGHYlTtk9waYwMeY/lUfwXgVykiGGLsYG3eC4cZjJPOEJqYAnfBwOY2OSbfBbaV05Db748M6R8MKDzxXblG2WpRJSUrXuuRjR2EFuhwqoqjJGMDbfOhcZ5eTfGo2PpXBMmYld4jylx2UYb6ILHDLnwJj05B3G9ZejWzNkAZyW32yduXjWDN0bSNzPD3ZGG6SMI4pc89aBWbcZyQBnbOfBKNrZ5k0nBvvLIhLt3t5WbCwhn9rJMEhbkJ1xqtpT9cd1tjlqmbLiYdtDKY5QMmN+ePrKRtIvqvmM4O1QcvSWKGRo3YaRlWRl0FA30USRiZYzzwdj4aTvWPdWyoqmMZttSnTIxhWINk9rbTyaWixyMZ5ZwNsmuWrGipSUVeLy60LD0guoo7WZpjiPQyt5nUNOkDxJJwB5mql0f4hxiKxihCWemNNISYOXdd8K2k6V7p0/DesLpRxBzPZl5DLZxThnnEboNX+F2jaRG2D9JNtzkKcZukUysoZSGU8iDkH3EbGvG/yNR3UcNz0/8AG8NCrFyk/QrnVLcOtvPZyL2csEhOk74WUZXHmNWd/UedWLhKtbl+3kUat1UvqJbJLMAdzkkepNUHiPTiK343EyMpj7PsZ2UgjvMSNxz0HB+8VsDpDw9DpmZyANKkDfI1+GN87nlXk1o9/vZKefr18nc1hV4u7hf2Pa84h2OJJFJZjhEBHdHjnJxnzxnwHKoePiqx387IC3b2cdwF5EmNnjPLP0Cufcan7xo5oQdnUlce/UB7x4g/GqZ0u4kLbjfDm5KyNEfAAO2kfAEg/CqqSU8rZ2f2s7EyxReTyy++VyySSi4tC8i6CuSCDgZA9oE+ByRv4/CpDoNbqnEOIBRgaLUDfPKOUD8AK8Lnh3ao0ROnQ+oePdOSAR8SP1ax+hHEIre9vI3YgZghWRvZLJCO6WzhWJfYHGc4GTtW3gLdo0ueXLIz1U8N3yz5q9zY9KUr2TMKUpQClKUApSlAKUpQGoOmXUg3bm74VL8nlzq7PUYwCeZjdfYz9U7b8wNqrt2vSNXRnte0ljIHbKiFnQf4btGwDoee4yDuCDXQNKjCrp7g1Rw15owp+TvbuwLPZvgBvrvbPnSDncrsDnJCk6jPWV8kq6kORnBBBUqw5qyndWHkd6t/EeGxzpokXUuQRuQVI5MrDdWHgRuKovGuCSW0naFwp2VbjHccfRjulGAPIOMemnOhtMKmzKZw8CA6R8ctbOQoCHZ+9JaBO1VhkEtpAIifx32Y4yPpC29HelMN3CGtnGlcKVkbDoR9ExruMfEeVau4XFxFeIX/AGFvE0hkDP2r7gMGaNVYMNQI5beG+OQweC2TXc0921hdYcpoe3lETRyIuJdOojXl/Q4I86o/Uyxyio3tstfYsfDQwKWKzft7m89RxnOfIsAkY9Qv0j8K+XGeYyByaQ6V/VQYrVkfSO+tvYkvGA+jfWhlOPL5RAS34VhWvWdG76eINcIT4xZSM+/CrN97NWiFaL2t6W66yM0qEkbTv+MwxYE0oznKpsgPuQDW3wFR0nFZJCTHA7EnOuX5hefkwMh/Y8fDnWDYcZskiWS3KFZCQphRmZyuCwOldWRkE6uWRmvSTjcrbRwafb3ncLvGMuNCajkDwJWr1J/9evwRGg5bHueHTOQ0koQjbECAEAnJHayamx9kLXvBwWJWD6NUn15Myv8AtuS33Gov56Q4knYDMPdhURDE2CRqbU+QDzDCsPg5iZrm2lLkPLhQ7yd/EaZUSFsltskZyc8scuWnqy10HCNyel4rbtKbZpYmlI3hLAsQRnBU89t8eW9UPivQO2e9uoUi0F7PtoQjMqiRWZG7oOCCdO3Kvv8AqWOyuZo34dJdQyyiSGWJe0ePYAoXJ1rpIyO8K8r+WJ+Ior3N7a6YGVe2YQt3n70YlIy64w3tMcjY15vE1ZNShhaez2NNCksSaad9j94r1bQcQtIbm2C28rwo2kDEbdwbED2TnbI+OedS/Qm7eWE8PvlZLm3AK5O7xjZHU8mx7JxnbHjnGD0TuhaX6WMM3yi3kRnA1Bzblcn2l20t5bbkfGydJ+jzT9nNAwjuoDqic8iD7Ub+asNvTPvqa9BcVSvHJ6rzIUnQqOE80S8lssUKouwDLjJ5kyAk+pJJNap67Q73tskYZn7LICglsmQ4wBueVX4D+sEXPzMsWVlhcajGzYz7wcZVuRB99YB41FDxG5Z9bMkcMC6I2kbCq0jklRgbuPHJxyNeRwFJuuoy+pXv9jXXk8LwrLK3MyuB8YmuktriId10US8salYiUNncYOSPf6189BfnbeeZhlbm5mcZGQU1CNQfAjC48RUInE5oO3eCB/k99r+TaAH0zmNPnDpYqqOzHO+Q0bbDesCy4OIVjEZwyKBzYAkc2BBzGxPivnhgw2r1uA4OUak2krLJcyiadWHdfP8Ao2fY3strtHmWL/cse8o/5TscfquceRXkbRw3isc66o2zg4YEFWU/VZTup9/v5Vq/hPS/fROCCB7WO8AObMqjDD9OPYfSWOrD2IYiWJ9D47sseDleYB+jInocjywdxtnTvoY1NxykXqlV/hvSncR3IEbk4WQfkpD4AE7xsfqt+qWqwVnaayZcncUpSoJFKUoBSlKAUpSgFfMkYYFWAIIwQRkEHmCDzr6pQGs5+ELZcaCx5EdzanSrHOlrdx3VJ30hG5EnHhsABH9FuIrDJcWr5XRdSCNiO6wlPapGD4N3iQDjPhnBqx9ZS9nNw65+pddifs3KFD7+8Fqk9I+L29pxC77eRQs1vE5hZS6zFdaMh0qSj6QpUnbbfOxGWm+z4u//AKj8Fs1io28GXm5ukiRnkYIijLMxwAPU1Sbjras3lEUZ1ajjtJQUiG/idLMf2QPUVGdKbprzhD/JXa4hyrc8zRaMkxSjm4HMNz7ozqHfr3uuJ2EvCmAaIRiHATKhlYL3Rp9rUGA9/PfNba/ESptWV7lfD8MqqleVrEvx+J45IDK8YHzoCogjRdo84LElifXHuqXVGeR9Clgst0jEDCqWTuamI2Unu5GQDnlitZ8EaL5PA5vLu3kCggT27XMIbkWj1IQAQM7H91WuHrCuI0LGfh15oUkFJjbTAAEkFHBDbeGPSulxkE7O680/nQiKqQhZWfXgWOWy7FddxNFbrpt+ZDMHhAyO9gSK24BTJ/dUdNNAElWCCSdZCZJGnOhOYUMC662UbAaY9iOed68OicCskUpGqVpLfMjd5z2isz5dstgnwzisq3LSwgRK0pa2cLp5MRdHbWcJnYnGc4BrZbeT6sdSpXX/ACS/BhXU1zAqF52YLcRoY401kqxVipdgZJe6cDkT458bK8MF1ENSxzxNy1AOvrsRsR94ryn6PPL33dUVZ45lC757NE7rO3dQhhv6cqiL7iKamks8vLuXMY+YfQO92rsQrYA9pMuNuY7p5srGabjKSVNexOcO4LBb57CGOLPPQgXPvIGTUXf9LAGdIEEpQhWcuBGrEA6crlmODywPLNYxle5nltblo0IVXRYic6lZtW77TADGQUC45jxqTgnSL5u5jSPVhVniULG+NQVXByIzgkBWyO8dJJ2qL2Isoy75WJ+ITPKjyyMqqfbtY1WVBkEgay3aR4G688nO+AtZa8HHZh4ZTOGOS5Oou7Y1b4HfLE9whXAXkBis7iPR1lOVH3ey3sAlCdx320hXwTg4zUJGjq+qMlJDz2yG9HTx28Rhh9ErV0accXaUtfBnoQStenoIXeMsYm06t3U5KSeGWAwQ2Ng6kOPA+FSUEsdy2nHZTHJ0HBzjWx0HbtlACIAPnN8sOZr4a6+UI2IHaaNlWQRshADBiMFiuoDuLpbDKOZbOaw4rAzd0LrAYZWEh8FSD37psRRnb/D1v5Ec6iU4vvK6kVyqQWadn4dfJ53tuowsjJ7WFIbJLKcfN6O8zAj6O+1ZPCJ5YS4QsZMgrAU70gIOWlRTi3JbYO2gnGWVjU7D0ey7SSaI2c5Zbdey1ejzDEj/AA0D0NSBMNtF/hwxj3IuT6eJP3muJzc9TLVq9pbI9gutMOg7y95DhhuN1Pg3l5V5jjzWC6mfXBy7N276+kLHd/sNn0IAxUfPxWRsaF7FWOFeVS0j+kVsO+x+1jH1TWdwzoW8mWk1RhlKs8hElw6kHKg+xbqQeSg8+SmqZuNszmCd8iX/APqDaec3/wCiX/wpUx/U0P8Au1pWU0GbSlKAUpSgFKUoBXlc3SRozyMqIoyzMQoAHMknYCvWtc9YQ+VcQt7NwzwRwSXksKnHygxHEUXr3s7evpsBBdYnWbbX0IsrESTzyTRiJwumMOkitkM2C3LHLGGzmpXh3VmlshuZYl4jesweUykYOfaEKt3AR9HVjOMZUcobozb3LdIUivBAptbVpIYoBpjiEukaVGBkgMQTvyFbcryOOruM1FFkVkUy84FFeKLqwcW9ynczp0glecFzFzGOXLUvMetI4TwS2l4pPDdWSxTPAHaNhlVcMySPEw7rq6srAjkVPIito8V4CWft7dhDcgAasZSVRyjmUe2PIjvLnY4yDDdMtSx2d26CN4Z1EoDatKTgwyDVgalDMrch7IO1UR4ieB008np4pncUlNSZG9DLpvkxgcntLV2t28MhPybfrRlT99e3EeAKWMkaRlzu8cigxy/aGDofH0wPAagwGBD8fiNtxSOZZRCLqPsyW/JmaL2FkGRs6HSCMEFRjxBsdjxIOSjKY5VGWjJycZxqU/TQn6Q9xwdq+i4Ssq1GMurmKvTwTaIzorw2BE7MiR2jKFkmI1xNGCImCr3NsnSwyGxzyNpzj/EmhtiyaSSyIracrl5FTLICNLKDq2IzjxFY9/w1ZcNlkkX2JE2Zc8xvsynxU5Bx6AiF45fydj2Loe1aSMr2Y7k+mZGITUe6wAzoJyPDUATWvKxnzclid0eckHbxmSd3nYpKcSYCAxKuhhEgCZ35sGPrtUjfsAXXxPyoIgGWOIo9kRd29wBpwbgsjxKsp7PaVTGpBdllVACsnsqwwdsNnI3qxW9miZYAd5ss52yxwCWJ3ifAG47pwK6l3X3UbZcTCOUCuRdHGluLiSWMdjIECMWAOVLNrBBzGRqwNw4IOw2zMW3C2jUpKTcIc95lwQpA2cYJmGdtQVdvazualHYL3mGD9ZxpO3jsTqOPFQPfULN0n7Ta1Tt/+YcLCD5h9w5H6IkPuxVbuzG5tycmfYseyQPbkSQnDdmWBXSANPYNk8sbDLe1syYwa1NZfKJGZFnkU47subaJMADScKJpQMY07jOd/GpyxsHWR5ZJS7yY1AZWMY2GlCSc42JJJOB7qy5ZVVSzEKo3LMQAB6k7CoSsdXs+7kRVv0dXQFlIdRyiRRFCPTsl9v8AXLeNSUsyRJlisaKOZIVVHgPIVHS8ZLqWhCrGOc82UjHqq7NJ6eyp8Gr24Z0almYSYYkcri5Xl6wW4wE950nl7dHJIlRueFxxh2XMYESE47adSMk8hFDs8pPhnTnbGqsvhXRSWRhIQyHl284DTY8ezixogHvA9VNWrhnR2KFte8kuMdrJhm9y7AIPRQBUpVEqjehcqaRH8M4FFBkouXPtSOdTt72Ph6DAHgBUhSlVFgpSlAKUpQClKUApSlAKofWFE9rc2nE41LJblo7kKMnsJeb4G5CHvY9c8gTV8r8ZQRg7g0BqTprxmLh/F4OKZ7S3ubR4/myG1MgDIRvjDAoM8hg17cP6P8Q4uolvbmSygcao7W37rlDyaRzvvtsQc+S1gdYnVzbR3vDnjDLFLdrE8OSYlDtrOhDtHqwcgbegrbPDt9bHmXI+C7Af68647GDk6jWZDk8kjXV51MQ26tNBxG8tWQajI0oZRjxbATbz3qG6UdKLqzsprTiq9uk8LLb3luAVdiuVDqcAEHDZ9PHnWwuszjSW3C7hm3MkZhRRzZ5QUUAePMn3A1W+E9X7Do0bO4yZTG8oDb9lIcuijPs6TgHHiW865nShPVHSbRSul3S21v8AgyqHV7o9lpiAOvtcgPhcZIwW38civrgN3PFbabsSOls2l5FOZ7JiO5IGGe0hZfHfGGDBlAzL9CoIJLWG4SGJJGTDMiKp1DutuBtkj8anuArji40767R+1HossfZE/FpAPca86nX/AE7cYLRt5/B6Nfhb0lVk/A++H8YzoWRlYSY7KZPyc2eWPqP+jyP0SdwJC6tUkQo6hlbmDyP/ALg7g8wa1L0p6Vpw7i1zBCiSWTECW35pqKqZCmchDqzy2yOWwxeOBdJUaESxu01tyLHeW3/RmXcsoH0tyBz1DvV71KqqkU/E8WcGmSRme3/KFpYP977UkfjiTbLqOWsbj6WRlqyo+kRkz2CmVsYE3sxbfRZz+VH2A2KykcEAgggjIIOQQeRBHMV+/wAvwAq9t2sUYVe5HvwkSHVOe18owNMS+6PJ1b/XLemKz2YAZOAAOZ2AA9fAVHHjBkyLdO1xsZCdMS459/B7THkgPqRWBwyNb2ZkSRL2SIjXlglvCTnB7MElzkEfTORzWuHJIsUWZj8ZLgmBQyjOZpMpCoHiDzl/V7v6Qr94fwGS4ZXAM2NxNONMKesMAxrPkf8Ar8KtNj0URWDzsbhxuNQwiHwKRbgH1bU3rU7VMql9C6NO2pD8O6MxxsHcmaUbh5MHSf0EHdj+Az5k1MUpVLdy0UpSgFKUoBSlKAUpSgFKUoBSlKAUpSgK5096Pvd2mIcC4hdJ4CeXaRHUoPlqGV/Wr96H9LIbyM6SY5lPztu/dkhb6QKnBxnkcYOfhViqE450LtLtg80KmQcpVJjkGOWJEIb4ZxQix6S9G45LoXExMrx/kVb2IfNlXxc+LHJ2GMVF9YXSxLS2aNMyXU6mOCFO87swKghRvpHMn0xzr4HVyoGBf8S0/V+VN+/Gr8alOBdDbW0YvDF843tSuzSSN75HJb8cUJNKWtjxjhNqIzYiVN2V0Jk0FtyHWMk7E+nvNfPQriN1Kkxi4jaxXFyR2gdD20enUqqmrA2B5AHHhiuh6heO9DLO8z8ptopCfpFcP8HXDD76zzoRknbJv1Lu2k0oyzS2NQ2/VXDafPzFryXVnDghATkl2UEs+/mcEneprjnDlBjuoX+SXjrk4UskoGMrMoG68u9jIyOfhOzdVTw72F/c2/lHIRcRegCvuPvNRXEeEcWjK9vaW1+q/SgkML42zlHwGz5DNY3Q4iMlO97brJ+VtDpzg00t9np531MXg3FH7Roo0WG4G8lnKxVDn/Gt5AD3SdyACD5A7t58T41H2nZMW4hcf8NAMRIf+ZuRsfGQt7hXj0g6R2cyqnEbS7tWU5V3idSp8dEse+D9xrLtb7hjW4gtLi2hXIOnITVjOzhiGb3nO+K0Pj6kYpSg0/HbzOHw0btxlflufM/Re7u42N5KI00nRaQHSmwOkSy83HLIG3ur7t+BiCGMqyWdxGx+TyKFBwcZSVUGHRjzB8wedTb2ySWyxCdW0he8GBzpxzAbl8fLnWBxGaxhiQXNzGOzGPbALDOdIQEsR6CvL/VVKkryk732RodFR+lbbvLpF06I9JvlcTB1EdxC3ZzxZzofGQV80Yd5T4j3Gp6tYdWQnueI3d+YnitZI0ii1jSZdBGH0+I2O/6eBnBrZ9e7BycU5a2MkrJuwpSldnIpSlAKUpQClKUApSlAKUpQClKUApSlAKUpQClKUApSlAKUpQHhefk29xrl7rU/L/H/ADpSgKKKvvVF/tY94/eKUqQjqWlKVAFKUoBSlKAUpSgFKUoD/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7" descr="data:image/jpg;base64,/9j/4AAQSkZJRgABAQAAAQABAAD/2wCEAAkGBhQSEBUUExQVFBUWFx4YGBcWGBsWHBgbGBgYGhcYGxgZHCYfGCAjGR4eHy8sJScpLC0sGB4xNTwqNigtLCkBCQoKDgwOGg8PGiwkHyQpNDQ1Kiw0LDAvLSowLCwsMC0wKSwsLC0sLy8sLCwsLS0sLy8vLCwsLCwyKTQsLCwsKf/AABEIAOEA4QMBIgACEQEDEQH/xAAcAAEAAgMBAQEAAAAAAAAAAAAABQYEBwgDAgH/xABMEAACAQMCAgcDBwgHBwMFAAABAgMABBESIQUxBgcTIkFRYTJxgRQjQlJykaEzNWKCkrGywQgVFiRD0fA0U1RjosLSc+HiFyVkk6P/xAAaAQEAAwEBAQAAAAAAAAAAAAAAAQMEAgUG/8QAMhEAAgECBAMHAwQCAwAAAAAAAAECAxESITFBBGHwEyJRcYGRsTKhwRTR4fEFMyNCUv/aAAwDAQACEQMRAD8A3jSlKApHW/dtFwx3QlWVgQR5hXrnT+315/vfwFdN9YnRyS+smgiwGZhuTjA0sCfxrlrpRwA2Vy0DNqZeZ9ckEc9+VacUlTTi/uRuWLol0vupr2GN5SVZtxjHIEjceorqDiV8sMLyNyRSff5D4nb41yL0D/OMH2j/AAtXRHXBPP8AIDHbozF86iBsANgCeQ3Of1amN6qjizzfwiNDWXDOve4huHD/ADsRc8zq2z4eIHjsfLY1unol02t+IRhom72MlM7+pB8Rn3EeIFcgTwMjFWBVhsQeYqW6J9JZLK5SVGIAI1Y8vPHmPxGRyNcY1N2mrc/Dr3JOyaVgcC4qLm3jmXk65ON8Hkw+/NZ9UtOLsyRSlKgClKUApSlAKUpQClKUApUZxXpJb2wPbSqpG+M5P3DcfGvPo70nhvUZ4clVONRxg7eGCa7wStitkCXpSlcAUpSgFKUoBSlKAUpSgFcndbf52n+0f43rrGuTutv87T/aP8b1bH6JehG5GdA/zjB9o/wtXYdcedBPzhB9o/wtXU3Gum9paoWkmUkeCkE+7PIfEiulGUoKy3f4G5pf+kB0eihnjljAUuNwNuerl6ZGfia1FVy6zOnP9ZXOpdo12UeHpzGdt/iTyqrcOsGmkWNBksfu8yfdUVO9KyzeXuEdGdU/SiCHhkazzBG5gNnlpXyHmDVx/txZf8Qn4/5Vzj1ncHNq1tCeaxDI8sqhCn1Axn1zVIzVlbAp2s3pvy8iFc7ZsOIxzpriYOpJGRnw5869bm4WNGdzhVGSfIDmdqqvVV+aoPcf31O9Ij/dJ/8A0m/hNVOCVTBtcm+Rh/24sv8AiE/6v8qz+GcahuAxhkDhcZxnbPLmK4xvj86/22/ea6H/AKPX5vf7X/dJU4YNOyeXPml4A2rSse/4gkMZkkYKo5k/uA8T6VpHpz18tqaKz2A21+P3jl+r99cxg2rvJeJJuq/4xDAPnZET0Y7/AAHM1VOIdcHD4m0iTW3kMDn9og/hXMnEukE85JkkY58M4H3Dn8aw7U4kX7Q/eK6vTT0b+32/kg7W4feiaJJAMB1DAHwyM4rXXWx1o/IV7CA/PEbkfR9AfDbmfUAb5IufRy4C8OhfwWEE/qrv+6uUOmPE2nvZXc5Ooj7ic/8AVk/GusKg5PwdkDD4pxua4YtK7Nk5xnbPu/0a6C/o+SZ4ew8m/eX/AMq0Z0R6JS8QnEUQ95/1tyBO/gDXTHVz0HPDIGjLh9WDt4Y1E77Z5+QqFfC5Seq/KBbqUpVBIpSlAKUpQClKUApSlAK5O62/zrP9o/xvXWNcndbf52n+0f43q2P0S9CNyowXDIwZGKsORBwdxg/hX7cXbyHLszH9Ik/vqT6JcKW5vI4Xzpc4228Dg/fW2uJf0c+6TDNk+R2/eDn7xSMG46+nWQNHpjIznHjjnj0rdvUy/C1fOT222kyYGD4E+ueX0Rt41q7pT0MuLCTTMpA8G/dn/WKhra5aNw6EqwOQR/reuovs21Ja+/p1mNTovrk6HQvBLePqaRV0qDjC93GR4+Ga5vresvS833RyXWe/HgHxOMP6+BBHu01oqprJpRv0srBHWvVV+aoPcf31J9NbjRYTty7mPvIH86jOqr81Qe4/vqM67OMiHhrLnDSbD4f/ACK10/8Af6/GZGxzBK+WJ8yT99dE/wBH1wOHSEnADZJ+MmTXOdbg6GcbNt0duGHNm0/jISPiBj41xRjixLl+USyN63usd7udoImKxJtttnz+J8fgPPOtIoizBVBJOwA3Jr8kkLEk7knJPmTzrcvUV0CSbN1MuoLsoPI+Xw8T8ByJzH+x55JfA0Ifof1H3F0qyTHs4z8P8yfgMetbM4X1E2MQGvU589h/FqNbElkVFLHZVBJ9ABk/hUL/AG6sv+IT7m/8a6i5P/XH7X+48zP/AKrVLUwJnSIyi5OTuCBvXHvSO3KXcykYOsn9o5/nXWf9u7L/AIhPub/xrTPXn0L0Si8iGUkGTj13P3E59zfo0wTwtSTvr+/7gjOozpHHbXpSTAEgwCfDPM/DA+Gqul64htrho3V1OGU5B91dW9VvSv5dYqxOXQBW88eGfuI/Vz41w+9C+6+OvwC40pSqiRSlKAUpSgFKUoBSlKAVyd1t/naf7R/jeusa5O62/wA6z/aP8b1bH6JehG5g9XX5zt/t/wAq6/rkDq7OOJW58NX8q6xu+NwRDLzRr72GfgOZqcLcFbxf4BVut/g6TcMkLAZQZB8s/wDvg/q1ynW8Ot/rViliNrbHVn2m5eGOXhz9+fLG+j6VMoqL16yBcuiV0wsLxPolTn9nP/aKptbK6L8DKcEu52GNWy59Qf5D/qFa1qytlCC5BHWnVUf/ALVB7jWmevDpeLq77KM5SPbbkeeD8ck+7TUvedZXyLg8NtH+VdMn7LcuR5ef3DxI1Xw6ye7uAuSSxyzHwGd2/wBeldVI2m0tZP7fz8EIjq2DCT/Zw45dsc/tH+WaoU6YZgPAkfca2v0U4Objo5Oo3KPq92TIP3kH4Vzw6zkuVvdpEs1JXVnU4qjhMWn4+/Sn8sVyoy4ODW8eonp2iIbSZgvLSSfgPhjA9MDzqqmrpxWoZuTjX+zTf+k/8BrjXi/+0S/+o/8AEa7SuYBIjIeTqVOPJhjaueuurobb2Kx9iu8hyzHGSe9ncAc+dTFKUGt9Qa24Cf7zF9sV1vxzgq3VgYmGcxgjbPeC7eu/L3E1yPwH/aYvtiuuuKccjtLMSOQMRjSDsSQvL4cz5CuoYsMcOt/2ByDxSy7KZ4/qsQPd4fhW2f6OvEiLiWLwK5/cf+38TWqeN3oluJJByZjj3cgfurZ39Hi2JvJH8Av/AGkf9wqI2xyS0z/IOh6UpVBIpSlAKUpQClKUApSlADXJ3W3+dp/tH+N66xrnHrH6v7ye/nnSJhFqY6mVgMBmJbOkjGN855VdTTlCSXIg1fb3LRtqRirDxBwd9jXtNxaZxhpXI8tRx91TnRPq5vOIk/J0HZqcGVzoTPkCRlj6AHHjipHpR1Q3vD4+1nCNADh5ID2mjOwyraTgnbPKq1KWiZJR6tXQboFNxCdQqns85Zjtt47+Xr929TMPQtbWA3E1leyYxgSIsceD9J2DN2a+8H4c62xwF7+yQYisZEwGeC3EqS4xnCSuSkrAcgcA8gRtXcFDVPF5aer68zlu2p6dYXBkteBPDHyUc8YydLZP+uQwK5grqfrJvFuuCmSE61lClMbZ1Kcc+R8MHlWheB9WF9csAsTKPEnfH3bD4kVY4zqQT5snQrMUTyuFGp3Ow8Tt/ID91b46BdWotOHzXEy5laIlQRy29r/L4nyxOdAOp2GyxJNiSXyO4Hv8DjyG32tqvHSCItazBQWJjbAAyTtyA8aQkqclZ5316+QzjK7/ACj/AGj+81sbqj6VS9tHZDAhkOJP0wz4IOeWzEbVg2vVrdR3kDXEJET3KIcgjOt+XeXFXSboTDYXEd3aEq6uoMMm6vssjYZd02Kjk2CeVdUoSUzpRxLIp3Wt1eyWVy0iKTC51A/z/wA/I+hFUGGdkYMpKsORBwRXXXCuJQ8VtpFlhK6G0OjENhiisGRxzGltjgHmCBWq+m/UToPaWzjDOqhTtvI6ouR9phy+4VXJYnfSW66+PY50yKz0c66721UISJFHgf8AI5x8MV4dYfWT/WkcYZNDofAYBG/6R863P0C6G8OWyYW8KzkM0Uks0QJldO6+NQ9jOQNO23iRmonof1dWKXF3DJaxyaHWSJpAXPYzLlFwSR3XV0zjfTVNbinTpuclf5CSbsaA4JKFuImYgKHBJPIDO9TvTfi968mm57VYz+T1q6B0Hska9yMYPkK3/wAQ6puGSj/ZUjPg0RaMj1Gk4+8Go7jlsTH/AFfxL+8wzd22uyAHDgEhJPAShclWGz4IIznOfh+PjVXZRyb+5MlhV2c0xRFmCqCSTgAbk1051MdDjZ2etxh5d/h5/Hb4KDUP1Y9UcMSiebEjhmTT4akdkbORyJB28QRk42rbYGK2NqEbLVkan7SlKqJFKUoBSlKAUpSgFKUoBWn+tXrAea2ntrOJni1LDNd6sIGZgGjT6/1WPIZPvqx9cnTJrGw0xEie4JijxzUY+cceoBAGPF1Na96FcB+U8PhFyWMIB7OBWKKcMSZH04LsWyRk4AAxVFar2ST5l9Ci60sKNycA4YlviBF0pDGqRjGNsd5vUk7k+te/SMRvbTxSEYeCQkH6gXDn4ah94rVl7w24tFaeyu5ojGpcxSyNNCwUZKlZCSu3jn7udfXCbK64y5uCZoLWaPs3aV1LGMsGlgt0RRpRnUAu/eKgDfBp+qpyjj0SOZ8NOg8Mty59W87ScItDJuTCAc75Ayq5zzyoFeHAuJx2M91aSnTFDELmBieVuSQ0Xujlyq+Ol1HhVkXsreJVykUaKFUEhVVQMADPkK1X1m9J7R7m1eGW2nOJIpAZNUahmjaJ5Sme6sqBsZ3xjxry+DqPtm0sn/YkrotHC+m0NtPPbSRSLAt06i4wpiRpWEhRxnVGA8hXJBX1HhsACtGXE3zMlnbo15LJBLLJIrxjU0hIZ2Ordi55DfGMVfejnSyVrODRCrERIrPJNjvKoV8hFc5DA5Bwc88V61Go6rat/R1XpxpWz8/Mu9KqL8Wu2/xIo/sRljy5anfB/ZrHkWRvbuJ29ziIfdEE/HNalSkZHUiZXTiYdrYx/wD5DTH7MEMjE/tFaqnSi4XsFmJ0oNzkHIEijSTjfICFT6KD4143EK/LZyg/I2nZ5JLMZLlwANTEk9wA8/pV5dMWjiktzKp7ON5Cx7xUCGOOOMEA4z2qFgSMAg+dXRbowc1m8zVRztzLT1ayrHZ3MzkKhndi3gFjjjQn3dwmrB0phMlrrjBdo3jnVV319jIkukY5llUgepFa56M9IHt4J7d4BD20KzQxtLmILLkSjtMYj7xzghV1MAWXUDUl0J6UvarJbSwzGGBgqbBpok0g4eAMZDFqzoZdXd23ABOGVaMu+8r9anMou7sWbq/tuxtWi5ossjxSDcSxTSNNG4Pnh9JHgV8sE/nCp1a/uFUfkoYY2P6RaeXR+qjqf161kOMzGS4i4U0rRmZnS4SYpAom+cKtHIh76MSvcxtpzvzwOIf1pYRxiK9Dm4l7N17JRmSbbtC5BZ2JHtHBGB4DAzcTJTg6V7N+PLyOo0ZtdpbJGw+k3W1a2kxgRZbqZdmSBdQQ+TNnGfQZ9cVAcb63OHXNnLFOtzDIQNKGP5wPnKSRkHTlWAYZK8qsXBOBx2VuI4gBpXLOdi7Yyzu3M5O/p8Kr17weS7jLzRhpISk0JZQrEo2poxgZKMBp95FeTSlSve2j1vn7F06TjZbsl+q/p3HKnY3P93upH1CORWjEh0oCyFgASzAtpByNW2QM1sitZXtq075kCzWrgEIcHIK5UqpwQwPeyDnY48qleB9KxbyCCaYSxEhUlY/ORknAjnJ5jOAHO+SA25DN61Hi1Udnr1lyZnlTw6bePWheKUpWwrFKUoBSlKAUpSgFYl3xaGL8pLHH9t1X95rXEk7q8puXlmjWR9eXk1Qd9tOuIHDRaQCGAyAQTkd4TFpaRKAY0jAIyCiqAQd8gqN886tjSvuVupYrV3x0T8XmuDa3M6QqsVq0ceUxkmaRWdlXJY4Bz7IqB4BwbjEaGILbxxZbR2zZdFYkgAxHmM7ZrZhr8qP0lNycpZ3/AASuKnH6cjX1p0ItntfkdwDFeENifLfPHJOtGJ+dXGModxjkOde3QfgOmFraS4vEkgOmSFbhkTDZKvGECns23I355Bqb4vxyykVopT2oB72lHbQVONWtR3Sp8VORUe9pLHc21x8pimgUsvauypIYZEOA8moJMquARtkkg+dVLhpU6l/qi9nt5cjqVTFDNWfyTMfRG0B1G3jdvrSgzN+1KWNSTWiFChRNB2KaRpPvXGDVWk45cyqZIniWMSOq6Y9eezYjJLNuCMHugc+fjWXw/pY8kixdiqynlrlCI++/ZnSWbA3IIBHrzr0FCyulkUzpzisT0HEejlmCugx2c2fm5ISkLgnbGkYEgPIqQQeVRZnura9gMkQVZpeymlhI7OZmU9lIYT3opARhjyIGN9q/OH8DR7ZSyKsj9uZCRseybJBBXJ2yN/IV72fFJbUqsitNEMEA96SMEbFGP5VceBOrB2J9muHw8ZNVFr17ov7Oahk7p7FxrF4lxOO3iMkraVH3sfBVH0mPIAVXv7ddqP7tCWyca5mWNQeW6gs23kdPwr0h4O3b67hhcXKKWCkaYYFxuwXfVtv3dRPiWG1WJMphQk9TwtpzDA80yB5XY3csRIzjGiCEA+0QpzjxCjlmoE8SF2I4VckysqBGyrKknekYKdwOz1HI2NevS6Lt3h0okqRyGSSSTHaS59vAcaQpUAAE7Yzsa/OHXjzXsDwRxxLDHmCGUGJ7iN1KyLHJuhC7EY25Hlmqa1eXDuzXda166sehhtF2eeyP0xyGHLz9jDYNNHHLGNckiglAMsMBQulNOCWZfcajb/h/El4ZM02lEjBaN5O7OkZIyiLF+SDDZlLFMHkCM1PzRtMtwlvGJFl1GW2lf5PLbyPux3BBRj3wR9LJBIOBnRcB4hcWwivLtEDLpkWGJWZwRghpH2yRz0rXl9jXxWp2wt+luRzOpRwq+tvW/Whm8G4alvBHEgGlFA28T4t8Tk/Go3pGwNzw9D43an9lW/mRWJa29/a3ENkjwXPaK5haVmicLEASrkAgnBGMZ5GofpXHeW/FeGm7aEZlBVISxCgyKrEswBYkYrC6EoVWpPOz+GelPjKU6KjDkbDg4qJ5ey0kINRJP0tBUaSMbDJzz5beNYstsq3HylpAqau7sSzYXGBj6Oc/DPvr0v5HW5CJGAr6QzKveYE9/vjGABn/AERWZx20jMBLAgIMrpxkHkAAdvIf5VgTUWksk155fuzE05KTebi7+Ge3oiDNgjxsGk0rbsQpA1Zjl0yRMvjkA6B9j0r0llhAMzJ2olLIQNlJZTrV0fkSufFhv4Zr5tJozLCdGEmQ20in68YMsRyDvlTKM88kcqzOH3ih3t2i+bVmIJBfk2xfY885BPgBVrbWWb5ct/uVtRbUk0r7657ctCd6FcaOfkshLYTtLd23aSHYFWOTl4iQpP0lZDuSTVurWfSHiCiP5RAyvNZN24VTzVdpkyPBoiy7eOPKtjWd0ssaSIcq6hlPmGAIP3GvX4Ss6tPvaorqwUZZaHtSlK1lQpSlAKUpQEXxngKz4cExzKMLKo3A56WH00z4H3jB3qjvay2shVYwrHLNbggJIPpSWznAVvEocDPPTnW2zK1l1v2sk9zwy3jmaDXLK+tckhoo1KkYI3wWH61T2nZpt6EYMTsiUsr5JV1IcjOCCCCrDmrKd1YeR3qO4tdTxyAhlSDG8ixmR0P6alsBf0gDj6QA71YU6SQOplkVZThFugumKbwWK4QHCN5EH7JG6GZseJh2KMpjmUZaMnJxy1K300z9Ie44O1aKVWFWOKDujPOnKDsyl20mg9lJknLOpOBrVnZhJGV7rAg5OnYHY4r9t7bsZO2hWNifaVlGG/AmNufeGQc7hqsXE+jgKns1VlJ1GEnQNX14pBvA/qO6fEDOarpjeLUwLOibOSumWEkezNEPDH01ypG+w3rZCpFrDLrrxNUKsJxwVF1+Ca4VLG3egLYV5ZpYpSO2RpI9uzRFPaoXzggn2sA7YGJNw5JY1PnAspJyN9enlgFSDg52IIPjWIqq2mRWaNl3V4zuM8ihztnGDzU+II2qwWNsbu1MxeNLiRWiaVtbFxHMwXVGDjfQNxyycYG1RZwfiuuv2O5SdC2LNEL/AFi6Ei4LMTGY1uiGlljRhydNQE6b+0O8ATz3apC9cBHdtJjMcKwyFl0zEBQWiAcnkG25gVh8av8AspSj5U6YwhKkq5WNVYx7HO45bNyJHKpbgGkWOJ44wrPKW7dcZDTyMuRJsMgg8vEGotZ3j7e3sV1KsaSU4PJ7Fe4jwPs52eJ1V0YZLDKv4hZE+mPDI73qKzOG9J5rlUaKzZ5YSVJMiRwxuGOQgBRseIyD7j4+fEELyuYJu3DtqOInlKHfYOgWNl321MunGMnwzbTg0wjjESCKRFIEzuNRBYsQ0MYYOuT7LPt4YO9cyknmtRPiE0nEjbjoRdXUmq4mihjLamigUtq9GY6Rj0AxVom4FHJCIpsyqNwW9pSOTKw3UjwIO1fcvGoUIV5UL+Kpl2z49xdTCvJ+OY7xgnEfi5VRpH1uz1dpjz7uR5VxqZZVJN3bKr0wtLi3gaTefsgOyugdNxbjUuRKR+Xj05z5/SB5183PDZIXtxa3E0l1IxIaaV2jlVF1SdopJAUry0jIJGPE1e1dJUyCro6+GGVlP4EEVX4OgFsCuozOseeyVpWAhDcxGU0sPIZJIG1YZ8LJNdi7Lw265GqnxEVGSqK78SB6X8MuJbyxkmUW8Ycxl4J2L6nUtgNoUoDp05G/e91YXTXodBFbPcxK3bRaXDNI750uudWtjnbP3VN9OOCSR2EjwzzHstMumVu2HzbBsqzgupGM51eBB51hcX4ndy8OYnh8pEtuWZw8ZjCNHqLhlYk7HOMA+FYa0a8Zxc2vTK69Tdw8+HdOUbeVzYYvF7MSFgqkA5JAHeGRvXgR24/5R/8A6f8Aw/i93OB6Mxi84TanVgiNcHn3owYzkfA1YOEwhYUUZ2Hjzzkkg48jkfCvAlFU721Tt5Gi7nJRaytfz5Fa4leLLbSrBFoeD+8RY31NCwfcDkWxp8dmNSr8Wkd4GhAMMqqwOM5DbnvfRwmCPPfnyrPECpNkADtFOcADJU595JBP3VBdFoSkEtvjLWlwyIORMee0iGT5xPpq68ZK6Xvzy+zKbTSs3ny5Z29iTj4ZHHMw8JUYYY+ZGsAeoYfdWb1S3RPDRCxJa1lktiT/AMpzo+5Co+FRPGooZGV5JGiK7YZTk7g93bn6jPh5VmdW8uLvica+x28cynz7eEEkfFa9D/Hyd875r4/sorWzStZP5/kvtKUr1zMKUpQClKUArXnW5H2Z4fd+EF2qufJJhpY/gB8a2HUT0s6PrfWU1s2wlQgH6rDdG+DgH4VzKOJNMlOzuUW3s0jneOd1kEo0lSCwfW22vOQPIc+Z5VB8TvRa3sdnIJZIXQy28qkma3K6gyqd2kUAZx3jg4IcbV72N5OwRJLC5e/jARl0FIWZNllaY9zTyOR+O1efTjq4uxZm/eZpb+BllCxbRxRoclIlIySp7+TudP3+fwtOtCpi0ys76N8kWzwYMPPLy5lhsOMewsrIwk/JTp+TmzyA3IR/0ckHB0k8hl33DFkIYExyqMJKntKDuVOdnUnmrZB9DvVV6McWj4lA8lssfb4zd2LkCOYn2pYs7IzHx9kk4bBw9SnD+MaFJy8kKHS+sHt7YjmkynvMo+tuwHPUO+PYo141MtGtV18mGdOxgz8EwxBjnjZt2FoqmKXn31Em0DZ5gkc8gtualuH200caxxRJEozvPIZmyzFiSsYwcsSfb/DaphHBAIIIIyCDkEHkQRzqC4lbMsjPM80lufCNinZeetIsNInrkkeII3Gm7W5VLNWedtj2nTSQJ7sgk4CR6Ic+gA1Stv5NmvKK3i/KRWjynOO1lGMH1kuDrGc+APM+tYXDbxoW0MYIVkOYjCqrFMCuxW5YsY5QNxq2OPpDeslyHkCFmlkI7Il1eXUBhjFdRAFVOMHWBg7H1HOupbCleOJWRnhbqTGWiiX9BTM3ph20qP2DXvb9GUkGZpJJhnGHYlTtk9waYwMeY/lUfwXgVykiGGLsYG3eC4cZjJPOEJqYAnfBwOY2OSbfBbaV05Db748M6R8MKDzxXblG2WpRJSUrXuuRjR2EFuhwqoqjJGMDbfOhcZ5eTfGo2PpXBMmYld4jylx2UYb6ILHDLnwJj05B3G9ZejWzNkAZyW32yduXjWDN0bSNzPD3ZGG6SMI4pc89aBWbcZyQBnbOfBKNrZ5k0nBvvLIhLt3t5WbCwhn9rJMEhbkJ1xqtpT9cd1tjlqmbLiYdtDKY5QMmN+ePrKRtIvqvmM4O1QcvSWKGRo3YaRlWRl0FA30USRiZYzzwdj4aTvWPdWyoqmMZttSnTIxhWINk9rbTyaWixyMZ5ZwNsmuWrGipSUVeLy60LD0guoo7WZpjiPQyt5nUNOkDxJJwB5mql0f4hxiKxihCWemNNISYOXdd8K2k6V7p0/DesLpRxBzPZl5DLZxThnnEboNX+F2jaRG2D9JNtzkKcZukUysoZSGU8iDkH3EbGvG/yNR3UcNz0/8AG8NCrFyk/QrnVLcOtvPZyL2csEhOk74WUZXHmNWd/UedWLhKtbl+3kUat1UvqJbJLMAdzkkepNUHiPTiK343EyMpj7PsZ2UgjvMSNxz0HB+8VsDpDw9DpmZyANKkDfI1+GN87nlXk1o9/vZKefr18nc1hV4u7hf2Pa84h2OJJFJZjhEBHdHjnJxnzxnwHKoePiqx387IC3b2cdwF5EmNnjPLP0Cufcan7xo5oQdnUlce/UB7x4g/GqZ0u4kLbjfDm5KyNEfAAO2kfAEg/CqqSU8rZ2f2s7EyxReTyy++VyySSi4tC8i6CuSCDgZA9oE+ByRv4/CpDoNbqnEOIBRgaLUDfPKOUD8AK8Lnh3ao0ROnQ+oePdOSAR8SP1ax+hHEIre9vI3YgZghWRvZLJCO6WzhWJfYHGc4GTtW3gLdo0ueXLIz1U8N3yz5q9zY9KUr2TMKUpQClKUApSlAKUpQGoOmXUg3bm74VL8nlzq7PUYwCeZjdfYz9U7b8wNqrt2vSNXRnte0ljIHbKiFnQf4btGwDoee4yDuCDXQNKjCrp7g1Rw15owp+TvbuwLPZvgBvrvbPnSDncrsDnJCk6jPWV8kq6kORnBBBUqw5qyndWHkd6t/EeGxzpokXUuQRuQVI5MrDdWHgRuKovGuCSW0naFwp2VbjHccfRjulGAPIOMemnOhtMKmzKZw8CA6R8ctbOQoCHZ+9JaBO1VhkEtpAIifx32Y4yPpC29HelMN3CGtnGlcKVkbDoR9ExruMfEeVau4XFxFeIX/AGFvE0hkDP2r7gMGaNVYMNQI5beG+OQweC2TXc0921hdYcpoe3lETRyIuJdOojXl/Q4I86o/Uyxyio3tstfYsfDQwKWKzft7m89RxnOfIsAkY9Qv0j8K+XGeYyByaQ6V/VQYrVkfSO+tvYkvGA+jfWhlOPL5RAS34VhWvWdG76eINcIT4xZSM+/CrN97NWiFaL2t6W66yM0qEkbTv+MwxYE0oznKpsgPuQDW3wFR0nFZJCTHA7EnOuX5hefkwMh/Y8fDnWDYcZskiWS3KFZCQphRmZyuCwOldWRkE6uWRmvSTjcrbRwafb3ncLvGMuNCajkDwJWr1J/9evwRGg5bHueHTOQ0koQjbECAEAnJHayamx9kLXvBwWJWD6NUn15Myv8AtuS33Gov56Q4knYDMPdhURDE2CRqbU+QDzDCsPg5iZrm2lLkPLhQ7yd/EaZUSFsltskZyc8scuWnqy10HCNyel4rbtKbZpYmlI3hLAsQRnBU89t8eW9UPivQO2e9uoUi0F7PtoQjMqiRWZG7oOCCdO3Kvv8AqWOyuZo34dJdQyyiSGWJe0ePYAoXJ1rpIyO8K8r+WJ+Ior3N7a6YGVe2YQt3n70YlIy64w3tMcjY15vE1ZNShhaez2NNCksSaad9j94r1bQcQtIbm2C28rwo2kDEbdwbED2TnbI+OedS/Qm7eWE8PvlZLm3AK5O7xjZHU8mx7JxnbHjnGD0TuhaX6WMM3yi3kRnA1Bzblcn2l20t5bbkfGydJ+jzT9nNAwjuoDqic8iD7Ub+asNvTPvqa9BcVSvHJ6rzIUnQqOE80S8lssUKouwDLjJ5kyAk+pJJNap67Q73tskYZn7LICglsmQ4wBueVX4D+sEXPzMsWVlhcajGzYz7wcZVuRB99YB41FDxG5Z9bMkcMC6I2kbCq0jklRgbuPHJxyNeRwFJuuoy+pXv9jXXk8LwrLK3MyuB8YmuktriId10US8salYiUNncYOSPf6189BfnbeeZhlbm5mcZGQU1CNQfAjC48RUInE5oO3eCB/k99r+TaAH0zmNPnDpYqqOzHO+Q0bbDesCy4OIVjEZwyKBzYAkc2BBzGxPivnhgw2r1uA4OUak2krLJcyiadWHdfP8Ao2fY3strtHmWL/cse8o/5TscfquceRXkbRw3isc66o2zg4YEFWU/VZTup9/v5Vq/hPS/fROCCB7WO8AObMqjDD9OPYfSWOrD2IYiWJ9D47sseDleYB+jInocjywdxtnTvoY1NxykXqlV/hvSncR3IEbk4WQfkpD4AE7xsfqt+qWqwVnaayZcncUpSoJFKUoBSlKAUpSgFfMkYYFWAIIwQRkEHmCDzr6pQGs5+ELZcaCx5EdzanSrHOlrdx3VJ30hG5EnHhsABH9FuIrDJcWr5XRdSCNiO6wlPapGD4N3iQDjPhnBqx9ZS9nNw65+pddifs3KFD7+8Fqk9I+L29pxC77eRQs1vE5hZS6zFdaMh0qSj6QpUnbbfOxGWm+z4u//AKj8Fs1io28GXm5ukiRnkYIijLMxwAPU1Sbjras3lEUZ1ajjtJQUiG/idLMf2QPUVGdKbprzhD/JXa4hyrc8zRaMkxSjm4HMNz7ozqHfr3uuJ2EvCmAaIRiHATKhlYL3Rp9rUGA9/PfNba/ESptWV7lfD8MqqleVrEvx+J45IDK8YHzoCogjRdo84LElifXHuqXVGeR9Clgst0jEDCqWTuamI2Unu5GQDnlitZ8EaL5PA5vLu3kCggT27XMIbkWj1IQAQM7H91WuHrCuI0LGfh15oUkFJjbTAAEkFHBDbeGPSulxkE7O680/nQiKqQhZWfXgWOWy7FddxNFbrpt+ZDMHhAyO9gSK24BTJ/dUdNNAElWCCSdZCZJGnOhOYUMC662UbAaY9iOed68OicCskUpGqVpLfMjd5z2isz5dstgnwzisq3LSwgRK0pa2cLp5MRdHbWcJnYnGc4BrZbeT6sdSpXX/ACS/BhXU1zAqF52YLcRoY401kqxVipdgZJe6cDkT458bK8MF1ENSxzxNy1AOvrsRsR94ryn6PPL33dUVZ45lC757NE7rO3dQhhv6cqiL7iKamks8vLuXMY+YfQO92rsQrYA9pMuNuY7p5srGabjKSVNexOcO4LBb57CGOLPPQgXPvIGTUXf9LAGdIEEpQhWcuBGrEA6crlmODywPLNYxle5nltblo0IVXRYic6lZtW77TADGQUC45jxqTgnSL5u5jSPVhVniULG+NQVXByIzgkBWyO8dJJ2qL2Isoy75WJ+ITPKjyyMqqfbtY1WVBkEgay3aR4G688nO+AtZa8HHZh4ZTOGOS5Oou7Y1b4HfLE9whXAXkBis7iPR1lOVH3ey3sAlCdx320hXwTg4zUJGjq+qMlJDz2yG9HTx28Rhh9ErV0accXaUtfBnoQStenoIXeMsYm06t3U5KSeGWAwQ2Ng6kOPA+FSUEsdy2nHZTHJ0HBzjWx0HbtlACIAPnN8sOZr4a6+UI2IHaaNlWQRshADBiMFiuoDuLpbDKOZbOaw4rAzd0LrAYZWEh8FSD37psRRnb/D1v5Ec6iU4vvK6kVyqQWadn4dfJ53tuowsjJ7WFIbJLKcfN6O8zAj6O+1ZPCJ5YS4QsZMgrAU70gIOWlRTi3JbYO2gnGWVjU7D0ey7SSaI2c5Zbdey1ejzDEj/AA0D0NSBMNtF/hwxj3IuT6eJP3muJzc9TLVq9pbI9gutMOg7y95DhhuN1Pg3l5V5jjzWC6mfXBy7N276+kLHd/sNn0IAxUfPxWRsaF7FWOFeVS0j+kVsO+x+1jH1TWdwzoW8mWk1RhlKs8hElw6kHKg+xbqQeSg8+SmqZuNszmCd8iX/APqDaec3/wCiX/wpUx/U0P8Au1pWU0GbSlKAUpSgFKUoBXlc3SRozyMqIoyzMQoAHMknYCvWtc9YQ+VcQt7NwzwRwSXksKnHygxHEUXr3s7evpsBBdYnWbbX0IsrESTzyTRiJwumMOkitkM2C3LHLGGzmpXh3VmlshuZYl4jesweUykYOfaEKt3AR9HVjOMZUcobozb3LdIUivBAptbVpIYoBpjiEukaVGBkgMQTvyFbcryOOruM1FFkVkUy84FFeKLqwcW9ynczp0glecFzFzGOXLUvMetI4TwS2l4pPDdWSxTPAHaNhlVcMySPEw7rq6srAjkVPIito8V4CWft7dhDcgAasZSVRyjmUe2PIjvLnY4yDDdMtSx2d26CN4Z1EoDatKTgwyDVgalDMrch7IO1UR4ieB008np4pncUlNSZG9DLpvkxgcntLV2t28MhPybfrRlT99e3EeAKWMkaRlzu8cigxy/aGDofH0wPAagwGBD8fiNtxSOZZRCLqPsyW/JmaL2FkGRs6HSCMEFRjxBsdjxIOSjKY5VGWjJycZxqU/TQn6Q9xwdq+i4Ssq1GMurmKvTwTaIzorw2BE7MiR2jKFkmI1xNGCImCr3NsnSwyGxzyNpzj/EmhtiyaSSyIracrl5FTLICNLKDq2IzjxFY9/w1ZcNlkkX2JE2Zc8xvsynxU5Bx6AiF45fydj2Loe1aSMr2Y7k+mZGITUe6wAzoJyPDUATWvKxnzclid0eckHbxmSd3nYpKcSYCAxKuhhEgCZ35sGPrtUjfsAXXxPyoIgGWOIo9kRd29wBpwbgsjxKsp7PaVTGpBdllVACsnsqwwdsNnI3qxW9miZYAd5ss52yxwCWJ3ifAG47pwK6l3X3UbZcTCOUCuRdHGluLiSWMdjIECMWAOVLNrBBzGRqwNw4IOw2zMW3C2jUpKTcIc95lwQpA2cYJmGdtQVdvazualHYL3mGD9ZxpO3jsTqOPFQPfULN0n7Ta1Tt/+YcLCD5h9w5H6IkPuxVbuzG5tycmfYseyQPbkSQnDdmWBXSANPYNk8sbDLe1syYwa1NZfKJGZFnkU47subaJMADScKJpQMY07jOd/GpyxsHWR5ZJS7yY1AZWMY2GlCSc42JJJOB7qy5ZVVSzEKo3LMQAB6k7CoSsdXs+7kRVv0dXQFlIdRyiRRFCPTsl9v8AXLeNSUsyRJlisaKOZIVVHgPIVHS8ZLqWhCrGOc82UjHqq7NJ6eyp8Gr24Z0almYSYYkcri5Xl6wW4wE950nl7dHJIlRueFxxh2XMYESE47adSMk8hFDs8pPhnTnbGqsvhXRSWRhIQyHl284DTY8ezixogHvA9VNWrhnR2KFte8kuMdrJhm9y7AIPRQBUpVEqjehcqaRH8M4FFBkouXPtSOdTt72Ph6DAHgBUhSlVFgpSlAKUpQClKUApSlAKofWFE9rc2nE41LJblo7kKMnsJeb4G5CHvY9c8gTV8r8ZQRg7g0BqTprxmLh/F4OKZ7S3ubR4/myG1MgDIRvjDAoM8hg17cP6P8Q4uolvbmSygcao7W37rlDyaRzvvtsQc+S1gdYnVzbR3vDnjDLFLdrE8OSYlDtrOhDtHqwcgbegrbPDt9bHmXI+C7Af68647GDk6jWZDk8kjXV51MQ26tNBxG8tWQajI0oZRjxbATbz3qG6UdKLqzsprTiq9uk8LLb3luAVdiuVDqcAEHDZ9PHnWwuszjSW3C7hm3MkZhRRzZ5QUUAePMn3A1W+E9X7Do0bO4yZTG8oDb9lIcuijPs6TgHHiW865nShPVHSbRSul3S21v8AgyqHV7o9lpiAOvtcgPhcZIwW38civrgN3PFbabsSOls2l5FOZ7JiO5IGGe0hZfHfGGDBlAzL9CoIJLWG4SGJJGTDMiKp1DutuBtkj8anuArji40767R+1HossfZE/FpAPca86nX/AE7cYLRt5/B6Nfhb0lVk/A++H8YzoWRlYSY7KZPyc2eWPqP+jyP0SdwJC6tUkQo6hlbmDyP/ALg7g8wa1L0p6Vpw7i1zBCiSWTECW35pqKqZCmchDqzy2yOWwxeOBdJUaESxu01tyLHeW3/RmXcsoH0tyBz1DvV71KqqkU/E8WcGmSRme3/KFpYP977UkfjiTbLqOWsbj6WRlqyo+kRkz2CmVsYE3sxbfRZz+VH2A2KykcEAgggjIIOQQeRBHMV+/wAvwAq9t2sUYVe5HvwkSHVOe18owNMS+6PJ1b/XLemKz2YAZOAAOZ2AA9fAVHHjBkyLdO1xsZCdMS459/B7THkgPqRWBwyNb2ZkSRL2SIjXlglvCTnB7MElzkEfTORzWuHJIsUWZj8ZLgmBQyjOZpMpCoHiDzl/V7v6Qr94fwGS4ZXAM2NxNONMKesMAxrPkf8Ar8KtNj0URWDzsbhxuNQwiHwKRbgH1bU3rU7VMql9C6NO2pD8O6MxxsHcmaUbh5MHSf0EHdj+Az5k1MUpVLdy0UpSgFKUoBSlKAUpSgFKUoBSlKAUpSgK5096Pvd2mIcC4hdJ4CeXaRHUoPlqGV/Wr96H9LIbyM6SY5lPztu/dkhb6QKnBxnkcYOfhViqE450LtLtg80KmQcpVJjkGOWJEIb4ZxQix6S9G45LoXExMrx/kVb2IfNlXxc+LHJ2GMVF9YXSxLS2aNMyXU6mOCFO87swKghRvpHMn0xzr4HVyoGBf8S0/V+VN+/Gr8alOBdDbW0YvDF843tSuzSSN75HJb8cUJNKWtjxjhNqIzYiVN2V0Jk0FtyHWMk7E+nvNfPQriN1Kkxi4jaxXFyR2gdD20enUqqmrA2B5AHHhiuh6heO9DLO8z8ptopCfpFcP8HXDD76zzoRknbJv1Lu2k0oyzS2NQ2/VXDafPzFryXVnDghATkl2UEs+/mcEneprjnDlBjuoX+SXjrk4UskoGMrMoG68u9jIyOfhOzdVTw72F/c2/lHIRcRegCvuPvNRXEeEcWjK9vaW1+q/SgkML42zlHwGz5DNY3Q4iMlO97brJ+VtDpzg00t9np531MXg3FH7Roo0WG4G8lnKxVDn/Gt5AD3SdyACD5A7t58T41H2nZMW4hcf8NAMRIf+ZuRsfGQt7hXj0g6R2cyqnEbS7tWU5V3idSp8dEse+D9xrLtb7hjW4gtLi2hXIOnITVjOzhiGb3nO+K0Pj6kYpSg0/HbzOHw0btxlflufM/Re7u42N5KI00nRaQHSmwOkSy83HLIG3ur7t+BiCGMqyWdxGx+TyKFBwcZSVUGHRjzB8wedTb2ySWyxCdW0he8GBzpxzAbl8fLnWBxGaxhiQXNzGOzGPbALDOdIQEsR6CvL/VVKkryk732RodFR+lbbvLpF06I9JvlcTB1EdxC3ZzxZzofGQV80Yd5T4j3Gp6tYdWQnueI3d+YnitZI0ii1jSZdBGH0+I2O/6eBnBrZ9e7BycU5a2MkrJuwpSldnIpSlAKUpQClKUApSlAKUpQClKUApSlAKUpQClKUApSlAKUpQHhefk29xrl7rU/L/H/ADpSgKKKvvVF/tY94/eKUqQjqWlKVAFKUoBSlKAUpSgFKUoD/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9" descr="data:image/jpg;base64,/9j/4AAQSkZJRgABAQAAAQABAAD/2wCEAAkGBhQSEBUUExQVFBUWFx4YGBcWGBsWHBgbGBgYGhcYGxgZHCYfGCAjGR4eHy8sJScpLC0sGB4xNTwqNigtLCkBCQoKDgwOGg8PGiwkHyQpNDQ1Kiw0LDAvLSowLCwsMC0wKSwsLC0sLy8sLCwsLS0sLy8vLCwsLCwyKTQsLCwsKf/AABEIAOEA4QMBIgACEQEDEQH/xAAcAAEAAgMBAQEAAAAAAAAAAAAABQYEBwgDAgH/xABMEAACAQMCAgcDBwgHBwMFAAABAgMABBESIQUxBgcTIkFRYTJxgRQjQlJykaEzNWKCkrGywQgVFiRD0fA0U1RjosLSc+HiFyVkk6P/xAAaAQEAAwEBAQAAAAAAAAAAAAAAAQMEAgUG/8QAMhEAAgECBAMHAwQCAwAAAAAAAAECAxESITFBBGHwEyJRcYGRsTKhwRTR4fEFMyNCUv/aAAwDAQACEQMRAD8A3jSlKApHW/dtFwx3QlWVgQR5hXrnT+315/vfwFdN9YnRyS+smgiwGZhuTjA0sCfxrlrpRwA2Vy0DNqZeZ9ckEc9+VacUlTTi/uRuWLol0vupr2GN5SVZtxjHIEjceorqDiV8sMLyNyRSff5D4nb41yL0D/OMH2j/AAtXRHXBPP8AIDHbozF86iBsANgCeQ3Of1amN6qjizzfwiNDWXDOve4huHD/ADsRc8zq2z4eIHjsfLY1unol02t+IRhom72MlM7+pB8Rn3EeIFcgTwMjFWBVhsQeYqW6J9JZLK5SVGIAI1Y8vPHmPxGRyNcY1N2mrc/Dr3JOyaVgcC4qLm3jmXk65ON8Hkw+/NZ9UtOLsyRSlKgClKUApSlAKUpQClKUApUZxXpJb2wPbSqpG+M5P3DcfGvPo70nhvUZ4clVONRxg7eGCa7wStitkCXpSlcAUpSgFKUoBSlKAUpSgFcndbf52n+0f43rrGuTutv87T/aP8b1bH6JehG5GdA/zjB9o/wtXYdcedBPzhB9o/wtXU3Gum9paoWkmUkeCkE+7PIfEiulGUoKy3f4G5pf+kB0eihnjljAUuNwNuerl6ZGfia1FVy6zOnP9ZXOpdo12UeHpzGdt/iTyqrcOsGmkWNBksfu8yfdUVO9KyzeXuEdGdU/SiCHhkazzBG5gNnlpXyHmDVx/txZf8Qn4/5Vzj1ncHNq1tCeaxDI8sqhCn1Axn1zVIzVlbAp2s3pvy8iFc7ZsOIxzpriYOpJGRnw5869bm4WNGdzhVGSfIDmdqqvVV+aoPcf31O9Ij/dJ/8A0m/hNVOCVTBtcm+Rh/24sv8AiE/6v8qz+GcahuAxhkDhcZxnbPLmK4xvj86/22/ea6H/AKPX5vf7X/dJU4YNOyeXPml4A2rSse/4gkMZkkYKo5k/uA8T6VpHpz18tqaKz2A21+P3jl+r99cxg2rvJeJJuq/4xDAPnZET0Y7/AAHM1VOIdcHD4m0iTW3kMDn9og/hXMnEukE85JkkY58M4H3Dn8aw7U4kX7Q/eK6vTT0b+32/kg7W4feiaJJAMB1DAHwyM4rXXWx1o/IV7CA/PEbkfR9AfDbmfUAb5IufRy4C8OhfwWEE/qrv+6uUOmPE2nvZXc5Ooj7ic/8AVk/GusKg5PwdkDD4pxua4YtK7Nk5xnbPu/0a6C/o+SZ4ew8m/eX/AMq0Z0R6JS8QnEUQ95/1tyBO/gDXTHVz0HPDIGjLh9WDt4Y1E77Z5+QqFfC5Seq/KBbqUpVBIpSlAKUpQClKUApSlAK5O62/zrP9o/xvXWNcndbf52n+0f43q2P0S9CNyowXDIwZGKsORBwdxg/hX7cXbyHLszH9Ik/vqT6JcKW5vI4Xzpc4228Dg/fW2uJf0c+6TDNk+R2/eDn7xSMG46+nWQNHpjIznHjjnj0rdvUy/C1fOT222kyYGD4E+ueX0Rt41q7pT0MuLCTTMpA8G/dn/WKhra5aNw6EqwOQR/reuovs21Ja+/p1mNTovrk6HQvBLePqaRV0qDjC93GR4+Ga5vresvS833RyXWe/HgHxOMP6+BBHu01oqprJpRv0srBHWvVV+aoPcf31J9NbjRYTty7mPvIH86jOqr81Qe4/vqM67OMiHhrLnDSbD4f/ACK10/8Af6/GZGxzBK+WJ8yT99dE/wBH1wOHSEnADZJ+MmTXOdbg6GcbNt0duGHNm0/jISPiBj41xRjixLl+USyN63usd7udoImKxJtttnz+J8fgPPOtIoizBVBJOwA3Jr8kkLEk7knJPmTzrcvUV0CSbN1MuoLsoPI+Xw8T8ByJzH+x55JfA0Ifof1H3F0qyTHs4z8P8yfgMetbM4X1E2MQGvU589h/FqNbElkVFLHZVBJ9ABk/hUL/AG6sv+IT7m/8a6i5P/XH7X+48zP/AKrVLUwJnSIyi5OTuCBvXHvSO3KXcykYOsn9o5/nXWf9u7L/AIhPub/xrTPXn0L0Si8iGUkGTj13P3E59zfo0wTwtSTvr+/7gjOozpHHbXpSTAEgwCfDPM/DA+Gqul64htrho3V1OGU5B91dW9VvSv5dYqxOXQBW88eGfuI/Vz41w+9C+6+OvwC40pSqiRSlKAUpSgFKUoBSlKAVyd1t/naf7R/jeusa5O62/wA6z/aP8b1bH6JehG5g9XX5zt/t/wAq6/rkDq7OOJW58NX8q6xu+NwRDLzRr72GfgOZqcLcFbxf4BVut/g6TcMkLAZQZB8s/wDvg/q1ynW8Ot/rViliNrbHVn2m5eGOXhz9+fLG+j6VMoqL16yBcuiV0wsLxPolTn9nP/aKptbK6L8DKcEu52GNWy59Qf5D/qFa1qytlCC5BHWnVUf/ALVB7jWmevDpeLq77KM5SPbbkeeD8ck+7TUvedZXyLg8NtH+VdMn7LcuR5ef3DxI1Xw6ye7uAuSSxyzHwGd2/wBeldVI2m0tZP7fz8EIjq2DCT/Zw45dsc/tH+WaoU6YZgPAkfca2v0U4Objo5Oo3KPq92TIP3kH4Vzw6zkuVvdpEs1JXVnU4qjhMWn4+/Sn8sVyoy4ODW8eonp2iIbSZgvLSSfgPhjA9MDzqqmrpxWoZuTjX+zTf+k/8BrjXi/+0S/+o/8AEa7SuYBIjIeTqVOPJhjaueuurobb2Kx9iu8hyzHGSe9ncAc+dTFKUGt9Qa24Cf7zF9sV1vxzgq3VgYmGcxgjbPeC7eu/L3E1yPwH/aYvtiuuuKccjtLMSOQMRjSDsSQvL4cz5CuoYsMcOt/2ByDxSy7KZ4/qsQPd4fhW2f6OvEiLiWLwK5/cf+38TWqeN3oluJJByZjj3cgfurZ39Hi2JvJH8Av/AGkf9wqI2xyS0z/IOh6UpVBIpSlAKUpQClKUApSlADXJ3W3+dp/tH+N66xrnHrH6v7ye/nnSJhFqY6mVgMBmJbOkjGN855VdTTlCSXIg1fb3LRtqRirDxBwd9jXtNxaZxhpXI8tRx91TnRPq5vOIk/J0HZqcGVzoTPkCRlj6AHHjipHpR1Q3vD4+1nCNADh5ID2mjOwyraTgnbPKq1KWiZJR6tXQboFNxCdQqns85Zjtt47+Xr929TMPQtbWA3E1leyYxgSIsceD9J2DN2a+8H4c62xwF7+yQYisZEwGeC3EqS4xnCSuSkrAcgcA8gRtXcFDVPF5aer68zlu2p6dYXBkteBPDHyUc8YydLZP+uQwK5grqfrJvFuuCmSE61lClMbZ1Kcc+R8MHlWheB9WF9csAsTKPEnfH3bD4kVY4zqQT5snQrMUTyuFGp3Ow8Tt/ID91b46BdWotOHzXEy5laIlQRy29r/L4nyxOdAOp2GyxJNiSXyO4Hv8DjyG32tqvHSCItazBQWJjbAAyTtyA8aQkqclZ5316+QzjK7/ACj/AGj+81sbqj6VS9tHZDAhkOJP0wz4IOeWzEbVg2vVrdR3kDXEJET3KIcgjOt+XeXFXSboTDYXEd3aEq6uoMMm6vssjYZd02Kjk2CeVdUoSUzpRxLIp3Wt1eyWVy0iKTC51A/z/wA/I+hFUGGdkYMpKsORBwRXXXCuJQ8VtpFlhK6G0OjENhiisGRxzGltjgHmCBWq+m/UToPaWzjDOqhTtvI6ouR9phy+4VXJYnfSW66+PY50yKz0c66721UISJFHgf8AI5x8MV4dYfWT/WkcYZNDofAYBG/6R863P0C6G8OWyYW8KzkM0Uks0QJldO6+NQ9jOQNO23iRmonof1dWKXF3DJaxyaHWSJpAXPYzLlFwSR3XV0zjfTVNbinTpuclf5CSbsaA4JKFuImYgKHBJPIDO9TvTfi968mm57VYz+T1q6B0Hska9yMYPkK3/wAQ6puGSj/ZUjPg0RaMj1Gk4+8Go7jlsTH/AFfxL+8wzd22uyAHDgEhJPAShclWGz4IIznOfh+PjVXZRyb+5MlhV2c0xRFmCqCSTgAbk1051MdDjZ2etxh5d/h5/Hb4KDUP1Y9UcMSiebEjhmTT4akdkbORyJB28QRk42rbYGK2NqEbLVkan7SlKqJFKUoBSlKAUpSgFKUoBWn+tXrAea2ntrOJni1LDNd6sIGZgGjT6/1WPIZPvqx9cnTJrGw0xEie4JijxzUY+cceoBAGPF1Na96FcB+U8PhFyWMIB7OBWKKcMSZH04LsWyRk4AAxVFar2ST5l9Ci60sKNycA4YlviBF0pDGqRjGNsd5vUk7k+te/SMRvbTxSEYeCQkH6gXDn4ah94rVl7w24tFaeyu5ojGpcxSyNNCwUZKlZCSu3jn7udfXCbK64y5uCZoLWaPs3aV1LGMsGlgt0RRpRnUAu/eKgDfBp+qpyjj0SOZ8NOg8Mty59W87ScItDJuTCAc75Ayq5zzyoFeHAuJx2M91aSnTFDELmBieVuSQ0Xujlyq+Ol1HhVkXsreJVykUaKFUEhVVQMADPkK1X1m9J7R7m1eGW2nOJIpAZNUahmjaJ5Sme6sqBsZ3xjxry+DqPtm0sn/YkrotHC+m0NtPPbSRSLAt06i4wpiRpWEhRxnVGA8hXJBX1HhsACtGXE3zMlnbo15LJBLLJIrxjU0hIZ2Ordi55DfGMVfejnSyVrODRCrERIrPJNjvKoV8hFc5DA5Bwc88V61Go6rat/R1XpxpWz8/Mu9KqL8Wu2/xIo/sRljy5anfB/ZrHkWRvbuJ29ziIfdEE/HNalSkZHUiZXTiYdrYx/wD5DTH7MEMjE/tFaqnSi4XsFmJ0oNzkHIEijSTjfICFT6KD4143EK/LZyg/I2nZ5JLMZLlwANTEk9wA8/pV5dMWjiktzKp7ON5Cx7xUCGOOOMEA4z2qFgSMAg+dXRbowc1m8zVRztzLT1ayrHZ3MzkKhndi3gFjjjQn3dwmrB0phMlrrjBdo3jnVV319jIkukY5llUgepFa56M9IHt4J7d4BD20KzQxtLmILLkSjtMYj7xzghV1MAWXUDUl0J6UvarJbSwzGGBgqbBpok0g4eAMZDFqzoZdXd23ABOGVaMu+8r9anMou7sWbq/tuxtWi5ossjxSDcSxTSNNG4Pnh9JHgV8sE/nCp1a/uFUfkoYY2P6RaeXR+qjqf161kOMzGS4i4U0rRmZnS4SYpAom+cKtHIh76MSvcxtpzvzwOIf1pYRxiK9Dm4l7N17JRmSbbtC5BZ2JHtHBGB4DAzcTJTg6V7N+PLyOo0ZtdpbJGw+k3W1a2kxgRZbqZdmSBdQQ+TNnGfQZ9cVAcb63OHXNnLFOtzDIQNKGP5wPnKSRkHTlWAYZK8qsXBOBx2VuI4gBpXLOdi7Yyzu3M5O/p8Kr17weS7jLzRhpISk0JZQrEo2poxgZKMBp95FeTSlSve2j1vn7F06TjZbsl+q/p3HKnY3P93upH1CORWjEh0oCyFgASzAtpByNW2QM1sitZXtq075kCzWrgEIcHIK5UqpwQwPeyDnY48qleB9KxbyCCaYSxEhUlY/ORknAjnJ5jOAHO+SA25DN61Hi1Udnr1lyZnlTw6bePWheKUpWwrFKUoBSlKAUpSgFYl3xaGL8pLHH9t1X95rXEk7q8puXlmjWR9eXk1Qd9tOuIHDRaQCGAyAQTkd4TFpaRKAY0jAIyCiqAQd8gqN886tjSvuVupYrV3x0T8XmuDa3M6QqsVq0ceUxkmaRWdlXJY4Bz7IqB4BwbjEaGILbxxZbR2zZdFYkgAxHmM7ZrZhr8qP0lNycpZ3/AASuKnH6cjX1p0ItntfkdwDFeENifLfPHJOtGJ+dXGModxjkOde3QfgOmFraS4vEkgOmSFbhkTDZKvGECns23I355Bqb4vxyykVopT2oB72lHbQVONWtR3Sp8VORUe9pLHc21x8pimgUsvauypIYZEOA8moJMquARtkkg+dVLhpU6l/qi9nt5cjqVTFDNWfyTMfRG0B1G3jdvrSgzN+1KWNSTWiFChRNB2KaRpPvXGDVWk45cyqZIniWMSOq6Y9eezYjJLNuCMHugc+fjWXw/pY8kixdiqynlrlCI++/ZnSWbA3IIBHrzr0FCyulkUzpzisT0HEejlmCugx2c2fm5ISkLgnbGkYEgPIqQQeVRZnura9gMkQVZpeymlhI7OZmU9lIYT3opARhjyIGN9q/OH8DR7ZSyKsj9uZCRseybJBBXJ2yN/IV72fFJbUqsitNEMEA96SMEbFGP5VceBOrB2J9muHw8ZNVFr17ov7Oahk7p7FxrF4lxOO3iMkraVH3sfBVH0mPIAVXv7ddqP7tCWyca5mWNQeW6gs23kdPwr0h4O3b67hhcXKKWCkaYYFxuwXfVtv3dRPiWG1WJMphQk9TwtpzDA80yB5XY3csRIzjGiCEA+0QpzjxCjlmoE8SF2I4VckysqBGyrKknekYKdwOz1HI2NevS6Lt3h0okqRyGSSSTHaS59vAcaQpUAAE7Yzsa/OHXjzXsDwRxxLDHmCGUGJ7iN1KyLHJuhC7EY25Hlmqa1eXDuzXda166sehhtF2eeyP0xyGHLz9jDYNNHHLGNckiglAMsMBQulNOCWZfcajb/h/El4ZM02lEjBaN5O7OkZIyiLF+SDDZlLFMHkCM1PzRtMtwlvGJFl1GW2lf5PLbyPux3BBRj3wR9LJBIOBnRcB4hcWwivLtEDLpkWGJWZwRghpH2yRz0rXl9jXxWp2wt+luRzOpRwq+tvW/Whm8G4alvBHEgGlFA28T4t8Tk/Go3pGwNzw9D43an9lW/mRWJa29/a3ENkjwXPaK5haVmicLEASrkAgnBGMZ5GofpXHeW/FeGm7aEZlBVISxCgyKrEswBYkYrC6EoVWpPOz+GelPjKU6KjDkbDg4qJ5ey0kINRJP0tBUaSMbDJzz5beNYstsq3HylpAqau7sSzYXGBj6Oc/DPvr0v5HW5CJGAr6QzKveYE9/vjGABn/AERWZx20jMBLAgIMrpxkHkAAdvIf5VgTUWksk155fuzE05KTebi7+Ge3oiDNgjxsGk0rbsQpA1Zjl0yRMvjkA6B9j0r0llhAMzJ2olLIQNlJZTrV0fkSufFhv4Zr5tJozLCdGEmQ20in68YMsRyDvlTKM88kcqzOH3ih3t2i+bVmIJBfk2xfY885BPgBVrbWWb5ct/uVtRbUk0r7657ctCd6FcaOfkshLYTtLd23aSHYFWOTl4iQpP0lZDuSTVurWfSHiCiP5RAyvNZN24VTzVdpkyPBoiy7eOPKtjWd0ssaSIcq6hlPmGAIP3GvX4Ss6tPvaorqwUZZaHtSlK1lQpSlAKUpQEXxngKz4cExzKMLKo3A56WH00z4H3jB3qjvay2shVYwrHLNbggJIPpSWznAVvEocDPPTnW2zK1l1v2sk9zwy3jmaDXLK+tckhoo1KkYI3wWH61T2nZpt6EYMTsiUsr5JV1IcjOCCCCrDmrKd1YeR3qO4tdTxyAhlSDG8ixmR0P6alsBf0gDj6QA71YU6SQOplkVZThFugumKbwWK4QHCN5EH7JG6GZseJh2KMpjmUZaMnJxy1K300z9Ie44O1aKVWFWOKDujPOnKDsyl20mg9lJknLOpOBrVnZhJGV7rAg5OnYHY4r9t7bsZO2hWNifaVlGG/AmNufeGQc7hqsXE+jgKns1VlJ1GEnQNX14pBvA/qO6fEDOarpjeLUwLOibOSumWEkezNEPDH01ypG+w3rZCpFrDLrrxNUKsJxwVF1+Ca4VLG3egLYV5ZpYpSO2RpI9uzRFPaoXzggn2sA7YGJNw5JY1PnAspJyN9enlgFSDg52IIPjWIqq2mRWaNl3V4zuM8ihztnGDzU+II2qwWNsbu1MxeNLiRWiaVtbFxHMwXVGDjfQNxyycYG1RZwfiuuv2O5SdC2LNEL/AFi6Ei4LMTGY1uiGlljRhydNQE6b+0O8ATz3apC9cBHdtJjMcKwyFl0zEBQWiAcnkG25gVh8av8AspSj5U6YwhKkq5WNVYx7HO45bNyJHKpbgGkWOJ44wrPKW7dcZDTyMuRJsMgg8vEGotZ3j7e3sV1KsaSU4PJ7Fe4jwPs52eJ1V0YZLDKv4hZE+mPDI73qKzOG9J5rlUaKzZ5YSVJMiRwxuGOQgBRseIyD7j4+fEELyuYJu3DtqOInlKHfYOgWNl321MunGMnwzbTg0wjjESCKRFIEzuNRBYsQ0MYYOuT7LPt4YO9cyknmtRPiE0nEjbjoRdXUmq4mihjLamigUtq9GY6Rj0AxVom4FHJCIpsyqNwW9pSOTKw3UjwIO1fcvGoUIV5UL+Kpl2z49xdTCvJ+OY7xgnEfi5VRpH1uz1dpjz7uR5VxqZZVJN3bKr0wtLi3gaTefsgOyugdNxbjUuRKR+Xj05z5/SB5183PDZIXtxa3E0l1IxIaaV2jlVF1SdopJAUry0jIJGPE1e1dJUyCro6+GGVlP4EEVX4OgFsCuozOseeyVpWAhDcxGU0sPIZJIG1YZ8LJNdi7Lw265GqnxEVGSqK78SB6X8MuJbyxkmUW8Ycxl4J2L6nUtgNoUoDp05G/e91YXTXodBFbPcxK3bRaXDNI750uudWtjnbP3VN9OOCSR2EjwzzHstMumVu2HzbBsqzgupGM51eBB51hcX4ndy8OYnh8pEtuWZw8ZjCNHqLhlYk7HOMA+FYa0a8Zxc2vTK69Tdw8+HdOUbeVzYYvF7MSFgqkA5JAHeGRvXgR24/5R/8A6f8Aw/i93OB6Mxi84TanVgiNcHn3owYzkfA1YOEwhYUUZ2Hjzzkkg48jkfCvAlFU721Tt5Gi7nJRaytfz5Fa4leLLbSrBFoeD+8RY31NCwfcDkWxp8dmNSr8Wkd4GhAMMqqwOM5DbnvfRwmCPPfnyrPECpNkADtFOcADJU595JBP3VBdFoSkEtvjLWlwyIORMee0iGT5xPpq68ZK6Xvzy+zKbTSs3ny5Z29iTj4ZHHMw8JUYYY+ZGsAeoYfdWb1S3RPDRCxJa1lktiT/AMpzo+5Co+FRPGooZGV5JGiK7YZTk7g93bn6jPh5VmdW8uLvica+x28cynz7eEEkfFa9D/Hyd875r4/sorWzStZP5/kvtKUr1zMKUpQClKUArXnW5H2Z4fd+EF2qufJJhpY/gB8a2HUT0s6PrfWU1s2wlQgH6rDdG+DgH4VzKOJNMlOzuUW3s0jneOd1kEo0lSCwfW22vOQPIc+Z5VB8TvRa3sdnIJZIXQy28qkma3K6gyqd2kUAZx3jg4IcbV72N5OwRJLC5e/jARl0FIWZNllaY9zTyOR+O1efTjq4uxZm/eZpb+BllCxbRxRoclIlIySp7+TudP3+fwtOtCpi0ys76N8kWzwYMPPLy5lhsOMewsrIwk/JTp+TmzyA3IR/0ckHB0k8hl33DFkIYExyqMJKntKDuVOdnUnmrZB9DvVV6McWj4lA8lssfb4zd2LkCOYn2pYs7IzHx9kk4bBw9SnD+MaFJy8kKHS+sHt7YjmkynvMo+tuwHPUO+PYo141MtGtV18mGdOxgz8EwxBjnjZt2FoqmKXn31Em0DZ5gkc8gtualuH200caxxRJEozvPIZmyzFiSsYwcsSfb/DaphHBAIIIIyCDkEHkQRzqC4lbMsjPM80lufCNinZeetIsNInrkkeII3Gm7W5VLNWedtj2nTSQJ7sgk4CR6Ic+gA1Stv5NmvKK3i/KRWjynOO1lGMH1kuDrGc+APM+tYXDbxoW0MYIVkOYjCqrFMCuxW5YsY5QNxq2OPpDeslyHkCFmlkI7Il1eXUBhjFdRAFVOMHWBg7H1HOupbCleOJWRnhbqTGWiiX9BTM3ph20qP2DXvb9GUkGZpJJhnGHYlTtk9waYwMeY/lUfwXgVykiGGLsYG3eC4cZjJPOEJqYAnfBwOY2OSbfBbaV05Db748M6R8MKDzxXblG2WpRJSUrXuuRjR2EFuhwqoqjJGMDbfOhcZ5eTfGo2PpXBMmYld4jylx2UYb6ILHDLnwJj05B3G9ZejWzNkAZyW32yduXjWDN0bSNzPD3ZGG6SMI4pc89aBWbcZyQBnbOfBKNrZ5k0nBvvLIhLt3t5WbCwhn9rJMEhbkJ1xqtpT9cd1tjlqmbLiYdtDKY5QMmN+ePrKRtIvqvmM4O1QcvSWKGRo3YaRlWRl0FA30USRiZYzzwdj4aTvWPdWyoqmMZttSnTIxhWINk9rbTyaWixyMZ5ZwNsmuWrGipSUVeLy60LD0guoo7WZpjiPQyt5nUNOkDxJJwB5mql0f4hxiKxihCWemNNISYOXdd8K2k6V7p0/DesLpRxBzPZl5DLZxThnnEboNX+F2jaRG2D9JNtzkKcZukUysoZSGU8iDkH3EbGvG/yNR3UcNz0/8AG8NCrFyk/QrnVLcOtvPZyL2csEhOk74WUZXHmNWd/UedWLhKtbl+3kUat1UvqJbJLMAdzkkepNUHiPTiK343EyMpj7PsZ2UgjvMSNxz0HB+8VsDpDw9DpmZyANKkDfI1+GN87nlXk1o9/vZKefr18nc1hV4u7hf2Pa84h2OJJFJZjhEBHdHjnJxnzxnwHKoePiqx387IC3b2cdwF5EmNnjPLP0Cufcan7xo5oQdnUlce/UB7x4g/GqZ0u4kLbjfDm5KyNEfAAO2kfAEg/CqqSU8rZ2f2s7EyxReTyy++VyySSi4tC8i6CuSCDgZA9oE+ByRv4/CpDoNbqnEOIBRgaLUDfPKOUD8AK8Lnh3ao0ROnQ+oePdOSAR8SP1ax+hHEIre9vI3YgZghWRvZLJCO6WzhWJfYHGc4GTtW3gLdo0ueXLIz1U8N3yz5q9zY9KUr2TMKUpQClKUApSlAKUpQGoOmXUg3bm74VL8nlzq7PUYwCeZjdfYz9U7b8wNqrt2vSNXRnte0ljIHbKiFnQf4btGwDoee4yDuCDXQNKjCrp7g1Rw15owp+TvbuwLPZvgBvrvbPnSDncrsDnJCk6jPWV8kq6kORnBBBUqw5qyndWHkd6t/EeGxzpokXUuQRuQVI5MrDdWHgRuKovGuCSW0naFwp2VbjHccfRjulGAPIOMemnOhtMKmzKZw8CA6R8ctbOQoCHZ+9JaBO1VhkEtpAIifx32Y4yPpC29HelMN3CGtnGlcKVkbDoR9ExruMfEeVau4XFxFeIX/AGFvE0hkDP2r7gMGaNVYMNQI5beG+OQweC2TXc0921hdYcpoe3lETRyIuJdOojXl/Q4I86o/Uyxyio3tstfYsfDQwKWKzft7m89RxnOfIsAkY9Qv0j8K+XGeYyByaQ6V/VQYrVkfSO+tvYkvGA+jfWhlOPL5RAS34VhWvWdG76eINcIT4xZSM+/CrN97NWiFaL2t6W66yM0qEkbTv+MwxYE0oznKpsgPuQDW3wFR0nFZJCTHA7EnOuX5hefkwMh/Y8fDnWDYcZskiWS3KFZCQphRmZyuCwOldWRkE6uWRmvSTjcrbRwafb3ncLvGMuNCajkDwJWr1J/9evwRGg5bHueHTOQ0koQjbECAEAnJHayamx9kLXvBwWJWD6NUn15Myv8AtuS33Gov56Q4knYDMPdhURDE2CRqbU+QDzDCsPg5iZrm2lLkPLhQ7yd/EaZUSFsltskZyc8scuWnqy10HCNyel4rbtKbZpYmlI3hLAsQRnBU89t8eW9UPivQO2e9uoUi0F7PtoQjMqiRWZG7oOCCdO3Kvv8AqWOyuZo34dJdQyyiSGWJe0ePYAoXJ1rpIyO8K8r+WJ+Ior3N7a6YGVe2YQt3n70YlIy64w3tMcjY15vE1ZNShhaez2NNCksSaad9j94r1bQcQtIbm2C28rwo2kDEbdwbED2TnbI+OedS/Qm7eWE8PvlZLm3AK5O7xjZHU8mx7JxnbHjnGD0TuhaX6WMM3yi3kRnA1Bzblcn2l20t5bbkfGydJ+jzT9nNAwjuoDqic8iD7Ub+asNvTPvqa9BcVSvHJ6rzIUnQqOE80S8lssUKouwDLjJ5kyAk+pJJNap67Q73tskYZn7LICglsmQ4wBueVX4D+sEXPzMsWVlhcajGzYz7wcZVuRB99YB41FDxG5Z9bMkcMC6I2kbCq0jklRgbuPHJxyNeRwFJuuoy+pXv9jXXk8LwrLK3MyuB8YmuktriId10US8salYiUNncYOSPf6189BfnbeeZhlbm5mcZGQU1CNQfAjC48RUInE5oO3eCB/k99r+TaAH0zmNPnDpYqqOzHO+Q0bbDesCy4OIVjEZwyKBzYAkc2BBzGxPivnhgw2r1uA4OUak2krLJcyiadWHdfP8Ao2fY3strtHmWL/cse8o/5TscfquceRXkbRw3isc66o2zg4YEFWU/VZTup9/v5Vq/hPS/fROCCB7WO8AObMqjDD9OPYfSWOrD2IYiWJ9D47sseDleYB+jInocjywdxtnTvoY1NxykXqlV/hvSncR3IEbk4WQfkpD4AE7xsfqt+qWqwVnaayZcncUpSoJFKUoBSlKAUpSgFfMkYYFWAIIwQRkEHmCDzr6pQGs5+ELZcaCx5EdzanSrHOlrdx3VJ30hG5EnHhsABH9FuIrDJcWr5XRdSCNiO6wlPapGD4N3iQDjPhnBqx9ZS9nNw65+pddifs3KFD7+8Fqk9I+L29pxC77eRQs1vE5hZS6zFdaMh0qSj6QpUnbbfOxGWm+z4u//AKj8Fs1io28GXm5ukiRnkYIijLMxwAPU1Sbjras3lEUZ1ajjtJQUiG/idLMf2QPUVGdKbprzhD/JXa4hyrc8zRaMkxSjm4HMNz7ozqHfr3uuJ2EvCmAaIRiHATKhlYL3Rp9rUGA9/PfNba/ESptWV7lfD8MqqleVrEvx+J45IDK8YHzoCogjRdo84LElifXHuqXVGeR9Clgst0jEDCqWTuamI2Unu5GQDnlitZ8EaL5PA5vLu3kCggT27XMIbkWj1IQAQM7H91WuHrCuI0LGfh15oUkFJjbTAAEkFHBDbeGPSulxkE7O680/nQiKqQhZWfXgWOWy7FddxNFbrpt+ZDMHhAyO9gSK24BTJ/dUdNNAElWCCSdZCZJGnOhOYUMC662UbAaY9iOed68OicCskUpGqVpLfMjd5z2isz5dstgnwzisq3LSwgRK0pa2cLp5MRdHbWcJnYnGc4BrZbeT6sdSpXX/ACS/BhXU1zAqF52YLcRoY401kqxVipdgZJe6cDkT458bK8MF1ENSxzxNy1AOvrsRsR94ryn6PPL33dUVZ45lC757NE7rO3dQhhv6cqiL7iKamks8vLuXMY+YfQO92rsQrYA9pMuNuY7p5srGabjKSVNexOcO4LBb57CGOLPPQgXPvIGTUXf9LAGdIEEpQhWcuBGrEA6crlmODywPLNYxle5nltblo0IVXRYic6lZtW77TADGQUC45jxqTgnSL5u5jSPVhVniULG+NQVXByIzgkBWyO8dJJ2qL2Isoy75WJ+ITPKjyyMqqfbtY1WVBkEgay3aR4G688nO+AtZa8HHZh4ZTOGOS5Oou7Y1b4HfLE9whXAXkBis7iPR1lOVH3ey3sAlCdx320hXwTg4zUJGjq+qMlJDz2yG9HTx28Rhh9ErV0accXaUtfBnoQStenoIXeMsYm06t3U5KSeGWAwQ2Ng6kOPA+FSUEsdy2nHZTHJ0HBzjWx0HbtlACIAPnN8sOZr4a6+UI2IHaaNlWQRshADBiMFiuoDuLpbDKOZbOaw4rAzd0LrAYZWEh8FSD37psRRnb/D1v5Ec6iU4vvK6kVyqQWadn4dfJ53tuowsjJ7WFIbJLKcfN6O8zAj6O+1ZPCJ5YS4QsZMgrAU70gIOWlRTi3JbYO2gnGWVjU7D0ey7SSaI2c5Zbdey1ejzDEj/AA0D0NSBMNtF/hwxj3IuT6eJP3muJzc9TLVq9pbI9gutMOg7y95DhhuN1Pg3l5V5jjzWC6mfXBy7N276+kLHd/sNn0IAxUfPxWRsaF7FWOFeVS0j+kVsO+x+1jH1TWdwzoW8mWk1RhlKs8hElw6kHKg+xbqQeSg8+SmqZuNszmCd8iX/APqDaec3/wCiX/wpUx/U0P8Au1pWU0GbSlKAUpSgFKUoBXlc3SRozyMqIoyzMQoAHMknYCvWtc9YQ+VcQt7NwzwRwSXksKnHygxHEUXr3s7evpsBBdYnWbbX0IsrESTzyTRiJwumMOkitkM2C3LHLGGzmpXh3VmlshuZYl4jesweUykYOfaEKt3AR9HVjOMZUcobozb3LdIUivBAptbVpIYoBpjiEukaVGBkgMQTvyFbcryOOruM1FFkVkUy84FFeKLqwcW9ynczp0glecFzFzGOXLUvMetI4TwS2l4pPDdWSxTPAHaNhlVcMySPEw7rq6srAjkVPIito8V4CWft7dhDcgAasZSVRyjmUe2PIjvLnY4yDDdMtSx2d26CN4Z1EoDatKTgwyDVgalDMrch7IO1UR4ieB008np4pncUlNSZG9DLpvkxgcntLV2t28MhPybfrRlT99e3EeAKWMkaRlzu8cigxy/aGDofH0wPAagwGBD8fiNtxSOZZRCLqPsyW/JmaL2FkGRs6HSCMEFRjxBsdjxIOSjKY5VGWjJycZxqU/TQn6Q9xwdq+i4Ssq1GMurmKvTwTaIzorw2BE7MiR2jKFkmI1xNGCImCr3NsnSwyGxzyNpzj/EmhtiyaSSyIracrl5FTLICNLKDq2IzjxFY9/w1ZcNlkkX2JE2Zc8xvsynxU5Bx6AiF45fydj2Loe1aSMr2Y7k+mZGITUe6wAzoJyPDUATWvKxnzclid0eckHbxmSd3nYpKcSYCAxKuhhEgCZ35sGPrtUjfsAXXxPyoIgGWOIo9kRd29wBpwbgsjxKsp7PaVTGpBdllVACsnsqwwdsNnI3qxW9miZYAd5ss52yxwCWJ3ifAG47pwK6l3X3UbZcTCOUCuRdHGluLiSWMdjIECMWAOVLNrBBzGRqwNw4IOw2zMW3C2jUpKTcIc95lwQpA2cYJmGdtQVdvazualHYL3mGD9ZxpO3jsTqOPFQPfULN0n7Ta1Tt/+YcLCD5h9w5H6IkPuxVbuzG5tycmfYseyQPbkSQnDdmWBXSANPYNk8sbDLe1syYwa1NZfKJGZFnkU47subaJMADScKJpQMY07jOd/GpyxsHWR5ZJS7yY1AZWMY2GlCSc42JJJOB7qy5ZVVSzEKo3LMQAB6k7CoSsdXs+7kRVv0dXQFlIdRyiRRFCPTsl9v8AXLeNSUsyRJlisaKOZIVVHgPIVHS8ZLqWhCrGOc82UjHqq7NJ6eyp8Gr24Z0almYSYYkcri5Xl6wW4wE950nl7dHJIlRueFxxh2XMYESE47adSMk8hFDs8pPhnTnbGqsvhXRSWRhIQyHl284DTY8ezixogHvA9VNWrhnR2KFte8kuMdrJhm9y7AIPRQBUpVEqjehcqaRH8M4FFBkouXPtSOdTt72Ph6DAHgBUhSlVFgpSlAKUpQClKUApSlAKofWFE9rc2nE41LJblo7kKMnsJeb4G5CHvY9c8gTV8r8ZQRg7g0BqTprxmLh/F4OKZ7S3ubR4/myG1MgDIRvjDAoM8hg17cP6P8Q4uolvbmSygcao7W37rlDyaRzvvtsQc+S1gdYnVzbR3vDnjDLFLdrE8OSYlDtrOhDtHqwcgbegrbPDt9bHmXI+C7Af68647GDk6jWZDk8kjXV51MQ26tNBxG8tWQajI0oZRjxbATbz3qG6UdKLqzsprTiq9uk8LLb3luAVdiuVDqcAEHDZ9PHnWwuszjSW3C7hm3MkZhRRzZ5QUUAePMn3A1W+E9X7Do0bO4yZTG8oDb9lIcuijPs6TgHHiW865nShPVHSbRSul3S21v8AgyqHV7o9lpiAOvtcgPhcZIwW38civrgN3PFbabsSOls2l5FOZ7JiO5IGGe0hZfHfGGDBlAzL9CoIJLWG4SGJJGTDMiKp1DutuBtkj8anuArji40767R+1HossfZE/FpAPca86nX/AE7cYLRt5/B6Nfhb0lVk/A++H8YzoWRlYSY7KZPyc2eWPqP+jyP0SdwJC6tUkQo6hlbmDyP/ALg7g8wa1L0p6Vpw7i1zBCiSWTECW35pqKqZCmchDqzy2yOWwxeOBdJUaESxu01tyLHeW3/RmXcsoH0tyBz1DvV71KqqkU/E8WcGmSRme3/KFpYP977UkfjiTbLqOWsbj6WRlqyo+kRkz2CmVsYE3sxbfRZz+VH2A2KykcEAgggjIIOQQeRBHMV+/wAvwAq9t2sUYVe5HvwkSHVOe18owNMS+6PJ1b/XLemKz2YAZOAAOZ2AA9fAVHHjBkyLdO1xsZCdMS459/B7THkgPqRWBwyNb2ZkSRL2SIjXlglvCTnB7MElzkEfTORzWuHJIsUWZj8ZLgmBQyjOZpMpCoHiDzl/V7v6Qr94fwGS4ZXAM2NxNONMKesMAxrPkf8Ar8KtNj0URWDzsbhxuNQwiHwKRbgH1bU3rU7VMql9C6NO2pD8O6MxxsHcmaUbh5MHSf0EHdj+Az5k1MUpVLdy0UpSgFKUoBSlKAUpSgFKUoBSlKAUpSgK5096Pvd2mIcC4hdJ4CeXaRHUoPlqGV/Wr96H9LIbyM6SY5lPztu/dkhb6QKnBxnkcYOfhViqE450LtLtg80KmQcpVJjkGOWJEIb4ZxQix6S9G45LoXExMrx/kVb2IfNlXxc+LHJ2GMVF9YXSxLS2aNMyXU6mOCFO87swKghRvpHMn0xzr4HVyoGBf8S0/V+VN+/Gr8alOBdDbW0YvDF843tSuzSSN75HJb8cUJNKWtjxjhNqIzYiVN2V0Jk0FtyHWMk7E+nvNfPQriN1Kkxi4jaxXFyR2gdD20enUqqmrA2B5AHHhiuh6heO9DLO8z8ptopCfpFcP8HXDD76zzoRknbJv1Lu2k0oyzS2NQ2/VXDafPzFryXVnDghATkl2UEs+/mcEneprjnDlBjuoX+SXjrk4UskoGMrMoG68u9jIyOfhOzdVTw72F/c2/lHIRcRegCvuPvNRXEeEcWjK9vaW1+q/SgkML42zlHwGz5DNY3Q4iMlO97brJ+VtDpzg00t9np531MXg3FH7Roo0WG4G8lnKxVDn/Gt5AD3SdyACD5A7t58T41H2nZMW4hcf8NAMRIf+ZuRsfGQt7hXj0g6R2cyqnEbS7tWU5V3idSp8dEse+D9xrLtb7hjW4gtLi2hXIOnITVjOzhiGb3nO+K0Pj6kYpSg0/HbzOHw0btxlflufM/Re7u42N5KI00nRaQHSmwOkSy83HLIG3ur7t+BiCGMqyWdxGx+TyKFBwcZSVUGHRjzB8wedTb2ySWyxCdW0he8GBzpxzAbl8fLnWBxGaxhiQXNzGOzGPbALDOdIQEsR6CvL/VVKkryk732RodFR+lbbvLpF06I9JvlcTB1EdxC3ZzxZzofGQV80Yd5T4j3Gp6tYdWQnueI3d+YnitZI0ii1jSZdBGH0+I2O/6eBnBrZ9e7BycU5a2MkrJuwpSldnIpSlAKUpQClKUApSlAKUpQClKUApSlAKUpQClKUApSlAKUpQHhefk29xrl7rU/L/H/ADpSgKKKvvVF/tY94/eKUqQjqWlKVAFKUoBSlKAUpSgFKUoD/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3"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7617" y="3886200"/>
            <a:ext cx="1802674" cy="945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Group 10"/>
          <p:cNvGrpSpPr/>
          <p:nvPr/>
        </p:nvGrpSpPr>
        <p:grpSpPr>
          <a:xfrm>
            <a:off x="3505200" y="3161538"/>
            <a:ext cx="1933253" cy="1951140"/>
            <a:chOff x="3572812" y="3161538"/>
            <a:chExt cx="1933253" cy="1951140"/>
          </a:xfrm>
        </p:grpSpPr>
        <p:pic>
          <p:nvPicPr>
            <p:cNvPr id="2060" name="Picture 12" descr="http://images.mylot.com/userImages/images/postphotos/1804987.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2812" y="3810000"/>
              <a:ext cx="1913588" cy="1302678"/>
            </a:xfrm>
            <a:prstGeom prst="rect">
              <a:avLst/>
            </a:prstGeom>
            <a:noFill/>
            <a:extLst>
              <a:ext uri="{909E8E84-426E-40DD-AFC4-6F175D3DCCD1}">
                <a14:hiddenFill xmlns:a14="http://schemas.microsoft.com/office/drawing/2010/main">
                  <a:solidFill>
                    <a:srgbClr val="FFFFFF"/>
                  </a:solidFill>
                </a14:hiddenFill>
              </a:ext>
            </a:extLst>
          </p:spPr>
        </p:pic>
        <p:pic>
          <p:nvPicPr>
            <p:cNvPr id="2065" name="Picture 17" descr="http://wordaligned.org/images/buttons/spid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4565" y="3161538"/>
              <a:ext cx="571500" cy="571501"/>
            </a:xfrm>
            <a:prstGeom prst="rect">
              <a:avLst/>
            </a:prstGeom>
            <a:noFill/>
            <a:extLst>
              <a:ext uri="{909E8E84-426E-40DD-AFC4-6F175D3DCCD1}">
                <a14:hiddenFill xmlns:a14="http://schemas.microsoft.com/office/drawing/2010/main">
                  <a:solidFill>
                    <a:srgbClr val="FFFFFF"/>
                  </a:solidFill>
                </a14:hiddenFill>
              </a:ext>
            </a:extLst>
          </p:spPr>
        </p:pic>
        <p:sp>
          <p:nvSpPr>
            <p:cNvPr id="10" name="Cloud Callout 9"/>
            <p:cNvSpPr/>
            <p:nvPr/>
          </p:nvSpPr>
          <p:spPr bwMode="auto">
            <a:xfrm>
              <a:off x="4800600" y="3429000"/>
              <a:ext cx="609600" cy="362711"/>
            </a:xfrm>
            <a:prstGeom prst="cloudCallout">
              <a:avLst>
                <a:gd name="adj1" fmla="val -35579"/>
                <a:gd name="adj2" fmla="val 123492"/>
              </a:avLst>
            </a:prstGeom>
            <a:solidFill>
              <a:schemeClr val="accent1">
                <a:alpha val="34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pSp>
      <p:sp>
        <p:nvSpPr>
          <p:cNvPr id="12" name="Right Arrow 11"/>
          <p:cNvSpPr/>
          <p:nvPr/>
        </p:nvSpPr>
        <p:spPr bwMode="auto">
          <a:xfrm>
            <a:off x="2133600" y="4358811"/>
            <a:ext cx="990600" cy="289389"/>
          </a:xfrm>
          <a:prstGeom prst="rightArrow">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Right Arrow 19"/>
          <p:cNvSpPr/>
          <p:nvPr/>
        </p:nvSpPr>
        <p:spPr bwMode="auto">
          <a:xfrm>
            <a:off x="5715000" y="4343400"/>
            <a:ext cx="990600" cy="289389"/>
          </a:xfrm>
          <a:prstGeom prst="rightArrow">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3800475"/>
            <a:ext cx="12954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460031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B048AC8-D41E-4C7B-8EE3-A52489AA1F05}" type="slidenum">
              <a:rPr lang="en-US" smtClean="0"/>
              <a:pPr/>
              <a:t>20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20150194"/>
              </p:ext>
            </p:extLst>
          </p:nvPr>
        </p:nvGraphicFramePr>
        <p:xfrm>
          <a:off x="533400" y="990601"/>
          <a:ext cx="7848600" cy="4405717"/>
        </p:xfrm>
        <a:graphic>
          <a:graphicData uri="http://schemas.openxmlformats.org/drawingml/2006/table">
            <a:tbl>
              <a:tblPr firstRow="1" bandRow="1">
                <a:tableStyleId>{EB344D84-9AFB-497E-A393-DC336BA19D2E}</a:tableStyleId>
              </a:tblPr>
              <a:tblGrid>
                <a:gridCol w="5105400"/>
                <a:gridCol w="2743200"/>
              </a:tblGrid>
              <a:tr h="440602">
                <a:tc>
                  <a:txBody>
                    <a:bodyPr/>
                    <a:lstStyle/>
                    <a:p>
                      <a:r>
                        <a:rPr lang="en-US" sz="1600" dirty="0" smtClean="0">
                          <a:solidFill>
                            <a:schemeClr val="tx1"/>
                          </a:solidFill>
                        </a:rPr>
                        <a:t>Original test</a:t>
                      </a:r>
                      <a:endParaRPr lang="en-US" sz="1600" dirty="0">
                        <a:solidFill>
                          <a:schemeClr val="tx1"/>
                        </a:solidFill>
                      </a:endParaRPr>
                    </a:p>
                  </a:txBody>
                  <a:tcPr/>
                </a:tc>
                <a:tc>
                  <a:txBody>
                    <a:bodyPr/>
                    <a:lstStyle/>
                    <a:p>
                      <a:r>
                        <a:rPr lang="en-US" sz="1600" dirty="0" smtClean="0">
                          <a:solidFill>
                            <a:schemeClr val="tx1"/>
                          </a:solidFill>
                        </a:rPr>
                        <a:t>Observed value</a:t>
                      </a:r>
                    </a:p>
                    <a:p>
                      <a:r>
                        <a:rPr lang="en-US" sz="1600" dirty="0" smtClean="0">
                          <a:solidFill>
                            <a:schemeClr val="tx1"/>
                          </a:solidFill>
                        </a:rPr>
                        <a:t>in a mutant</a:t>
                      </a:r>
                      <a:endParaRPr lang="en-US" sz="1600" dirty="0">
                        <a:solidFill>
                          <a:schemeClr val="tx1"/>
                        </a:solidFill>
                      </a:endParaRPr>
                    </a:p>
                  </a:txBody>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public void test1() </a:t>
                      </a:r>
                      <a:r>
                        <a:rPr lang="en-US" sz="1800" b="1" dirty="0" smtClean="0">
                          <a:latin typeface="Courier New" pitchFamily="49" charset="0"/>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int</a:t>
                      </a:r>
                      <a:r>
                        <a:rPr lang="en-US" sz="1800" b="0" dirty="0" smtClean="0">
                          <a:latin typeface="Courier New" pitchFamily="49" charset="0"/>
                          <a:cs typeface="Courier New" pitchFamily="49" charset="0"/>
                        </a:rPr>
                        <a:t> </a:t>
                      </a:r>
                      <a:r>
                        <a:rPr lang="en-US" sz="1800" b="1" dirty="0" smtClean="0">
                          <a:latin typeface="Courier New" pitchFamily="49" charset="0"/>
                          <a:cs typeface="Courier New" pitchFamily="49" charset="0"/>
                        </a:rPr>
                        <a:t>i</a:t>
                      </a:r>
                      <a:r>
                        <a:rPr lang="en-US" sz="1800" b="0" dirty="0" smtClean="0">
                          <a:latin typeface="Courier New" pitchFamily="49" charset="0"/>
                          <a:cs typeface="Courier New" pitchFamily="49" charset="0"/>
                        </a:rPr>
                        <a:t> = 1;</a:t>
                      </a:r>
                    </a:p>
                  </a:txBody>
                  <a:tcPr>
                    <a:noFill/>
                  </a:tcPr>
                </a:tc>
                <a:tc>
                  <a:txBody>
                    <a:bodyPr/>
                    <a:lstStyle/>
                    <a:p>
                      <a:endParaRPr lang="en-US" sz="1800" b="0" kern="1200" dirty="0" smtClean="0">
                        <a:solidFill>
                          <a:schemeClr val="dk1"/>
                        </a:solidFill>
                        <a:latin typeface="Courier New" pitchFamily="49" charset="0"/>
                        <a:ea typeface="+mn-ea"/>
                        <a:cs typeface="Courier New" pitchFamily="49" charset="0"/>
                      </a:endParaRPr>
                    </a:p>
                  </a:txBody>
                  <a:tcPr>
                    <a:noFill/>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ArrayList</a:t>
                      </a:r>
                      <a:r>
                        <a:rPr lang="en-US" sz="1800" b="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lst</a:t>
                      </a:r>
                      <a:r>
                        <a:rPr lang="en-US" sz="1800" b="0" dirty="0" smtClean="0">
                          <a:latin typeface="Courier New" pitchFamily="49" charset="0"/>
                          <a:cs typeface="Courier New" pitchFamily="49" charset="0"/>
                        </a:rPr>
                        <a:t> = new </a:t>
                      </a:r>
                      <a:r>
                        <a:rPr lang="en-US" sz="1800" b="0" dirty="0" err="1" smtClean="0">
                          <a:latin typeface="Courier New" pitchFamily="49" charset="0"/>
                          <a:cs typeface="Courier New" pitchFamily="49" charset="0"/>
                        </a:rPr>
                        <a:t>ArrayList</a:t>
                      </a:r>
                      <a:r>
                        <a:rPr lang="en-US" sz="1800" b="0" dirty="0" smtClean="0">
                          <a:latin typeface="Courier New" pitchFamily="49" charset="0"/>
                          <a:cs typeface="Courier New" pitchFamily="49" charset="0"/>
                        </a:rPr>
                        <a:t>(i);</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Object </a:t>
                      </a:r>
                      <a:r>
                        <a:rPr lang="en-US" sz="1800" b="1" dirty="0" smtClean="0">
                          <a:latin typeface="Courier New" pitchFamily="49" charset="0"/>
                          <a:cs typeface="Courier New" pitchFamily="49" charset="0"/>
                        </a:rPr>
                        <a:t>o</a:t>
                      </a:r>
                      <a:r>
                        <a:rPr lang="en-US" sz="1800" b="0" dirty="0" smtClean="0">
                          <a:latin typeface="Courier New" pitchFamily="49" charset="0"/>
                          <a:cs typeface="Courier New" pitchFamily="49" charset="0"/>
                        </a:rPr>
                        <a:t> = new Object();</a:t>
                      </a:r>
                    </a:p>
                  </a:txBody>
                  <a:tcPr>
                    <a:noFill/>
                  </a:tcPr>
                </a:tc>
                <a:tc>
                  <a:txBody>
                    <a:bodyPr/>
                    <a:lstStyle/>
                    <a:p>
                      <a:endParaRPr lang="en-US" sz="1800" b="0" kern="1200" dirty="0" smtClean="0">
                        <a:solidFill>
                          <a:schemeClr val="dk1"/>
                        </a:solidFill>
                        <a:latin typeface="Courier New" pitchFamily="49" charset="0"/>
                        <a:ea typeface="+mn-ea"/>
                        <a:cs typeface="Courier New" pitchFamily="49" charset="0"/>
                      </a:endParaRPr>
                    </a:p>
                    <a:p>
                      <a:r>
                        <a:rPr lang="en-US" sz="1800" b="0" kern="1200" dirty="0" smtClean="0">
                          <a:solidFill>
                            <a:schemeClr val="dk1"/>
                          </a:solidFill>
                          <a:latin typeface="Courier New" pitchFamily="49" charset="0"/>
                          <a:ea typeface="+mn-ea"/>
                          <a:cs typeface="Courier New" pitchFamily="49" charset="0"/>
                        </a:rPr>
                        <a:t> </a:t>
                      </a:r>
                      <a:endParaRPr lang="en-US" sz="1800" b="0" kern="1200" dirty="0">
                        <a:solidFill>
                          <a:schemeClr val="dk1"/>
                        </a:solidFill>
                        <a:latin typeface="Courier New" pitchFamily="49" charset="0"/>
                        <a:ea typeface="+mn-ea"/>
                        <a:cs typeface="Courier New" pitchFamily="49" charset="0"/>
                      </a:endParaRPr>
                    </a:p>
                  </a:txBody>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boolean</a:t>
                      </a:r>
                      <a:r>
                        <a:rPr lang="en-US" sz="1800" b="0" dirty="0" smtClean="0">
                          <a:latin typeface="Courier New" pitchFamily="49" charset="0"/>
                          <a:cs typeface="Courier New" pitchFamily="49" charset="0"/>
                        </a:rPr>
                        <a:t> </a:t>
                      </a:r>
                      <a:r>
                        <a:rPr lang="en-US" sz="1800" b="1" dirty="0" smtClean="0">
                          <a:solidFill>
                            <a:schemeClr val="accent2"/>
                          </a:solidFill>
                          <a:latin typeface="Courier New" pitchFamily="49" charset="0"/>
                          <a:cs typeface="Courier New" pitchFamily="49" charset="0"/>
                        </a:rPr>
                        <a:t>b = </a:t>
                      </a:r>
                      <a:r>
                        <a:rPr lang="en-US" sz="1800" b="1" dirty="0" err="1" smtClean="0">
                          <a:solidFill>
                            <a:schemeClr val="accent2"/>
                          </a:solidFill>
                          <a:latin typeface="Courier New" pitchFamily="49" charset="0"/>
                          <a:cs typeface="Courier New" pitchFamily="49" charset="0"/>
                        </a:rPr>
                        <a:t>lst.add</a:t>
                      </a:r>
                      <a:r>
                        <a:rPr lang="en-US" sz="1800" b="1" dirty="0" smtClean="0">
                          <a:solidFill>
                            <a:schemeClr val="accent2"/>
                          </a:solidFill>
                          <a:latin typeface="Courier New" pitchFamily="49" charset="0"/>
                          <a:cs typeface="Courier New" pitchFamily="49" charset="0"/>
                        </a:rPr>
                        <a:t>(o);</a:t>
                      </a:r>
                    </a:p>
                  </a:txBody>
                  <a:tcPr>
                    <a:noFill/>
                  </a:tcPr>
                </a:tc>
                <a:tc>
                  <a:txBody>
                    <a:bodyPr/>
                    <a:lstStyle/>
                    <a:p>
                      <a:r>
                        <a:rPr lang="en-US" sz="1900" b="1" kern="1200" dirty="0" smtClean="0">
                          <a:solidFill>
                            <a:schemeClr val="accent1">
                              <a:lumMod val="50000"/>
                            </a:schemeClr>
                          </a:solidFill>
                          <a:latin typeface="+mj-lt"/>
                          <a:ea typeface="+mn-ea"/>
                          <a:cs typeface="Courier New" pitchFamily="49" charset="0"/>
                        </a:rPr>
                        <a:t>b</a:t>
                      </a:r>
                      <a:r>
                        <a:rPr lang="en-US" sz="1900" b="0" kern="1200" dirty="0" smtClean="0">
                          <a:solidFill>
                            <a:schemeClr val="accent1">
                              <a:lumMod val="50000"/>
                            </a:schemeClr>
                          </a:solidFill>
                          <a:latin typeface="+mj-lt"/>
                          <a:ea typeface="+mn-ea"/>
                          <a:cs typeface="Courier New" pitchFamily="49" charset="0"/>
                        </a:rPr>
                        <a:t> </a:t>
                      </a:r>
                      <a:r>
                        <a:rPr lang="en-US" sz="1900" b="0" i="0" kern="1200" dirty="0" smtClean="0">
                          <a:solidFill>
                            <a:schemeClr val="accent1">
                              <a:lumMod val="50000"/>
                            </a:schemeClr>
                          </a:solidFill>
                          <a:effectLst/>
                          <a:latin typeface="+mj-lt"/>
                          <a:ea typeface="+mn-ea"/>
                          <a:cs typeface="+mn-cs"/>
                        </a:rPr>
                        <a:t>=</a:t>
                      </a:r>
                      <a:r>
                        <a:rPr lang="en-US" sz="1900" b="0" i="0" kern="1200" baseline="0" dirty="0" smtClean="0">
                          <a:solidFill>
                            <a:schemeClr val="accent1">
                              <a:lumMod val="50000"/>
                            </a:schemeClr>
                          </a:solidFill>
                          <a:effectLst/>
                          <a:latin typeface="+mj-lt"/>
                          <a:ea typeface="+mn-ea"/>
                          <a:cs typeface="+mn-cs"/>
                        </a:rPr>
                        <a:t> </a:t>
                      </a:r>
                      <a:r>
                        <a:rPr lang="en-US" sz="1900" b="0" kern="1200" dirty="0" smtClean="0">
                          <a:solidFill>
                            <a:schemeClr val="accent1">
                              <a:lumMod val="50000"/>
                            </a:schemeClr>
                          </a:solidFill>
                          <a:latin typeface="+mj-lt"/>
                          <a:ea typeface="+mn-ea"/>
                          <a:cs typeface="Courier New" pitchFamily="49" charset="0"/>
                        </a:rPr>
                        <a:t>false</a:t>
                      </a:r>
                    </a:p>
                  </a:txBody>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TreeSet</a:t>
                      </a:r>
                      <a:r>
                        <a:rPr lang="en-US" sz="1800" b="0" dirty="0" smtClean="0">
                          <a:latin typeface="Courier New" pitchFamily="49" charset="0"/>
                          <a:cs typeface="Courier New" pitchFamily="49" charset="0"/>
                        </a:rPr>
                        <a:t> </a:t>
                      </a:r>
                      <a:r>
                        <a:rPr lang="en-US" sz="1800" b="1" dirty="0" err="1" smtClean="0">
                          <a:solidFill>
                            <a:schemeClr val="accent2"/>
                          </a:solidFill>
                          <a:latin typeface="Courier New" pitchFamily="49" charset="0"/>
                          <a:cs typeface="Courier New" pitchFamily="49" charset="0"/>
                        </a:rPr>
                        <a:t>ts</a:t>
                      </a:r>
                      <a:r>
                        <a:rPr lang="en-US" sz="1800" b="1" dirty="0" smtClean="0">
                          <a:solidFill>
                            <a:schemeClr val="accent2"/>
                          </a:solidFill>
                          <a:latin typeface="Courier New" pitchFamily="49" charset="0"/>
                          <a:cs typeface="Courier New" pitchFamily="49" charset="0"/>
                        </a:rPr>
                        <a:t> = </a:t>
                      </a:r>
                      <a:r>
                        <a:rPr lang="en-US" sz="1800" b="1" kern="1200" dirty="0" smtClean="0">
                          <a:solidFill>
                            <a:schemeClr val="accent2"/>
                          </a:solidFill>
                          <a:latin typeface="Courier New" pitchFamily="49" charset="0"/>
                          <a:ea typeface="+mn-ea"/>
                          <a:cs typeface="Courier New" pitchFamily="49" charset="0"/>
                        </a:rPr>
                        <a:t>new </a:t>
                      </a:r>
                      <a:r>
                        <a:rPr lang="en-US" sz="1800" b="1" kern="1200" dirty="0" err="1" smtClean="0">
                          <a:solidFill>
                            <a:schemeClr val="accent2"/>
                          </a:solidFill>
                          <a:latin typeface="Courier New" pitchFamily="49" charset="0"/>
                          <a:ea typeface="+mn-ea"/>
                          <a:cs typeface="Courier New" pitchFamily="49" charset="0"/>
                        </a:rPr>
                        <a:t>TreeSet</a:t>
                      </a:r>
                      <a:r>
                        <a:rPr lang="en-US" sz="1800" b="1" kern="1200" dirty="0" smtClean="0">
                          <a:solidFill>
                            <a:schemeClr val="accent2"/>
                          </a:solidFill>
                          <a:latin typeface="Courier New" pitchFamily="49" charset="0"/>
                          <a:ea typeface="+mn-ea"/>
                          <a:cs typeface="Courier New" pitchFamily="49" charset="0"/>
                        </a:rPr>
                        <a:t>(</a:t>
                      </a:r>
                      <a:r>
                        <a:rPr lang="en-US" sz="1800" b="1" kern="1200" dirty="0" err="1" smtClean="0">
                          <a:solidFill>
                            <a:schemeClr val="accent2"/>
                          </a:solidFill>
                          <a:latin typeface="Courier New" pitchFamily="49" charset="0"/>
                          <a:ea typeface="+mn-ea"/>
                          <a:cs typeface="Courier New" pitchFamily="49" charset="0"/>
                        </a:rPr>
                        <a:t>lst</a:t>
                      </a:r>
                      <a:r>
                        <a:rPr lang="en-US" sz="1800" b="1" kern="1200" dirty="0" smtClean="0">
                          <a:solidFill>
                            <a:schemeClr val="accent2"/>
                          </a:solidFill>
                          <a:latin typeface="Courier New" pitchFamily="49" charset="0"/>
                          <a:ea typeface="+mn-ea"/>
                          <a:cs typeface="Courier New" pitchFamily="49" charset="0"/>
                        </a:rPr>
                        <a:t>);</a:t>
                      </a:r>
                    </a:p>
                  </a:txBody>
                  <a:tcPr>
                    <a:noFill/>
                  </a:tcPr>
                </a:tc>
                <a:tc>
                  <a:txBody>
                    <a:bodyPr/>
                    <a:lstStyle/>
                    <a:p>
                      <a:r>
                        <a:rPr lang="en-US" sz="1800" b="1" dirty="0" err="1" smtClean="0">
                          <a:solidFill>
                            <a:schemeClr val="accent1">
                              <a:lumMod val="50000"/>
                            </a:schemeClr>
                          </a:solidFill>
                          <a:latin typeface="Courier New" pitchFamily="49" charset="0"/>
                          <a:cs typeface="Courier New" pitchFamily="49" charset="0"/>
                        </a:rPr>
                        <a:t>ts</a:t>
                      </a:r>
                      <a:r>
                        <a:rPr lang="en-US" sz="1800" b="1" baseline="0" dirty="0" smtClean="0">
                          <a:solidFill>
                            <a:schemeClr val="accent1">
                              <a:lumMod val="50000"/>
                            </a:schemeClr>
                          </a:solidFill>
                          <a:latin typeface="Courier New" pitchFamily="49" charset="0"/>
                          <a:cs typeface="Courier New" pitchFamily="49" charset="0"/>
                        </a:rPr>
                        <a:t> =</a:t>
                      </a:r>
                      <a:r>
                        <a:rPr lang="en-US" sz="1800" b="1" dirty="0" smtClean="0">
                          <a:solidFill>
                            <a:schemeClr val="accent1">
                              <a:lumMod val="50000"/>
                            </a:schemeClr>
                          </a:solidFill>
                          <a:latin typeface="Courier New" pitchFamily="49" charset="0"/>
                          <a:cs typeface="Courier New" pitchFamily="49" charset="0"/>
                        </a:rPr>
                        <a:t> </a:t>
                      </a:r>
                      <a:r>
                        <a:rPr lang="en-US" sz="1800" b="0" i="1" dirty="0" smtClean="0">
                          <a:solidFill>
                            <a:schemeClr val="accent1">
                              <a:lumMod val="50000"/>
                            </a:schemeClr>
                          </a:solidFill>
                          <a:latin typeface="+mj-lt"/>
                          <a:cs typeface="Courier New" pitchFamily="49" charset="0"/>
                        </a:rPr>
                        <a:t>an empty set</a:t>
                      </a:r>
                      <a:endParaRPr lang="en-US" sz="1800" b="0" i="1" dirty="0">
                        <a:solidFill>
                          <a:schemeClr val="accent1">
                            <a:lumMod val="50000"/>
                          </a:schemeClr>
                        </a:solidFill>
                        <a:latin typeface="+mj-lt"/>
                        <a:cs typeface="Courier New" pitchFamily="49" charset="0"/>
                      </a:endParaRPr>
                    </a:p>
                  </a:txBody>
                  <a:tcPr>
                    <a:solidFill>
                      <a:schemeClr val="bg2">
                        <a:lumMod val="20000"/>
                        <a:lumOff val="80000"/>
                      </a:schemeClr>
                    </a:solidFill>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Set </a:t>
                      </a:r>
                      <a:r>
                        <a:rPr lang="en-US" sz="1800" b="1" dirty="0" err="1" smtClean="0">
                          <a:latin typeface="Courier New" pitchFamily="49" charset="0"/>
                          <a:cs typeface="Courier New" pitchFamily="49" charset="0"/>
                        </a:rPr>
                        <a:t>set</a:t>
                      </a:r>
                      <a:r>
                        <a:rPr lang="en-US" sz="1800" b="0" dirty="0" smtClean="0">
                          <a:latin typeface="Courier New" pitchFamily="49" charset="0"/>
                          <a:cs typeface="Courier New" pitchFamily="49" charset="0"/>
                        </a:rPr>
                        <a:t> = </a:t>
                      </a:r>
                      <a:r>
                        <a:rPr lang="en-US" sz="1800" b="0" dirty="0" err="1" smtClean="0">
                          <a:latin typeface="Courier New" pitchFamily="49" charset="0"/>
                          <a:cs typeface="Courier New" pitchFamily="49" charset="0"/>
                        </a:rPr>
                        <a:t>synchronizedSet</a:t>
                      </a:r>
                      <a:r>
                        <a:rPr lang="en-US" sz="1800" b="0" dirty="0" smtClean="0">
                          <a:latin typeface="Courier New" pitchFamily="49" charset="0"/>
                          <a:cs typeface="Courier New" pitchFamily="49" charset="0"/>
                        </a:rPr>
                        <a:t>(</a:t>
                      </a:r>
                      <a:r>
                        <a:rPr lang="en-US" sz="1800" b="0" dirty="0" err="1" smtClean="0">
                          <a:latin typeface="Courier New" pitchFamily="49" charset="0"/>
                          <a:cs typeface="Courier New" pitchFamily="49" charset="0"/>
                        </a:rPr>
                        <a:t>ts</a:t>
                      </a:r>
                      <a:r>
                        <a:rPr lang="en-US" sz="1800" b="0" dirty="0" smtClean="0">
                          <a:latin typeface="Courier New" pitchFamily="49" charset="0"/>
                          <a:cs typeface="Courier New" pitchFamily="49" charset="0"/>
                        </a:rPr>
                        <a:t>);</a:t>
                      </a:r>
                    </a:p>
                  </a:txBody>
                  <a:tcPr>
                    <a:noFill/>
                  </a:tcPr>
                </a:tc>
                <a:tc>
                  <a:txBody>
                    <a:bodyPr/>
                    <a:lstStyle/>
                    <a:p>
                      <a:endParaRPr lang="en-US" sz="1800" dirty="0"/>
                    </a:p>
                  </a:txBody>
                  <a:tcPr>
                    <a:noFill/>
                  </a:tcPr>
                </a:tc>
              </a:tr>
              <a:tr h="4406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//This assertion fails</a:t>
                      </a:r>
                    </a:p>
                  </a:txBody>
                  <a:tcPr>
                    <a:noFill/>
                  </a:tcPr>
                </a:tc>
                <a:tc>
                  <a:txBody>
                    <a:bodyPr/>
                    <a:lstStyle/>
                    <a:p>
                      <a:endParaRPr lang="en-US" sz="1800" dirty="0">
                        <a:solidFill>
                          <a:schemeClr val="tx1"/>
                        </a:solidFill>
                      </a:endParaRPr>
                    </a:p>
                  </a:txBody>
                  <a:tcPr/>
                </a:tc>
              </a:tr>
              <a:tr h="688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assertTrue</a:t>
                      </a:r>
                      <a:r>
                        <a:rPr lang="en-US" sz="1800" b="0" dirty="0" smtClean="0">
                          <a:latin typeface="Courier New" pitchFamily="49" charset="0"/>
                          <a:cs typeface="Courier New" pitchFamily="49" charset="0"/>
                        </a:rPr>
                        <a:t>(</a:t>
                      </a:r>
                      <a:r>
                        <a:rPr lang="en-US" sz="1800" b="0" dirty="0" err="1" smtClean="0">
                          <a:latin typeface="Courier New" pitchFamily="49" charset="0"/>
                          <a:cs typeface="Courier New" pitchFamily="49" charset="0"/>
                        </a:rPr>
                        <a:t>set.equals</a:t>
                      </a:r>
                      <a:r>
                        <a:rPr lang="en-US" sz="1800" b="0" dirty="0" smtClean="0">
                          <a:latin typeface="Courier New" pitchFamily="49" charset="0"/>
                          <a:cs typeface="Courier New" pitchFamily="49" charset="0"/>
                        </a:rPr>
                        <a:t>(set));</a:t>
                      </a:r>
                    </a:p>
                    <a:p>
                      <a:r>
                        <a:rPr lang="en-US" sz="1800" dirty="0" smtClean="0">
                          <a:solidFill>
                            <a:schemeClr val="tx1"/>
                          </a:solidFill>
                        </a:rPr>
                        <a:t>}</a:t>
                      </a:r>
                      <a:endParaRPr lang="en-US" sz="1800" dirty="0">
                        <a:solidFill>
                          <a:schemeClr val="tx1"/>
                        </a:solidFill>
                      </a:endParaRPr>
                    </a:p>
                  </a:txBody>
                  <a:tcPr>
                    <a:noFill/>
                  </a:tcPr>
                </a:tc>
                <a:tc>
                  <a:txBody>
                    <a:bodyPr/>
                    <a:lstStyle/>
                    <a:p>
                      <a:r>
                        <a:rPr lang="en-US" sz="1800" b="1" dirty="0" smtClean="0">
                          <a:solidFill>
                            <a:schemeClr val="accent1">
                              <a:lumMod val="50000"/>
                            </a:schemeClr>
                          </a:solidFill>
                        </a:rPr>
                        <a:t>PASS!</a:t>
                      </a:r>
                      <a:endParaRPr lang="en-US" sz="1800" b="1" dirty="0">
                        <a:solidFill>
                          <a:schemeClr val="accent1">
                            <a:lumMod val="50000"/>
                          </a:schemeClr>
                        </a:solidFill>
                      </a:endParaRPr>
                    </a:p>
                  </a:txBody>
                  <a:tcPr/>
                </a:tc>
              </a:tr>
            </a:tbl>
          </a:graphicData>
        </a:graphic>
      </p:graphicFrame>
      <p:sp>
        <p:nvSpPr>
          <p:cNvPr id="6" name="TextBox 5"/>
          <p:cNvSpPr txBox="1"/>
          <p:nvPr/>
        </p:nvSpPr>
        <p:spPr>
          <a:xfrm>
            <a:off x="457200" y="5414427"/>
            <a:ext cx="8458200" cy="830997"/>
          </a:xfrm>
          <a:prstGeom prst="rect">
            <a:avLst/>
          </a:prstGeom>
          <a:noFill/>
        </p:spPr>
        <p:txBody>
          <a:bodyPr wrap="square" rtlCol="0">
            <a:spAutoFit/>
          </a:bodyPr>
          <a:lstStyle/>
          <a:p>
            <a:endParaRPr lang="en-US" sz="800" b="0" dirty="0" smtClean="0">
              <a:latin typeface="+mn-lt"/>
            </a:endParaRPr>
          </a:p>
          <a:p>
            <a:r>
              <a:rPr lang="en-US" sz="2000" i="1" dirty="0" smtClean="0">
                <a:solidFill>
                  <a:schemeClr val="accent2"/>
                </a:solidFill>
                <a:latin typeface="+mn-lt"/>
              </a:rPr>
              <a:t>Increase</a:t>
            </a:r>
            <a:r>
              <a:rPr lang="en-US" sz="2000" b="0" dirty="0" smtClean="0">
                <a:latin typeface="+mn-lt"/>
              </a:rPr>
              <a:t>(</a:t>
            </a:r>
            <a:r>
              <a:rPr lang="en-US" sz="2000" dirty="0" smtClean="0">
                <a:solidFill>
                  <a:schemeClr val="accent2"/>
                </a:solidFill>
                <a:latin typeface="Courier New" pitchFamily="49" charset="0"/>
                <a:cs typeface="Courier New" pitchFamily="49" charset="0"/>
              </a:rPr>
              <a:t>b</a:t>
            </a:r>
            <a:r>
              <a:rPr lang="en-US" sz="2000" dirty="0" smtClean="0">
                <a:latin typeface="Courier New" pitchFamily="49" charset="0"/>
                <a:cs typeface="Courier New" pitchFamily="49" charset="0"/>
              </a:rPr>
              <a:t> = false</a:t>
            </a:r>
            <a:r>
              <a:rPr lang="en-US" sz="2000" b="0" dirty="0" smtClean="0">
                <a:latin typeface="+mn-lt"/>
              </a:rPr>
              <a:t>) = 1</a:t>
            </a:r>
          </a:p>
          <a:p>
            <a:r>
              <a:rPr lang="en-US" sz="2000" i="1" dirty="0" smtClean="0">
                <a:solidFill>
                  <a:schemeClr val="accent2"/>
                </a:solidFill>
                <a:latin typeface="+mn-lt"/>
              </a:rPr>
              <a:t>Increase</a:t>
            </a:r>
            <a:r>
              <a:rPr lang="en-US" sz="2000" b="0" dirty="0" smtClean="0">
                <a:latin typeface="+mn-lt"/>
              </a:rPr>
              <a:t>(</a:t>
            </a:r>
            <a:r>
              <a:rPr lang="en-US" sz="2000" dirty="0" err="1" smtClean="0">
                <a:solidFill>
                  <a:schemeClr val="accent2"/>
                </a:solidFill>
                <a:latin typeface="Courier New" pitchFamily="49" charset="0"/>
                <a:cs typeface="Courier New" pitchFamily="49" charset="0"/>
              </a:rPr>
              <a:t>ts</a:t>
            </a:r>
            <a:r>
              <a:rPr lang="en-US" sz="2000" b="0" dirty="0" smtClean="0">
                <a:latin typeface="+mn-lt"/>
              </a:rPr>
              <a:t> </a:t>
            </a:r>
            <a:r>
              <a:rPr lang="en-US" sz="2000" dirty="0">
                <a:latin typeface="Courier New" pitchFamily="49" charset="0"/>
                <a:cs typeface="Courier New" pitchFamily="49" charset="0"/>
              </a:rPr>
              <a:t>=</a:t>
            </a:r>
            <a:r>
              <a:rPr lang="en-US" sz="2000" b="0" dirty="0" smtClean="0">
                <a:latin typeface="+mn-lt"/>
              </a:rPr>
              <a:t> </a:t>
            </a:r>
            <a:r>
              <a:rPr lang="en-US" sz="2000" b="0" i="1" dirty="0" smtClean="0">
                <a:latin typeface="+mn-lt"/>
              </a:rPr>
              <a:t>an empty set</a:t>
            </a:r>
            <a:r>
              <a:rPr lang="en-US" sz="2000" b="0" dirty="0" smtClean="0">
                <a:latin typeface="+mn-lt"/>
              </a:rPr>
              <a:t>) = 0</a:t>
            </a:r>
            <a:endParaRPr lang="en-US" sz="2000" b="0" dirty="0">
              <a:latin typeface="+mn-lt"/>
            </a:endParaRPr>
          </a:p>
        </p:txBody>
      </p:sp>
      <p:sp>
        <p:nvSpPr>
          <p:cNvPr id="8" name="TextBox 7"/>
          <p:cNvSpPr txBox="1"/>
          <p:nvPr/>
        </p:nvSpPr>
        <p:spPr>
          <a:xfrm>
            <a:off x="5219700" y="5540514"/>
            <a:ext cx="4229100" cy="707886"/>
          </a:xfrm>
          <a:prstGeom prst="rect">
            <a:avLst/>
          </a:prstGeom>
          <a:noFill/>
        </p:spPr>
        <p:txBody>
          <a:bodyPr wrap="square" rtlCol="0">
            <a:spAutoFit/>
          </a:bodyPr>
          <a:lstStyle/>
          <a:p>
            <a:r>
              <a:rPr lang="en-US" sz="2000" b="0" dirty="0" smtClean="0">
                <a:latin typeface="+mn-lt"/>
              </a:rPr>
              <a:t>Distinguish the </a:t>
            </a:r>
            <a:r>
              <a:rPr lang="en-US" sz="2000" b="0" i="1" dirty="0" smtClean="0">
                <a:solidFill>
                  <a:srgbClr val="FF0000"/>
                </a:solidFill>
                <a:latin typeface="+mn-lt"/>
              </a:rPr>
              <a:t>difference</a:t>
            </a:r>
            <a:r>
              <a:rPr lang="en-US" sz="2000" b="0" dirty="0" smtClean="0">
                <a:latin typeface="+mn-lt"/>
              </a:rPr>
              <a:t> each observed value makes</a:t>
            </a:r>
          </a:p>
        </p:txBody>
      </p:sp>
      <p:sp>
        <p:nvSpPr>
          <p:cNvPr id="9" name="TextBox 8"/>
          <p:cNvSpPr txBox="1"/>
          <p:nvPr/>
        </p:nvSpPr>
        <p:spPr>
          <a:xfrm>
            <a:off x="304800" y="381000"/>
            <a:ext cx="8991600" cy="446276"/>
          </a:xfrm>
          <a:prstGeom prst="rect">
            <a:avLst/>
          </a:prstGeom>
          <a:noFill/>
        </p:spPr>
        <p:txBody>
          <a:bodyPr wrap="square" rtlCol="0">
            <a:spAutoFit/>
          </a:bodyPr>
          <a:lstStyle/>
          <a:p>
            <a:r>
              <a:rPr lang="en-US" sz="2300" i="1" dirty="0" smtClean="0">
                <a:solidFill>
                  <a:schemeClr val="accent2"/>
                </a:solidFill>
                <a:latin typeface="+mn-lt"/>
              </a:rPr>
              <a:t>Increase</a:t>
            </a:r>
            <a:r>
              <a:rPr lang="en-US" sz="2300" dirty="0" smtClean="0">
                <a:latin typeface="+mn-lt"/>
              </a:rPr>
              <a:t>(v</a:t>
            </a:r>
            <a:r>
              <a:rPr lang="en-US" sz="2300" b="0" dirty="0" smtClean="0">
                <a:latin typeface="+mn-lt"/>
              </a:rPr>
              <a:t>): indicating root cause for test passing</a:t>
            </a:r>
            <a:endParaRPr lang="en-US" sz="2300" dirty="0">
              <a:latin typeface="+mn-lt"/>
            </a:endParaRPr>
          </a:p>
        </p:txBody>
      </p:sp>
      <p:sp>
        <p:nvSpPr>
          <p:cNvPr id="7" name="TextBox 6"/>
          <p:cNvSpPr txBox="1"/>
          <p:nvPr/>
        </p:nvSpPr>
        <p:spPr>
          <a:xfrm>
            <a:off x="5943600" y="1918657"/>
            <a:ext cx="3429000" cy="615553"/>
          </a:xfrm>
          <a:prstGeom prst="rect">
            <a:avLst/>
          </a:prstGeom>
          <a:noFill/>
        </p:spPr>
        <p:txBody>
          <a:bodyPr wrap="square" rtlCol="0">
            <a:spAutoFit/>
          </a:bodyPr>
          <a:lstStyle/>
          <a:p>
            <a:r>
              <a:rPr lang="en-US" sz="1700" b="0" dirty="0" smtClean="0">
                <a:latin typeface="+mj-lt"/>
                <a:cs typeface="Courier New" pitchFamily="49" charset="0"/>
              </a:rPr>
              <a:t>Changing </a:t>
            </a:r>
            <a:r>
              <a:rPr lang="en-US" sz="1700" dirty="0" smtClean="0">
                <a:solidFill>
                  <a:schemeClr val="accent2"/>
                </a:solidFill>
                <a:latin typeface="Courier New" pitchFamily="49" charset="0"/>
                <a:cs typeface="Courier New" pitchFamily="49" charset="0"/>
              </a:rPr>
              <a:t>b</a:t>
            </a:r>
            <a:r>
              <a:rPr lang="en-US" sz="1700" b="0" dirty="0" smtClean="0">
                <a:latin typeface="+mn-lt"/>
              </a:rPr>
              <a:t>’s </a:t>
            </a:r>
            <a:r>
              <a:rPr lang="en-US" sz="1700" dirty="0" smtClean="0">
                <a:latin typeface="+mn-lt"/>
              </a:rPr>
              <a:t>initializer</a:t>
            </a:r>
            <a:r>
              <a:rPr lang="en-US" sz="1700" b="0" dirty="0" smtClean="0">
                <a:latin typeface="+mn-lt"/>
              </a:rPr>
              <a:t> to false </a:t>
            </a:r>
            <a:r>
              <a:rPr lang="en-US" sz="1700" b="0" dirty="0" smtClean="0">
                <a:solidFill>
                  <a:srgbClr val="FF0000"/>
                </a:solidFill>
                <a:latin typeface="+mn-lt"/>
              </a:rPr>
              <a:t>implies </a:t>
            </a:r>
            <a:r>
              <a:rPr lang="en-US" sz="1700" b="0" dirty="0" smtClean="0">
                <a:latin typeface="+mn-lt"/>
              </a:rPr>
              <a:t> </a:t>
            </a:r>
            <a:r>
              <a:rPr lang="en-US" sz="1700" dirty="0" err="1" smtClean="0">
                <a:solidFill>
                  <a:schemeClr val="accent2"/>
                </a:solidFill>
                <a:latin typeface="Courier New" pitchFamily="49" charset="0"/>
                <a:cs typeface="Courier New" pitchFamily="49" charset="0"/>
              </a:rPr>
              <a:t>ts</a:t>
            </a:r>
            <a:r>
              <a:rPr lang="en-US" sz="1700" b="0" dirty="0" smtClean="0">
                <a:solidFill>
                  <a:schemeClr val="accent2"/>
                </a:solidFill>
                <a:latin typeface="+mn-lt"/>
              </a:rPr>
              <a:t> </a:t>
            </a:r>
            <a:r>
              <a:rPr lang="en-US" sz="1700" b="0" dirty="0" smtClean="0">
                <a:latin typeface="+mn-lt"/>
              </a:rPr>
              <a:t>is an empty set</a:t>
            </a:r>
            <a:endParaRPr lang="en-US" sz="1700" dirty="0" smtClean="0">
              <a:latin typeface="Courier New" pitchFamily="49" charset="0"/>
              <a:cs typeface="Courier New" pitchFamily="49" charset="0"/>
            </a:endParaRPr>
          </a:p>
        </p:txBody>
      </p:sp>
      <p:sp>
        <p:nvSpPr>
          <p:cNvPr id="11" name="Right Arrow 10"/>
          <p:cNvSpPr/>
          <p:nvPr/>
        </p:nvSpPr>
        <p:spPr bwMode="auto">
          <a:xfrm rot="8383392">
            <a:off x="6790463" y="2687199"/>
            <a:ext cx="285821" cy="13161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3" name="Straight Arrow Connector 2"/>
          <p:cNvCxnSpPr/>
          <p:nvPr/>
        </p:nvCxnSpPr>
        <p:spPr bwMode="auto">
          <a:xfrm flipV="1">
            <a:off x="5943600" y="3810000"/>
            <a:ext cx="0" cy="838200"/>
          </a:xfrm>
          <a:prstGeom prst="straightConnector1">
            <a:avLst/>
          </a:prstGeom>
          <a:solidFill>
            <a:schemeClr val="accent1"/>
          </a:solidFill>
          <a:ln w="41275"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flipV="1">
            <a:off x="5943600" y="3196074"/>
            <a:ext cx="0" cy="309126"/>
          </a:xfrm>
          <a:prstGeom prst="straightConnector1">
            <a:avLst/>
          </a:prstGeom>
          <a:solidFill>
            <a:schemeClr val="accent1"/>
          </a:solidFill>
          <a:ln w="4127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21463174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991600" cy="4495800"/>
          </a:xfrm>
        </p:spPr>
        <p:txBody>
          <a:bodyPr/>
          <a:lstStyle/>
          <a:p>
            <a:pPr marL="0" indent="0">
              <a:buNone/>
            </a:pPr>
            <a:r>
              <a:rPr lang="en-US" b="1" i="1" dirty="0" smtClean="0">
                <a:solidFill>
                  <a:schemeClr val="accent2"/>
                </a:solidFill>
              </a:rPr>
              <a:t>Importance</a:t>
            </a:r>
            <a:r>
              <a:rPr lang="en-US" dirty="0" smtClean="0">
                <a:solidFill>
                  <a:schemeClr val="accent2"/>
                </a:solidFill>
              </a:rPr>
              <a:t> </a:t>
            </a:r>
            <a:r>
              <a:rPr lang="en-US" dirty="0" smtClean="0"/>
              <a:t>(v) :</a:t>
            </a:r>
          </a:p>
          <a:p>
            <a:pPr marL="0" indent="0">
              <a:buNone/>
            </a:pPr>
            <a:r>
              <a:rPr lang="en-US" dirty="0" smtClean="0"/>
              <a:t>    - harmonic mean of </a:t>
            </a:r>
            <a:r>
              <a:rPr lang="en-US" b="1" i="1" dirty="0" smtClean="0">
                <a:solidFill>
                  <a:schemeClr val="accent2"/>
                </a:solidFill>
              </a:rPr>
              <a:t>increase</a:t>
            </a:r>
            <a:r>
              <a:rPr lang="en-US" dirty="0" smtClean="0"/>
              <a:t>(v) and the </a:t>
            </a:r>
            <a:r>
              <a:rPr lang="en-US" i="1" dirty="0" smtClean="0">
                <a:solidFill>
                  <a:schemeClr val="accent2"/>
                </a:solidFill>
              </a:rPr>
              <a:t>ratio of passing tests</a:t>
            </a:r>
          </a:p>
          <a:p>
            <a:pPr marL="0" indent="0">
              <a:buNone/>
            </a:pPr>
            <a:r>
              <a:rPr lang="en-US" dirty="0" smtClean="0"/>
              <a:t>    </a:t>
            </a:r>
            <a:r>
              <a:rPr lang="en-US" dirty="0"/>
              <a:t>- balance sensitivity and </a:t>
            </a:r>
            <a:r>
              <a:rPr lang="en-US" dirty="0" smtClean="0"/>
              <a:t>specificity</a:t>
            </a:r>
          </a:p>
          <a:p>
            <a:pPr marL="0" indent="0">
              <a:buNone/>
            </a:pPr>
            <a:r>
              <a:rPr lang="en-US" dirty="0" smtClean="0"/>
              <a:t>    - prefer high score in both dimensions</a:t>
            </a:r>
          </a:p>
        </p:txBody>
      </p:sp>
      <p:sp>
        <p:nvSpPr>
          <p:cNvPr id="4" name="Slide Number Placeholder 3"/>
          <p:cNvSpPr>
            <a:spLocks noGrp="1"/>
          </p:cNvSpPr>
          <p:nvPr>
            <p:ph type="sldNum" sz="quarter" idx="11"/>
          </p:nvPr>
        </p:nvSpPr>
        <p:spPr/>
        <p:txBody>
          <a:bodyPr/>
          <a:lstStyle/>
          <a:p>
            <a:fld id="{3B048AC8-D41E-4C7B-8EE3-A52489AA1F05}" type="slidenum">
              <a:rPr lang="en-US" smtClean="0"/>
              <a:pPr/>
              <a:t>21</a:t>
            </a:fld>
            <a:endParaRPr lang="en-US"/>
          </a:p>
        </p:txBody>
      </p:sp>
    </p:spTree>
    <p:extLst>
      <p:ext uri="{BB962C8B-B14F-4D97-AF65-F5344CB8AC3E}">
        <p14:creationId xmlns:p14="http://schemas.microsoft.com/office/powerpoint/2010/main" val="388145366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Algorithm for isolating suspicious statements</a:t>
            </a:r>
            <a:endParaRPr lang="en-US" sz="3000" dirty="0"/>
          </a:p>
        </p:txBody>
      </p:sp>
      <p:sp>
        <p:nvSpPr>
          <p:cNvPr id="3" name="Content Placeholder 2"/>
          <p:cNvSpPr>
            <a:spLocks noGrp="1"/>
          </p:cNvSpPr>
          <p:nvPr>
            <p:ph idx="1"/>
          </p:nvPr>
        </p:nvSpPr>
        <p:spPr>
          <a:xfrm>
            <a:off x="533400" y="1371600"/>
            <a:ext cx="8610600" cy="4495800"/>
          </a:xfrm>
        </p:spPr>
        <p:txBody>
          <a:bodyPr/>
          <a:lstStyle/>
          <a:p>
            <a:pPr marL="0" indent="0">
              <a:buNone/>
            </a:pPr>
            <a:r>
              <a:rPr lang="en-US" sz="2100" b="1" dirty="0" smtClean="0"/>
              <a:t>Input</a:t>
            </a:r>
            <a:r>
              <a:rPr lang="en-US" sz="2100" dirty="0" smtClean="0"/>
              <a:t>:    a failed test </a:t>
            </a:r>
            <a:r>
              <a:rPr lang="en-US" sz="2100" b="1" dirty="0" smtClean="0">
                <a:latin typeface="Courier New" pitchFamily="49" charset="0"/>
                <a:cs typeface="Courier New" pitchFamily="49" charset="0"/>
              </a:rPr>
              <a:t>t</a:t>
            </a:r>
          </a:p>
          <a:p>
            <a:pPr marL="0" indent="0">
              <a:buNone/>
            </a:pPr>
            <a:r>
              <a:rPr lang="en-US" sz="2100" b="1" dirty="0" smtClean="0"/>
              <a:t>Output</a:t>
            </a:r>
            <a:r>
              <a:rPr lang="en-US" sz="2100" dirty="0" smtClean="0"/>
              <a:t>:  suspicious statements with their </a:t>
            </a:r>
            <a:r>
              <a:rPr lang="en-US" sz="2100" i="1" dirty="0" smtClean="0"/>
              <a:t>failure-correcting</a:t>
            </a:r>
            <a:r>
              <a:rPr lang="en-US" sz="2100" dirty="0" smtClean="0"/>
              <a:t> objects</a:t>
            </a:r>
          </a:p>
          <a:p>
            <a:pPr marL="0" indent="0">
              <a:buNone/>
            </a:pPr>
            <a:endParaRPr lang="en-US" sz="800" dirty="0" smtClean="0"/>
          </a:p>
          <a:p>
            <a:pPr marL="0" indent="0">
              <a:buNone/>
            </a:pPr>
            <a:endParaRPr lang="en-US" sz="900" dirty="0" smtClean="0"/>
          </a:p>
          <a:p>
            <a:pPr marL="0" indent="0">
              <a:buNone/>
            </a:pPr>
            <a:r>
              <a:rPr lang="en-US" sz="2100" dirty="0" smtClean="0"/>
              <a:t>Statement</a:t>
            </a:r>
            <a:r>
              <a:rPr lang="en-US" sz="2100" b="1" dirty="0" smtClean="0">
                <a:solidFill>
                  <a:schemeClr val="accent2"/>
                </a:solidFill>
                <a:latin typeface="Courier New" pitchFamily="49" charset="0"/>
                <a:cs typeface="Courier New" pitchFamily="49" charset="0"/>
              </a:rPr>
              <a:t> s</a:t>
            </a:r>
            <a:r>
              <a:rPr lang="en-US" sz="2100" dirty="0" smtClean="0"/>
              <a:t> is </a:t>
            </a:r>
            <a:r>
              <a:rPr lang="en-US" sz="2100" dirty="0"/>
              <a:t>suspicious </a:t>
            </a:r>
            <a:r>
              <a:rPr lang="en-US" sz="2100" dirty="0" smtClean="0"/>
              <a:t>if its f</a:t>
            </a:r>
            <a:r>
              <a:rPr lang="en-US" sz="2100" i="1" dirty="0" smtClean="0"/>
              <a:t>ailure-correcting object set </a:t>
            </a:r>
            <a:r>
              <a:rPr lang="en-US" sz="2100" b="1" dirty="0">
                <a:solidFill>
                  <a:schemeClr val="accent2"/>
                </a:solidFill>
                <a:latin typeface="Courier New" pitchFamily="49" charset="0"/>
                <a:cs typeface="Courier New" pitchFamily="49" charset="0"/>
              </a:rPr>
              <a:t>FC</a:t>
            </a:r>
            <a:r>
              <a:rPr lang="en-US" sz="2100" b="1" baseline="-25000" dirty="0">
                <a:solidFill>
                  <a:schemeClr val="accent2"/>
                </a:solidFill>
              </a:rPr>
              <a:t>s </a:t>
            </a:r>
            <a:r>
              <a:rPr lang="en-US" sz="2100" b="1" baseline="-25000" dirty="0" smtClean="0">
                <a:solidFill>
                  <a:schemeClr val="accent2"/>
                </a:solidFill>
              </a:rPr>
              <a:t> </a:t>
            </a:r>
            <a:r>
              <a:rPr lang="en-US" sz="2100" dirty="0" smtClean="0"/>
              <a:t>≠ </a:t>
            </a:r>
            <a:r>
              <a:rPr lang="en-US" sz="2100" kern="1200" dirty="0" smtClean="0">
                <a:solidFill>
                  <a:schemeClr val="dk1"/>
                </a:solidFill>
              </a:rPr>
              <a:t>Ø</a:t>
            </a:r>
            <a:endParaRPr lang="en-US" sz="2100" kern="1200" dirty="0">
              <a:solidFill>
                <a:schemeClr val="dk1"/>
              </a:solidFill>
            </a:endParaRPr>
          </a:p>
          <a:p>
            <a:pPr marL="0" indent="0">
              <a:buNone/>
            </a:pPr>
            <a:r>
              <a:rPr lang="en-US" sz="2100" b="1" dirty="0" smtClean="0">
                <a:solidFill>
                  <a:schemeClr val="accent2"/>
                </a:solidFill>
                <a:latin typeface="Courier New" pitchFamily="49" charset="0"/>
                <a:cs typeface="Courier New" pitchFamily="49" charset="0"/>
              </a:rPr>
              <a:t>FC</a:t>
            </a:r>
            <a:r>
              <a:rPr lang="en-US" sz="2100" b="1" baseline="-25000" dirty="0" smtClean="0">
                <a:solidFill>
                  <a:schemeClr val="accent2"/>
                </a:solidFill>
              </a:rPr>
              <a:t>s</a:t>
            </a:r>
            <a:r>
              <a:rPr lang="en-US" sz="2100" dirty="0" smtClean="0"/>
              <a:t>  </a:t>
            </a:r>
            <a:r>
              <a:rPr lang="en-US" sz="2100" dirty="0"/>
              <a:t>= {</a:t>
            </a:r>
            <a:r>
              <a:rPr lang="en-US" sz="2100" b="1" dirty="0">
                <a:latin typeface="Courier New" pitchFamily="49" charset="0"/>
                <a:cs typeface="Courier New" pitchFamily="49" charset="0"/>
              </a:rPr>
              <a:t>v</a:t>
            </a:r>
            <a:r>
              <a:rPr lang="en-US" sz="2100" dirty="0"/>
              <a:t> </a:t>
            </a:r>
            <a:r>
              <a:rPr lang="en-US" sz="2100" dirty="0" smtClean="0"/>
              <a:t>|</a:t>
            </a:r>
          </a:p>
          <a:p>
            <a:pPr marL="0" indent="0">
              <a:buNone/>
            </a:pPr>
            <a:r>
              <a:rPr lang="en-US" sz="2100" i="1" dirty="0" smtClean="0"/>
              <a:t>           Pass(</a:t>
            </a:r>
            <a:r>
              <a:rPr lang="en-US" sz="2100" b="1" i="1" dirty="0" smtClean="0">
                <a:latin typeface="Courier New" pitchFamily="49" charset="0"/>
                <a:cs typeface="Courier New" pitchFamily="49" charset="0"/>
              </a:rPr>
              <a:t>v</a:t>
            </a:r>
            <a:r>
              <a:rPr lang="en-US" sz="2100" dirty="0"/>
              <a:t>) = </a:t>
            </a:r>
            <a:r>
              <a:rPr lang="en-US" sz="2100" dirty="0" smtClean="0"/>
              <a:t>1        </a:t>
            </a:r>
            <a:r>
              <a:rPr lang="en-US" sz="2500" b="1" dirty="0" smtClean="0"/>
              <a:t>∧      </a:t>
            </a:r>
            <a:r>
              <a:rPr lang="en-US" sz="2000" b="1" dirty="0" smtClean="0">
                <a:solidFill>
                  <a:schemeClr val="accent5">
                    <a:lumMod val="50000"/>
                  </a:schemeClr>
                </a:solidFill>
              </a:rPr>
              <a:t>/* v corrects </a:t>
            </a:r>
            <a:r>
              <a:rPr lang="en-US" sz="2000" b="1" dirty="0">
                <a:solidFill>
                  <a:schemeClr val="accent5">
                    <a:lumMod val="50000"/>
                  </a:schemeClr>
                </a:solidFill>
              </a:rPr>
              <a:t>the failed test </a:t>
            </a:r>
            <a:r>
              <a:rPr lang="en-US" sz="2000" b="1" dirty="0" smtClean="0">
                <a:solidFill>
                  <a:schemeClr val="accent5">
                    <a:lumMod val="50000"/>
                  </a:schemeClr>
                </a:solidFill>
              </a:rPr>
              <a:t>*/</a:t>
            </a:r>
            <a:r>
              <a:rPr lang="en-US" sz="2100" dirty="0" smtClean="0"/>
              <a:t>                        </a:t>
            </a:r>
          </a:p>
          <a:p>
            <a:pPr marL="0" indent="0">
              <a:buNone/>
            </a:pPr>
            <a:r>
              <a:rPr lang="en-US" sz="2100" i="1" dirty="0" smtClean="0"/>
              <a:t>           Increase(</a:t>
            </a:r>
            <a:r>
              <a:rPr lang="en-US" sz="2100" b="1" i="1" dirty="0" smtClean="0">
                <a:latin typeface="Courier New" pitchFamily="49" charset="0"/>
                <a:cs typeface="Courier New" pitchFamily="49" charset="0"/>
              </a:rPr>
              <a:t>v</a:t>
            </a:r>
            <a:r>
              <a:rPr lang="en-US" sz="2100" dirty="0" smtClean="0"/>
              <a:t>) &gt; 0  </a:t>
            </a:r>
            <a:r>
              <a:rPr lang="en-US" sz="2500" b="1" dirty="0" smtClean="0"/>
              <a:t>∧ </a:t>
            </a:r>
            <a:r>
              <a:rPr lang="en-US" sz="2100" dirty="0" smtClean="0"/>
              <a:t>      </a:t>
            </a:r>
            <a:r>
              <a:rPr lang="en-US" sz="2000" b="1" dirty="0" smtClean="0">
                <a:solidFill>
                  <a:schemeClr val="accent5">
                    <a:lumMod val="50000"/>
                  </a:schemeClr>
                </a:solidFill>
              </a:rPr>
              <a:t>/* v is a root cause */</a:t>
            </a:r>
            <a:endParaRPr lang="en-US" sz="2100" dirty="0" smtClean="0"/>
          </a:p>
          <a:p>
            <a:pPr marL="0" indent="0">
              <a:buNone/>
            </a:pPr>
            <a:r>
              <a:rPr lang="en-US" sz="2100" i="1" dirty="0" smtClean="0"/>
              <a:t>           Importance(</a:t>
            </a:r>
            <a:r>
              <a:rPr lang="en-US" sz="2100" b="1" dirty="0" smtClean="0">
                <a:latin typeface="Courier New" pitchFamily="49" charset="0"/>
                <a:cs typeface="Courier New" pitchFamily="49" charset="0"/>
              </a:rPr>
              <a:t>v</a:t>
            </a:r>
            <a:r>
              <a:rPr lang="en-US" sz="2100" dirty="0" smtClean="0"/>
              <a:t>) &gt; </a:t>
            </a:r>
            <a:r>
              <a:rPr lang="en-US" sz="2100" i="1" dirty="0" smtClean="0"/>
              <a:t> threshold  </a:t>
            </a:r>
            <a:r>
              <a:rPr lang="en-US" sz="2000" b="1" dirty="0" smtClean="0">
                <a:solidFill>
                  <a:schemeClr val="accent5">
                    <a:lumMod val="50000"/>
                  </a:schemeClr>
                </a:solidFill>
              </a:rPr>
              <a:t>/* </a:t>
            </a:r>
            <a:r>
              <a:rPr lang="en-US" sz="2000" b="1" dirty="0">
                <a:solidFill>
                  <a:schemeClr val="accent5">
                    <a:lumMod val="50000"/>
                  </a:schemeClr>
                </a:solidFill>
              </a:rPr>
              <a:t>balance sensitivity </a:t>
            </a:r>
            <a:r>
              <a:rPr lang="en-US" sz="2000" b="1" dirty="0" smtClean="0">
                <a:solidFill>
                  <a:schemeClr val="accent5">
                    <a:lumMod val="50000"/>
                  </a:schemeClr>
                </a:solidFill>
              </a:rPr>
              <a:t>&amp; specificity </a:t>
            </a:r>
            <a:r>
              <a:rPr lang="en-US" sz="2000" b="1" dirty="0">
                <a:solidFill>
                  <a:schemeClr val="accent5">
                    <a:lumMod val="50000"/>
                  </a:schemeClr>
                </a:solidFill>
              </a:rPr>
              <a:t>*/</a:t>
            </a:r>
            <a:endParaRPr lang="en-US" sz="2100" dirty="0" smtClean="0"/>
          </a:p>
          <a:p>
            <a:pPr marL="0" indent="0">
              <a:buNone/>
            </a:pPr>
            <a:r>
              <a:rPr lang="en-US" sz="2100" dirty="0" smtClean="0"/>
              <a:t>          }</a:t>
            </a:r>
            <a:endParaRPr lang="en-US" sz="2100"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22</a:t>
            </a:fld>
            <a:endParaRPr lang="en-US"/>
          </a:p>
        </p:txBody>
      </p:sp>
    </p:spTree>
    <p:extLst>
      <p:ext uri="{BB962C8B-B14F-4D97-AF65-F5344CB8AC3E}">
        <p14:creationId xmlns:p14="http://schemas.microsoft.com/office/powerpoint/2010/main" val="161337667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Failure-correcting objects for the example</a:t>
            </a:r>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23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31184977"/>
              </p:ext>
            </p:extLst>
          </p:nvPr>
        </p:nvGraphicFramePr>
        <p:xfrm>
          <a:off x="304800" y="1371600"/>
          <a:ext cx="8686800" cy="3865880"/>
        </p:xfrm>
        <a:graphic>
          <a:graphicData uri="http://schemas.openxmlformats.org/drawingml/2006/table">
            <a:tbl>
              <a:tblPr firstRow="1" bandRow="1">
                <a:tableStyleId>{EB344D84-9AFB-497E-A393-DC336BA19D2E}</a:tableStyleId>
              </a:tblPr>
              <a:tblGrid>
                <a:gridCol w="5105400"/>
                <a:gridCol w="3581400"/>
              </a:tblGrid>
              <a:tr h="370840">
                <a:tc>
                  <a:txBody>
                    <a:bodyPr/>
                    <a:lstStyle/>
                    <a:p>
                      <a:r>
                        <a:rPr lang="en-US" dirty="0" smtClean="0">
                          <a:solidFill>
                            <a:schemeClr val="tx1"/>
                          </a:solidFill>
                        </a:rPr>
                        <a:t>Original</a:t>
                      </a:r>
                      <a:r>
                        <a:rPr lang="en-US" baseline="0" dirty="0" smtClean="0">
                          <a:solidFill>
                            <a:schemeClr val="tx1"/>
                          </a:solidFill>
                        </a:rPr>
                        <a:t> test</a:t>
                      </a:r>
                      <a:endParaRPr lang="en-US" dirty="0">
                        <a:solidFill>
                          <a:schemeClr val="tx1"/>
                        </a:solidFill>
                      </a:endParaRPr>
                    </a:p>
                  </a:txBody>
                  <a:tcPr/>
                </a:tc>
                <a:tc>
                  <a:txBody>
                    <a:bodyPr/>
                    <a:lstStyle/>
                    <a:p>
                      <a:r>
                        <a:rPr lang="en-US" dirty="0" smtClean="0">
                          <a:solidFill>
                            <a:schemeClr val="tx1"/>
                          </a:solidFill>
                        </a:rPr>
                        <a:t>Failure-correcting</a:t>
                      </a:r>
                      <a:r>
                        <a:rPr lang="en-US" baseline="0" dirty="0" smtClean="0">
                          <a:solidFill>
                            <a:schemeClr val="tx1"/>
                          </a:solidFill>
                        </a:rPr>
                        <a:t> object set</a:t>
                      </a:r>
                      <a:endParaRPr lang="en-US"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public void test1() </a:t>
                      </a:r>
                      <a:r>
                        <a:rPr lang="en-US" sz="1800" b="1" dirty="0" smtClean="0">
                          <a:latin typeface="Courier New" pitchFamily="49" charset="0"/>
                          <a:cs typeface="Courier New" pitchFamily="49"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int</a:t>
                      </a:r>
                      <a:r>
                        <a:rPr lang="en-US" sz="1800" b="0" dirty="0" smtClean="0">
                          <a:latin typeface="Courier New" pitchFamily="49" charset="0"/>
                          <a:cs typeface="Courier New" pitchFamily="49" charset="0"/>
                        </a:rPr>
                        <a:t> </a:t>
                      </a:r>
                      <a:r>
                        <a:rPr lang="en-US" sz="1800" b="1" dirty="0" smtClean="0">
                          <a:latin typeface="Courier New" pitchFamily="49" charset="0"/>
                          <a:cs typeface="Courier New" pitchFamily="49" charset="0"/>
                        </a:rPr>
                        <a:t>i</a:t>
                      </a:r>
                      <a:r>
                        <a:rPr lang="en-US" sz="1800" b="0" dirty="0" smtClean="0">
                          <a:latin typeface="Courier New" pitchFamily="49" charset="0"/>
                          <a:cs typeface="Courier New" pitchFamily="49" charset="0"/>
                        </a:rPr>
                        <a:t> = 1;</a:t>
                      </a:r>
                    </a:p>
                  </a:txBody>
                  <a:tcPr>
                    <a:noFill/>
                  </a:tcPr>
                </a:tc>
                <a:tc>
                  <a:txBody>
                    <a:bodyPr/>
                    <a:lstStyle/>
                    <a:p>
                      <a:endParaRPr lang="en-US" sz="1800" b="0" kern="1200" dirty="0" smtClean="0">
                        <a:solidFill>
                          <a:schemeClr val="dk1"/>
                        </a:solidFill>
                        <a:latin typeface="Courier New" pitchFamily="49" charset="0"/>
                        <a:ea typeface="+mn-ea"/>
                        <a:cs typeface="Courier New" pitchFamily="49" charset="0"/>
                      </a:endParaRPr>
                    </a:p>
                    <a:p>
                      <a:r>
                        <a:rPr lang="en-US" sz="1800" b="0" kern="1200" dirty="0" smtClean="0">
                          <a:solidFill>
                            <a:schemeClr val="dk1"/>
                          </a:solidFill>
                          <a:latin typeface="Courier New" pitchFamily="49" charset="0"/>
                          <a:ea typeface="+mn-ea"/>
                          <a:cs typeface="Courier New" pitchFamily="49" charset="0"/>
                        </a:rPr>
                        <a:t> </a:t>
                      </a:r>
                      <a:endParaRPr lang="en-US" sz="1800" b="0" kern="1200" dirty="0">
                        <a:solidFill>
                          <a:schemeClr val="dk1"/>
                        </a:solidFill>
                        <a:latin typeface="Courier New" pitchFamily="49" charset="0"/>
                        <a:ea typeface="+mn-ea"/>
                        <a:cs typeface="Courier New" pitchFamily="49" charset="0"/>
                      </a:endParaRPr>
                    </a:p>
                  </a:txBody>
                  <a:tcPr>
                    <a:noFill/>
                  </a:tcPr>
                </a:tc>
              </a:tr>
              <a:tr h="32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ArrayList</a:t>
                      </a:r>
                      <a:r>
                        <a:rPr lang="en-US" sz="1800" b="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lst</a:t>
                      </a:r>
                      <a:r>
                        <a:rPr lang="en-US" sz="1800" b="0" dirty="0" smtClean="0">
                          <a:latin typeface="Courier New" pitchFamily="49" charset="0"/>
                          <a:cs typeface="Courier New" pitchFamily="49" charset="0"/>
                        </a:rPr>
                        <a:t> = new </a:t>
                      </a:r>
                      <a:r>
                        <a:rPr lang="en-US" sz="1800" b="0" dirty="0" err="1" smtClean="0">
                          <a:latin typeface="Courier New" pitchFamily="49" charset="0"/>
                          <a:cs typeface="Courier New" pitchFamily="49" charset="0"/>
                        </a:rPr>
                        <a:t>ArrayList</a:t>
                      </a:r>
                      <a:r>
                        <a:rPr lang="en-US" sz="1800" b="0" dirty="0" smtClean="0">
                          <a:latin typeface="Courier New" pitchFamily="49" charset="0"/>
                          <a:cs typeface="Courier New" pitchFamily="49" charset="0"/>
                        </a:rPr>
                        <a:t>(i);</a:t>
                      </a:r>
                    </a:p>
                  </a:txBody>
                  <a:tcPr>
                    <a:noFill/>
                  </a:tcPr>
                </a:tc>
                <a:tc>
                  <a:txBody>
                    <a:bodyPr/>
                    <a:lstStyle/>
                    <a:p>
                      <a:r>
                        <a:rPr lang="en-US" sz="1800" b="0" kern="1200" dirty="0" smtClean="0">
                          <a:solidFill>
                            <a:schemeClr val="dk1"/>
                          </a:solidFill>
                          <a:latin typeface="Courier New" pitchFamily="49" charset="0"/>
                          <a:ea typeface="+mn-ea"/>
                          <a:cs typeface="Courier New" pitchFamily="49" charset="0"/>
                        </a:rPr>
                        <a:t> </a:t>
                      </a:r>
                    </a:p>
                  </a:txBody>
                  <a:tcPr>
                    <a:noFill/>
                  </a:tcPr>
                </a:tc>
              </a:tr>
              <a:tr h="299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Object </a:t>
                      </a:r>
                      <a:r>
                        <a:rPr lang="en-US" sz="1800" b="1" dirty="0" smtClean="0">
                          <a:latin typeface="Courier New" pitchFamily="49" charset="0"/>
                          <a:cs typeface="Courier New" pitchFamily="49" charset="0"/>
                        </a:rPr>
                        <a:t>o</a:t>
                      </a:r>
                      <a:r>
                        <a:rPr lang="en-US" sz="1800" b="0" dirty="0" smtClean="0">
                          <a:latin typeface="Courier New" pitchFamily="49" charset="0"/>
                          <a:cs typeface="Courier New" pitchFamily="49" charset="0"/>
                        </a:rPr>
                        <a:t> = new Object();</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Courier New" pitchFamily="49" charset="0"/>
                          <a:ea typeface="+mn-ea"/>
                          <a:cs typeface="Courier New" pitchFamily="49" charset="0"/>
                        </a:rPr>
                        <a:t>o</a:t>
                      </a:r>
                      <a:r>
                        <a:rPr lang="en-US" sz="1800" b="0" kern="1200" baseline="0" dirty="0" smtClean="0">
                          <a:solidFill>
                            <a:schemeClr val="dk1"/>
                          </a:solidFill>
                          <a:latin typeface="Courier New" pitchFamily="49" charset="0"/>
                          <a:ea typeface="+mn-ea"/>
                          <a:cs typeface="Courier New" pitchFamily="49" charset="0"/>
                        </a:rPr>
                        <a:t>  </a:t>
                      </a:r>
                      <a:r>
                        <a:rPr lang="en-US" sz="1800" b="0" i="0" kern="1200" dirty="0" smtClean="0">
                          <a:solidFill>
                            <a:schemeClr val="dk1"/>
                          </a:solidFill>
                          <a:effectLst/>
                          <a:latin typeface="+mn-lt"/>
                          <a:ea typeface="+mn-ea"/>
                          <a:cs typeface="+mn-cs"/>
                        </a:rPr>
                        <a:t>∈  </a:t>
                      </a:r>
                      <a:r>
                        <a:rPr lang="en-US" sz="1800" b="0" kern="1200" dirty="0" smtClean="0">
                          <a:solidFill>
                            <a:schemeClr val="dk1"/>
                          </a:solidFill>
                          <a:latin typeface="+mn-lt"/>
                          <a:ea typeface="+mn-ea"/>
                          <a:cs typeface="Courier New" pitchFamily="49" charset="0"/>
                        </a:rPr>
                        <a:t>{ </a:t>
                      </a:r>
                      <a:r>
                        <a:rPr lang="en-US" sz="1800" b="0" kern="1200" dirty="0" smtClean="0">
                          <a:solidFill>
                            <a:schemeClr val="dk1"/>
                          </a:solidFill>
                          <a:latin typeface="Courier New" pitchFamily="49" charset="0"/>
                          <a:ea typeface="+mn-ea"/>
                          <a:cs typeface="Courier New" pitchFamily="49" charset="0"/>
                        </a:rPr>
                        <a:t>100,</a:t>
                      </a:r>
                      <a:r>
                        <a:rPr lang="en-US" sz="1800" b="0" kern="1200" baseline="0" dirty="0" smtClean="0">
                          <a:solidFill>
                            <a:schemeClr val="dk1"/>
                          </a:solidFill>
                          <a:latin typeface="Courier New" pitchFamily="49" charset="0"/>
                          <a:ea typeface="+mn-ea"/>
                          <a:cs typeface="Courier New" pitchFamily="49" charset="0"/>
                        </a:rPr>
                        <a:t> </a:t>
                      </a:r>
                      <a:r>
                        <a:rPr lang="en-US" sz="1800" b="0" kern="1200" dirty="0" smtClean="0">
                          <a:solidFill>
                            <a:schemeClr val="dk1"/>
                          </a:solidFill>
                          <a:latin typeface="Courier New" pitchFamily="49" charset="0"/>
                          <a:ea typeface="+mn-ea"/>
                          <a:cs typeface="Courier New" pitchFamily="49" charset="0"/>
                        </a:rPr>
                        <a:t>(byte)1, “hi”</a:t>
                      </a:r>
                      <a:r>
                        <a:rPr lang="en-US" sz="1800" b="0" kern="1200" dirty="0" smtClean="0">
                          <a:solidFill>
                            <a:schemeClr val="dk1"/>
                          </a:solidFill>
                          <a:latin typeface="+mn-lt"/>
                          <a:ea typeface="+mn-ea"/>
                          <a:cs typeface="Courier New" pitchFamily="49" charset="0"/>
                        </a:rPr>
                        <a:t>}</a:t>
                      </a:r>
                    </a:p>
                  </a:txBody>
                  <a:tcPr>
                    <a:solidFill>
                      <a:schemeClr val="bg2">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boolean</a:t>
                      </a:r>
                      <a:r>
                        <a:rPr lang="en-US" sz="1800" b="0" dirty="0" smtClean="0">
                          <a:latin typeface="Courier New" pitchFamily="49" charset="0"/>
                          <a:cs typeface="Courier New" pitchFamily="49" charset="0"/>
                        </a:rPr>
                        <a:t> </a:t>
                      </a:r>
                      <a:r>
                        <a:rPr lang="en-US" sz="1800" b="1" dirty="0" smtClean="0">
                          <a:latin typeface="Courier New" pitchFamily="49" charset="0"/>
                          <a:cs typeface="Courier New" pitchFamily="49" charset="0"/>
                        </a:rPr>
                        <a:t>b</a:t>
                      </a:r>
                      <a:r>
                        <a:rPr lang="en-US" sz="1800" b="0" dirty="0" smtClean="0">
                          <a:latin typeface="Courier New" pitchFamily="49" charset="0"/>
                          <a:cs typeface="Courier New" pitchFamily="49" charset="0"/>
                        </a:rPr>
                        <a:t> = </a:t>
                      </a:r>
                      <a:r>
                        <a:rPr lang="en-US" sz="1800" b="0" dirty="0" err="1" smtClean="0">
                          <a:latin typeface="Courier New" pitchFamily="49" charset="0"/>
                          <a:cs typeface="Courier New" pitchFamily="49" charset="0"/>
                        </a:rPr>
                        <a:t>lst.add</a:t>
                      </a:r>
                      <a:r>
                        <a:rPr lang="en-US" sz="1800" b="0" dirty="0" smtClean="0">
                          <a:latin typeface="Courier New" pitchFamily="49" charset="0"/>
                          <a:cs typeface="Courier New" pitchFamily="49" charset="0"/>
                        </a:rPr>
                        <a:t>(o);</a:t>
                      </a:r>
                    </a:p>
                  </a:txBody>
                  <a:tcPr>
                    <a:noFill/>
                  </a:tcPr>
                </a:tc>
                <a:tc>
                  <a:txBody>
                    <a:bodyPr/>
                    <a:lstStyle/>
                    <a:p>
                      <a:r>
                        <a:rPr lang="en-US" sz="1800" b="1" kern="1200" baseline="0" dirty="0" smtClean="0">
                          <a:solidFill>
                            <a:schemeClr val="dk1"/>
                          </a:solidFill>
                          <a:latin typeface="Courier New" pitchFamily="49" charset="0"/>
                          <a:ea typeface="+mn-ea"/>
                          <a:cs typeface="Courier New" pitchFamily="49" charset="0"/>
                        </a:rPr>
                        <a:t>b </a:t>
                      </a:r>
                      <a:r>
                        <a:rPr lang="en-US" sz="1800" b="0" kern="1200" dirty="0" smtClean="0">
                          <a:solidFill>
                            <a:schemeClr val="dk1"/>
                          </a:solidFill>
                          <a:latin typeface="Courier New" pitchFamily="49" charset="0"/>
                          <a:ea typeface="+mn-ea"/>
                          <a:cs typeface="Courier New" pitchFamily="49" charset="0"/>
                        </a:rPr>
                        <a:t> </a:t>
                      </a:r>
                      <a:r>
                        <a:rPr lang="en-US" sz="1800" b="0" i="0" kern="1200" dirty="0" smtClean="0">
                          <a:solidFill>
                            <a:schemeClr val="dk1"/>
                          </a:solidFill>
                          <a:effectLst/>
                          <a:latin typeface="+mn-lt"/>
                          <a:ea typeface="+mn-ea"/>
                          <a:cs typeface="+mn-cs"/>
                        </a:rPr>
                        <a:t>∈  </a:t>
                      </a:r>
                      <a:r>
                        <a:rPr lang="en-US" sz="1800" b="0" kern="1200" dirty="0" smtClean="0">
                          <a:solidFill>
                            <a:schemeClr val="dk1"/>
                          </a:solidFill>
                          <a:latin typeface="+mj-lt"/>
                          <a:ea typeface="+mn-ea"/>
                          <a:cs typeface="Courier New" pitchFamily="49" charset="0"/>
                        </a:rPr>
                        <a:t>{ </a:t>
                      </a:r>
                      <a:r>
                        <a:rPr lang="en-US" sz="1800" b="0" kern="1200" dirty="0" smtClean="0">
                          <a:solidFill>
                            <a:schemeClr val="dk1"/>
                          </a:solidFill>
                          <a:latin typeface="Courier New" pitchFamily="49" charset="0"/>
                          <a:ea typeface="+mn-ea"/>
                          <a:cs typeface="Courier New" pitchFamily="49" charset="0"/>
                        </a:rPr>
                        <a:t>false</a:t>
                      </a:r>
                      <a:r>
                        <a:rPr lang="en-US" sz="1800" b="0" kern="1200" baseline="0" dirty="0" smtClean="0">
                          <a:solidFill>
                            <a:schemeClr val="dk1"/>
                          </a:solidFill>
                          <a:latin typeface="Courier New" pitchFamily="49" charset="0"/>
                          <a:ea typeface="+mn-ea"/>
                          <a:cs typeface="Courier New" pitchFamily="49" charset="0"/>
                        </a:rPr>
                        <a:t> </a:t>
                      </a:r>
                      <a:r>
                        <a:rPr lang="en-US" sz="1800" b="0" kern="1200" dirty="0" smtClean="0">
                          <a:solidFill>
                            <a:schemeClr val="dk1"/>
                          </a:solidFill>
                          <a:latin typeface="+mj-lt"/>
                          <a:ea typeface="+mn-ea"/>
                          <a:cs typeface="Courier New" pitchFamily="49" charset="0"/>
                        </a:rPr>
                        <a:t>}</a:t>
                      </a:r>
                      <a:endParaRPr lang="en-US" sz="1800" b="0" kern="1200" dirty="0">
                        <a:solidFill>
                          <a:schemeClr val="dk1"/>
                        </a:solidFill>
                        <a:latin typeface="+mj-lt"/>
                        <a:ea typeface="+mn-ea"/>
                        <a:cs typeface="Courier New" pitchFamily="49" charset="0"/>
                      </a:endParaRPr>
                    </a:p>
                  </a:txBody>
                  <a:tcPr>
                    <a:solidFill>
                      <a:schemeClr val="bg2">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TreeSet</a:t>
                      </a:r>
                      <a:r>
                        <a:rPr lang="en-US" sz="1800" b="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ts</a:t>
                      </a:r>
                      <a:r>
                        <a:rPr lang="en-US" sz="1800" b="0" dirty="0" smtClean="0">
                          <a:latin typeface="Courier New" pitchFamily="49" charset="0"/>
                          <a:cs typeface="Courier New" pitchFamily="49" charset="0"/>
                        </a:rPr>
                        <a:t> = </a:t>
                      </a:r>
                      <a:r>
                        <a:rPr lang="en-US" sz="1800" b="0" kern="1200" dirty="0" smtClean="0">
                          <a:solidFill>
                            <a:schemeClr val="dk1"/>
                          </a:solidFill>
                          <a:latin typeface="Courier New" pitchFamily="49" charset="0"/>
                          <a:ea typeface="+mn-ea"/>
                          <a:cs typeface="Courier New" pitchFamily="49" charset="0"/>
                        </a:rPr>
                        <a:t>new </a:t>
                      </a:r>
                      <a:r>
                        <a:rPr lang="en-US" sz="1800" b="0" kern="1200" dirty="0" err="1" smtClean="0">
                          <a:solidFill>
                            <a:schemeClr val="dk1"/>
                          </a:solidFill>
                          <a:latin typeface="Courier New" pitchFamily="49" charset="0"/>
                          <a:ea typeface="+mn-ea"/>
                          <a:cs typeface="Courier New" pitchFamily="49" charset="0"/>
                        </a:rPr>
                        <a:t>TreeSet</a:t>
                      </a:r>
                      <a:r>
                        <a:rPr lang="en-US" sz="1800" b="0" kern="1200" dirty="0" smtClean="0">
                          <a:solidFill>
                            <a:schemeClr val="dk1"/>
                          </a:solidFill>
                          <a:latin typeface="Courier New" pitchFamily="49" charset="0"/>
                          <a:ea typeface="+mn-ea"/>
                          <a:cs typeface="Courier New" pitchFamily="49" charset="0"/>
                        </a:rPr>
                        <a:t>(</a:t>
                      </a:r>
                      <a:r>
                        <a:rPr lang="en-US" sz="1800" b="0" kern="1200" dirty="0" err="1" smtClean="0">
                          <a:solidFill>
                            <a:schemeClr val="dk1"/>
                          </a:solidFill>
                          <a:latin typeface="Courier New" pitchFamily="49" charset="0"/>
                          <a:ea typeface="+mn-ea"/>
                          <a:cs typeface="Courier New" pitchFamily="49" charset="0"/>
                        </a:rPr>
                        <a:t>lst</a:t>
                      </a:r>
                      <a:r>
                        <a:rPr lang="en-US" sz="1800" b="0" kern="1200" dirty="0" smtClean="0">
                          <a:solidFill>
                            <a:schemeClr val="dk1"/>
                          </a:solidFill>
                          <a:latin typeface="Courier New" pitchFamily="49" charset="0"/>
                          <a:ea typeface="+mn-ea"/>
                          <a:cs typeface="Courier New" pitchFamily="49" charset="0"/>
                        </a:rPr>
                        <a:t>);</a:t>
                      </a:r>
                    </a:p>
                  </a:txBody>
                  <a:tcPr>
                    <a:noFill/>
                  </a:tcPr>
                </a:tc>
                <a:tc>
                  <a:txBody>
                    <a:bodyPr/>
                    <a:lstStyle/>
                    <a:p>
                      <a:r>
                        <a:rPr lang="en-US" sz="1800" b="0" kern="1200" dirty="0" smtClean="0">
                          <a:solidFill>
                            <a:schemeClr val="dk1"/>
                          </a:solidFill>
                          <a:latin typeface="Courier New" pitchFamily="49" charset="0"/>
                          <a:ea typeface="+mn-ea"/>
                          <a:cs typeface="Courier New" pitchFamily="49" charset="0"/>
                        </a:rPr>
                        <a:t> </a:t>
                      </a:r>
                      <a:endParaRPr lang="en-US" sz="1800" b="0" kern="1200" dirty="0">
                        <a:solidFill>
                          <a:schemeClr val="dk1"/>
                        </a:solidFill>
                        <a:latin typeface="Courier New" pitchFamily="49" charset="0"/>
                        <a:ea typeface="+mn-ea"/>
                        <a:cs typeface="Courier New" pitchFamily="49" charset="0"/>
                      </a:endParaRPr>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Set </a:t>
                      </a:r>
                      <a:r>
                        <a:rPr lang="en-US" sz="1800" b="1" dirty="0" err="1" smtClean="0">
                          <a:latin typeface="Courier New" pitchFamily="49" charset="0"/>
                          <a:cs typeface="Courier New" pitchFamily="49" charset="0"/>
                        </a:rPr>
                        <a:t>set</a:t>
                      </a:r>
                      <a:r>
                        <a:rPr lang="en-US" sz="1800" b="0" dirty="0" smtClean="0">
                          <a:latin typeface="Courier New" pitchFamily="49" charset="0"/>
                          <a:cs typeface="Courier New" pitchFamily="49" charset="0"/>
                        </a:rPr>
                        <a:t> = </a:t>
                      </a:r>
                      <a:r>
                        <a:rPr lang="en-US" sz="1800" b="0" dirty="0" err="1" smtClean="0">
                          <a:latin typeface="Courier New" pitchFamily="49" charset="0"/>
                          <a:cs typeface="Courier New" pitchFamily="49" charset="0"/>
                        </a:rPr>
                        <a:t>synchronizedSet</a:t>
                      </a:r>
                      <a:r>
                        <a:rPr lang="en-US" sz="1800" b="0" dirty="0" smtClean="0">
                          <a:latin typeface="Courier New" pitchFamily="49" charset="0"/>
                          <a:cs typeface="Courier New" pitchFamily="49" charset="0"/>
                        </a:rPr>
                        <a:t>(</a:t>
                      </a:r>
                      <a:r>
                        <a:rPr lang="en-US" sz="1800" b="0" dirty="0" err="1" smtClean="0">
                          <a:latin typeface="Courier New" pitchFamily="49" charset="0"/>
                          <a:cs typeface="Courier New" pitchFamily="49" charset="0"/>
                        </a:rPr>
                        <a:t>ts</a:t>
                      </a:r>
                      <a:r>
                        <a:rPr lang="en-US" sz="1800" b="0" dirty="0" smtClean="0">
                          <a:latin typeface="Courier New" pitchFamily="49" charset="0"/>
                          <a:cs typeface="Courier New" pitchFamily="49" charset="0"/>
                        </a:rPr>
                        <a:t>);</a:t>
                      </a:r>
                    </a:p>
                  </a:txBody>
                  <a:tcPr>
                    <a:noFill/>
                  </a:tcPr>
                </a:tc>
                <a:tc>
                  <a:txBody>
                    <a:bodyPr/>
                    <a:lstStyle/>
                    <a:p>
                      <a:r>
                        <a:rPr lang="en-US" sz="1800" b="0" kern="1200" dirty="0" smtClean="0">
                          <a:solidFill>
                            <a:schemeClr val="dk1"/>
                          </a:solidFill>
                          <a:latin typeface="Courier New" pitchFamily="49" charset="0"/>
                          <a:ea typeface="+mn-ea"/>
                          <a:cs typeface="Courier New" pitchFamily="49" charset="0"/>
                        </a:rPr>
                        <a:t> </a:t>
                      </a:r>
                      <a:endParaRPr lang="en-US" sz="1800" b="0" kern="1200" dirty="0">
                        <a:solidFill>
                          <a:schemeClr val="dk1"/>
                        </a:solidFill>
                        <a:latin typeface="Courier New" pitchFamily="49" charset="0"/>
                        <a:ea typeface="+mn-ea"/>
                        <a:cs typeface="Courier New" pitchFamily="49" charset="0"/>
                      </a:endParaRPr>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//This assertion fails</a:t>
                      </a:r>
                    </a:p>
                  </a:txBody>
                  <a:tcPr>
                    <a:noFill/>
                  </a:tcPr>
                </a:tc>
                <a:tc>
                  <a:txBody>
                    <a:bodyPr/>
                    <a:lstStyle/>
                    <a:p>
                      <a:endParaRPr lang="en-US" dirty="0">
                        <a:solidFill>
                          <a:schemeClr val="tx1"/>
                        </a:solidFill>
                      </a:endParaRPr>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latin typeface="Courier New" pitchFamily="49" charset="0"/>
                          <a:cs typeface="Courier New" pitchFamily="49" charset="0"/>
                        </a:rPr>
                        <a:t>  </a:t>
                      </a:r>
                      <a:r>
                        <a:rPr lang="en-US" sz="1800" b="0" dirty="0" err="1" smtClean="0">
                          <a:latin typeface="Courier New" pitchFamily="49" charset="0"/>
                          <a:cs typeface="Courier New" pitchFamily="49" charset="0"/>
                        </a:rPr>
                        <a:t>assertTrue</a:t>
                      </a:r>
                      <a:r>
                        <a:rPr lang="en-US" sz="1800" b="0" dirty="0" smtClean="0">
                          <a:latin typeface="Courier New" pitchFamily="49" charset="0"/>
                          <a:cs typeface="Courier New" pitchFamily="49" charset="0"/>
                        </a:rPr>
                        <a:t>(</a:t>
                      </a:r>
                      <a:r>
                        <a:rPr lang="en-US" sz="1800" b="0" dirty="0" err="1" smtClean="0">
                          <a:latin typeface="Courier New" pitchFamily="49" charset="0"/>
                          <a:cs typeface="Courier New" pitchFamily="49" charset="0"/>
                        </a:rPr>
                        <a:t>set.equals</a:t>
                      </a:r>
                      <a:r>
                        <a:rPr lang="en-US" sz="1800" b="0" dirty="0" smtClean="0">
                          <a:latin typeface="Courier New" pitchFamily="49" charset="0"/>
                          <a:cs typeface="Courier New" pitchFamily="49" charset="0"/>
                        </a:rPr>
                        <a:t>(set));</a:t>
                      </a:r>
                    </a:p>
                    <a:p>
                      <a:r>
                        <a:rPr lang="en-US" dirty="0" smtClean="0">
                          <a:solidFill>
                            <a:schemeClr val="tx1"/>
                          </a:solidFill>
                        </a:rPr>
                        <a:t>}</a:t>
                      </a:r>
                      <a:endParaRPr lang="en-US" dirty="0">
                        <a:solidFill>
                          <a:schemeClr val="tx1"/>
                        </a:solidFill>
                      </a:endParaRPr>
                    </a:p>
                  </a:txBody>
                  <a:tcPr>
                    <a:noFill/>
                  </a:tcPr>
                </a:tc>
                <a:tc>
                  <a:txBody>
                    <a:bodyPr/>
                    <a:lstStyle/>
                    <a:p>
                      <a:endParaRPr lang="en-US" dirty="0">
                        <a:solidFill>
                          <a:schemeClr val="tx1"/>
                        </a:solidFill>
                      </a:endParaRPr>
                    </a:p>
                  </a:txBody>
                  <a:tcPr>
                    <a:noFill/>
                  </a:tcPr>
                </a:tc>
              </a:tr>
            </a:tbl>
          </a:graphicData>
        </a:graphic>
      </p:graphicFrame>
    </p:spTree>
    <p:extLst>
      <p:ext uri="{BB962C8B-B14F-4D97-AF65-F5344CB8AC3E}">
        <p14:creationId xmlns:p14="http://schemas.microsoft.com/office/powerpoint/2010/main" val="40178776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The architecture of  </a:t>
            </a:r>
            <a:r>
              <a:rPr lang="en-US" dirty="0" err="1" smtClean="0"/>
              <a:t>FailureDoc</a:t>
            </a:r>
            <a:endParaRPr lang="en-US" dirty="0"/>
          </a:p>
        </p:txBody>
      </p:sp>
      <p:sp>
        <p:nvSpPr>
          <p:cNvPr id="5" name="Flowchart: Document 4"/>
          <p:cNvSpPr/>
          <p:nvPr/>
        </p:nvSpPr>
        <p:spPr bwMode="auto">
          <a:xfrm>
            <a:off x="228600" y="1143000"/>
            <a:ext cx="1066800" cy="685800"/>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 Failed Test</a:t>
            </a:r>
          </a:p>
        </p:txBody>
      </p:sp>
      <p:sp>
        <p:nvSpPr>
          <p:cNvPr id="6" name="Flowchart: Document 5"/>
          <p:cNvSpPr/>
          <p:nvPr/>
        </p:nvSpPr>
        <p:spPr bwMode="auto">
          <a:xfrm>
            <a:off x="5562600" y="5223294"/>
            <a:ext cx="2133600" cy="685800"/>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 Failed Test </a:t>
            </a:r>
            <a:r>
              <a:rPr kumimoji="0" lang="en-US" sz="1800" b="1" i="0" u="none" strike="noStrike" cap="none" normalizeH="0" baseline="0" dirty="0" smtClean="0">
                <a:ln>
                  <a:noFill/>
                </a:ln>
                <a:solidFill>
                  <a:srgbClr val="FF0000"/>
                </a:solidFill>
                <a:effectLst/>
                <a:latin typeface="Times New Roman" pitchFamily="18" charset="0"/>
              </a:rPr>
              <a:t>with Documentation</a:t>
            </a:r>
          </a:p>
        </p:txBody>
      </p:sp>
      <p:sp>
        <p:nvSpPr>
          <p:cNvPr id="13" name="Flowchart: Alternate Process 12"/>
          <p:cNvSpPr/>
          <p:nvPr/>
        </p:nvSpPr>
        <p:spPr bwMode="auto">
          <a:xfrm>
            <a:off x="2362200" y="5070894"/>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Property</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dirty="0" smtClean="0">
                <a:ln>
                  <a:noFill/>
                </a:ln>
                <a:solidFill>
                  <a:schemeClr val="tx1"/>
                </a:solidFill>
                <a:effectLst/>
                <a:latin typeface="Times New Roman" pitchFamily="18" charset="0"/>
              </a:rPr>
              <a:t>Generalization</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4" name="Right Arrow 13"/>
          <p:cNvSpPr/>
          <p:nvPr/>
        </p:nvSpPr>
        <p:spPr bwMode="auto">
          <a:xfrm>
            <a:off x="1433052" y="1324896"/>
            <a:ext cx="838200" cy="1905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Flowchart: Alternate Process 14"/>
          <p:cNvSpPr/>
          <p:nvPr/>
        </p:nvSpPr>
        <p:spPr bwMode="auto">
          <a:xfrm>
            <a:off x="2362200" y="1066800"/>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Mutant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Generation</a:t>
            </a:r>
          </a:p>
        </p:txBody>
      </p:sp>
      <p:sp>
        <p:nvSpPr>
          <p:cNvPr id="16" name="Flowchart: Alternate Process 15"/>
          <p:cNvSpPr/>
          <p:nvPr/>
        </p:nvSpPr>
        <p:spPr bwMode="auto">
          <a:xfrm>
            <a:off x="2362200" y="2376948"/>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Execution Observation</a:t>
            </a:r>
          </a:p>
        </p:txBody>
      </p:sp>
      <p:sp>
        <p:nvSpPr>
          <p:cNvPr id="17" name="Flowchart: Alternate Process 16"/>
          <p:cNvSpPr/>
          <p:nvPr/>
        </p:nvSpPr>
        <p:spPr bwMode="auto">
          <a:xfrm>
            <a:off x="2362200" y="3692106"/>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Filter for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Root Causes</a:t>
            </a:r>
          </a:p>
        </p:txBody>
      </p:sp>
      <p:sp>
        <p:nvSpPr>
          <p:cNvPr id="18" name="Right Arrow 17"/>
          <p:cNvSpPr/>
          <p:nvPr/>
        </p:nvSpPr>
        <p:spPr bwMode="auto">
          <a:xfrm>
            <a:off x="4572000" y="5420554"/>
            <a:ext cx="838200" cy="1905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Down Arrow 18"/>
          <p:cNvSpPr/>
          <p:nvPr/>
        </p:nvSpPr>
        <p:spPr bwMode="auto">
          <a:xfrm>
            <a:off x="3238500" y="1981200"/>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Down Arrow 19"/>
          <p:cNvSpPr/>
          <p:nvPr/>
        </p:nvSpPr>
        <p:spPr bwMode="auto">
          <a:xfrm>
            <a:off x="3238500" y="3276600"/>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Down Arrow 20"/>
          <p:cNvSpPr/>
          <p:nvPr/>
        </p:nvSpPr>
        <p:spPr bwMode="auto">
          <a:xfrm>
            <a:off x="3238500" y="4630947"/>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pSp>
        <p:nvGrpSpPr>
          <p:cNvPr id="10" name="Group 9"/>
          <p:cNvGrpSpPr/>
          <p:nvPr/>
        </p:nvGrpSpPr>
        <p:grpSpPr>
          <a:xfrm>
            <a:off x="228600" y="1905000"/>
            <a:ext cx="1828800" cy="553998"/>
            <a:chOff x="228600" y="2133600"/>
            <a:chExt cx="1828800" cy="553998"/>
          </a:xfrm>
        </p:grpSpPr>
        <p:sp>
          <p:nvSpPr>
            <p:cNvPr id="9" name="TextBox 8"/>
            <p:cNvSpPr txBox="1"/>
            <p:nvPr/>
          </p:nvSpPr>
          <p:spPr>
            <a:xfrm>
              <a:off x="228600" y="2133600"/>
              <a:ext cx="1790700" cy="553998"/>
            </a:xfrm>
            <a:prstGeom prst="rect">
              <a:avLst/>
            </a:prstGeom>
            <a:noFill/>
          </p:spPr>
          <p:txBody>
            <a:bodyPr wrap="square" rtlCol="0">
              <a:spAutoFit/>
            </a:bodyPr>
            <a:lstStyle/>
            <a:p>
              <a:r>
                <a:rPr lang="en-US" sz="1500" dirty="0" smtClean="0">
                  <a:latin typeface="Courier New" pitchFamily="49" charset="0"/>
                  <a:cs typeface="Courier New" pitchFamily="49" charset="0"/>
                </a:rPr>
                <a:t>x = -1;</a:t>
              </a:r>
            </a:p>
            <a:p>
              <a:r>
                <a:rPr lang="en-US" sz="1500" dirty="0" smtClean="0">
                  <a:latin typeface="Courier New" pitchFamily="49" charset="0"/>
                  <a:cs typeface="Courier New" pitchFamily="49" charset="0"/>
                </a:rPr>
                <a:t>assert x &gt; 0;</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325" y="2363889"/>
              <a:ext cx="219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5" name="TextBox 34"/>
          <p:cNvSpPr txBox="1"/>
          <p:nvPr/>
        </p:nvSpPr>
        <p:spPr>
          <a:xfrm>
            <a:off x="4495800" y="1219200"/>
            <a:ext cx="1676400" cy="584775"/>
          </a:xfrm>
          <a:prstGeom prst="rect">
            <a:avLst/>
          </a:prstGeom>
          <a:noFill/>
        </p:spPr>
        <p:txBody>
          <a:bodyPr wrap="square" rtlCol="0">
            <a:spAutoFit/>
          </a:bodyPr>
          <a:lstStyle/>
          <a:p>
            <a:r>
              <a:rPr lang="en-US" sz="1600" dirty="0" smtClean="0">
                <a:latin typeface="Courier New" pitchFamily="49" charset="0"/>
                <a:cs typeface="Courier New" pitchFamily="49" charset="0"/>
              </a:rPr>
              <a:t>x = </a:t>
            </a:r>
            <a:r>
              <a:rPr lang="en-US" sz="1600" dirty="0" smtClean="0">
                <a:solidFill>
                  <a:srgbClr val="FF0000"/>
                </a:solidFill>
                <a:latin typeface="Courier New" pitchFamily="49" charset="0"/>
                <a:cs typeface="Courier New" pitchFamily="49" charset="0"/>
              </a:rPr>
              <a:t>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assert x&gt;0;</a:t>
            </a:r>
          </a:p>
        </p:txBody>
      </p:sp>
      <p:sp>
        <p:nvSpPr>
          <p:cNvPr id="36" name="TextBox 35"/>
          <p:cNvSpPr txBox="1"/>
          <p:nvPr/>
        </p:nvSpPr>
        <p:spPr>
          <a:xfrm>
            <a:off x="5978106" y="1209622"/>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5</a:t>
            </a:r>
            <a:r>
              <a:rPr lang="en-US" sz="1600" dirty="0" smtClean="0"/>
              <a:t>;</a:t>
            </a:r>
            <a:endParaRPr lang="en-US" sz="1600" dirty="0"/>
          </a:p>
          <a:p>
            <a:r>
              <a:rPr lang="en-US" sz="1600" dirty="0"/>
              <a:t>assert </a:t>
            </a:r>
            <a:r>
              <a:rPr lang="en-US" sz="1600" dirty="0" smtClean="0"/>
              <a:t>x&gt;0</a:t>
            </a:r>
            <a:r>
              <a:rPr lang="en-US" sz="1600" dirty="0"/>
              <a:t>;</a:t>
            </a:r>
          </a:p>
        </p:txBody>
      </p:sp>
      <p:sp>
        <p:nvSpPr>
          <p:cNvPr id="37" name="TextBox 36"/>
          <p:cNvSpPr txBox="1"/>
          <p:nvPr/>
        </p:nvSpPr>
        <p:spPr>
          <a:xfrm>
            <a:off x="7443159" y="1196155"/>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2</a:t>
            </a:r>
            <a:r>
              <a:rPr lang="en-US" sz="1600" dirty="0" smtClean="0"/>
              <a:t>;</a:t>
            </a:r>
            <a:endParaRPr lang="en-US" sz="1600" dirty="0"/>
          </a:p>
          <a:p>
            <a:r>
              <a:rPr lang="en-US" sz="1600" dirty="0"/>
              <a:t>assert </a:t>
            </a:r>
            <a:r>
              <a:rPr lang="en-US" sz="1600" dirty="0" smtClean="0"/>
              <a:t>x&gt;0</a:t>
            </a:r>
            <a:r>
              <a:rPr lang="en-US" sz="1600" dirty="0"/>
              <a:t>;</a:t>
            </a:r>
          </a:p>
        </p:txBody>
      </p:sp>
      <p:sp>
        <p:nvSpPr>
          <p:cNvPr id="38" name="TextBox 37"/>
          <p:cNvSpPr txBox="1"/>
          <p:nvPr/>
        </p:nvSpPr>
        <p:spPr>
          <a:xfrm>
            <a:off x="4495800" y="2688821"/>
            <a:ext cx="1676400" cy="584775"/>
          </a:xfrm>
          <a:prstGeom prst="rect">
            <a:avLst/>
          </a:prstGeom>
          <a:noFill/>
        </p:spPr>
        <p:txBody>
          <a:bodyPr wrap="square" rtlCol="0">
            <a:spAutoFit/>
          </a:bodyPr>
          <a:lstStyle/>
          <a:p>
            <a:r>
              <a:rPr lang="en-US" sz="1600" dirty="0" smtClean="0">
                <a:latin typeface="Courier New" pitchFamily="49" charset="0"/>
                <a:cs typeface="Courier New" pitchFamily="49" charset="0"/>
              </a:rPr>
              <a:t>x = </a:t>
            </a:r>
            <a:r>
              <a:rPr lang="en-US" sz="1600" dirty="0" smtClean="0">
                <a:solidFill>
                  <a:srgbClr val="FF0000"/>
                </a:solidFill>
                <a:latin typeface="Courier New" pitchFamily="49" charset="0"/>
                <a:cs typeface="Courier New" pitchFamily="49" charset="0"/>
              </a:rPr>
              <a:t>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assert x&gt;0;</a:t>
            </a:r>
          </a:p>
        </p:txBody>
      </p:sp>
      <p:sp>
        <p:nvSpPr>
          <p:cNvPr id="39" name="TextBox 38"/>
          <p:cNvSpPr txBox="1"/>
          <p:nvPr/>
        </p:nvSpPr>
        <p:spPr>
          <a:xfrm>
            <a:off x="6025182" y="2699001"/>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5</a:t>
            </a:r>
            <a:r>
              <a:rPr lang="en-US" sz="1600" dirty="0" smtClean="0"/>
              <a:t>;</a:t>
            </a:r>
            <a:endParaRPr lang="en-US" sz="1600" dirty="0"/>
          </a:p>
          <a:p>
            <a:r>
              <a:rPr lang="en-US" sz="1600" dirty="0"/>
              <a:t>assert </a:t>
            </a:r>
            <a:r>
              <a:rPr lang="en-US" sz="1600" dirty="0" smtClean="0"/>
              <a:t>x&gt;0</a:t>
            </a:r>
            <a:r>
              <a:rPr lang="en-US" sz="1600" dirty="0"/>
              <a:t>;</a:t>
            </a:r>
          </a:p>
        </p:txBody>
      </p:sp>
      <p:sp>
        <p:nvSpPr>
          <p:cNvPr id="40" name="TextBox 39"/>
          <p:cNvSpPr txBox="1"/>
          <p:nvPr/>
        </p:nvSpPr>
        <p:spPr>
          <a:xfrm>
            <a:off x="7502106" y="2697777"/>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2</a:t>
            </a:r>
            <a:r>
              <a:rPr lang="en-US" sz="1600" dirty="0" smtClean="0"/>
              <a:t>;</a:t>
            </a:r>
            <a:endParaRPr lang="en-US" sz="1600" dirty="0"/>
          </a:p>
          <a:p>
            <a:r>
              <a:rPr lang="en-US" sz="1600" dirty="0"/>
              <a:t>assert </a:t>
            </a:r>
            <a:r>
              <a:rPr lang="en-US" sz="1600" dirty="0" smtClean="0"/>
              <a:t>x&gt;0</a:t>
            </a:r>
            <a:r>
              <a:rPr lang="en-US" sz="1600" dirty="0"/>
              <a:t>;</a:t>
            </a: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799" y="3227718"/>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2467" y="3207588"/>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4536" y="3231400"/>
            <a:ext cx="219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Group 10"/>
          <p:cNvGrpSpPr/>
          <p:nvPr/>
        </p:nvGrpSpPr>
        <p:grpSpPr>
          <a:xfrm>
            <a:off x="4572000" y="4124980"/>
            <a:ext cx="1185333" cy="646331"/>
            <a:chOff x="4800600" y="4429780"/>
            <a:chExt cx="1185333" cy="646331"/>
          </a:xfrm>
        </p:grpSpPr>
        <p:pic>
          <p:nvPicPr>
            <p:cNvPr id="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4495800"/>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TextBox 47"/>
            <p:cNvSpPr txBox="1"/>
            <p:nvPr/>
          </p:nvSpPr>
          <p:spPr>
            <a:xfrm>
              <a:off x="4800600" y="4429780"/>
              <a:ext cx="990600" cy="646331"/>
            </a:xfrm>
            <a:prstGeom prst="rect">
              <a:avLst/>
            </a:prstGeom>
            <a:noFill/>
          </p:spPr>
          <p:txBody>
            <a:bodyPr wrap="square" rtlCol="0">
              <a:spAutoFit/>
            </a:bodyPr>
            <a:lstStyle/>
            <a:p>
              <a:r>
                <a:rPr lang="en-US" sz="1800" dirty="0" smtClean="0">
                  <a:latin typeface="+mj-lt"/>
                  <a:cs typeface="Courier New" pitchFamily="49" charset="0"/>
                </a:rPr>
                <a:t>x = </a:t>
              </a:r>
              <a:r>
                <a:rPr lang="en-US" sz="1800" dirty="0" smtClean="0">
                  <a:solidFill>
                    <a:srgbClr val="FF0000"/>
                  </a:solidFill>
                  <a:latin typeface="+mj-lt"/>
                  <a:cs typeface="Courier New" pitchFamily="49" charset="0"/>
                </a:rPr>
                <a:t>5</a:t>
              </a:r>
              <a:endParaRPr lang="en-US" sz="1800" dirty="0" smtClean="0">
                <a:latin typeface="+mj-lt"/>
                <a:cs typeface="Courier New" pitchFamily="49" charset="0"/>
              </a:endParaRPr>
            </a:p>
            <a:p>
              <a:r>
                <a:rPr lang="en-US" sz="1800" dirty="0">
                  <a:latin typeface="+mj-lt"/>
                  <a:cs typeface="Courier New" pitchFamily="49" charset="0"/>
                </a:rPr>
                <a:t>x = </a:t>
              </a:r>
              <a:r>
                <a:rPr lang="en-US" sz="1800" dirty="0" smtClean="0">
                  <a:solidFill>
                    <a:srgbClr val="FF0000"/>
                  </a:solidFill>
                  <a:latin typeface="+mj-lt"/>
                  <a:cs typeface="Courier New" pitchFamily="49" charset="0"/>
                </a:rPr>
                <a:t>2</a:t>
              </a:r>
              <a:endParaRPr lang="en-US" sz="1800" dirty="0">
                <a:latin typeface="+mj-lt"/>
                <a:cs typeface="Courier New" pitchFamily="49" charset="0"/>
              </a:endParaRPr>
            </a:p>
          </p:txBody>
        </p:sp>
      </p:grpSp>
      <p:sp>
        <p:nvSpPr>
          <p:cNvPr id="49" name="TextBox 48"/>
          <p:cNvSpPr txBox="1"/>
          <p:nvPr/>
        </p:nvSpPr>
        <p:spPr>
          <a:xfrm>
            <a:off x="4648200" y="5711279"/>
            <a:ext cx="990600" cy="384721"/>
          </a:xfrm>
          <a:prstGeom prst="rect">
            <a:avLst/>
          </a:prstGeom>
          <a:noFill/>
        </p:spPr>
        <p:txBody>
          <a:bodyPr wrap="square" rtlCol="0">
            <a:spAutoFit/>
          </a:bodyPr>
          <a:lstStyle/>
          <a:p>
            <a:r>
              <a:rPr lang="en-US" sz="1900" dirty="0" smtClean="0">
                <a:solidFill>
                  <a:srgbClr val="FF0000"/>
                </a:solidFill>
                <a:latin typeface="+mj-lt"/>
                <a:cs typeface="Courier New" pitchFamily="49" charset="0"/>
              </a:rPr>
              <a:t>x &gt; 0</a:t>
            </a:r>
            <a:endParaRPr lang="en-US" sz="1900" dirty="0">
              <a:solidFill>
                <a:srgbClr val="FF0000"/>
              </a:solidFill>
              <a:latin typeface="+mj-lt"/>
              <a:cs typeface="Courier New" pitchFamily="49" charset="0"/>
            </a:endParaRPr>
          </a:p>
        </p:txBody>
      </p:sp>
      <p:sp>
        <p:nvSpPr>
          <p:cNvPr id="50" name="TextBox 49"/>
          <p:cNvSpPr txBox="1"/>
          <p:nvPr/>
        </p:nvSpPr>
        <p:spPr>
          <a:xfrm>
            <a:off x="6134100" y="5863418"/>
            <a:ext cx="3162300" cy="784830"/>
          </a:xfrm>
          <a:prstGeom prst="rect">
            <a:avLst/>
          </a:prstGeom>
          <a:noFill/>
        </p:spPr>
        <p:txBody>
          <a:bodyPr wrap="square" rtlCol="0">
            <a:spAutoFit/>
          </a:bodyPr>
          <a:lstStyle/>
          <a:p>
            <a:r>
              <a:rPr lang="en-US" sz="1500" dirty="0" smtClean="0">
                <a:latin typeface="Courier New" pitchFamily="49" charset="0"/>
                <a:cs typeface="Courier New" pitchFamily="49" charset="0"/>
              </a:rPr>
              <a:t> </a:t>
            </a:r>
            <a:r>
              <a:rPr lang="en-US" sz="1500" dirty="0" smtClean="0">
                <a:solidFill>
                  <a:srgbClr val="FF0000"/>
                </a:solidFill>
                <a:latin typeface="Courier New" pitchFamily="49" charset="0"/>
                <a:cs typeface="Courier New" pitchFamily="49" charset="0"/>
              </a:rPr>
              <a:t>//Test passes if x &gt; 0</a:t>
            </a:r>
          </a:p>
          <a:p>
            <a:r>
              <a:rPr lang="en-US" sz="1500" dirty="0" smtClean="0">
                <a:latin typeface="Courier New" pitchFamily="49" charset="0"/>
                <a:cs typeface="Courier New" pitchFamily="49" charset="0"/>
              </a:rPr>
              <a:t> x = -1;</a:t>
            </a:r>
          </a:p>
          <a:p>
            <a:r>
              <a:rPr lang="en-US" sz="1500" dirty="0" smtClean="0">
                <a:latin typeface="Courier New" pitchFamily="49" charset="0"/>
                <a:cs typeface="Courier New" pitchFamily="49" charset="0"/>
              </a:rPr>
              <a:t> assert x &gt; 0;</a:t>
            </a:r>
          </a:p>
        </p:txBody>
      </p:sp>
      <p:sp>
        <p:nvSpPr>
          <p:cNvPr id="31" name="Rounded Rectangle 30"/>
          <p:cNvSpPr/>
          <p:nvPr/>
        </p:nvSpPr>
        <p:spPr bwMode="auto">
          <a:xfrm>
            <a:off x="2271251" y="4876800"/>
            <a:ext cx="6720349" cy="1771448"/>
          </a:xfrm>
          <a:prstGeom prst="roundRect">
            <a:avLst/>
          </a:prstGeom>
          <a:noFill/>
          <a:ln w="730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5841811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generalization</a:t>
            </a:r>
            <a:endParaRPr lang="en-US" dirty="0"/>
          </a:p>
        </p:txBody>
      </p:sp>
      <p:sp>
        <p:nvSpPr>
          <p:cNvPr id="3" name="Content Placeholder 2"/>
          <p:cNvSpPr>
            <a:spLocks noGrp="1"/>
          </p:cNvSpPr>
          <p:nvPr>
            <p:ph idx="1"/>
          </p:nvPr>
        </p:nvSpPr>
        <p:spPr>
          <a:xfrm>
            <a:off x="685800" y="1371600"/>
            <a:ext cx="8229600" cy="4495800"/>
          </a:xfrm>
        </p:spPr>
        <p:txBody>
          <a:bodyPr/>
          <a:lstStyle/>
          <a:p>
            <a:r>
              <a:rPr lang="en-US" dirty="0" smtClean="0"/>
              <a:t>Generalize properties for </a:t>
            </a:r>
            <a:r>
              <a:rPr lang="en-US" dirty="0" smtClean="0">
                <a:solidFill>
                  <a:schemeClr val="accent2"/>
                </a:solidFill>
              </a:rPr>
              <a:t>failure-correcting objects</a:t>
            </a:r>
          </a:p>
          <a:p>
            <a:pPr lvl="1"/>
            <a:r>
              <a:rPr lang="en-US" dirty="0" smtClean="0"/>
              <a:t>Use a Daikon-like technique</a:t>
            </a:r>
          </a:p>
          <a:p>
            <a:pPr lvl="1"/>
            <a:r>
              <a:rPr lang="en-US" dirty="0" smtClean="0"/>
              <a:t>E.g., property of the object set: </a:t>
            </a:r>
            <a:r>
              <a:rPr lang="en-US" b="1" dirty="0" smtClean="0">
                <a:latin typeface="+mj-lt"/>
                <a:cs typeface="Courier New" pitchFamily="49" charset="0"/>
              </a:rPr>
              <a:t>{</a:t>
            </a:r>
            <a:r>
              <a:rPr lang="en-US" b="1" dirty="0" smtClean="0">
                <a:latin typeface="Courier New" pitchFamily="49" charset="0"/>
                <a:cs typeface="Courier New" pitchFamily="49" charset="0"/>
              </a:rPr>
              <a:t>100</a:t>
            </a:r>
            <a:r>
              <a:rPr lang="en-US" b="1" dirty="0">
                <a:latin typeface="+mj-lt"/>
                <a:cs typeface="Courier New" pitchFamily="49" charset="0"/>
              </a:rPr>
              <a:t>, </a:t>
            </a:r>
            <a:r>
              <a:rPr lang="en-US" b="1" dirty="0" smtClean="0">
                <a:latin typeface="Courier New" pitchFamily="49" charset="0"/>
                <a:cs typeface="Courier New" pitchFamily="49" charset="0"/>
              </a:rPr>
              <a:t>“hi!”</a:t>
            </a:r>
            <a:r>
              <a:rPr lang="en-US" b="1" dirty="0">
                <a:latin typeface="+mj-lt"/>
                <a:cs typeface="Courier New" pitchFamily="49" charset="0"/>
              </a:rPr>
              <a:t>, </a:t>
            </a:r>
            <a:r>
              <a:rPr lang="en-US" b="1" dirty="0" smtClean="0">
                <a:latin typeface="Courier New" pitchFamily="49" charset="0"/>
                <a:cs typeface="Courier New" pitchFamily="49" charset="0"/>
              </a:rPr>
              <a:t>(byte)1</a:t>
            </a:r>
            <a:r>
              <a:rPr lang="en-US" b="1" dirty="0">
                <a:latin typeface="+mj-lt"/>
                <a:cs typeface="Courier New" pitchFamily="49" charset="0"/>
              </a:rPr>
              <a:t>}</a:t>
            </a:r>
            <a:r>
              <a:rPr lang="en-US" dirty="0" smtClean="0"/>
              <a:t> is: </a:t>
            </a:r>
          </a:p>
          <a:p>
            <a:pPr marL="457200" lvl="1" indent="0">
              <a:buNone/>
            </a:pPr>
            <a:r>
              <a:rPr lang="en-US" i="1" dirty="0"/>
              <a:t> </a:t>
            </a:r>
            <a:r>
              <a:rPr lang="en-US" i="1" dirty="0" smtClean="0"/>
              <a:t>   all values are comparable</a:t>
            </a:r>
            <a:r>
              <a:rPr lang="en-US" dirty="0" smtClean="0"/>
              <a:t>.</a:t>
            </a:r>
          </a:p>
          <a:p>
            <a:pPr lvl="1"/>
            <a:endParaRPr lang="en-US" sz="1100" dirty="0" smtClean="0"/>
          </a:p>
          <a:p>
            <a:pPr lvl="1"/>
            <a:endParaRPr lang="en-US" sz="1100" dirty="0" smtClean="0"/>
          </a:p>
          <a:p>
            <a:r>
              <a:rPr lang="en-US" dirty="0" smtClean="0"/>
              <a:t>Rephrase properties into readable documentation</a:t>
            </a:r>
          </a:p>
          <a:p>
            <a:pPr lvl="1"/>
            <a:r>
              <a:rPr lang="en-US" dirty="0" smtClean="0"/>
              <a:t>Employ a small set of templates:</a:t>
            </a:r>
          </a:p>
          <a:p>
            <a:pPr marL="457200" lvl="1"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x </a:t>
            </a:r>
            <a:r>
              <a:rPr lang="en-US" b="1" dirty="0" err="1" smtClean="0">
                <a:latin typeface="Courier New" pitchFamily="49" charset="0"/>
                <a:cs typeface="Courier New" pitchFamily="49" charset="0"/>
              </a:rPr>
              <a:t>instanceof</a:t>
            </a:r>
            <a:r>
              <a:rPr lang="en-US" b="1" dirty="0" smtClean="0">
                <a:latin typeface="Courier New" pitchFamily="49" charset="0"/>
                <a:cs typeface="Courier New" pitchFamily="49" charset="0"/>
              </a:rPr>
              <a:t> Comparable </a:t>
            </a:r>
            <a:r>
              <a:rPr lang="en-US" dirty="0">
                <a:solidFill>
                  <a:srgbClr val="FF0000"/>
                </a:solidFill>
              </a:rPr>
              <a:t>⇒</a:t>
            </a:r>
            <a:r>
              <a:rPr lang="en-US" b="1" dirty="0" smtClean="0">
                <a:solidFill>
                  <a:srgbClr val="FF0000"/>
                </a:solidFill>
              </a:rPr>
              <a:t> </a:t>
            </a:r>
            <a:r>
              <a:rPr lang="en-US" dirty="0" smtClean="0"/>
              <a:t>  </a:t>
            </a:r>
            <a:r>
              <a:rPr lang="en-US" b="1" dirty="0" smtClean="0">
                <a:latin typeface="Courier New" pitchFamily="49" charset="0"/>
                <a:cs typeface="Courier New" pitchFamily="49" charset="0"/>
              </a:rPr>
              <a:t>x</a:t>
            </a:r>
            <a:r>
              <a:rPr lang="en-US" dirty="0" smtClean="0"/>
              <a:t> implements </a:t>
            </a:r>
            <a:r>
              <a:rPr lang="en-US" b="1" dirty="0" smtClean="0">
                <a:latin typeface="Courier New" pitchFamily="49" charset="0"/>
                <a:cs typeface="Courier New" pitchFamily="49" charset="0"/>
              </a:rPr>
              <a:t>Comparable</a:t>
            </a:r>
          </a:p>
          <a:p>
            <a:pPr marL="457200" lvl="1" indent="0">
              <a:buNone/>
            </a:pPr>
            <a:r>
              <a:rPr lang="en-US" dirty="0"/>
              <a:t> </a:t>
            </a:r>
            <a:r>
              <a:rPr lang="en-US" dirty="0" smtClean="0"/>
              <a:t>    </a:t>
            </a:r>
            <a:r>
              <a:rPr lang="en-US" b="1" dirty="0" err="1" smtClean="0">
                <a:latin typeface="Courier New" pitchFamily="49" charset="0"/>
                <a:cs typeface="Courier New" pitchFamily="49" charset="0"/>
              </a:rPr>
              <a:t>x.add</a:t>
            </a:r>
            <a:r>
              <a:rPr lang="en-US" b="1" dirty="0" smtClean="0">
                <a:latin typeface="Courier New" pitchFamily="49" charset="0"/>
                <a:cs typeface="Courier New" pitchFamily="49" charset="0"/>
              </a:rPr>
              <a:t>(y)</a:t>
            </a:r>
            <a:r>
              <a:rPr lang="en-US" dirty="0" smtClean="0"/>
              <a:t> replaced by </a:t>
            </a:r>
            <a:r>
              <a:rPr lang="en-US" b="1" dirty="0" smtClean="0">
                <a:latin typeface="Courier New" pitchFamily="49" charset="0"/>
                <a:cs typeface="Courier New" pitchFamily="49" charset="0"/>
              </a:rPr>
              <a:t>false</a:t>
            </a:r>
            <a:r>
              <a:rPr lang="en-US" dirty="0" smtClean="0"/>
              <a:t>  </a:t>
            </a:r>
            <a:r>
              <a:rPr lang="en-US" sz="1000" dirty="0" smtClean="0"/>
              <a:t> </a:t>
            </a:r>
            <a:r>
              <a:rPr lang="en-US" dirty="0" smtClean="0">
                <a:solidFill>
                  <a:srgbClr val="FF0000"/>
                </a:solidFill>
              </a:rPr>
              <a:t>⇒</a:t>
            </a:r>
            <a:r>
              <a:rPr lang="en-US" dirty="0" smtClean="0"/>
              <a:t>   </a:t>
            </a:r>
            <a:r>
              <a:rPr lang="en-US" b="1" dirty="0">
                <a:latin typeface="Courier New" pitchFamily="49" charset="0"/>
                <a:cs typeface="Courier New" pitchFamily="49" charset="0"/>
              </a:rPr>
              <a:t>y </a:t>
            </a:r>
            <a:r>
              <a:rPr lang="en-US" dirty="0" smtClean="0"/>
              <a:t>is not added to </a:t>
            </a:r>
            <a:r>
              <a:rPr lang="en-US" b="1" dirty="0">
                <a:latin typeface="Courier New" pitchFamily="49" charset="0"/>
                <a:cs typeface="Courier New" pitchFamily="49" charset="0"/>
              </a:rPr>
              <a:t>x</a:t>
            </a:r>
          </a:p>
          <a:p>
            <a:pPr marL="457200" lvl="1" indent="0">
              <a:buNone/>
            </a:pPr>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25</a:t>
            </a:fld>
            <a:endParaRPr lang="en-US"/>
          </a:p>
        </p:txBody>
      </p:sp>
    </p:spTree>
    <p:extLst>
      <p:ext uri="{BB962C8B-B14F-4D97-AF65-F5344CB8AC3E}">
        <p14:creationId xmlns:p14="http://schemas.microsoft.com/office/powerpoint/2010/main" val="287486319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Overview</a:t>
            </a:r>
          </a:p>
          <a:p>
            <a:endParaRPr lang="en-US" sz="900" dirty="0" smtClean="0"/>
          </a:p>
          <a:p>
            <a:r>
              <a:rPr lang="en-US" dirty="0" smtClean="0"/>
              <a:t>The </a:t>
            </a:r>
            <a:r>
              <a:rPr lang="en-US" b="1" dirty="0" err="1" smtClean="0">
                <a:solidFill>
                  <a:srgbClr val="0070C0"/>
                </a:solidFill>
              </a:rPr>
              <a:t>FailureDoc</a:t>
            </a:r>
            <a:r>
              <a:rPr lang="en-US" dirty="0" smtClean="0">
                <a:solidFill>
                  <a:srgbClr val="0070C0"/>
                </a:solidFill>
              </a:rPr>
              <a:t> </a:t>
            </a:r>
            <a:r>
              <a:rPr lang="en-US" dirty="0" smtClean="0"/>
              <a:t>technique</a:t>
            </a:r>
          </a:p>
          <a:p>
            <a:pPr lvl="1"/>
            <a:endParaRPr lang="en-US" sz="900" dirty="0" smtClean="0"/>
          </a:p>
          <a:p>
            <a:r>
              <a:rPr lang="en-US" dirty="0" smtClean="0"/>
              <a:t>Implementation &amp; Evaluation</a:t>
            </a:r>
          </a:p>
          <a:p>
            <a:endParaRPr lang="en-US" sz="800" dirty="0" smtClean="0"/>
          </a:p>
          <a:p>
            <a:r>
              <a:rPr lang="en-US" dirty="0" smtClean="0"/>
              <a:t>Related work</a:t>
            </a:r>
          </a:p>
          <a:p>
            <a:endParaRPr lang="en-US" sz="800" dirty="0" smtClean="0"/>
          </a:p>
          <a:p>
            <a:r>
              <a:rPr lang="en-US" dirty="0" smtClean="0"/>
              <a:t>Conclusion</a:t>
            </a:r>
          </a:p>
          <a:p>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26</a:t>
            </a:fld>
            <a:endParaRPr lang="en-US"/>
          </a:p>
        </p:txBody>
      </p:sp>
      <p:sp>
        <p:nvSpPr>
          <p:cNvPr id="5" name="Right Arrow 4"/>
          <p:cNvSpPr/>
          <p:nvPr/>
        </p:nvSpPr>
        <p:spPr bwMode="auto">
          <a:xfrm>
            <a:off x="152400" y="2743200"/>
            <a:ext cx="533400" cy="1524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6964683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a:xfrm>
            <a:off x="685800" y="1371600"/>
            <a:ext cx="8077200" cy="4495800"/>
          </a:xfrm>
        </p:spPr>
        <p:txBody>
          <a:bodyPr/>
          <a:lstStyle/>
          <a:p>
            <a:r>
              <a:rPr lang="en-US" b="1" dirty="0" smtClean="0"/>
              <a:t>RQ1: </a:t>
            </a:r>
            <a:r>
              <a:rPr lang="en-US" dirty="0" smtClean="0"/>
              <a:t>can </a:t>
            </a:r>
            <a:r>
              <a:rPr lang="en-US" dirty="0" err="1" smtClean="0"/>
              <a:t>FailureDoc</a:t>
            </a:r>
            <a:r>
              <a:rPr lang="en-US" dirty="0" smtClean="0"/>
              <a:t> </a:t>
            </a:r>
            <a:r>
              <a:rPr lang="en-US" dirty="0">
                <a:solidFill>
                  <a:schemeClr val="accent2"/>
                </a:solidFill>
              </a:rPr>
              <a:t>infer explanatory documentation </a:t>
            </a:r>
            <a:r>
              <a:rPr lang="en-US" dirty="0" smtClean="0"/>
              <a:t>for failed tests?</a:t>
            </a:r>
          </a:p>
          <a:p>
            <a:endParaRPr lang="en-US" dirty="0"/>
          </a:p>
          <a:p>
            <a:r>
              <a:rPr lang="en-US" b="1" dirty="0" smtClean="0"/>
              <a:t>RQ2</a:t>
            </a:r>
            <a:r>
              <a:rPr lang="en-US" dirty="0" smtClean="0"/>
              <a:t>: is the documentation useful for programmers to </a:t>
            </a:r>
            <a:r>
              <a:rPr lang="en-US" dirty="0" smtClean="0">
                <a:solidFill>
                  <a:schemeClr val="accent2"/>
                </a:solidFill>
              </a:rPr>
              <a:t>understand the test</a:t>
            </a:r>
            <a:r>
              <a:rPr lang="en-US" dirty="0" smtClean="0"/>
              <a:t> and </a:t>
            </a:r>
            <a:r>
              <a:rPr lang="en-US" dirty="0">
                <a:solidFill>
                  <a:schemeClr val="accent2"/>
                </a:solidFill>
              </a:rPr>
              <a:t>fix the bug</a:t>
            </a:r>
            <a:r>
              <a:rPr lang="en-US" dirty="0" smtClean="0"/>
              <a:t>?</a:t>
            </a:r>
          </a:p>
        </p:txBody>
      </p:sp>
      <p:sp>
        <p:nvSpPr>
          <p:cNvPr id="4" name="Slide Number Placeholder 3"/>
          <p:cNvSpPr>
            <a:spLocks noGrp="1"/>
          </p:cNvSpPr>
          <p:nvPr>
            <p:ph type="sldNum" sz="quarter" idx="11"/>
          </p:nvPr>
        </p:nvSpPr>
        <p:spPr/>
        <p:txBody>
          <a:bodyPr/>
          <a:lstStyle/>
          <a:p>
            <a:fld id="{3B048AC8-D41E-4C7B-8EE3-A52489AA1F05}" type="slidenum">
              <a:rPr lang="en-US" smtClean="0"/>
              <a:pPr/>
              <a:t>27</a:t>
            </a:fld>
            <a:endParaRPr lang="en-US"/>
          </a:p>
        </p:txBody>
      </p:sp>
    </p:spTree>
    <p:extLst>
      <p:ext uri="{BB962C8B-B14F-4D97-AF65-F5344CB8AC3E}">
        <p14:creationId xmlns:p14="http://schemas.microsoft.com/office/powerpoint/2010/main" val="148259742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1143000"/>
          </a:xfrm>
        </p:spPr>
        <p:txBody>
          <a:bodyPr/>
          <a:lstStyle/>
          <a:p>
            <a:r>
              <a:rPr lang="en-US" dirty="0" smtClean="0"/>
              <a:t>Evaluation procedure</a:t>
            </a:r>
            <a:endParaRPr lang="en-US" dirty="0"/>
          </a:p>
        </p:txBody>
      </p:sp>
      <p:sp>
        <p:nvSpPr>
          <p:cNvPr id="3" name="Content Placeholder 2"/>
          <p:cNvSpPr>
            <a:spLocks noGrp="1"/>
          </p:cNvSpPr>
          <p:nvPr>
            <p:ph idx="1"/>
          </p:nvPr>
        </p:nvSpPr>
        <p:spPr>
          <a:xfrm>
            <a:off x="228600" y="1066800"/>
            <a:ext cx="8915400" cy="4495800"/>
          </a:xfrm>
        </p:spPr>
        <p:txBody>
          <a:bodyPr/>
          <a:lstStyle/>
          <a:p>
            <a:r>
              <a:rPr lang="en-US" dirty="0" smtClean="0"/>
              <a:t>An experiment to explain </a:t>
            </a:r>
            <a:r>
              <a:rPr lang="en-US" dirty="0" smtClean="0">
                <a:solidFill>
                  <a:srgbClr val="FF0000"/>
                </a:solidFill>
              </a:rPr>
              <a:t>12 failed tests </a:t>
            </a:r>
            <a:r>
              <a:rPr lang="en-US" dirty="0" smtClean="0"/>
              <a:t>from 5 subjects</a:t>
            </a:r>
          </a:p>
          <a:p>
            <a:pPr lvl="1"/>
            <a:r>
              <a:rPr lang="en-US" dirty="0" smtClean="0"/>
              <a:t>All tests were automatically generated by </a:t>
            </a:r>
            <a:r>
              <a:rPr lang="en-US" dirty="0" err="1" smtClean="0"/>
              <a:t>Randoop</a:t>
            </a:r>
            <a:r>
              <a:rPr lang="en-US" dirty="0" smtClean="0"/>
              <a:t> [</a:t>
            </a:r>
            <a:r>
              <a:rPr lang="en-US" dirty="0" smtClean="0">
                <a:solidFill>
                  <a:schemeClr val="accent2"/>
                </a:solidFill>
              </a:rPr>
              <a:t>Pacheco’07</a:t>
            </a:r>
            <a:r>
              <a:rPr lang="en-US" dirty="0" smtClean="0"/>
              <a:t>]</a:t>
            </a:r>
          </a:p>
          <a:p>
            <a:pPr lvl="1"/>
            <a:r>
              <a:rPr lang="en-US" dirty="0" smtClean="0"/>
              <a:t>Each test reveals a distinct real bug</a:t>
            </a:r>
          </a:p>
          <a:p>
            <a:endParaRPr lang="en-US" dirty="0"/>
          </a:p>
          <a:p>
            <a:r>
              <a:rPr lang="en-US" dirty="0" smtClean="0"/>
              <a:t>A user study to investigate the documentation’s usefulness</a:t>
            </a:r>
          </a:p>
          <a:p>
            <a:pPr lvl="1"/>
            <a:r>
              <a:rPr lang="en-US" dirty="0" smtClean="0"/>
              <a:t>16 CS graduate students </a:t>
            </a:r>
          </a:p>
          <a:p>
            <a:pPr lvl="1"/>
            <a:r>
              <a:rPr lang="en-US" dirty="0" smtClean="0"/>
              <a:t>Compare the </a:t>
            </a:r>
            <a:r>
              <a:rPr lang="en-US" b="1" dirty="0" smtClean="0">
                <a:solidFill>
                  <a:schemeClr val="accent2"/>
                </a:solidFill>
              </a:rPr>
              <a:t>time cost </a:t>
            </a:r>
            <a:r>
              <a:rPr lang="en-US" dirty="0" smtClean="0"/>
              <a:t>in </a:t>
            </a:r>
            <a:r>
              <a:rPr lang="en-US" b="1" dirty="0" smtClean="0">
                <a:solidFill>
                  <a:srgbClr val="FF0000"/>
                </a:solidFill>
              </a:rPr>
              <a:t>test understanding </a:t>
            </a:r>
            <a:r>
              <a:rPr lang="en-US" dirty="0" smtClean="0"/>
              <a:t>and </a:t>
            </a:r>
            <a:r>
              <a:rPr lang="en-US" b="1" dirty="0" smtClean="0">
                <a:solidFill>
                  <a:srgbClr val="FF0000"/>
                </a:solidFill>
              </a:rPr>
              <a:t>bug fixing</a:t>
            </a:r>
            <a:r>
              <a:rPr lang="en-US" dirty="0" smtClean="0"/>
              <a:t> :</a:t>
            </a:r>
          </a:p>
          <a:p>
            <a:pPr marL="914400" lvl="2" indent="0">
              <a:buNone/>
            </a:pPr>
            <a:r>
              <a:rPr lang="en-US" dirty="0" smtClean="0"/>
              <a:t>1. </a:t>
            </a:r>
            <a:r>
              <a:rPr lang="en-US" b="1" dirty="0" smtClean="0"/>
              <a:t>Original </a:t>
            </a:r>
            <a:r>
              <a:rPr lang="en-US" dirty="0" smtClean="0"/>
              <a:t>tests (</a:t>
            </a:r>
            <a:r>
              <a:rPr lang="en-US" b="1" dirty="0" smtClean="0"/>
              <a:t>undocumented</a:t>
            </a:r>
            <a:r>
              <a:rPr lang="en-US" dirty="0" smtClean="0"/>
              <a:t>)</a:t>
            </a:r>
            <a:r>
              <a:rPr lang="en-US" b="1" dirty="0" smtClean="0"/>
              <a:t>     vs.</a:t>
            </a:r>
            <a:r>
              <a:rPr lang="en-US" dirty="0" smtClean="0"/>
              <a:t>    </a:t>
            </a:r>
            <a:r>
              <a:rPr lang="en-US" b="1" dirty="0" err="1" smtClean="0"/>
              <a:t>FailureDoc</a:t>
            </a:r>
            <a:endParaRPr lang="en-US" b="1" dirty="0" smtClean="0"/>
          </a:p>
          <a:p>
            <a:pPr marL="914400" lvl="2" indent="0">
              <a:buNone/>
            </a:pPr>
            <a:r>
              <a:rPr lang="en-US" dirty="0" smtClean="0"/>
              <a:t>2. </a:t>
            </a:r>
            <a:r>
              <a:rPr lang="en-US" b="1" dirty="0" smtClean="0"/>
              <a:t>Delta debugging</a:t>
            </a:r>
            <a:r>
              <a:rPr lang="en-US" dirty="0"/>
              <a:t> </a:t>
            </a:r>
            <a:r>
              <a:rPr lang="en-US" dirty="0" smtClean="0"/>
              <a:t>                           </a:t>
            </a:r>
            <a:r>
              <a:rPr lang="en-US" b="1" dirty="0" smtClean="0"/>
              <a:t>vs.</a:t>
            </a:r>
            <a:r>
              <a:rPr lang="en-US" dirty="0" smtClean="0"/>
              <a:t> </a:t>
            </a:r>
            <a:r>
              <a:rPr lang="en-US" b="1" dirty="0" smtClean="0"/>
              <a:t>   </a:t>
            </a:r>
            <a:r>
              <a:rPr lang="en-US" b="1" dirty="0" err="1" smtClean="0"/>
              <a:t>FailureDoc</a:t>
            </a:r>
            <a:endParaRPr lang="en-US" b="1" dirty="0" smtClean="0"/>
          </a:p>
        </p:txBody>
      </p:sp>
      <p:sp>
        <p:nvSpPr>
          <p:cNvPr id="4" name="Slide Number Placeholder 3"/>
          <p:cNvSpPr>
            <a:spLocks noGrp="1"/>
          </p:cNvSpPr>
          <p:nvPr>
            <p:ph type="sldNum" sz="quarter" idx="11"/>
          </p:nvPr>
        </p:nvSpPr>
        <p:spPr/>
        <p:txBody>
          <a:bodyPr/>
          <a:lstStyle/>
          <a:p>
            <a:fld id="{3B048AC8-D41E-4C7B-8EE3-A52489AA1F05}" type="slidenum">
              <a:rPr lang="en-US" smtClean="0"/>
              <a:pPr/>
              <a:t>28</a:t>
            </a:fld>
            <a:endParaRPr lang="en-US"/>
          </a:p>
        </p:txBody>
      </p:sp>
    </p:spTree>
    <p:extLst>
      <p:ext uri="{BB962C8B-B14F-4D97-AF65-F5344CB8AC3E}">
        <p14:creationId xmlns:p14="http://schemas.microsoft.com/office/powerpoint/2010/main" val="232191685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Subjects used in explaining </a:t>
            </a:r>
            <a:r>
              <a:rPr lang="en-US" dirty="0"/>
              <a:t>f</a:t>
            </a:r>
            <a:r>
              <a:rPr lang="en-US" dirty="0" smtClean="0"/>
              <a:t>ailed </a:t>
            </a:r>
            <a:r>
              <a:rPr lang="en-US" dirty="0"/>
              <a:t>t</a:t>
            </a:r>
            <a:r>
              <a:rPr lang="en-US" dirty="0" smtClean="0"/>
              <a:t>ests</a:t>
            </a:r>
            <a:endParaRPr lang="en-US" dirty="0"/>
          </a:p>
        </p:txBody>
      </p:sp>
      <p:sp>
        <p:nvSpPr>
          <p:cNvPr id="3" name="Content Placeholder 2"/>
          <p:cNvSpPr>
            <a:spLocks noGrp="1"/>
          </p:cNvSpPr>
          <p:nvPr>
            <p:ph idx="1"/>
          </p:nvPr>
        </p:nvSpPr>
        <p:spPr>
          <a:xfrm>
            <a:off x="838200" y="3886200"/>
            <a:ext cx="7772400" cy="4495800"/>
          </a:xfrm>
        </p:spPr>
        <p:txBody>
          <a:bodyPr/>
          <a:lstStyle/>
          <a:p>
            <a:pPr>
              <a:buFont typeface="Arial" pitchFamily="34" charset="0"/>
              <a:buChar char="•"/>
            </a:pPr>
            <a:r>
              <a:rPr lang="en-US" dirty="0"/>
              <a:t>Average test size:  </a:t>
            </a:r>
            <a:r>
              <a:rPr lang="en-US" dirty="0">
                <a:solidFill>
                  <a:srgbClr val="FF0000"/>
                </a:solidFill>
              </a:rPr>
              <a:t>41</a:t>
            </a:r>
            <a:r>
              <a:rPr lang="en-US" dirty="0"/>
              <a:t> </a:t>
            </a:r>
            <a:r>
              <a:rPr lang="en-US" dirty="0" smtClean="0"/>
              <a:t>statements</a:t>
            </a:r>
          </a:p>
          <a:p>
            <a:pPr>
              <a:buFont typeface="Arial" pitchFamily="34" charset="0"/>
              <a:buChar char="•"/>
            </a:pPr>
            <a:endParaRPr lang="en-US" sz="900" dirty="0"/>
          </a:p>
          <a:p>
            <a:pPr>
              <a:buFont typeface="Arial" pitchFamily="34" charset="0"/>
              <a:buChar char="•"/>
            </a:pPr>
            <a:r>
              <a:rPr lang="en-US" dirty="0"/>
              <a:t>Almost </a:t>
            </a:r>
            <a:r>
              <a:rPr lang="en-US" dirty="0" smtClean="0"/>
              <a:t>all failed tests involve </a:t>
            </a:r>
            <a:r>
              <a:rPr lang="en-US" dirty="0"/>
              <a:t>complex interactions between </a:t>
            </a:r>
            <a:r>
              <a:rPr lang="en-US" dirty="0">
                <a:solidFill>
                  <a:srgbClr val="FF0000"/>
                </a:solidFill>
              </a:rPr>
              <a:t>multiple classes</a:t>
            </a:r>
          </a:p>
          <a:p>
            <a:pPr lvl="1">
              <a:buFont typeface="Arial" pitchFamily="34" charset="0"/>
              <a:buChar char="•"/>
            </a:pPr>
            <a:r>
              <a:rPr lang="en-US" dirty="0"/>
              <a:t>Hard to tell why </a:t>
            </a:r>
            <a:r>
              <a:rPr lang="en-US" dirty="0" smtClean="0"/>
              <a:t>they fail </a:t>
            </a:r>
            <a:r>
              <a:rPr lang="en-US" dirty="0"/>
              <a:t>by simply looking at </a:t>
            </a:r>
            <a:r>
              <a:rPr lang="en-US" dirty="0" smtClean="0"/>
              <a:t>the </a:t>
            </a:r>
            <a:r>
              <a:rPr lang="en-US" dirty="0"/>
              <a:t>test code</a:t>
            </a:r>
          </a:p>
          <a:p>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29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86917379"/>
              </p:ext>
            </p:extLst>
          </p:nvPr>
        </p:nvGraphicFramePr>
        <p:xfrm>
          <a:off x="914400" y="1366520"/>
          <a:ext cx="7620000" cy="2225040"/>
        </p:xfrm>
        <a:graphic>
          <a:graphicData uri="http://schemas.openxmlformats.org/drawingml/2006/table">
            <a:tbl>
              <a:tblPr firstRow="1" bandRow="1">
                <a:tableStyleId>{EB9631B5-78F2-41C9-869B-9F39066F8104}</a:tableStyleId>
              </a:tblPr>
              <a:tblGrid>
                <a:gridCol w="2667000"/>
                <a:gridCol w="1752600"/>
                <a:gridCol w="1828800"/>
                <a:gridCol w="1371600"/>
              </a:tblGrid>
              <a:tr h="370840">
                <a:tc>
                  <a:txBody>
                    <a:bodyPr/>
                    <a:lstStyle/>
                    <a:p>
                      <a:r>
                        <a:rPr lang="en-US" dirty="0" smtClean="0"/>
                        <a:t>Subject</a:t>
                      </a:r>
                      <a:endParaRPr lang="en-US" dirty="0"/>
                    </a:p>
                  </a:txBody>
                  <a:tcPr/>
                </a:tc>
                <a:tc>
                  <a:txBody>
                    <a:bodyPr/>
                    <a:lstStyle/>
                    <a:p>
                      <a:r>
                        <a:rPr lang="en-US" dirty="0" smtClean="0"/>
                        <a:t>Lines of Code</a:t>
                      </a:r>
                      <a:endParaRPr lang="en-US" dirty="0"/>
                    </a:p>
                  </a:txBody>
                  <a:tcPr/>
                </a:tc>
                <a:tc>
                  <a:txBody>
                    <a:bodyPr/>
                    <a:lstStyle/>
                    <a:p>
                      <a:r>
                        <a:rPr lang="en-US" dirty="0" smtClean="0"/>
                        <a:t># Failed Tests</a:t>
                      </a:r>
                      <a:endParaRPr lang="en-US" dirty="0"/>
                    </a:p>
                  </a:txBody>
                  <a:tcPr/>
                </a:tc>
                <a:tc>
                  <a:txBody>
                    <a:bodyPr/>
                    <a:lstStyle/>
                    <a:p>
                      <a:r>
                        <a:rPr lang="en-US" dirty="0" smtClean="0"/>
                        <a:t>Test size</a:t>
                      </a:r>
                      <a:endParaRPr lang="en-US" dirty="0"/>
                    </a:p>
                  </a:txBody>
                  <a:tcPr/>
                </a:tc>
              </a:tr>
              <a:tr h="370840">
                <a:tc>
                  <a:txBody>
                    <a:bodyPr/>
                    <a:lstStyle/>
                    <a:p>
                      <a:r>
                        <a:rPr lang="en-US" sz="1600" dirty="0" smtClean="0"/>
                        <a:t>Time and Money</a:t>
                      </a:r>
                      <a:endParaRPr lang="en-US" sz="1600" dirty="0"/>
                    </a:p>
                  </a:txBody>
                  <a:tcPr/>
                </a:tc>
                <a:tc>
                  <a:txBody>
                    <a:bodyPr/>
                    <a:lstStyle/>
                    <a:p>
                      <a:r>
                        <a:rPr lang="en-US" dirty="0" smtClean="0"/>
                        <a:t>2,372</a:t>
                      </a:r>
                      <a:endParaRPr lang="en-US" dirty="0"/>
                    </a:p>
                  </a:txBody>
                  <a:tcPr/>
                </a:tc>
                <a:tc>
                  <a:txBody>
                    <a:bodyPr/>
                    <a:lstStyle/>
                    <a:p>
                      <a:r>
                        <a:rPr lang="en-US" dirty="0" smtClean="0"/>
                        <a:t>2</a:t>
                      </a:r>
                      <a:endParaRPr lang="en-US" dirty="0"/>
                    </a:p>
                  </a:txBody>
                  <a:tcPr/>
                </a:tc>
                <a:tc>
                  <a:txBody>
                    <a:bodyPr/>
                    <a:lstStyle/>
                    <a:p>
                      <a:r>
                        <a:rPr lang="en-US" dirty="0" smtClean="0"/>
                        <a:t>81</a:t>
                      </a:r>
                      <a:endParaRPr lang="en-US" dirty="0"/>
                    </a:p>
                  </a:txBody>
                  <a:tcPr/>
                </a:tc>
              </a:tr>
              <a:tr h="370840">
                <a:tc>
                  <a:txBody>
                    <a:bodyPr/>
                    <a:lstStyle/>
                    <a:p>
                      <a:r>
                        <a:rPr lang="en-US" sz="1600" dirty="0" smtClean="0"/>
                        <a:t>Commons Primitives</a:t>
                      </a:r>
                      <a:endParaRPr lang="en-US" sz="1600" dirty="0"/>
                    </a:p>
                  </a:txBody>
                  <a:tcPr/>
                </a:tc>
                <a:tc>
                  <a:txBody>
                    <a:bodyPr/>
                    <a:lstStyle/>
                    <a:p>
                      <a:r>
                        <a:rPr lang="en-US" dirty="0" smtClean="0"/>
                        <a:t>9,368</a:t>
                      </a:r>
                      <a:endParaRPr lang="en-US" dirty="0"/>
                    </a:p>
                  </a:txBody>
                  <a:tcPr/>
                </a:tc>
                <a:tc>
                  <a:txBody>
                    <a:bodyPr/>
                    <a:lstStyle/>
                    <a:p>
                      <a:r>
                        <a:rPr lang="en-US" dirty="0" smtClean="0"/>
                        <a:t>2</a:t>
                      </a:r>
                      <a:endParaRPr lang="en-US" dirty="0"/>
                    </a:p>
                  </a:txBody>
                  <a:tcPr/>
                </a:tc>
                <a:tc>
                  <a:txBody>
                    <a:bodyPr/>
                    <a:lstStyle/>
                    <a:p>
                      <a:r>
                        <a:rPr lang="en-US" dirty="0" smtClean="0"/>
                        <a:t>150</a:t>
                      </a:r>
                      <a:endParaRPr lang="en-US" dirty="0"/>
                    </a:p>
                  </a:txBody>
                  <a:tcPr/>
                </a:tc>
              </a:tr>
              <a:tr h="370840">
                <a:tc>
                  <a:txBody>
                    <a:bodyPr/>
                    <a:lstStyle/>
                    <a:p>
                      <a:r>
                        <a:rPr lang="en-US" sz="1600" dirty="0" smtClean="0"/>
                        <a:t>Commons Math</a:t>
                      </a:r>
                      <a:endParaRPr lang="en-US" sz="1600" dirty="0"/>
                    </a:p>
                  </a:txBody>
                  <a:tcPr/>
                </a:tc>
                <a:tc>
                  <a:txBody>
                    <a:bodyPr/>
                    <a:lstStyle/>
                    <a:p>
                      <a:r>
                        <a:rPr lang="en-US" dirty="0" smtClean="0"/>
                        <a:t>14,469</a:t>
                      </a:r>
                      <a:endParaRPr lang="en-US" dirty="0"/>
                    </a:p>
                  </a:txBody>
                  <a:tcPr/>
                </a:tc>
                <a:tc>
                  <a:txBody>
                    <a:bodyPr/>
                    <a:lstStyle/>
                    <a:p>
                      <a:r>
                        <a:rPr lang="en-US" dirty="0" smtClean="0"/>
                        <a:t>3</a:t>
                      </a:r>
                      <a:endParaRPr lang="en-US" dirty="0"/>
                    </a:p>
                  </a:txBody>
                  <a:tcPr/>
                </a:tc>
                <a:tc>
                  <a:txBody>
                    <a:bodyPr/>
                    <a:lstStyle/>
                    <a:p>
                      <a:r>
                        <a:rPr lang="en-US" dirty="0" smtClean="0"/>
                        <a:t>144</a:t>
                      </a:r>
                      <a:endParaRPr lang="en-US" dirty="0"/>
                    </a:p>
                  </a:txBody>
                  <a:tcPr/>
                </a:tc>
              </a:tr>
              <a:tr h="370840">
                <a:tc>
                  <a:txBody>
                    <a:bodyPr/>
                    <a:lstStyle/>
                    <a:p>
                      <a:r>
                        <a:rPr lang="en-US" sz="1600" dirty="0" smtClean="0"/>
                        <a:t>Commons Collections</a:t>
                      </a:r>
                      <a:endParaRPr lang="en-US" sz="1600" dirty="0"/>
                    </a:p>
                  </a:txBody>
                  <a:tcPr/>
                </a:tc>
                <a:tc>
                  <a:txBody>
                    <a:bodyPr/>
                    <a:lstStyle/>
                    <a:p>
                      <a:r>
                        <a:rPr lang="en-US" dirty="0" smtClean="0"/>
                        <a:t>55,400</a:t>
                      </a:r>
                      <a:endParaRPr lang="en-US" dirty="0"/>
                    </a:p>
                  </a:txBody>
                  <a:tcPr/>
                </a:tc>
                <a:tc>
                  <a:txBody>
                    <a:bodyPr/>
                    <a:lstStyle/>
                    <a:p>
                      <a:r>
                        <a:rPr lang="en-US" dirty="0" smtClean="0"/>
                        <a:t>3</a:t>
                      </a:r>
                      <a:endParaRPr lang="en-US" dirty="0"/>
                    </a:p>
                  </a:txBody>
                  <a:tcPr/>
                </a:tc>
                <a:tc>
                  <a:txBody>
                    <a:bodyPr/>
                    <a:lstStyle/>
                    <a:p>
                      <a:r>
                        <a:rPr lang="en-US" dirty="0" smtClean="0"/>
                        <a:t>83</a:t>
                      </a:r>
                      <a:endParaRPr lang="en-US" dirty="0"/>
                    </a:p>
                  </a:txBody>
                  <a:tcPr/>
                </a:tc>
              </a:tr>
              <a:tr h="370840">
                <a:tc>
                  <a:txBody>
                    <a:bodyPr/>
                    <a:lstStyle/>
                    <a:p>
                      <a:r>
                        <a:rPr lang="en-US" sz="1600" dirty="0" err="1" smtClean="0"/>
                        <a:t>java.util</a:t>
                      </a:r>
                      <a:endParaRPr lang="en-US" sz="1600" dirty="0"/>
                    </a:p>
                  </a:txBody>
                  <a:tcPr/>
                </a:tc>
                <a:tc>
                  <a:txBody>
                    <a:bodyPr/>
                    <a:lstStyle/>
                    <a:p>
                      <a:r>
                        <a:rPr lang="en-US" dirty="0" smtClean="0"/>
                        <a:t>48,026</a:t>
                      </a:r>
                      <a:endParaRPr lang="en-US" dirty="0"/>
                    </a:p>
                  </a:txBody>
                  <a:tcPr/>
                </a:tc>
                <a:tc>
                  <a:txBody>
                    <a:bodyPr/>
                    <a:lstStyle/>
                    <a:p>
                      <a:r>
                        <a:rPr lang="en-US" dirty="0" smtClean="0"/>
                        <a:t>2</a:t>
                      </a:r>
                      <a:endParaRPr lang="en-US" dirty="0"/>
                    </a:p>
                  </a:txBody>
                  <a:tcPr/>
                </a:tc>
                <a:tc>
                  <a:txBody>
                    <a:bodyPr/>
                    <a:lstStyle/>
                    <a:p>
                      <a:r>
                        <a:rPr lang="en-US" dirty="0" smtClean="0"/>
                        <a:t>27</a:t>
                      </a:r>
                      <a:endParaRPr lang="en-US" dirty="0"/>
                    </a:p>
                  </a:txBody>
                  <a:tcPr/>
                </a:tc>
              </a:tr>
            </a:tbl>
          </a:graphicData>
        </a:graphic>
      </p:graphicFrame>
    </p:spTree>
    <p:extLst>
      <p:ext uri="{BB962C8B-B14F-4D97-AF65-F5344CB8AC3E}">
        <p14:creationId xmlns:p14="http://schemas.microsoft.com/office/powerpoint/2010/main" val="358026155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077200" cy="1143000"/>
          </a:xfrm>
        </p:spPr>
        <p:txBody>
          <a:bodyPr/>
          <a:lstStyle/>
          <a:p>
            <a:r>
              <a:rPr lang="en-US" sz="3000" dirty="0" smtClean="0"/>
              <a:t>Programmers often need to </a:t>
            </a:r>
            <a:r>
              <a:rPr lang="en-US" sz="3000" dirty="0" smtClean="0">
                <a:solidFill>
                  <a:srgbClr val="FF0000"/>
                </a:solidFill>
              </a:rPr>
              <a:t>guess</a:t>
            </a:r>
            <a:r>
              <a:rPr lang="en-US" sz="3000" dirty="0" smtClean="0"/>
              <a:t> about relevant parts in the </a:t>
            </a:r>
            <a:r>
              <a:rPr lang="en-US" sz="3000" dirty="0" smtClean="0">
                <a:solidFill>
                  <a:schemeClr val="accent2"/>
                </a:solidFill>
              </a:rPr>
              <a:t>test</a:t>
            </a:r>
            <a:r>
              <a:rPr lang="en-US" sz="3000" dirty="0" smtClean="0"/>
              <a:t> and </a:t>
            </a:r>
            <a:r>
              <a:rPr lang="en-US" sz="3000" dirty="0" smtClean="0">
                <a:solidFill>
                  <a:schemeClr val="accent2"/>
                </a:solidFill>
              </a:rPr>
              <a:t>tested code</a:t>
            </a:r>
            <a:endParaRPr lang="en-US" sz="3000" dirty="0">
              <a:solidFill>
                <a:schemeClr val="accent2"/>
              </a:solidFill>
            </a:endParaRPr>
          </a:p>
        </p:txBody>
      </p:sp>
      <p:sp>
        <p:nvSpPr>
          <p:cNvPr id="3" name="Content Placeholder 2"/>
          <p:cNvSpPr>
            <a:spLocks noGrp="1"/>
          </p:cNvSpPr>
          <p:nvPr>
            <p:ph idx="1"/>
          </p:nvPr>
        </p:nvSpPr>
        <p:spPr>
          <a:xfrm>
            <a:off x="685800" y="1447800"/>
            <a:ext cx="7772400" cy="4495800"/>
          </a:xfrm>
        </p:spPr>
        <p:txBody>
          <a:bodyPr/>
          <a:lstStyle/>
          <a:p>
            <a:r>
              <a:rPr lang="en-US" sz="3000" dirty="0" smtClean="0"/>
              <a:t>Long test code</a:t>
            </a:r>
          </a:p>
          <a:p>
            <a:r>
              <a:rPr lang="en-US" sz="3000" dirty="0" smtClean="0"/>
              <a:t>Multiple class interactions</a:t>
            </a:r>
          </a:p>
          <a:p>
            <a:r>
              <a:rPr lang="en-US" sz="3000" dirty="0" smtClean="0"/>
              <a:t>Poor documentation</a:t>
            </a:r>
          </a:p>
          <a:p>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3</a:t>
            </a:fld>
            <a:endParaRPr lang="en-US"/>
          </a:p>
        </p:txBody>
      </p:sp>
    </p:spTree>
    <p:extLst>
      <p:ext uri="{BB962C8B-B14F-4D97-AF65-F5344CB8AC3E}">
        <p14:creationId xmlns:p14="http://schemas.microsoft.com/office/powerpoint/2010/main" val="370054947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explaining </a:t>
            </a:r>
            <a:r>
              <a:rPr lang="en-US" dirty="0"/>
              <a:t>f</a:t>
            </a:r>
            <a:r>
              <a:rPr lang="en-US" dirty="0" smtClean="0"/>
              <a:t>ailed </a:t>
            </a:r>
            <a:r>
              <a:rPr lang="en-US" dirty="0"/>
              <a:t>t</a:t>
            </a:r>
            <a:r>
              <a:rPr lang="en-US" dirty="0" smtClean="0"/>
              <a:t>ests</a:t>
            </a:r>
            <a:endParaRPr lang="en-US" dirty="0"/>
          </a:p>
        </p:txBody>
      </p:sp>
      <p:sp>
        <p:nvSpPr>
          <p:cNvPr id="3" name="Content Placeholder 2"/>
          <p:cNvSpPr>
            <a:spLocks noGrp="1"/>
          </p:cNvSpPr>
          <p:nvPr>
            <p:ph idx="1"/>
          </p:nvPr>
        </p:nvSpPr>
        <p:spPr>
          <a:xfrm>
            <a:off x="685800" y="1371600"/>
            <a:ext cx="8458200" cy="4495800"/>
          </a:xfrm>
        </p:spPr>
        <p:txBody>
          <a:bodyPr/>
          <a:lstStyle/>
          <a:p>
            <a:r>
              <a:rPr lang="en-US" dirty="0" err="1" smtClean="0"/>
              <a:t>FailureDoc</a:t>
            </a:r>
            <a:r>
              <a:rPr lang="en-US" dirty="0" smtClean="0"/>
              <a:t> infers meaningful documentation for </a:t>
            </a:r>
            <a:r>
              <a:rPr lang="en-US" dirty="0" smtClean="0">
                <a:solidFill>
                  <a:srgbClr val="FF0000"/>
                </a:solidFill>
              </a:rPr>
              <a:t>10</a:t>
            </a:r>
            <a:r>
              <a:rPr lang="en-US" dirty="0" smtClean="0"/>
              <a:t> out of 12 failed tests</a:t>
            </a:r>
          </a:p>
          <a:p>
            <a:pPr lvl="1"/>
            <a:r>
              <a:rPr lang="en-US" sz="1900" dirty="0" smtClean="0"/>
              <a:t>Time cost is </a:t>
            </a:r>
            <a:r>
              <a:rPr lang="en-US" sz="1900" b="1" dirty="0" smtClean="0"/>
              <a:t>acceptable</a:t>
            </a:r>
            <a:r>
              <a:rPr lang="en-US" sz="1900" dirty="0" smtClean="0"/>
              <a:t>:  </a:t>
            </a:r>
            <a:r>
              <a:rPr lang="en-US" sz="1900" b="1" dirty="0" smtClean="0">
                <a:solidFill>
                  <a:schemeClr val="accent2"/>
                </a:solidFill>
              </a:rPr>
              <a:t>189 seconds</a:t>
            </a:r>
            <a:r>
              <a:rPr lang="en-US" sz="1900" b="1" dirty="0" smtClean="0"/>
              <a:t> </a:t>
            </a:r>
            <a:r>
              <a:rPr lang="en-US" sz="1900" dirty="0" smtClean="0"/>
              <a:t>per test</a:t>
            </a:r>
          </a:p>
          <a:p>
            <a:pPr lvl="1"/>
            <a:endParaRPr lang="en-US" sz="800" dirty="0" smtClean="0"/>
          </a:p>
          <a:p>
            <a:pPr lvl="1"/>
            <a:r>
              <a:rPr lang="en-US" sz="1900" dirty="0" smtClean="0"/>
              <a:t>Documentation is </a:t>
            </a:r>
            <a:r>
              <a:rPr lang="en-US" sz="1900" b="1" dirty="0" smtClean="0"/>
              <a:t>concise</a:t>
            </a:r>
            <a:r>
              <a:rPr lang="en-US" sz="1900" dirty="0" smtClean="0"/>
              <a:t>: </a:t>
            </a:r>
            <a:r>
              <a:rPr lang="en-US" sz="1900" b="1" dirty="0" smtClean="0">
                <a:solidFill>
                  <a:schemeClr val="accent2"/>
                </a:solidFill>
              </a:rPr>
              <a:t>1 comment per 17 lines </a:t>
            </a:r>
            <a:r>
              <a:rPr lang="en-US" sz="1900" dirty="0" smtClean="0"/>
              <a:t>of test code</a:t>
            </a:r>
          </a:p>
          <a:p>
            <a:pPr lvl="1"/>
            <a:endParaRPr lang="en-US" sz="900" dirty="0" smtClean="0"/>
          </a:p>
          <a:p>
            <a:pPr lvl="1"/>
            <a:r>
              <a:rPr lang="en-US" sz="1900" dirty="0" smtClean="0"/>
              <a:t>Documentation is </a:t>
            </a:r>
            <a:r>
              <a:rPr lang="en-US" sz="1900" b="1" dirty="0" smtClean="0"/>
              <a:t>accurate</a:t>
            </a:r>
            <a:r>
              <a:rPr lang="en-US" sz="1900" dirty="0" smtClean="0"/>
              <a:t>: each comment indicates a different way to make the test pass, and is </a:t>
            </a:r>
            <a:r>
              <a:rPr lang="en-US" sz="1900" b="1" i="1" dirty="0" smtClean="0">
                <a:solidFill>
                  <a:srgbClr val="FF0000"/>
                </a:solidFill>
              </a:rPr>
              <a:t>never in conflict </a:t>
            </a:r>
            <a:r>
              <a:rPr lang="en-US" sz="1900" dirty="0" smtClean="0"/>
              <a:t>with each other</a:t>
            </a:r>
          </a:p>
          <a:p>
            <a:pPr lvl="1"/>
            <a:endParaRPr lang="en-US" sz="800" dirty="0" smtClean="0"/>
          </a:p>
          <a:p>
            <a:pPr lvl="1"/>
            <a:endParaRPr lang="en-US" sz="800" dirty="0"/>
          </a:p>
          <a:p>
            <a:pPr lvl="1"/>
            <a:endParaRPr lang="en-US" sz="800" dirty="0" smtClean="0"/>
          </a:p>
          <a:p>
            <a:r>
              <a:rPr lang="en-US" dirty="0" err="1" smtClean="0"/>
              <a:t>FailureDoc</a:t>
            </a:r>
            <a:r>
              <a:rPr lang="en-US" dirty="0" smtClean="0"/>
              <a:t> fails to infer documentation for </a:t>
            </a:r>
            <a:r>
              <a:rPr lang="en-US" dirty="0" smtClean="0">
                <a:solidFill>
                  <a:srgbClr val="FF0000"/>
                </a:solidFill>
              </a:rPr>
              <a:t>2</a:t>
            </a:r>
            <a:r>
              <a:rPr lang="en-US" dirty="0" smtClean="0"/>
              <a:t> tests:</a:t>
            </a:r>
          </a:p>
          <a:p>
            <a:pPr lvl="1"/>
            <a:r>
              <a:rPr lang="en-US" dirty="0" smtClean="0"/>
              <a:t>no </a:t>
            </a:r>
            <a:r>
              <a:rPr lang="en-US" dirty="0"/>
              <a:t>way </a:t>
            </a:r>
            <a:r>
              <a:rPr lang="en-US" dirty="0" smtClean="0"/>
              <a:t>to </a:t>
            </a:r>
            <a:r>
              <a:rPr lang="en-US" dirty="0"/>
              <a:t>use value replacement to correct them</a:t>
            </a:r>
          </a:p>
        </p:txBody>
      </p:sp>
      <p:sp>
        <p:nvSpPr>
          <p:cNvPr id="4" name="Slide Number Placeholder 3"/>
          <p:cNvSpPr>
            <a:spLocks noGrp="1"/>
          </p:cNvSpPr>
          <p:nvPr>
            <p:ph type="sldNum" sz="quarter" idx="11"/>
          </p:nvPr>
        </p:nvSpPr>
        <p:spPr/>
        <p:txBody>
          <a:bodyPr/>
          <a:lstStyle/>
          <a:p>
            <a:fld id="{3B048AC8-D41E-4C7B-8EE3-A52489AA1F05}" type="slidenum">
              <a:rPr lang="en-US" smtClean="0"/>
              <a:pPr/>
              <a:t>30</a:t>
            </a:fld>
            <a:endParaRPr lang="en-US"/>
          </a:p>
        </p:txBody>
      </p:sp>
    </p:spTree>
    <p:extLst>
      <p:ext uri="{BB962C8B-B14F-4D97-AF65-F5344CB8AC3E}">
        <p14:creationId xmlns:p14="http://schemas.microsoft.com/office/powerpoint/2010/main" val="9406798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from developers</a:t>
            </a:r>
            <a:endParaRPr lang="en-US" dirty="0"/>
          </a:p>
        </p:txBody>
      </p:sp>
      <p:sp>
        <p:nvSpPr>
          <p:cNvPr id="3" name="Content Placeholder 2"/>
          <p:cNvSpPr>
            <a:spLocks noGrp="1"/>
          </p:cNvSpPr>
          <p:nvPr>
            <p:ph idx="1"/>
          </p:nvPr>
        </p:nvSpPr>
        <p:spPr>
          <a:xfrm>
            <a:off x="533400" y="1371600"/>
            <a:ext cx="8610600" cy="4495800"/>
          </a:xfrm>
        </p:spPr>
        <p:txBody>
          <a:bodyPr/>
          <a:lstStyle/>
          <a:p>
            <a:r>
              <a:rPr lang="en-US" dirty="0" smtClean="0"/>
              <a:t>We sent all documented tests to subject developers, and got positive feedback</a:t>
            </a:r>
          </a:p>
          <a:p>
            <a:endParaRPr lang="en-US" sz="900" dirty="0" smtClean="0"/>
          </a:p>
          <a:p>
            <a:r>
              <a:rPr lang="en-US" dirty="0"/>
              <a:t>F</a:t>
            </a:r>
            <a:r>
              <a:rPr lang="en-US" dirty="0" smtClean="0"/>
              <a:t>eedback from a Commons Math developer:</a:t>
            </a:r>
          </a:p>
          <a:p>
            <a:endParaRPr lang="en-US" dirty="0"/>
          </a:p>
          <a:p>
            <a:endParaRPr lang="en-US" dirty="0" smtClean="0"/>
          </a:p>
          <a:p>
            <a:pPr marL="0" indent="0">
              <a:buNone/>
            </a:pPr>
            <a:endParaRPr lang="en-US" dirty="0"/>
          </a:p>
          <a:p>
            <a:pPr marL="0" indent="0">
              <a:buNone/>
            </a:pPr>
            <a:endParaRPr lang="en-US" sz="800" dirty="0"/>
          </a:p>
          <a:p>
            <a:r>
              <a:rPr lang="en-US" sz="2000" dirty="0" smtClean="0"/>
              <a:t>Documented tests and communications with developers are available at: </a:t>
            </a:r>
            <a:r>
              <a:rPr lang="en-US" sz="2000" i="1" u="sng" dirty="0"/>
              <a:t>http://www.cs.washington.edu/homes/szhang/failuredoc/bugreports</a:t>
            </a:r>
            <a:r>
              <a:rPr lang="en-US" sz="2000" dirty="0"/>
              <a:t>/</a:t>
            </a:r>
          </a:p>
        </p:txBody>
      </p:sp>
      <p:sp>
        <p:nvSpPr>
          <p:cNvPr id="4" name="Slide Number Placeholder 3"/>
          <p:cNvSpPr>
            <a:spLocks noGrp="1"/>
          </p:cNvSpPr>
          <p:nvPr>
            <p:ph type="sldNum" sz="quarter" idx="11"/>
          </p:nvPr>
        </p:nvSpPr>
        <p:spPr/>
        <p:txBody>
          <a:bodyPr/>
          <a:lstStyle/>
          <a:p>
            <a:fld id="{3B048AC8-D41E-4C7B-8EE3-A52489AA1F05}" type="slidenum">
              <a:rPr lang="en-US" smtClean="0"/>
              <a:pPr/>
              <a:t>31</a:t>
            </a:fld>
            <a:endParaRPr lang="en-US"/>
          </a:p>
        </p:txBody>
      </p:sp>
      <p:sp>
        <p:nvSpPr>
          <p:cNvPr id="5" name="TextBox 4"/>
          <p:cNvSpPr txBox="1"/>
          <p:nvPr/>
        </p:nvSpPr>
        <p:spPr>
          <a:xfrm>
            <a:off x="1600200" y="2895600"/>
            <a:ext cx="6400800" cy="1107996"/>
          </a:xfrm>
          <a:prstGeom prst="rect">
            <a:avLst/>
          </a:prstGeom>
          <a:noFill/>
        </p:spPr>
        <p:txBody>
          <a:bodyPr wrap="square" rtlCol="0">
            <a:spAutoFit/>
          </a:bodyPr>
          <a:lstStyle/>
          <a:p>
            <a:r>
              <a:rPr lang="en-US" sz="2200" b="0" i="1" dirty="0"/>
              <a:t>I think these comments </a:t>
            </a:r>
            <a:r>
              <a:rPr lang="en-US" sz="2200" b="0" i="1" dirty="0">
                <a:solidFill>
                  <a:srgbClr val="FF0000"/>
                </a:solidFill>
              </a:rPr>
              <a:t>are </a:t>
            </a:r>
            <a:r>
              <a:rPr lang="en-US" sz="2200" b="0" i="1" dirty="0" smtClean="0">
                <a:solidFill>
                  <a:srgbClr val="FF0000"/>
                </a:solidFill>
              </a:rPr>
              <a:t>helpful</a:t>
            </a:r>
            <a:r>
              <a:rPr lang="en-US" sz="2200" b="0" i="1" dirty="0" smtClean="0"/>
              <a:t>. They give a hint</a:t>
            </a:r>
          </a:p>
          <a:p>
            <a:r>
              <a:rPr lang="en-US" sz="2200" b="0" i="1" dirty="0" smtClean="0"/>
              <a:t>about what to look at. … </a:t>
            </a:r>
            <a:r>
              <a:rPr lang="en-US" sz="2200" b="0" i="1" dirty="0" smtClean="0">
                <a:solidFill>
                  <a:srgbClr val="FF0000"/>
                </a:solidFill>
              </a:rPr>
              <a:t>the comment showed me exactly the variable to look at</a:t>
            </a:r>
            <a:r>
              <a:rPr lang="en-US" sz="2200" b="0" i="1" dirty="0" smtClean="0"/>
              <a:t>.</a:t>
            </a:r>
            <a:endParaRPr lang="en-US" sz="2200" b="0" i="1" dirty="0" smtClean="0">
              <a:latin typeface="+mn-lt"/>
            </a:endParaRPr>
          </a:p>
        </p:txBody>
      </p:sp>
    </p:spTree>
    <p:extLst>
      <p:ext uri="{BB962C8B-B14F-4D97-AF65-F5344CB8AC3E}">
        <p14:creationId xmlns:p14="http://schemas.microsoft.com/office/powerpoint/2010/main" val="263875840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924800" cy="1143000"/>
          </a:xfrm>
        </p:spPr>
        <p:txBody>
          <a:bodyPr/>
          <a:lstStyle/>
          <a:p>
            <a:r>
              <a:rPr lang="en-US" sz="3000" dirty="0" smtClean="0"/>
              <a:t>User study: how useful is the documentation?</a:t>
            </a:r>
            <a:endParaRPr lang="en-US" sz="3000" dirty="0"/>
          </a:p>
        </p:txBody>
      </p:sp>
      <p:sp>
        <p:nvSpPr>
          <p:cNvPr id="3" name="Content Placeholder 2"/>
          <p:cNvSpPr>
            <a:spLocks noGrp="1"/>
          </p:cNvSpPr>
          <p:nvPr>
            <p:ph idx="1"/>
          </p:nvPr>
        </p:nvSpPr>
        <p:spPr>
          <a:xfrm>
            <a:off x="685800" y="1371600"/>
            <a:ext cx="8229600" cy="4495800"/>
          </a:xfrm>
        </p:spPr>
        <p:txBody>
          <a:bodyPr/>
          <a:lstStyle/>
          <a:p>
            <a:r>
              <a:rPr lang="en-US" dirty="0" smtClean="0"/>
              <a:t>Participants: 16 graduate students majoring in CS</a:t>
            </a:r>
          </a:p>
          <a:p>
            <a:pPr lvl="1"/>
            <a:r>
              <a:rPr lang="en-US" dirty="0" smtClean="0"/>
              <a:t>Java experience: max = 7, min = 1,   </a:t>
            </a:r>
            <a:r>
              <a:rPr lang="en-US" dirty="0" err="1" smtClean="0"/>
              <a:t>avg</a:t>
            </a:r>
            <a:r>
              <a:rPr lang="en-US" dirty="0" smtClean="0"/>
              <a:t> = 4.1   </a:t>
            </a:r>
            <a:r>
              <a:rPr lang="en-US" b="1" dirty="0" smtClean="0"/>
              <a:t>years</a:t>
            </a:r>
          </a:p>
          <a:p>
            <a:pPr lvl="1"/>
            <a:r>
              <a:rPr lang="en-US" dirty="0" err="1" smtClean="0"/>
              <a:t>JUnit</a:t>
            </a:r>
            <a:r>
              <a:rPr lang="en-US" dirty="0" smtClean="0"/>
              <a:t> experience: max = 4, min = 0.1, </a:t>
            </a:r>
            <a:r>
              <a:rPr lang="en-US" dirty="0" err="1" smtClean="0"/>
              <a:t>avg</a:t>
            </a:r>
            <a:r>
              <a:rPr lang="en-US" dirty="0" smtClean="0"/>
              <a:t> = 1.9  </a:t>
            </a:r>
            <a:r>
              <a:rPr lang="en-US" b="1" dirty="0" smtClean="0"/>
              <a:t>years</a:t>
            </a:r>
          </a:p>
          <a:p>
            <a:endParaRPr lang="en-US" dirty="0" smtClean="0"/>
          </a:p>
          <a:p>
            <a:r>
              <a:rPr lang="en-US" dirty="0" smtClean="0"/>
              <a:t>3 experimental treatments:  </a:t>
            </a:r>
          </a:p>
          <a:p>
            <a:pPr lvl="1"/>
            <a:r>
              <a:rPr lang="en-US" b="1" i="1" dirty="0" smtClean="0"/>
              <a:t>Original </a:t>
            </a:r>
            <a:r>
              <a:rPr lang="en-US" i="1" dirty="0" smtClean="0"/>
              <a:t>tests (</a:t>
            </a:r>
            <a:r>
              <a:rPr lang="en-US" b="1" i="1" dirty="0" smtClean="0"/>
              <a:t>undocumented</a:t>
            </a:r>
            <a:r>
              <a:rPr lang="en-US" i="1" dirty="0" smtClean="0"/>
              <a:t>)</a:t>
            </a:r>
            <a:endParaRPr lang="en-US" i="1" dirty="0"/>
          </a:p>
          <a:p>
            <a:pPr lvl="1"/>
            <a:r>
              <a:rPr lang="en-US" b="1" i="1" dirty="0" smtClean="0"/>
              <a:t>Delta-debugging-annotated </a:t>
            </a:r>
            <a:r>
              <a:rPr lang="en-US" i="1" dirty="0" smtClean="0"/>
              <a:t>tests</a:t>
            </a:r>
          </a:p>
          <a:p>
            <a:pPr lvl="1"/>
            <a:r>
              <a:rPr lang="en-US" b="1" i="1" dirty="0" err="1"/>
              <a:t>FailureDoc</a:t>
            </a:r>
            <a:r>
              <a:rPr lang="en-US" b="1" i="1" dirty="0"/>
              <a:t>-documented </a:t>
            </a:r>
            <a:r>
              <a:rPr lang="en-US" i="1" dirty="0" smtClean="0"/>
              <a:t>tests</a:t>
            </a:r>
          </a:p>
          <a:p>
            <a:pPr lvl="2"/>
            <a:endParaRPr lang="en-US" sz="900" dirty="0" smtClean="0"/>
          </a:p>
          <a:p>
            <a:r>
              <a:rPr lang="en-US" dirty="0" smtClean="0"/>
              <a:t>Measure: </a:t>
            </a:r>
          </a:p>
          <a:p>
            <a:pPr lvl="1"/>
            <a:r>
              <a:rPr lang="en-US" dirty="0" smtClean="0"/>
              <a:t>time to  </a:t>
            </a:r>
            <a:r>
              <a:rPr lang="en-US" b="1" dirty="0">
                <a:solidFill>
                  <a:schemeClr val="accent2"/>
                </a:solidFill>
              </a:rPr>
              <a:t>understand why a test </a:t>
            </a:r>
            <a:r>
              <a:rPr lang="en-US" b="1" dirty="0" smtClean="0">
                <a:solidFill>
                  <a:schemeClr val="accent2"/>
                </a:solidFill>
              </a:rPr>
              <a:t>fails</a:t>
            </a:r>
            <a:endParaRPr lang="en-US" dirty="0"/>
          </a:p>
          <a:p>
            <a:pPr lvl="1"/>
            <a:r>
              <a:rPr lang="en-US" dirty="0" smtClean="0"/>
              <a:t>time to </a:t>
            </a:r>
            <a:r>
              <a:rPr lang="en-US" b="1" dirty="0">
                <a:solidFill>
                  <a:schemeClr val="accent2"/>
                </a:solidFill>
              </a:rPr>
              <a:t>fix the bug</a:t>
            </a:r>
          </a:p>
          <a:p>
            <a:pPr lvl="1"/>
            <a:r>
              <a:rPr lang="en-US" dirty="0" smtClean="0"/>
              <a:t>30-min time limit per test</a:t>
            </a:r>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32</a:t>
            </a:fld>
            <a:endParaRPr lang="en-US"/>
          </a:p>
        </p:txBody>
      </p:sp>
    </p:spTree>
    <p:extLst>
      <p:ext uri="{BB962C8B-B14F-4D97-AF65-F5344CB8AC3E}">
        <p14:creationId xmlns:p14="http://schemas.microsoft.com/office/powerpoint/2010/main" val="136048577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153400" cy="1143000"/>
          </a:xfrm>
        </p:spPr>
        <p:txBody>
          <a:bodyPr/>
          <a:lstStyle/>
          <a:p>
            <a:r>
              <a:rPr lang="en-US" dirty="0" smtClean="0"/>
              <a:t>Results of comparing </a:t>
            </a:r>
            <a:r>
              <a:rPr lang="en-US" b="1" dirty="0" smtClean="0"/>
              <a:t>undocumented tests </a:t>
            </a:r>
            <a:r>
              <a:rPr lang="en-US" dirty="0" smtClean="0"/>
              <a:t>with </a:t>
            </a:r>
            <a:r>
              <a:rPr lang="en-US" b="1" dirty="0" err="1" smtClean="0"/>
              <a:t>FailureDoc</a:t>
            </a:r>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33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40632364"/>
              </p:ext>
            </p:extLst>
          </p:nvPr>
        </p:nvGraphicFramePr>
        <p:xfrm>
          <a:off x="533400" y="1600200"/>
          <a:ext cx="8382000" cy="1483360"/>
        </p:xfrm>
        <a:graphic>
          <a:graphicData uri="http://schemas.openxmlformats.org/drawingml/2006/table">
            <a:tbl>
              <a:tblPr firstRow="1" bandRow="1">
                <a:tableStyleId>{EB9631B5-78F2-41C9-869B-9F39066F8104}</a:tableStyleId>
              </a:tblPr>
              <a:tblGrid>
                <a:gridCol w="2895600"/>
                <a:gridCol w="838200"/>
                <a:gridCol w="1447800"/>
                <a:gridCol w="1280160"/>
                <a:gridCol w="1920240"/>
              </a:tblGrid>
              <a:tr h="370840">
                <a:tc>
                  <a:txBody>
                    <a:bodyPr/>
                    <a:lstStyle/>
                    <a:p>
                      <a:r>
                        <a:rPr lang="en-US" sz="1800" b="1" kern="1200" dirty="0" smtClean="0">
                          <a:solidFill>
                            <a:schemeClr val="bg1"/>
                          </a:solidFill>
                          <a:latin typeface="+mn-lt"/>
                          <a:ea typeface="+mn-ea"/>
                          <a:cs typeface="+mn-cs"/>
                        </a:rPr>
                        <a:t>Goal</a:t>
                      </a:r>
                      <a:endParaRPr lang="en-US" sz="1800" b="1" kern="1200" dirty="0">
                        <a:solidFill>
                          <a:schemeClr val="bg1"/>
                        </a:solidFill>
                        <a:latin typeface="+mn-lt"/>
                        <a:ea typeface="+mn-ea"/>
                        <a:cs typeface="+mn-cs"/>
                      </a:endParaRPr>
                    </a:p>
                  </a:txBody>
                  <a:tcPr/>
                </a:tc>
                <a:tc gridSpan="2">
                  <a:txBody>
                    <a:bodyPr/>
                    <a:lstStyle/>
                    <a:p>
                      <a:r>
                        <a:rPr lang="en-US" dirty="0" smtClean="0"/>
                        <a:t>Success Rate</a:t>
                      </a:r>
                      <a:endParaRPr lang="en-US" dirty="0"/>
                    </a:p>
                  </a:txBody>
                  <a:tcPr>
                    <a:lnR w="6350" cap="flat" cmpd="sng" algn="ctr">
                      <a:solidFill>
                        <a:schemeClr val="tx1"/>
                      </a:solidFill>
                      <a:prstDash val="solid"/>
                      <a:round/>
                      <a:headEnd type="none" w="med" len="med"/>
                      <a:tailEnd type="none" w="med" len="med"/>
                    </a:lnR>
                  </a:tcPr>
                </a:tc>
                <a:tc hMerge="1">
                  <a:txBody>
                    <a:bodyPr/>
                    <a:lstStyle/>
                    <a:p>
                      <a:endParaRPr lang="en-US" dirty="0"/>
                    </a:p>
                  </a:txBody>
                  <a:tcPr/>
                </a:tc>
                <a:tc gridSpan="2">
                  <a:txBody>
                    <a:bodyPr/>
                    <a:lstStyle/>
                    <a:p>
                      <a:r>
                        <a:rPr lang="en-US" dirty="0" smtClean="0"/>
                        <a:t>Average Time Used (min)</a:t>
                      </a:r>
                      <a:endParaRPr lang="en-US" dirty="0"/>
                    </a:p>
                  </a:txBody>
                  <a:tcPr>
                    <a:lnL w="6350" cap="flat" cmpd="sng" algn="ctr">
                      <a:solidFill>
                        <a:schemeClr val="tx1"/>
                      </a:solidFill>
                      <a:prstDash val="solid"/>
                      <a:round/>
                      <a:headEnd type="none" w="med" len="med"/>
                      <a:tailEnd type="none" w="med" len="med"/>
                    </a:lnL>
                  </a:tcPr>
                </a:tc>
                <a:tc hMerge="1">
                  <a:txBody>
                    <a:bodyPr/>
                    <a:lstStyle/>
                    <a:p>
                      <a:endParaRPr lang="en-US" dirty="0"/>
                    </a:p>
                  </a:txBody>
                  <a:tcPr/>
                </a:tc>
              </a:tr>
              <a:tr h="370840">
                <a:tc>
                  <a:txBody>
                    <a:bodyPr/>
                    <a:lstStyle/>
                    <a:p>
                      <a:pPr marL="0" algn="l" defTabSz="914400" rtl="0" eaLnBrk="1" latinLnBrk="0" hangingPunct="1"/>
                      <a:endParaRPr lang="en-US" sz="1800" b="1" kern="1200" dirty="0">
                        <a:solidFill>
                          <a:schemeClr val="lt1"/>
                        </a:solidFill>
                        <a:latin typeface="+mn-lt"/>
                        <a:ea typeface="+mn-ea"/>
                        <a:cs typeface="+mn-cs"/>
                      </a:endParaRPr>
                    </a:p>
                  </a:txBody>
                  <a:tcPr>
                    <a:lnR w="635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US" sz="1800" b="1" kern="1200" dirty="0" err="1" smtClean="0">
                          <a:solidFill>
                            <a:schemeClr val="tx1"/>
                          </a:solidFill>
                          <a:latin typeface="+mn-lt"/>
                          <a:ea typeface="+mn-ea"/>
                          <a:cs typeface="+mn-cs"/>
                        </a:rPr>
                        <a:t>JUnit</a:t>
                      </a:r>
                      <a:endParaRPr lang="en-US" sz="1800" b="1" kern="1200" dirty="0">
                        <a:solidFill>
                          <a:schemeClr val="tx1"/>
                        </a:solidFill>
                        <a:latin typeface="+mn-lt"/>
                        <a:ea typeface="+mn-ea"/>
                        <a:cs typeface="+mn-cs"/>
                      </a:endParaRPr>
                    </a:p>
                  </a:txBody>
                  <a:tcPr>
                    <a:lnL w="635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en-US" sz="1800" b="1" kern="1200" dirty="0" err="1" smtClean="0">
                          <a:solidFill>
                            <a:schemeClr val="tx1"/>
                          </a:solidFill>
                          <a:latin typeface="+mn-lt"/>
                          <a:ea typeface="+mn-ea"/>
                          <a:cs typeface="+mn-cs"/>
                        </a:rPr>
                        <a:t>FailureDoc</a:t>
                      </a:r>
                      <a:endParaRPr lang="en-US" sz="1800" b="1" kern="1200" dirty="0">
                        <a:solidFill>
                          <a:schemeClr val="tx1"/>
                        </a:solidFill>
                        <a:latin typeface="+mn-lt"/>
                        <a:ea typeface="+mn-ea"/>
                        <a:cs typeface="+mn-cs"/>
                      </a:endParaRPr>
                    </a:p>
                  </a:txBody>
                  <a:tcPr>
                    <a:lnR w="635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US" sz="1800" b="1" kern="1200" dirty="0" err="1" smtClean="0">
                          <a:solidFill>
                            <a:schemeClr val="tx1"/>
                          </a:solidFill>
                          <a:latin typeface="+mn-lt"/>
                          <a:ea typeface="+mn-ea"/>
                          <a:cs typeface="+mn-cs"/>
                        </a:rPr>
                        <a:t>JUnit</a:t>
                      </a:r>
                      <a:endParaRPr lang="en-US" sz="1800" b="1" kern="1200" dirty="0">
                        <a:solidFill>
                          <a:schemeClr val="tx1"/>
                        </a:solidFill>
                        <a:latin typeface="+mn-lt"/>
                        <a:ea typeface="+mn-ea"/>
                        <a:cs typeface="+mn-cs"/>
                      </a:endParaRPr>
                    </a:p>
                  </a:txBody>
                  <a:tcPr>
                    <a:lnL w="635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en-US" sz="1800" b="1" kern="1200" dirty="0" err="1" smtClean="0">
                          <a:solidFill>
                            <a:schemeClr val="tx1"/>
                          </a:solidFill>
                          <a:latin typeface="+mn-lt"/>
                          <a:ea typeface="+mn-ea"/>
                          <a:cs typeface="+mn-cs"/>
                        </a:rPr>
                        <a:t>FailureDoc</a:t>
                      </a:r>
                      <a:endParaRPr lang="en-US" sz="1800" b="1" kern="1200" dirty="0">
                        <a:solidFill>
                          <a:schemeClr val="tx1"/>
                        </a:solidFill>
                        <a:latin typeface="+mn-lt"/>
                        <a:ea typeface="+mn-ea"/>
                        <a:cs typeface="+mn-cs"/>
                      </a:endParaRPr>
                    </a:p>
                  </a:txBody>
                  <a:tcPr/>
                </a:tc>
              </a:tr>
              <a:tr h="370840">
                <a:tc>
                  <a:txBody>
                    <a:bodyPr/>
                    <a:lstStyle/>
                    <a:p>
                      <a:r>
                        <a:rPr lang="en-US" sz="1600" dirty="0" smtClean="0"/>
                        <a:t>Understand Failure</a:t>
                      </a:r>
                      <a:endParaRPr lang="en-US" sz="1600" dirty="0"/>
                    </a:p>
                  </a:txBody>
                  <a:tcPr>
                    <a:lnR w="6350" cap="flat" cmpd="sng" algn="ctr">
                      <a:solidFill>
                        <a:schemeClr val="tx1"/>
                      </a:solidFill>
                      <a:prstDash val="solid"/>
                      <a:round/>
                      <a:headEnd type="none" w="med" len="med"/>
                      <a:tailEnd type="none" w="med" len="med"/>
                    </a:lnR>
                  </a:tcPr>
                </a:tc>
                <a:tc>
                  <a:txBody>
                    <a:bodyPr/>
                    <a:lstStyle/>
                    <a:p>
                      <a:r>
                        <a:rPr lang="en-US" dirty="0" smtClean="0"/>
                        <a:t>75%</a:t>
                      </a:r>
                      <a:endParaRPr lang="en-US" dirty="0"/>
                    </a:p>
                  </a:txBody>
                  <a:tcPr>
                    <a:lnL w="6350" cap="flat" cmpd="sng" algn="ctr">
                      <a:solidFill>
                        <a:schemeClr val="tx1"/>
                      </a:solidFill>
                      <a:prstDash val="solid"/>
                      <a:round/>
                      <a:headEnd type="none" w="med" len="med"/>
                      <a:tailEnd type="none" w="med" len="med"/>
                    </a:lnL>
                  </a:tcPr>
                </a:tc>
                <a:tc>
                  <a:txBody>
                    <a:bodyPr/>
                    <a:lstStyle/>
                    <a:p>
                      <a:r>
                        <a:rPr lang="en-US" dirty="0" smtClean="0"/>
                        <a:t>75%</a:t>
                      </a:r>
                      <a:endParaRPr lang="en-US" dirty="0"/>
                    </a:p>
                  </a:txBody>
                  <a:tcPr>
                    <a:lnR w="6350" cap="flat" cmpd="sng" algn="ctr">
                      <a:solidFill>
                        <a:schemeClr val="tx1"/>
                      </a:solidFill>
                      <a:prstDash val="solid"/>
                      <a:round/>
                      <a:headEnd type="none" w="med" len="med"/>
                      <a:tailEnd type="none" w="med" len="med"/>
                    </a:lnR>
                  </a:tcPr>
                </a:tc>
                <a:tc>
                  <a:txBody>
                    <a:bodyPr/>
                    <a:lstStyle/>
                    <a:p>
                      <a:r>
                        <a:rPr lang="en-US" b="0" dirty="0" smtClean="0"/>
                        <a:t>22.6</a:t>
                      </a:r>
                      <a:endParaRPr lang="en-US" b="0" dirty="0"/>
                    </a:p>
                  </a:txBody>
                  <a:tcPr>
                    <a:lnL w="6350" cap="flat" cmpd="sng" algn="ctr">
                      <a:solidFill>
                        <a:schemeClr val="tx1"/>
                      </a:solidFill>
                      <a:prstDash val="solid"/>
                      <a:round/>
                      <a:headEnd type="none" w="med" len="med"/>
                      <a:tailEnd type="none" w="med" len="med"/>
                    </a:lnL>
                  </a:tcPr>
                </a:tc>
                <a:tc>
                  <a:txBody>
                    <a:bodyPr/>
                    <a:lstStyle/>
                    <a:p>
                      <a:r>
                        <a:rPr lang="en-US" b="0" dirty="0" smtClean="0"/>
                        <a:t>19.9</a:t>
                      </a:r>
                      <a:endParaRPr lang="en-US" b="0" dirty="0"/>
                    </a:p>
                  </a:txBody>
                  <a:tcPr/>
                </a:tc>
              </a:tr>
              <a:tr h="370840">
                <a:tc>
                  <a:txBody>
                    <a:bodyPr/>
                    <a:lstStyle/>
                    <a:p>
                      <a:r>
                        <a:rPr lang="en-US" sz="1600" dirty="0" smtClean="0"/>
                        <a:t>Understand Failure + Fix Bug</a:t>
                      </a:r>
                      <a:endParaRPr lang="en-US" sz="1600" dirty="0"/>
                    </a:p>
                  </a:txBody>
                  <a:tcPr>
                    <a:lnR w="6350" cap="flat" cmpd="sng" algn="ctr">
                      <a:solidFill>
                        <a:schemeClr val="tx1"/>
                      </a:solidFill>
                      <a:prstDash val="solid"/>
                      <a:round/>
                      <a:headEnd type="none" w="med" len="med"/>
                      <a:tailEnd type="none" w="med" len="med"/>
                    </a:lnR>
                  </a:tcPr>
                </a:tc>
                <a:tc>
                  <a:txBody>
                    <a:bodyPr/>
                    <a:lstStyle/>
                    <a:p>
                      <a:r>
                        <a:rPr lang="en-US" dirty="0" smtClean="0"/>
                        <a:t>35%</a:t>
                      </a:r>
                      <a:endParaRPr lang="en-US" dirty="0"/>
                    </a:p>
                  </a:txBody>
                  <a:tcPr>
                    <a:lnL w="6350" cap="flat" cmpd="sng" algn="ctr">
                      <a:solidFill>
                        <a:schemeClr val="tx1"/>
                      </a:solidFill>
                      <a:prstDash val="solid"/>
                      <a:round/>
                      <a:headEnd type="none" w="med" len="med"/>
                      <a:tailEnd type="none" w="med" len="med"/>
                    </a:lnL>
                  </a:tcPr>
                </a:tc>
                <a:tc>
                  <a:txBody>
                    <a:bodyPr/>
                    <a:lstStyle/>
                    <a:p>
                      <a:r>
                        <a:rPr lang="en-US" dirty="0" smtClean="0"/>
                        <a:t>35%</a:t>
                      </a:r>
                      <a:endParaRPr lang="en-US" dirty="0"/>
                    </a:p>
                  </a:txBody>
                  <a:tcPr>
                    <a:lnR w="6350" cap="flat" cmpd="sng" algn="ctr">
                      <a:solidFill>
                        <a:schemeClr val="tx1"/>
                      </a:solidFill>
                      <a:prstDash val="solid"/>
                      <a:round/>
                      <a:headEnd type="none" w="med" len="med"/>
                      <a:tailEnd type="none" w="med" len="med"/>
                    </a:lnR>
                  </a:tcPr>
                </a:tc>
                <a:tc>
                  <a:txBody>
                    <a:bodyPr/>
                    <a:lstStyle/>
                    <a:p>
                      <a:r>
                        <a:rPr lang="en-US" dirty="0" smtClean="0"/>
                        <a:t>27.5</a:t>
                      </a:r>
                      <a:endParaRPr lang="en-US" dirty="0"/>
                    </a:p>
                  </a:txBody>
                  <a:tcPr>
                    <a:lnL w="6350" cap="flat" cmpd="sng" algn="ctr">
                      <a:solidFill>
                        <a:schemeClr val="tx1"/>
                      </a:solidFill>
                      <a:prstDash val="solid"/>
                      <a:round/>
                      <a:headEnd type="none" w="med" len="med"/>
                      <a:tailEnd type="none" w="med" len="med"/>
                    </a:lnL>
                  </a:tcPr>
                </a:tc>
                <a:tc>
                  <a:txBody>
                    <a:bodyPr/>
                    <a:lstStyle/>
                    <a:p>
                      <a:r>
                        <a:rPr lang="en-US" dirty="0" smtClean="0"/>
                        <a:t>26.9</a:t>
                      </a:r>
                      <a:endParaRPr lang="en-US" dirty="0"/>
                    </a:p>
                  </a:txBody>
                  <a:tcPr/>
                </a:tc>
              </a:tr>
            </a:tbl>
          </a:graphicData>
        </a:graphic>
      </p:graphicFrame>
      <p:sp>
        <p:nvSpPr>
          <p:cNvPr id="6" name="TextBox 5"/>
          <p:cNvSpPr txBox="1"/>
          <p:nvPr/>
        </p:nvSpPr>
        <p:spPr>
          <a:xfrm>
            <a:off x="609600" y="3276600"/>
            <a:ext cx="7315200" cy="646331"/>
          </a:xfrm>
          <a:prstGeom prst="rect">
            <a:avLst/>
          </a:prstGeom>
          <a:noFill/>
        </p:spPr>
        <p:txBody>
          <a:bodyPr wrap="square" rtlCol="0">
            <a:spAutoFit/>
          </a:bodyPr>
          <a:lstStyle/>
          <a:p>
            <a:r>
              <a:rPr lang="en-US" sz="1800" dirty="0" err="1" smtClean="0">
                <a:latin typeface="+mn-lt"/>
              </a:rPr>
              <a:t>JUnit</a:t>
            </a:r>
            <a:r>
              <a:rPr lang="en-US" sz="1800" b="0" dirty="0" smtClean="0">
                <a:latin typeface="+mn-lt"/>
              </a:rPr>
              <a:t>:           Undocumented Tests</a:t>
            </a:r>
          </a:p>
          <a:p>
            <a:r>
              <a:rPr lang="en-US" sz="1800" dirty="0" err="1" smtClean="0">
                <a:latin typeface="+mn-lt"/>
              </a:rPr>
              <a:t>FailureDoc</a:t>
            </a:r>
            <a:r>
              <a:rPr lang="en-US" sz="1800" b="0" dirty="0" smtClean="0">
                <a:latin typeface="+mn-lt"/>
              </a:rPr>
              <a:t>:  Tests with </a:t>
            </a:r>
            <a:r>
              <a:rPr lang="en-US" sz="1800" b="0" dirty="0" err="1" smtClean="0">
                <a:latin typeface="+mn-lt"/>
              </a:rPr>
              <a:t>FailureDoc</a:t>
            </a:r>
            <a:r>
              <a:rPr lang="en-US" sz="1800" b="0" dirty="0" smtClean="0">
                <a:latin typeface="+mn-lt"/>
              </a:rPr>
              <a:t>-inferred documentation</a:t>
            </a:r>
          </a:p>
        </p:txBody>
      </p:sp>
      <p:sp>
        <p:nvSpPr>
          <p:cNvPr id="8" name="TextBox 7"/>
          <p:cNvSpPr txBox="1"/>
          <p:nvPr/>
        </p:nvSpPr>
        <p:spPr>
          <a:xfrm>
            <a:off x="619432" y="4343400"/>
            <a:ext cx="7991168" cy="1446550"/>
          </a:xfrm>
          <a:prstGeom prst="rect">
            <a:avLst/>
          </a:prstGeom>
          <a:noFill/>
        </p:spPr>
        <p:txBody>
          <a:bodyPr wrap="square" rtlCol="0">
            <a:spAutoFit/>
          </a:bodyPr>
          <a:lstStyle/>
          <a:p>
            <a:r>
              <a:rPr lang="en-US" sz="2000" dirty="0" smtClean="0">
                <a:latin typeface="+mn-lt"/>
              </a:rPr>
              <a:t>Conclusion:</a:t>
            </a:r>
          </a:p>
          <a:p>
            <a:pPr marL="342900" indent="-342900">
              <a:buFont typeface="Arial" pitchFamily="34" charset="0"/>
              <a:buChar char="•"/>
            </a:pPr>
            <a:r>
              <a:rPr lang="en-US" sz="2000" b="0" dirty="0" err="1" smtClean="0">
                <a:latin typeface="+mn-lt"/>
              </a:rPr>
              <a:t>FailureDoc</a:t>
            </a:r>
            <a:r>
              <a:rPr lang="en-US" sz="2000" b="0" dirty="0" smtClean="0">
                <a:latin typeface="+mn-lt"/>
              </a:rPr>
              <a:t> helps participants </a:t>
            </a:r>
            <a:r>
              <a:rPr lang="en-US" sz="2000" b="0" i="1" dirty="0" smtClean="0">
                <a:solidFill>
                  <a:schemeClr val="accent2"/>
                </a:solidFill>
                <a:latin typeface="+mn-lt"/>
              </a:rPr>
              <a:t>understand a failed test </a:t>
            </a:r>
            <a:r>
              <a:rPr lang="en-US" sz="2000" b="0" dirty="0">
                <a:latin typeface="+mn-lt"/>
              </a:rPr>
              <a:t> </a:t>
            </a:r>
            <a:r>
              <a:rPr lang="en-US" sz="2000" b="0" dirty="0" smtClean="0">
                <a:latin typeface="+mn-lt"/>
              </a:rPr>
              <a:t>2.7 </a:t>
            </a:r>
            <a:r>
              <a:rPr lang="en-US" sz="2000" b="0" dirty="0" err="1" smtClean="0">
                <a:latin typeface="+mn-lt"/>
              </a:rPr>
              <a:t>mins</a:t>
            </a:r>
            <a:r>
              <a:rPr lang="en-US" sz="2000" b="0" dirty="0" smtClean="0">
                <a:latin typeface="+mn-lt"/>
              </a:rPr>
              <a:t> (or 14%)  </a:t>
            </a:r>
            <a:r>
              <a:rPr lang="en-US" sz="2000" b="0" i="1" dirty="0" smtClean="0">
                <a:solidFill>
                  <a:schemeClr val="accent2"/>
                </a:solidFill>
                <a:latin typeface="+mn-lt"/>
              </a:rPr>
              <a:t>faster</a:t>
            </a:r>
          </a:p>
          <a:p>
            <a:pPr marL="342900" indent="-342900">
              <a:buFont typeface="Arial" pitchFamily="34" charset="0"/>
              <a:buChar char="•"/>
            </a:pPr>
            <a:r>
              <a:rPr lang="en-US" sz="2000" b="0" dirty="0" err="1" smtClean="0">
                <a:latin typeface="+mn-lt"/>
              </a:rPr>
              <a:t>FailureDoc</a:t>
            </a:r>
            <a:r>
              <a:rPr lang="en-US" sz="2000" b="0" dirty="0" smtClean="0">
                <a:latin typeface="+mn-lt"/>
              </a:rPr>
              <a:t> </a:t>
            </a:r>
            <a:r>
              <a:rPr lang="en-US" sz="2000" b="0" i="1" dirty="0" smtClean="0">
                <a:solidFill>
                  <a:schemeClr val="accent2"/>
                </a:solidFill>
                <a:latin typeface="+mn-lt"/>
              </a:rPr>
              <a:t>slightly speeds up </a:t>
            </a:r>
            <a:r>
              <a:rPr lang="en-US" sz="2000" b="0" dirty="0" smtClean="0">
                <a:latin typeface="+mn-lt"/>
              </a:rPr>
              <a:t>the bug fixing time (0.6 min faster)</a:t>
            </a:r>
          </a:p>
          <a:p>
            <a:pPr marL="342900" indent="-342900">
              <a:buFont typeface="Arial" pitchFamily="34" charset="0"/>
              <a:buChar char="•"/>
            </a:pPr>
            <a:endParaRPr lang="en-US" sz="800" b="0" dirty="0" smtClean="0">
              <a:latin typeface="+mn-lt"/>
            </a:endParaRPr>
          </a:p>
        </p:txBody>
      </p:sp>
      <p:sp>
        <p:nvSpPr>
          <p:cNvPr id="7" name="Rounded Rectangle 6"/>
          <p:cNvSpPr/>
          <p:nvPr/>
        </p:nvSpPr>
        <p:spPr bwMode="auto">
          <a:xfrm>
            <a:off x="5715000" y="2286000"/>
            <a:ext cx="1981200" cy="457200"/>
          </a:xfrm>
          <a:prstGeom prst="roundRect">
            <a:avLst/>
          </a:prstGeom>
          <a:noFill/>
          <a:ln w="730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Rounded Rectangle 8"/>
          <p:cNvSpPr/>
          <p:nvPr/>
        </p:nvSpPr>
        <p:spPr bwMode="auto">
          <a:xfrm>
            <a:off x="5715000" y="2743200"/>
            <a:ext cx="1981200" cy="381000"/>
          </a:xfrm>
          <a:prstGeom prst="roundRect">
            <a:avLst/>
          </a:prstGeom>
          <a:noFill/>
          <a:ln w="730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6141660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2"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P spid="7" grpId="2" animBg="1"/>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comparing </a:t>
            </a:r>
            <a:r>
              <a:rPr lang="en-US" b="1" dirty="0" smtClean="0"/>
              <a:t>Delta debugging </a:t>
            </a:r>
            <a:r>
              <a:rPr lang="en-US" dirty="0" smtClean="0"/>
              <a:t>with </a:t>
            </a:r>
            <a:r>
              <a:rPr lang="en-US" b="1" dirty="0" err="1" smtClean="0"/>
              <a:t>FailureDoc</a:t>
            </a:r>
            <a:endParaRPr lang="en-US" b="1"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34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68796706"/>
              </p:ext>
            </p:extLst>
          </p:nvPr>
        </p:nvGraphicFramePr>
        <p:xfrm>
          <a:off x="533400" y="1600200"/>
          <a:ext cx="8382000" cy="1483360"/>
        </p:xfrm>
        <a:graphic>
          <a:graphicData uri="http://schemas.openxmlformats.org/drawingml/2006/table">
            <a:tbl>
              <a:tblPr firstRow="1" bandRow="1">
                <a:tableStyleId>{EB9631B5-78F2-41C9-869B-9F39066F8104}</a:tableStyleId>
              </a:tblPr>
              <a:tblGrid>
                <a:gridCol w="2895600"/>
                <a:gridCol w="838200"/>
                <a:gridCol w="1447800"/>
                <a:gridCol w="1280160"/>
                <a:gridCol w="1920240"/>
              </a:tblGrid>
              <a:tr h="370840">
                <a:tc>
                  <a:txBody>
                    <a:bodyPr/>
                    <a:lstStyle/>
                    <a:p>
                      <a:r>
                        <a:rPr lang="en-US" sz="1800" b="1" kern="1200" dirty="0" smtClean="0">
                          <a:solidFill>
                            <a:schemeClr val="bg1"/>
                          </a:solidFill>
                          <a:latin typeface="+mn-lt"/>
                          <a:ea typeface="+mn-ea"/>
                          <a:cs typeface="+mn-cs"/>
                        </a:rPr>
                        <a:t>Goal</a:t>
                      </a:r>
                      <a:endParaRPr lang="en-US" sz="1800" b="1" kern="1200" dirty="0">
                        <a:solidFill>
                          <a:schemeClr val="bg1"/>
                        </a:solidFill>
                        <a:latin typeface="+mn-lt"/>
                        <a:ea typeface="+mn-ea"/>
                        <a:cs typeface="+mn-cs"/>
                      </a:endParaRPr>
                    </a:p>
                  </a:txBody>
                  <a:tcPr/>
                </a:tc>
                <a:tc gridSpan="2">
                  <a:txBody>
                    <a:bodyPr/>
                    <a:lstStyle/>
                    <a:p>
                      <a:r>
                        <a:rPr lang="en-US" dirty="0" smtClean="0"/>
                        <a:t>Success Rate</a:t>
                      </a:r>
                      <a:endParaRPr lang="en-US" dirty="0"/>
                    </a:p>
                  </a:txBody>
                  <a:tcPr>
                    <a:lnR w="6350" cap="flat" cmpd="sng" algn="ctr">
                      <a:solidFill>
                        <a:schemeClr val="tx1"/>
                      </a:solidFill>
                      <a:prstDash val="solid"/>
                      <a:round/>
                      <a:headEnd type="none" w="med" len="med"/>
                      <a:tailEnd type="none" w="med" len="med"/>
                    </a:lnR>
                  </a:tcPr>
                </a:tc>
                <a:tc hMerge="1">
                  <a:txBody>
                    <a:bodyPr/>
                    <a:lstStyle/>
                    <a:p>
                      <a:endParaRPr lang="en-US" dirty="0"/>
                    </a:p>
                  </a:txBody>
                  <a:tcPr/>
                </a:tc>
                <a:tc gridSpan="2">
                  <a:txBody>
                    <a:bodyPr/>
                    <a:lstStyle/>
                    <a:p>
                      <a:r>
                        <a:rPr lang="en-US" dirty="0" smtClean="0"/>
                        <a:t>Average Time Used (min)</a:t>
                      </a:r>
                      <a:endParaRPr lang="en-US" dirty="0"/>
                    </a:p>
                  </a:txBody>
                  <a:tcPr>
                    <a:lnL w="6350" cap="flat" cmpd="sng" algn="ctr">
                      <a:solidFill>
                        <a:schemeClr val="tx1"/>
                      </a:solidFill>
                      <a:prstDash val="solid"/>
                      <a:round/>
                      <a:headEnd type="none" w="med" len="med"/>
                      <a:tailEnd type="none" w="med" len="med"/>
                    </a:lnL>
                  </a:tcPr>
                </a:tc>
                <a:tc hMerge="1">
                  <a:txBody>
                    <a:bodyPr/>
                    <a:lstStyle/>
                    <a:p>
                      <a:endParaRPr lang="en-US" dirty="0"/>
                    </a:p>
                  </a:txBody>
                  <a:tcPr/>
                </a:tc>
              </a:tr>
              <a:tr h="370840">
                <a:tc>
                  <a:txBody>
                    <a:bodyPr/>
                    <a:lstStyle/>
                    <a:p>
                      <a:pPr marL="0" algn="l" defTabSz="914400" rtl="0" eaLnBrk="1" latinLnBrk="0" hangingPunct="1"/>
                      <a:endParaRPr lang="en-US" sz="1800" b="1" kern="1200" dirty="0">
                        <a:solidFill>
                          <a:schemeClr val="lt1"/>
                        </a:solidFill>
                        <a:latin typeface="+mn-lt"/>
                        <a:ea typeface="+mn-ea"/>
                        <a:cs typeface="+mn-cs"/>
                      </a:endParaRPr>
                    </a:p>
                  </a:txBody>
                  <a:tcPr>
                    <a:lnR w="635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US" sz="1800" b="1" kern="1200" dirty="0" smtClean="0">
                          <a:solidFill>
                            <a:schemeClr val="tx1"/>
                          </a:solidFill>
                          <a:latin typeface="+mn-lt"/>
                          <a:ea typeface="+mn-ea"/>
                          <a:cs typeface="+mn-cs"/>
                        </a:rPr>
                        <a:t>DD</a:t>
                      </a:r>
                      <a:endParaRPr lang="en-US" sz="1800" b="1" kern="1200" dirty="0">
                        <a:solidFill>
                          <a:schemeClr val="tx1"/>
                        </a:solidFill>
                        <a:latin typeface="+mn-lt"/>
                        <a:ea typeface="+mn-ea"/>
                        <a:cs typeface="+mn-cs"/>
                      </a:endParaRPr>
                    </a:p>
                  </a:txBody>
                  <a:tcPr>
                    <a:lnL w="635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en-US" sz="1800" b="1" kern="1200" dirty="0" err="1" smtClean="0">
                          <a:solidFill>
                            <a:schemeClr val="tx1"/>
                          </a:solidFill>
                          <a:latin typeface="+mn-lt"/>
                          <a:ea typeface="+mn-ea"/>
                          <a:cs typeface="+mn-cs"/>
                        </a:rPr>
                        <a:t>FailureDoc</a:t>
                      </a:r>
                      <a:endParaRPr lang="en-US" sz="1800" b="1" kern="1200" dirty="0">
                        <a:solidFill>
                          <a:schemeClr val="tx1"/>
                        </a:solidFill>
                        <a:latin typeface="+mn-lt"/>
                        <a:ea typeface="+mn-ea"/>
                        <a:cs typeface="+mn-cs"/>
                      </a:endParaRPr>
                    </a:p>
                  </a:txBody>
                  <a:tcPr>
                    <a:lnR w="6350" cap="flat" cmpd="sng" algn="ctr">
                      <a:solidFill>
                        <a:schemeClr val="tx1"/>
                      </a:solidFill>
                      <a:prstDash val="solid"/>
                      <a:round/>
                      <a:headEnd type="none" w="med" len="med"/>
                      <a:tailEnd type="none" w="med" len="med"/>
                    </a:lnR>
                  </a:tcPr>
                </a:tc>
                <a:tc>
                  <a:txBody>
                    <a:bodyPr/>
                    <a:lstStyle/>
                    <a:p>
                      <a:pPr marL="0" algn="l" defTabSz="914400" rtl="0" eaLnBrk="1" latinLnBrk="0" hangingPunct="1"/>
                      <a:r>
                        <a:rPr lang="en-US" sz="1800" b="1" kern="1200" dirty="0" smtClean="0">
                          <a:solidFill>
                            <a:schemeClr val="tx1"/>
                          </a:solidFill>
                          <a:latin typeface="+mn-lt"/>
                          <a:ea typeface="+mn-ea"/>
                          <a:cs typeface="+mn-cs"/>
                        </a:rPr>
                        <a:t>DD</a:t>
                      </a:r>
                      <a:endParaRPr lang="en-US" sz="1800" b="1" kern="1200" dirty="0">
                        <a:solidFill>
                          <a:schemeClr val="tx1"/>
                        </a:solidFill>
                        <a:latin typeface="+mn-lt"/>
                        <a:ea typeface="+mn-ea"/>
                        <a:cs typeface="+mn-cs"/>
                      </a:endParaRPr>
                    </a:p>
                  </a:txBody>
                  <a:tcPr>
                    <a:lnL w="6350" cap="flat" cmpd="sng" algn="ctr">
                      <a:solidFill>
                        <a:schemeClr val="tx1"/>
                      </a:solidFill>
                      <a:prstDash val="solid"/>
                      <a:round/>
                      <a:headEnd type="none" w="med" len="med"/>
                      <a:tailEnd type="none" w="med" len="med"/>
                    </a:lnL>
                  </a:tcPr>
                </a:tc>
                <a:tc>
                  <a:txBody>
                    <a:bodyPr/>
                    <a:lstStyle/>
                    <a:p>
                      <a:pPr marL="0" algn="l" defTabSz="914400" rtl="0" eaLnBrk="1" latinLnBrk="0" hangingPunct="1"/>
                      <a:r>
                        <a:rPr lang="en-US" sz="1800" b="1" kern="1200" dirty="0" err="1" smtClean="0">
                          <a:solidFill>
                            <a:schemeClr val="tx1"/>
                          </a:solidFill>
                          <a:latin typeface="+mn-lt"/>
                          <a:ea typeface="+mn-ea"/>
                          <a:cs typeface="+mn-cs"/>
                        </a:rPr>
                        <a:t>FailureDoc</a:t>
                      </a:r>
                      <a:endParaRPr lang="en-US" sz="1800" b="1" kern="1200" dirty="0">
                        <a:solidFill>
                          <a:schemeClr val="tx1"/>
                        </a:solidFill>
                        <a:latin typeface="+mn-lt"/>
                        <a:ea typeface="+mn-ea"/>
                        <a:cs typeface="+mn-cs"/>
                      </a:endParaRPr>
                    </a:p>
                  </a:txBody>
                  <a:tcPr/>
                </a:tc>
              </a:tr>
              <a:tr h="370840">
                <a:tc>
                  <a:txBody>
                    <a:bodyPr/>
                    <a:lstStyle/>
                    <a:p>
                      <a:r>
                        <a:rPr lang="en-US" sz="1600" dirty="0" smtClean="0"/>
                        <a:t>Understand Failure</a:t>
                      </a:r>
                      <a:endParaRPr lang="en-US" sz="1600" dirty="0"/>
                    </a:p>
                  </a:txBody>
                  <a:tcPr>
                    <a:lnR w="6350" cap="flat" cmpd="sng" algn="ctr">
                      <a:solidFill>
                        <a:schemeClr val="tx1"/>
                      </a:solidFill>
                      <a:prstDash val="solid"/>
                      <a:round/>
                      <a:headEnd type="none" w="med" len="med"/>
                      <a:tailEnd type="none" w="med" len="med"/>
                    </a:lnR>
                  </a:tcPr>
                </a:tc>
                <a:tc>
                  <a:txBody>
                    <a:bodyPr/>
                    <a:lstStyle/>
                    <a:p>
                      <a:r>
                        <a:rPr lang="en-US" dirty="0" smtClean="0"/>
                        <a:t>75%</a:t>
                      </a:r>
                      <a:endParaRPr lang="en-US" dirty="0"/>
                    </a:p>
                  </a:txBody>
                  <a:tcPr>
                    <a:lnL w="6350" cap="flat" cmpd="sng" algn="ctr">
                      <a:solidFill>
                        <a:schemeClr val="tx1"/>
                      </a:solidFill>
                      <a:prstDash val="solid"/>
                      <a:round/>
                      <a:headEnd type="none" w="med" len="med"/>
                      <a:tailEnd type="none" w="med" len="med"/>
                    </a:lnL>
                  </a:tcPr>
                </a:tc>
                <a:tc>
                  <a:txBody>
                    <a:bodyPr/>
                    <a:lstStyle/>
                    <a:p>
                      <a:r>
                        <a:rPr lang="en-US" dirty="0" smtClean="0"/>
                        <a:t>75%</a:t>
                      </a:r>
                      <a:endParaRPr lang="en-US" dirty="0"/>
                    </a:p>
                  </a:txBody>
                  <a:tcPr>
                    <a:lnR w="6350" cap="flat" cmpd="sng" algn="ctr">
                      <a:solidFill>
                        <a:schemeClr val="tx1"/>
                      </a:solidFill>
                      <a:prstDash val="solid"/>
                      <a:round/>
                      <a:headEnd type="none" w="med" len="med"/>
                      <a:tailEnd type="none" w="med" len="med"/>
                    </a:lnR>
                  </a:tcPr>
                </a:tc>
                <a:tc>
                  <a:txBody>
                    <a:bodyPr/>
                    <a:lstStyle/>
                    <a:p>
                      <a:r>
                        <a:rPr lang="en-US" b="0" dirty="0" smtClean="0"/>
                        <a:t>21.7</a:t>
                      </a:r>
                      <a:endParaRPr lang="en-US" b="0" dirty="0"/>
                    </a:p>
                  </a:txBody>
                  <a:tcPr>
                    <a:lnL w="6350" cap="flat" cmpd="sng" algn="ctr">
                      <a:solidFill>
                        <a:schemeClr val="tx1"/>
                      </a:solidFill>
                      <a:prstDash val="solid"/>
                      <a:round/>
                      <a:headEnd type="none" w="med" len="med"/>
                      <a:tailEnd type="none" w="med" len="med"/>
                    </a:lnL>
                  </a:tcPr>
                </a:tc>
                <a:tc>
                  <a:txBody>
                    <a:bodyPr/>
                    <a:lstStyle/>
                    <a:p>
                      <a:r>
                        <a:rPr lang="en-US" b="0" dirty="0" smtClean="0"/>
                        <a:t>20.0</a:t>
                      </a:r>
                      <a:endParaRPr lang="en-US" b="0" dirty="0"/>
                    </a:p>
                  </a:txBody>
                  <a:tcPr/>
                </a:tc>
              </a:tr>
              <a:tr h="370840">
                <a:tc>
                  <a:txBody>
                    <a:bodyPr/>
                    <a:lstStyle/>
                    <a:p>
                      <a:r>
                        <a:rPr lang="en-US" sz="1600" dirty="0" smtClean="0"/>
                        <a:t>Understand Failure + Fix Bug</a:t>
                      </a:r>
                      <a:endParaRPr lang="en-US" sz="1600" dirty="0"/>
                    </a:p>
                  </a:txBody>
                  <a:tcPr>
                    <a:lnR w="6350" cap="flat" cmpd="sng" algn="ctr">
                      <a:solidFill>
                        <a:schemeClr val="tx1"/>
                      </a:solidFill>
                      <a:prstDash val="solid"/>
                      <a:round/>
                      <a:headEnd type="none" w="med" len="med"/>
                      <a:tailEnd type="none" w="med" len="med"/>
                    </a:lnR>
                  </a:tcPr>
                </a:tc>
                <a:tc>
                  <a:txBody>
                    <a:bodyPr/>
                    <a:lstStyle/>
                    <a:p>
                      <a:r>
                        <a:rPr lang="en-US" b="0" dirty="0" smtClean="0"/>
                        <a:t>40</a:t>
                      </a:r>
                      <a:r>
                        <a:rPr lang="en-US" dirty="0" smtClean="0"/>
                        <a:t>%</a:t>
                      </a:r>
                      <a:endParaRPr lang="en-US" dirty="0"/>
                    </a:p>
                  </a:txBody>
                  <a:tcPr>
                    <a:lnL w="6350" cap="flat" cmpd="sng" algn="ctr">
                      <a:solidFill>
                        <a:schemeClr val="tx1"/>
                      </a:solidFill>
                      <a:prstDash val="solid"/>
                      <a:round/>
                      <a:headEnd type="none" w="med" len="med"/>
                      <a:tailEnd type="none" w="med" len="med"/>
                    </a:lnL>
                  </a:tcPr>
                </a:tc>
                <a:tc>
                  <a:txBody>
                    <a:bodyPr/>
                    <a:lstStyle/>
                    <a:p>
                      <a:r>
                        <a:rPr lang="en-US" b="0" dirty="0" smtClean="0"/>
                        <a:t>45</a:t>
                      </a:r>
                      <a:r>
                        <a:rPr lang="en-US" dirty="0" smtClean="0"/>
                        <a:t>%</a:t>
                      </a:r>
                      <a:endParaRPr lang="en-US" dirty="0"/>
                    </a:p>
                  </a:txBody>
                  <a:tcPr>
                    <a:lnR w="6350" cap="flat" cmpd="sng" algn="ctr">
                      <a:solidFill>
                        <a:schemeClr val="tx1"/>
                      </a:solidFill>
                      <a:prstDash val="solid"/>
                      <a:round/>
                      <a:headEnd type="none" w="med" len="med"/>
                      <a:tailEnd type="none" w="med" len="med"/>
                    </a:lnR>
                  </a:tcPr>
                </a:tc>
                <a:tc>
                  <a:txBody>
                    <a:bodyPr/>
                    <a:lstStyle/>
                    <a:p>
                      <a:r>
                        <a:rPr lang="en-US" dirty="0" smtClean="0"/>
                        <a:t>26.1</a:t>
                      </a:r>
                      <a:endParaRPr lang="en-US" dirty="0"/>
                    </a:p>
                  </a:txBody>
                  <a:tcPr>
                    <a:lnL w="6350" cap="flat" cmpd="sng" algn="ctr">
                      <a:solidFill>
                        <a:schemeClr val="tx1"/>
                      </a:solidFill>
                      <a:prstDash val="solid"/>
                      <a:round/>
                      <a:headEnd type="none" w="med" len="med"/>
                      <a:tailEnd type="none" w="med" len="med"/>
                    </a:lnL>
                  </a:tcPr>
                </a:tc>
                <a:tc>
                  <a:txBody>
                    <a:bodyPr/>
                    <a:lstStyle/>
                    <a:p>
                      <a:r>
                        <a:rPr lang="en-US" dirty="0" smtClean="0"/>
                        <a:t>26.5</a:t>
                      </a:r>
                      <a:endParaRPr lang="en-US" dirty="0"/>
                    </a:p>
                  </a:txBody>
                  <a:tcPr/>
                </a:tc>
              </a:tr>
            </a:tbl>
          </a:graphicData>
        </a:graphic>
      </p:graphicFrame>
      <p:sp>
        <p:nvSpPr>
          <p:cNvPr id="6" name="TextBox 5"/>
          <p:cNvSpPr txBox="1"/>
          <p:nvPr/>
        </p:nvSpPr>
        <p:spPr>
          <a:xfrm>
            <a:off x="609600" y="3276600"/>
            <a:ext cx="8382000" cy="1046440"/>
          </a:xfrm>
          <a:prstGeom prst="rect">
            <a:avLst/>
          </a:prstGeom>
          <a:noFill/>
        </p:spPr>
        <p:txBody>
          <a:bodyPr wrap="square" rtlCol="0">
            <a:spAutoFit/>
          </a:bodyPr>
          <a:lstStyle/>
          <a:p>
            <a:r>
              <a:rPr lang="en-US" sz="1800" dirty="0" smtClean="0">
                <a:latin typeface="+mn-lt"/>
              </a:rPr>
              <a:t>DD</a:t>
            </a:r>
            <a:r>
              <a:rPr lang="en-US" sz="1800" b="0" dirty="0" smtClean="0">
                <a:latin typeface="+mn-lt"/>
              </a:rPr>
              <a:t>:                Tests annotated with </a:t>
            </a:r>
            <a:r>
              <a:rPr lang="en-US" sz="1800" dirty="0" smtClean="0">
                <a:latin typeface="+mn-lt"/>
              </a:rPr>
              <a:t>D</a:t>
            </a:r>
            <a:r>
              <a:rPr lang="en-US" sz="1800" b="0" dirty="0" smtClean="0">
                <a:latin typeface="+mn-lt"/>
              </a:rPr>
              <a:t>elta-</a:t>
            </a:r>
            <a:r>
              <a:rPr lang="en-US" sz="1800" dirty="0" smtClean="0">
                <a:latin typeface="+mn-lt"/>
              </a:rPr>
              <a:t>D</a:t>
            </a:r>
            <a:r>
              <a:rPr lang="en-US" sz="1800" b="0" dirty="0" smtClean="0">
                <a:latin typeface="+mn-lt"/>
              </a:rPr>
              <a:t>ebugging-isolated faulty statements</a:t>
            </a:r>
          </a:p>
          <a:p>
            <a:endParaRPr lang="en-US" sz="1800" b="0" dirty="0" smtClean="0">
              <a:latin typeface="+mn-lt"/>
            </a:endParaRPr>
          </a:p>
          <a:p>
            <a:endParaRPr lang="en-US" sz="800" b="0" dirty="0" smtClean="0">
              <a:latin typeface="+mn-lt"/>
            </a:endParaRPr>
          </a:p>
          <a:p>
            <a:r>
              <a:rPr lang="en-US" sz="1800" dirty="0" err="1" smtClean="0">
                <a:latin typeface="+mn-lt"/>
              </a:rPr>
              <a:t>FailureDoc</a:t>
            </a:r>
            <a:r>
              <a:rPr lang="en-US" sz="1800" b="0" dirty="0" smtClean="0">
                <a:latin typeface="+mn-lt"/>
              </a:rPr>
              <a:t>:  Tests with </a:t>
            </a:r>
            <a:r>
              <a:rPr lang="en-US" sz="1800" b="0" dirty="0" err="1" smtClean="0">
                <a:latin typeface="+mn-lt"/>
              </a:rPr>
              <a:t>FailureDoc</a:t>
            </a:r>
            <a:r>
              <a:rPr lang="en-US" sz="1800" b="0" dirty="0" smtClean="0">
                <a:latin typeface="+mn-lt"/>
              </a:rPr>
              <a:t>-inferred documentation</a:t>
            </a:r>
          </a:p>
        </p:txBody>
      </p:sp>
      <p:sp>
        <p:nvSpPr>
          <p:cNvPr id="7" name="TextBox 6"/>
          <p:cNvSpPr txBox="1"/>
          <p:nvPr/>
        </p:nvSpPr>
        <p:spPr>
          <a:xfrm>
            <a:off x="619432" y="4491097"/>
            <a:ext cx="7991168" cy="2062103"/>
          </a:xfrm>
          <a:prstGeom prst="rect">
            <a:avLst/>
          </a:prstGeom>
          <a:noFill/>
        </p:spPr>
        <p:txBody>
          <a:bodyPr wrap="square" rtlCol="0">
            <a:spAutoFit/>
          </a:bodyPr>
          <a:lstStyle/>
          <a:p>
            <a:r>
              <a:rPr lang="en-US" sz="2000" dirty="0" smtClean="0">
                <a:latin typeface="+mn-lt"/>
              </a:rPr>
              <a:t>Conclusion:</a:t>
            </a:r>
          </a:p>
          <a:p>
            <a:pPr marL="342900" indent="-342900">
              <a:buFont typeface="Arial" pitchFamily="34" charset="0"/>
              <a:buChar char="•"/>
            </a:pPr>
            <a:r>
              <a:rPr lang="en-US" sz="2000" b="0" dirty="0" err="1" smtClean="0">
                <a:latin typeface="+mn-lt"/>
              </a:rPr>
              <a:t>FailureDoc</a:t>
            </a:r>
            <a:r>
              <a:rPr lang="en-US" sz="2000" b="0" dirty="0" smtClean="0">
                <a:latin typeface="+mn-lt"/>
              </a:rPr>
              <a:t> helps participants </a:t>
            </a:r>
            <a:r>
              <a:rPr lang="en-US" sz="2000" b="0" i="1" dirty="0" smtClean="0">
                <a:solidFill>
                  <a:schemeClr val="accent2"/>
                </a:solidFill>
                <a:latin typeface="+mn-lt"/>
              </a:rPr>
              <a:t>fix more bugs</a:t>
            </a:r>
          </a:p>
          <a:p>
            <a:pPr marL="342900" indent="-342900">
              <a:buFont typeface="Arial" pitchFamily="34" charset="0"/>
              <a:buChar char="•"/>
            </a:pPr>
            <a:r>
              <a:rPr lang="en-US" sz="2000" b="0" dirty="0" err="1" smtClean="0">
                <a:latin typeface="+mn-lt"/>
              </a:rPr>
              <a:t>FailureDoc</a:t>
            </a:r>
            <a:r>
              <a:rPr lang="en-US" sz="2000" b="0" dirty="0" smtClean="0">
                <a:latin typeface="+mn-lt"/>
              </a:rPr>
              <a:t> helps participants to </a:t>
            </a:r>
            <a:r>
              <a:rPr lang="en-US" sz="2000" b="0" i="1" dirty="0" smtClean="0">
                <a:solidFill>
                  <a:schemeClr val="accent2"/>
                </a:solidFill>
                <a:latin typeface="+mn-lt"/>
              </a:rPr>
              <a:t>understand a failed test faster </a:t>
            </a:r>
            <a:r>
              <a:rPr lang="en-US" sz="2000" b="0" dirty="0" smtClean="0">
                <a:latin typeface="+mn-lt"/>
              </a:rPr>
              <a:t>(1.7 </a:t>
            </a:r>
            <a:r>
              <a:rPr lang="en-US" sz="2000" b="0" dirty="0" err="1" smtClean="0">
                <a:latin typeface="+mn-lt"/>
              </a:rPr>
              <a:t>mins</a:t>
            </a:r>
            <a:r>
              <a:rPr lang="en-US" sz="2000" b="0" dirty="0" smtClean="0">
                <a:latin typeface="+mn-lt"/>
              </a:rPr>
              <a:t> or 8.5%)</a:t>
            </a:r>
          </a:p>
          <a:p>
            <a:pPr marL="342900" indent="-342900">
              <a:buFont typeface="Arial" pitchFamily="34" charset="0"/>
              <a:buChar char="•"/>
            </a:pPr>
            <a:r>
              <a:rPr lang="en-US" sz="2000" b="0" dirty="0" smtClean="0">
                <a:latin typeface="+mn-lt"/>
              </a:rPr>
              <a:t>Participants spent </a:t>
            </a:r>
            <a:r>
              <a:rPr lang="en-US" sz="2000" b="0" i="1" dirty="0" smtClean="0">
                <a:solidFill>
                  <a:schemeClr val="accent2"/>
                </a:solidFill>
                <a:latin typeface="+mn-lt"/>
              </a:rPr>
              <a:t>slightly more time </a:t>
            </a:r>
            <a:r>
              <a:rPr lang="en-US" sz="2000" b="0" dirty="0" smtClean="0">
                <a:latin typeface="+mn-lt"/>
              </a:rPr>
              <a:t>(0.4 min) in fixing a bug on average with </a:t>
            </a:r>
            <a:r>
              <a:rPr lang="en-US" sz="2000" b="0" dirty="0" err="1" smtClean="0">
                <a:latin typeface="+mn-lt"/>
              </a:rPr>
              <a:t>FailureDoc</a:t>
            </a:r>
            <a:r>
              <a:rPr lang="en-US" sz="2000" b="0" dirty="0" smtClean="0">
                <a:latin typeface="+mn-lt"/>
              </a:rPr>
              <a:t>, though more bugs were fixed</a:t>
            </a:r>
          </a:p>
          <a:p>
            <a:pPr marL="342900" indent="-342900">
              <a:buFont typeface="Arial" pitchFamily="34" charset="0"/>
              <a:buChar char="•"/>
            </a:pPr>
            <a:endParaRPr lang="en-US" sz="800" b="0" dirty="0" smtClean="0">
              <a:latin typeface="+mn-lt"/>
            </a:endParaRPr>
          </a:p>
        </p:txBody>
      </p:sp>
      <p:sp>
        <p:nvSpPr>
          <p:cNvPr id="3" name="Rounded Rectangle 2"/>
          <p:cNvSpPr/>
          <p:nvPr/>
        </p:nvSpPr>
        <p:spPr bwMode="auto">
          <a:xfrm>
            <a:off x="3429000" y="2667000"/>
            <a:ext cx="1981200" cy="457200"/>
          </a:xfrm>
          <a:prstGeom prst="roundRect">
            <a:avLst/>
          </a:prstGeom>
          <a:noFill/>
          <a:ln w="730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Rounded Rectangle 7"/>
          <p:cNvSpPr/>
          <p:nvPr/>
        </p:nvSpPr>
        <p:spPr bwMode="auto">
          <a:xfrm>
            <a:off x="5715000" y="2286000"/>
            <a:ext cx="1981200" cy="381000"/>
          </a:xfrm>
          <a:prstGeom prst="roundRect">
            <a:avLst/>
          </a:prstGeom>
          <a:noFill/>
          <a:ln w="730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9" name="Rounded Rectangle 8"/>
          <p:cNvSpPr/>
          <p:nvPr/>
        </p:nvSpPr>
        <p:spPr bwMode="auto">
          <a:xfrm>
            <a:off x="5715000" y="2667000"/>
            <a:ext cx="1981200" cy="457200"/>
          </a:xfrm>
          <a:prstGeom prst="roundRect">
            <a:avLst/>
          </a:prstGeom>
          <a:noFill/>
          <a:ln w="730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a:xfrm>
            <a:off x="1128252" y="3578320"/>
            <a:ext cx="8001000" cy="646331"/>
          </a:xfrm>
          <a:prstGeom prst="rect">
            <a:avLst/>
          </a:prstGeom>
        </p:spPr>
        <p:txBody>
          <a:bodyPr wrap="square">
            <a:spAutoFit/>
          </a:bodyPr>
          <a:lstStyle/>
          <a:p>
            <a:pPr lvl="2"/>
            <a:r>
              <a:rPr lang="en-US" sz="1800" b="0" i="1" dirty="0">
                <a:latin typeface="+mn-lt"/>
              </a:rPr>
              <a:t>Delta debugging can only isolate faulty statements in 3 </a:t>
            </a:r>
            <a:r>
              <a:rPr lang="en-US" sz="1800" b="0" i="1" dirty="0" smtClean="0">
                <a:latin typeface="+mn-lt"/>
              </a:rPr>
              <a:t>tests</a:t>
            </a:r>
          </a:p>
          <a:p>
            <a:pPr lvl="2"/>
            <a:endParaRPr lang="en-US" sz="1800" b="0" dirty="0">
              <a:latin typeface="+mn-lt"/>
            </a:endParaRPr>
          </a:p>
        </p:txBody>
      </p:sp>
    </p:spTree>
    <p:extLst>
      <p:ext uri="{BB962C8B-B14F-4D97-AF65-F5344CB8AC3E}">
        <p14:creationId xmlns:p14="http://schemas.microsoft.com/office/powerpoint/2010/main" val="2441155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8" grpId="0" animBg="1"/>
      <p:bldP spid="8" grpId="1" animBg="1"/>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from Participants</a:t>
            </a:r>
            <a:endParaRPr lang="en-US" dirty="0"/>
          </a:p>
        </p:txBody>
      </p:sp>
      <p:sp>
        <p:nvSpPr>
          <p:cNvPr id="3" name="Content Placeholder 2"/>
          <p:cNvSpPr>
            <a:spLocks noGrp="1"/>
          </p:cNvSpPr>
          <p:nvPr>
            <p:ph idx="1"/>
          </p:nvPr>
        </p:nvSpPr>
        <p:spPr/>
        <p:txBody>
          <a:bodyPr/>
          <a:lstStyle/>
          <a:p>
            <a:r>
              <a:rPr lang="en-US" dirty="0" smtClean="0"/>
              <a:t>Overall feedback</a:t>
            </a:r>
          </a:p>
          <a:p>
            <a:pPr lvl="1"/>
            <a:r>
              <a:rPr lang="en-US" dirty="0" err="1" smtClean="0"/>
              <a:t>FailureDoc</a:t>
            </a:r>
            <a:r>
              <a:rPr lang="en-US" dirty="0" smtClean="0"/>
              <a:t> is useful</a:t>
            </a:r>
            <a:endParaRPr lang="en-US" i="1" dirty="0" smtClean="0">
              <a:solidFill>
                <a:srgbClr val="C00000"/>
              </a:solidFill>
            </a:endParaRPr>
          </a:p>
          <a:p>
            <a:pPr lvl="1"/>
            <a:r>
              <a:rPr lang="en-US" dirty="0" err="1" smtClean="0"/>
              <a:t>FailureDoc</a:t>
            </a:r>
            <a:r>
              <a:rPr lang="en-US" dirty="0" smtClean="0"/>
              <a:t> is </a:t>
            </a:r>
            <a:r>
              <a:rPr lang="en-US" i="1" dirty="0" smtClean="0">
                <a:solidFill>
                  <a:schemeClr val="accent2"/>
                </a:solidFill>
              </a:rPr>
              <a:t>more useful </a:t>
            </a:r>
            <a:r>
              <a:rPr lang="en-US" dirty="0" smtClean="0"/>
              <a:t>than Delta Debugging</a:t>
            </a:r>
            <a:endParaRPr lang="en-US" dirty="0"/>
          </a:p>
          <a:p>
            <a:endParaRPr lang="en-US" sz="800" dirty="0" smtClean="0"/>
          </a:p>
          <a:p>
            <a:r>
              <a:rPr lang="en-US" dirty="0" smtClean="0"/>
              <a:t>Positive feedback</a:t>
            </a:r>
          </a:p>
          <a:p>
            <a:endParaRPr lang="en-US" dirty="0" smtClean="0"/>
          </a:p>
          <a:p>
            <a:endParaRPr lang="en-US" dirty="0" smtClean="0"/>
          </a:p>
          <a:p>
            <a:endParaRPr lang="en-US" dirty="0" smtClean="0"/>
          </a:p>
          <a:p>
            <a:r>
              <a:rPr lang="en-US" dirty="0" smtClean="0"/>
              <a:t>Negative feedback</a:t>
            </a:r>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35</a:t>
            </a:fld>
            <a:endParaRPr lang="en-US"/>
          </a:p>
        </p:txBody>
      </p:sp>
      <p:sp>
        <p:nvSpPr>
          <p:cNvPr id="5" name="TextBox 4"/>
          <p:cNvSpPr txBox="1"/>
          <p:nvPr/>
        </p:nvSpPr>
        <p:spPr>
          <a:xfrm>
            <a:off x="1219200" y="3124200"/>
            <a:ext cx="7620000" cy="400110"/>
          </a:xfrm>
          <a:prstGeom prst="rect">
            <a:avLst/>
          </a:prstGeom>
          <a:noFill/>
        </p:spPr>
        <p:txBody>
          <a:bodyPr wrap="square" rtlCol="0">
            <a:spAutoFit/>
          </a:bodyPr>
          <a:lstStyle/>
          <a:p>
            <a:r>
              <a:rPr lang="en-US" sz="2000" b="0" dirty="0"/>
              <a:t>The comment at line 68 </a:t>
            </a:r>
            <a:r>
              <a:rPr lang="en-US" sz="2000" b="0" dirty="0" smtClean="0"/>
              <a:t>did provide </a:t>
            </a:r>
            <a:r>
              <a:rPr lang="en-US" sz="2000" b="0" dirty="0"/>
              <a:t>information </a:t>
            </a:r>
            <a:r>
              <a:rPr lang="en-US" sz="2000" b="0" i="1" dirty="0">
                <a:solidFill>
                  <a:schemeClr val="accent2"/>
                </a:solidFill>
              </a:rPr>
              <a:t>very close to </a:t>
            </a:r>
            <a:r>
              <a:rPr lang="en-US" sz="2000" b="0" dirty="0"/>
              <a:t>the bug!</a:t>
            </a:r>
            <a:endParaRPr lang="en-US" sz="2000" b="0" dirty="0" smtClean="0">
              <a:latin typeface="+mn-lt"/>
            </a:endParaRPr>
          </a:p>
        </p:txBody>
      </p:sp>
      <p:sp>
        <p:nvSpPr>
          <p:cNvPr id="6" name="TextBox 5"/>
          <p:cNvSpPr txBox="1"/>
          <p:nvPr/>
        </p:nvSpPr>
        <p:spPr>
          <a:xfrm>
            <a:off x="1219200" y="3581400"/>
            <a:ext cx="7620000" cy="1015663"/>
          </a:xfrm>
          <a:prstGeom prst="rect">
            <a:avLst/>
          </a:prstGeom>
          <a:noFill/>
        </p:spPr>
        <p:txBody>
          <a:bodyPr wrap="square" rtlCol="0">
            <a:spAutoFit/>
          </a:bodyPr>
          <a:lstStyle/>
          <a:p>
            <a:r>
              <a:rPr lang="en-US" sz="2000" b="0" dirty="0"/>
              <a:t>The comments are useful, because they indicate </a:t>
            </a:r>
            <a:r>
              <a:rPr lang="en-US" sz="2000" b="0" i="1" dirty="0">
                <a:solidFill>
                  <a:schemeClr val="accent2"/>
                </a:solidFill>
              </a:rPr>
              <a:t>which variables are suspicious</a:t>
            </a:r>
            <a:r>
              <a:rPr lang="en-US" sz="2000" b="0" dirty="0"/>
              <a:t>, and help me </a:t>
            </a:r>
            <a:r>
              <a:rPr lang="en-US" sz="2000" b="0" i="1" dirty="0">
                <a:solidFill>
                  <a:schemeClr val="accent2"/>
                </a:solidFill>
              </a:rPr>
              <a:t>narrow the search space.</a:t>
            </a:r>
          </a:p>
          <a:p>
            <a:endParaRPr lang="en-US" sz="2000" b="0" i="1" dirty="0">
              <a:solidFill>
                <a:schemeClr val="accent2"/>
              </a:solidFill>
            </a:endParaRPr>
          </a:p>
        </p:txBody>
      </p:sp>
      <p:sp>
        <p:nvSpPr>
          <p:cNvPr id="7" name="TextBox 6"/>
          <p:cNvSpPr txBox="1"/>
          <p:nvPr/>
        </p:nvSpPr>
        <p:spPr>
          <a:xfrm>
            <a:off x="1219200" y="5029200"/>
            <a:ext cx="7620000" cy="707886"/>
          </a:xfrm>
          <a:prstGeom prst="rect">
            <a:avLst/>
          </a:prstGeom>
          <a:noFill/>
        </p:spPr>
        <p:txBody>
          <a:bodyPr wrap="square" rtlCol="0">
            <a:spAutoFit/>
          </a:bodyPr>
          <a:lstStyle/>
          <a:p>
            <a:r>
              <a:rPr lang="en-US" sz="2000" b="0" dirty="0"/>
              <a:t>T</a:t>
            </a:r>
            <a:r>
              <a:rPr lang="en-US" sz="2000" b="0" dirty="0" smtClean="0"/>
              <a:t>he </a:t>
            </a:r>
            <a:r>
              <a:rPr lang="en-US" sz="2000" b="0" dirty="0"/>
              <a:t>comments, though [</a:t>
            </a:r>
            <a:r>
              <a:rPr lang="en-US" sz="2000" b="0" dirty="0" smtClean="0"/>
              <a:t>they] give </a:t>
            </a:r>
            <a:r>
              <a:rPr lang="en-US" sz="2000" b="0" dirty="0"/>
              <a:t>useful information, can </a:t>
            </a:r>
            <a:r>
              <a:rPr lang="en-US" sz="2000" b="0" i="1" dirty="0">
                <a:solidFill>
                  <a:srgbClr val="FF0000"/>
                </a:solidFill>
              </a:rPr>
              <a:t>easily be misunderstood</a:t>
            </a:r>
            <a:r>
              <a:rPr lang="en-US" sz="2000" b="0" dirty="0"/>
              <a:t>, when </a:t>
            </a:r>
            <a:r>
              <a:rPr lang="en-US" sz="2000" b="0" dirty="0" smtClean="0"/>
              <a:t>I am </a:t>
            </a:r>
            <a:r>
              <a:rPr lang="en-US" sz="2000" b="0" i="1" dirty="0">
                <a:solidFill>
                  <a:srgbClr val="FF0000"/>
                </a:solidFill>
              </a:rPr>
              <a:t>not familiar </a:t>
            </a:r>
            <a:r>
              <a:rPr lang="en-US" sz="2000" b="0" dirty="0"/>
              <a:t>with the [program].</a:t>
            </a:r>
          </a:p>
        </p:txBody>
      </p:sp>
    </p:spTree>
    <p:extLst>
      <p:ext uri="{BB962C8B-B14F-4D97-AF65-F5344CB8AC3E}">
        <p14:creationId xmlns:p14="http://schemas.microsoft.com/office/powerpoint/2010/main" val="139217216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discussion &amp; conclusion</a:t>
            </a:r>
            <a:endParaRPr lang="en-US" dirty="0"/>
          </a:p>
        </p:txBody>
      </p:sp>
      <p:sp>
        <p:nvSpPr>
          <p:cNvPr id="3" name="Content Placeholder 2"/>
          <p:cNvSpPr>
            <a:spLocks noGrp="1"/>
          </p:cNvSpPr>
          <p:nvPr>
            <p:ph idx="1"/>
          </p:nvPr>
        </p:nvSpPr>
        <p:spPr>
          <a:xfrm>
            <a:off x="609600" y="1371600"/>
            <a:ext cx="8458200" cy="4495800"/>
          </a:xfrm>
        </p:spPr>
        <p:txBody>
          <a:bodyPr/>
          <a:lstStyle/>
          <a:p>
            <a:r>
              <a:rPr lang="en-US" dirty="0" smtClean="0"/>
              <a:t>Threats to validity</a:t>
            </a:r>
          </a:p>
          <a:p>
            <a:pPr lvl="1"/>
            <a:r>
              <a:rPr lang="en-US" dirty="0" smtClean="0"/>
              <a:t>Have not used human-written tests yet.</a:t>
            </a:r>
          </a:p>
          <a:p>
            <a:pPr lvl="1"/>
            <a:r>
              <a:rPr lang="en-US" dirty="0" smtClean="0"/>
              <a:t>Limited user study, small tasks, a small sample of people, and unfamiliar code (is 30 min per test enough?)</a:t>
            </a:r>
          </a:p>
          <a:p>
            <a:endParaRPr lang="en-US" sz="1000" dirty="0"/>
          </a:p>
          <a:p>
            <a:r>
              <a:rPr lang="en-US" dirty="0" smtClean="0"/>
              <a:t>Experiment conclusion</a:t>
            </a:r>
          </a:p>
          <a:p>
            <a:pPr lvl="1"/>
            <a:r>
              <a:rPr lang="en-US" dirty="0" err="1" smtClean="0"/>
              <a:t>FailureDoc</a:t>
            </a:r>
            <a:r>
              <a:rPr lang="en-US" dirty="0" smtClean="0"/>
              <a:t> can infer </a:t>
            </a:r>
            <a:r>
              <a:rPr lang="en-US" i="1" dirty="0" smtClean="0">
                <a:solidFill>
                  <a:schemeClr val="accent2"/>
                </a:solidFill>
              </a:rPr>
              <a:t>concise and meaningful </a:t>
            </a:r>
            <a:r>
              <a:rPr lang="en-US" dirty="0"/>
              <a:t>documentation </a:t>
            </a:r>
          </a:p>
          <a:p>
            <a:pPr lvl="1"/>
            <a:r>
              <a:rPr lang="en-US" dirty="0" smtClean="0"/>
              <a:t>The inferred documentation is</a:t>
            </a:r>
            <a:r>
              <a:rPr lang="en-US" i="1" dirty="0" smtClean="0">
                <a:solidFill>
                  <a:schemeClr val="accent2"/>
                </a:solidFill>
              </a:rPr>
              <a:t> useful </a:t>
            </a:r>
            <a:r>
              <a:rPr lang="en-US" dirty="0" smtClean="0"/>
              <a:t>in understanding a failed test</a:t>
            </a:r>
          </a:p>
        </p:txBody>
      </p:sp>
      <p:sp>
        <p:nvSpPr>
          <p:cNvPr id="4" name="Slide Number Placeholder 3"/>
          <p:cNvSpPr>
            <a:spLocks noGrp="1"/>
          </p:cNvSpPr>
          <p:nvPr>
            <p:ph type="sldNum" sz="quarter" idx="11"/>
          </p:nvPr>
        </p:nvSpPr>
        <p:spPr/>
        <p:txBody>
          <a:bodyPr/>
          <a:lstStyle/>
          <a:p>
            <a:fld id="{3B048AC8-D41E-4C7B-8EE3-A52489AA1F05}" type="slidenum">
              <a:rPr lang="en-US" smtClean="0"/>
              <a:pPr/>
              <a:t>36</a:t>
            </a:fld>
            <a:endParaRPr lang="en-US"/>
          </a:p>
        </p:txBody>
      </p:sp>
    </p:spTree>
    <p:extLst>
      <p:ext uri="{BB962C8B-B14F-4D97-AF65-F5344CB8AC3E}">
        <p14:creationId xmlns:p14="http://schemas.microsoft.com/office/powerpoint/2010/main" val="37612137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Overview</a:t>
            </a:r>
          </a:p>
          <a:p>
            <a:endParaRPr lang="en-US" sz="900" dirty="0" smtClean="0"/>
          </a:p>
          <a:p>
            <a:r>
              <a:rPr lang="en-US" dirty="0" smtClean="0"/>
              <a:t>The </a:t>
            </a:r>
            <a:r>
              <a:rPr lang="en-US" b="1" dirty="0" err="1" smtClean="0">
                <a:solidFill>
                  <a:srgbClr val="0070C0"/>
                </a:solidFill>
              </a:rPr>
              <a:t>FailureDoc</a:t>
            </a:r>
            <a:r>
              <a:rPr lang="en-US" dirty="0" smtClean="0">
                <a:solidFill>
                  <a:srgbClr val="0070C0"/>
                </a:solidFill>
              </a:rPr>
              <a:t> </a:t>
            </a:r>
            <a:r>
              <a:rPr lang="en-US" dirty="0" smtClean="0"/>
              <a:t>technique</a:t>
            </a:r>
          </a:p>
          <a:p>
            <a:pPr lvl="1"/>
            <a:endParaRPr lang="en-US" sz="900" dirty="0" smtClean="0"/>
          </a:p>
          <a:p>
            <a:r>
              <a:rPr lang="en-US" dirty="0" smtClean="0"/>
              <a:t>Implementation &amp; Evaluation</a:t>
            </a:r>
          </a:p>
          <a:p>
            <a:endParaRPr lang="en-US" sz="800" dirty="0" smtClean="0"/>
          </a:p>
          <a:p>
            <a:r>
              <a:rPr lang="en-US" dirty="0" smtClean="0"/>
              <a:t>Related work</a:t>
            </a:r>
          </a:p>
          <a:p>
            <a:endParaRPr lang="en-US" sz="800" dirty="0" smtClean="0"/>
          </a:p>
          <a:p>
            <a:r>
              <a:rPr lang="en-US" dirty="0" smtClean="0"/>
              <a:t>Conclusion</a:t>
            </a:r>
          </a:p>
          <a:p>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37</a:t>
            </a:fld>
            <a:endParaRPr lang="en-US"/>
          </a:p>
        </p:txBody>
      </p:sp>
      <p:sp>
        <p:nvSpPr>
          <p:cNvPr id="5" name="Right Arrow 4"/>
          <p:cNvSpPr/>
          <p:nvPr/>
        </p:nvSpPr>
        <p:spPr bwMode="auto">
          <a:xfrm>
            <a:off x="152400" y="3352800"/>
            <a:ext cx="533400" cy="1524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6709238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143000"/>
          </a:xfrm>
        </p:spPr>
        <p:txBody>
          <a:bodyPr/>
          <a:lstStyle/>
          <a:p>
            <a:r>
              <a:rPr lang="en-US" dirty="0" smtClean="0"/>
              <a:t>Related work</a:t>
            </a:r>
            <a:endParaRPr lang="en-US" dirty="0"/>
          </a:p>
        </p:txBody>
      </p:sp>
      <p:sp>
        <p:nvSpPr>
          <p:cNvPr id="3" name="Content Placeholder 2"/>
          <p:cNvSpPr>
            <a:spLocks noGrp="1"/>
          </p:cNvSpPr>
          <p:nvPr>
            <p:ph idx="1"/>
          </p:nvPr>
        </p:nvSpPr>
        <p:spPr>
          <a:xfrm>
            <a:off x="152400" y="1371600"/>
            <a:ext cx="9220200" cy="4495800"/>
          </a:xfrm>
        </p:spPr>
        <p:txBody>
          <a:bodyPr/>
          <a:lstStyle/>
          <a:p>
            <a:r>
              <a:rPr lang="en-US" sz="2200" b="1" dirty="0" smtClean="0"/>
              <a:t>Automated </a:t>
            </a:r>
            <a:r>
              <a:rPr lang="en-US" sz="2200" b="1" dirty="0"/>
              <a:t>t</a:t>
            </a:r>
            <a:r>
              <a:rPr lang="en-US" sz="2200" b="1" dirty="0" smtClean="0"/>
              <a:t>est generation</a:t>
            </a:r>
          </a:p>
          <a:p>
            <a:pPr marL="0" indent="0">
              <a:buNone/>
            </a:pPr>
            <a:r>
              <a:rPr lang="en-US" dirty="0"/>
              <a:t> </a:t>
            </a:r>
            <a:r>
              <a:rPr lang="en-US" dirty="0" smtClean="0"/>
              <a:t>   </a:t>
            </a:r>
            <a:r>
              <a:rPr lang="en-US" sz="2000" dirty="0" smtClean="0"/>
              <a:t>Random [</a:t>
            </a:r>
            <a:r>
              <a:rPr lang="en-US" sz="2000" dirty="0" smtClean="0">
                <a:solidFill>
                  <a:schemeClr val="accent2"/>
                </a:solidFill>
              </a:rPr>
              <a:t>Pacheco’07</a:t>
            </a:r>
            <a:r>
              <a:rPr lang="en-US" sz="2000" dirty="0" smtClean="0"/>
              <a:t>], Exhaustive </a:t>
            </a:r>
            <a:r>
              <a:rPr lang="en-US" sz="2000" dirty="0" smtClean="0">
                <a:solidFill>
                  <a:schemeClr val="accent2"/>
                </a:solidFill>
              </a:rPr>
              <a:t>[Marinov’03</a:t>
            </a:r>
            <a:r>
              <a:rPr lang="en-US" sz="2000" dirty="0" smtClean="0"/>
              <a:t>], Systematic [</a:t>
            </a:r>
            <a:r>
              <a:rPr lang="en-US" sz="2000" dirty="0" smtClean="0">
                <a:solidFill>
                  <a:schemeClr val="accent2"/>
                </a:solidFill>
              </a:rPr>
              <a:t>Sen’05</a:t>
            </a:r>
            <a:r>
              <a:rPr lang="en-US" sz="2000" dirty="0" smtClean="0"/>
              <a:t>] </a:t>
            </a:r>
            <a:r>
              <a:rPr lang="en-US" sz="2000" b="1" dirty="0" smtClean="0"/>
              <a:t>…</a:t>
            </a:r>
          </a:p>
          <a:p>
            <a:pPr marL="0" indent="0">
              <a:buNone/>
            </a:pPr>
            <a:r>
              <a:rPr lang="en-US" dirty="0"/>
              <a:t> </a:t>
            </a:r>
            <a:r>
              <a:rPr lang="en-US" dirty="0" smtClean="0"/>
              <a:t>   </a:t>
            </a:r>
            <a:r>
              <a:rPr lang="en-US" sz="2000" i="1" dirty="0" smtClean="0"/>
              <a:t>Generate new tests instead of explaining the existing tests</a:t>
            </a:r>
          </a:p>
          <a:p>
            <a:pPr marL="0" indent="0">
              <a:buNone/>
            </a:pPr>
            <a:endParaRPr lang="en-US" sz="800" i="1" dirty="0" smtClean="0"/>
          </a:p>
          <a:p>
            <a:pPr marL="0" indent="0">
              <a:buNone/>
            </a:pPr>
            <a:endParaRPr lang="en-US" sz="800" i="1" u="sng" dirty="0" smtClean="0"/>
          </a:p>
          <a:p>
            <a:r>
              <a:rPr lang="en-US" sz="2200" b="1" dirty="0"/>
              <a:t>Fault localization</a:t>
            </a:r>
          </a:p>
          <a:p>
            <a:pPr marL="0" indent="0">
              <a:buNone/>
            </a:pPr>
            <a:r>
              <a:rPr lang="en-US" dirty="0"/>
              <a:t> </a:t>
            </a:r>
            <a:r>
              <a:rPr lang="en-US" dirty="0" smtClean="0"/>
              <a:t>   </a:t>
            </a:r>
            <a:r>
              <a:rPr lang="en-US" sz="2000" dirty="0"/>
              <a:t>Testing-based [</a:t>
            </a:r>
            <a:r>
              <a:rPr lang="en-US" sz="2000" dirty="0">
                <a:solidFill>
                  <a:schemeClr val="accent2"/>
                </a:solidFill>
              </a:rPr>
              <a:t>Jones’04</a:t>
            </a:r>
            <a:r>
              <a:rPr lang="en-US" sz="2000" dirty="0"/>
              <a:t>], delta </a:t>
            </a:r>
            <a:r>
              <a:rPr lang="en-US" sz="2000" dirty="0" smtClean="0"/>
              <a:t>debugging [</a:t>
            </a:r>
            <a:r>
              <a:rPr lang="en-US" sz="2000" dirty="0">
                <a:solidFill>
                  <a:schemeClr val="accent2"/>
                </a:solidFill>
              </a:rPr>
              <a:t>Zeller’99</a:t>
            </a:r>
            <a:r>
              <a:rPr lang="en-US" sz="2000" dirty="0"/>
              <a:t>], statistical [</a:t>
            </a:r>
            <a:r>
              <a:rPr lang="en-US" sz="2000" dirty="0">
                <a:solidFill>
                  <a:schemeClr val="accent2"/>
                </a:solidFill>
              </a:rPr>
              <a:t>Liblit’05</a:t>
            </a:r>
            <a:r>
              <a:rPr lang="en-US" sz="2000" dirty="0"/>
              <a:t>] </a:t>
            </a:r>
            <a:r>
              <a:rPr lang="en-US" sz="2000" b="1" dirty="0" smtClean="0"/>
              <a:t>…</a:t>
            </a:r>
            <a:endParaRPr lang="en-US" sz="2000" b="1" dirty="0"/>
          </a:p>
          <a:p>
            <a:pPr marL="0" indent="0">
              <a:buNone/>
            </a:pPr>
            <a:r>
              <a:rPr lang="en-US" dirty="0"/>
              <a:t> </a:t>
            </a:r>
            <a:r>
              <a:rPr lang="en-US" dirty="0" smtClean="0"/>
              <a:t>   </a:t>
            </a:r>
            <a:r>
              <a:rPr lang="en-US" sz="2000" i="1" dirty="0"/>
              <a:t>L</a:t>
            </a:r>
            <a:r>
              <a:rPr lang="en-US" sz="2000" i="1" dirty="0" smtClean="0"/>
              <a:t>ocalize </a:t>
            </a:r>
            <a:r>
              <a:rPr lang="en-US" sz="2000" i="1" dirty="0"/>
              <a:t>the </a:t>
            </a:r>
            <a:r>
              <a:rPr lang="en-US" sz="2000" i="1" dirty="0" smtClean="0"/>
              <a:t>bug in the tested code, but doesn’t </a:t>
            </a:r>
            <a:r>
              <a:rPr lang="en-US" sz="2000" i="1" dirty="0"/>
              <a:t>explain why a test </a:t>
            </a:r>
            <a:r>
              <a:rPr lang="en-US" sz="2000" i="1" dirty="0" smtClean="0"/>
              <a:t>fails</a:t>
            </a:r>
          </a:p>
          <a:p>
            <a:pPr marL="0" indent="0">
              <a:buNone/>
            </a:pPr>
            <a:endParaRPr lang="en-US" sz="800" i="1" dirty="0"/>
          </a:p>
          <a:p>
            <a:r>
              <a:rPr lang="en-US" sz="2200" b="1" dirty="0"/>
              <a:t>Documentation inference</a:t>
            </a:r>
          </a:p>
          <a:p>
            <a:pPr marL="0" indent="0">
              <a:buNone/>
            </a:pPr>
            <a:r>
              <a:rPr lang="en-US" dirty="0" smtClean="0"/>
              <a:t>     </a:t>
            </a:r>
            <a:r>
              <a:rPr lang="en-US" sz="2000" dirty="0"/>
              <a:t>Method summarization [</a:t>
            </a:r>
            <a:r>
              <a:rPr lang="en-US" sz="2000" dirty="0" smtClean="0">
                <a:solidFill>
                  <a:schemeClr val="accent2"/>
                </a:solidFill>
              </a:rPr>
              <a:t>Sridhara’10</a:t>
            </a:r>
            <a:r>
              <a:rPr lang="en-US" sz="2000" dirty="0"/>
              <a:t>],  </a:t>
            </a:r>
            <a:r>
              <a:rPr lang="en-US" sz="2000" dirty="0" smtClean="0"/>
              <a:t>Java exception [</a:t>
            </a:r>
            <a:r>
              <a:rPr lang="en-US" sz="2000" dirty="0">
                <a:solidFill>
                  <a:schemeClr val="accent2"/>
                </a:solidFill>
              </a:rPr>
              <a:t>Buse’08</a:t>
            </a:r>
            <a:r>
              <a:rPr lang="en-US" sz="2000" dirty="0" smtClean="0"/>
              <a:t>],</a:t>
            </a:r>
          </a:p>
          <a:p>
            <a:pPr marL="0" indent="0">
              <a:buNone/>
            </a:pPr>
            <a:r>
              <a:rPr lang="en-US" sz="2000" dirty="0"/>
              <a:t> </a:t>
            </a:r>
            <a:r>
              <a:rPr lang="en-US" sz="2000" dirty="0" smtClean="0"/>
              <a:t>     software </a:t>
            </a:r>
            <a:r>
              <a:rPr lang="en-US" sz="2000" dirty="0"/>
              <a:t>changes [</a:t>
            </a:r>
            <a:r>
              <a:rPr lang="en-US" sz="2000" dirty="0" smtClean="0">
                <a:solidFill>
                  <a:schemeClr val="accent2"/>
                </a:solidFill>
              </a:rPr>
              <a:t>Kim’09</a:t>
            </a:r>
            <a:r>
              <a:rPr lang="en-US" sz="2000" dirty="0">
                <a:solidFill>
                  <a:schemeClr val="accent2"/>
                </a:solidFill>
              </a:rPr>
              <a:t>, Buse’10</a:t>
            </a:r>
            <a:r>
              <a:rPr lang="en-US" sz="2000" dirty="0"/>
              <a:t>], </a:t>
            </a:r>
            <a:r>
              <a:rPr lang="en-US" sz="2000" dirty="0" smtClean="0"/>
              <a:t>API cross reference </a:t>
            </a:r>
            <a:r>
              <a:rPr lang="en-US" sz="2000" dirty="0"/>
              <a:t>[</a:t>
            </a:r>
            <a:r>
              <a:rPr lang="en-US" sz="2000" dirty="0" smtClean="0">
                <a:solidFill>
                  <a:schemeClr val="accent2"/>
                </a:solidFill>
              </a:rPr>
              <a:t>Long’09</a:t>
            </a:r>
            <a:r>
              <a:rPr lang="en-US" sz="2000" dirty="0"/>
              <a:t>]</a:t>
            </a:r>
          </a:p>
          <a:p>
            <a:pPr marL="0" indent="0">
              <a:buNone/>
            </a:pPr>
            <a:r>
              <a:rPr lang="en-US" dirty="0" smtClean="0"/>
              <a:t>     </a:t>
            </a:r>
            <a:r>
              <a:rPr lang="en-US" sz="2000" i="1" dirty="0" smtClean="0"/>
              <a:t>Not applicable to tests (e.g., different granularity and techniques)</a:t>
            </a:r>
          </a:p>
        </p:txBody>
      </p:sp>
      <p:sp>
        <p:nvSpPr>
          <p:cNvPr id="4" name="Slide Number Placeholder 3"/>
          <p:cNvSpPr>
            <a:spLocks noGrp="1"/>
          </p:cNvSpPr>
          <p:nvPr>
            <p:ph type="sldNum" sz="quarter" idx="11"/>
          </p:nvPr>
        </p:nvSpPr>
        <p:spPr/>
        <p:txBody>
          <a:bodyPr/>
          <a:lstStyle/>
          <a:p>
            <a:fld id="{3B048AC8-D41E-4C7B-8EE3-A52489AA1F05}" type="slidenum">
              <a:rPr lang="en-US" smtClean="0"/>
              <a:pPr/>
              <a:t>38</a:t>
            </a:fld>
            <a:endParaRPr lang="en-US"/>
          </a:p>
        </p:txBody>
      </p:sp>
    </p:spTree>
    <p:extLst>
      <p:ext uri="{BB962C8B-B14F-4D97-AF65-F5344CB8AC3E}">
        <p14:creationId xmlns:p14="http://schemas.microsoft.com/office/powerpoint/2010/main" val="292906807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Overview</a:t>
            </a:r>
          </a:p>
          <a:p>
            <a:endParaRPr lang="en-US" sz="900" dirty="0" smtClean="0"/>
          </a:p>
          <a:p>
            <a:r>
              <a:rPr lang="en-US" dirty="0" smtClean="0"/>
              <a:t>The </a:t>
            </a:r>
            <a:r>
              <a:rPr lang="en-US" b="1" dirty="0" err="1" smtClean="0">
                <a:solidFill>
                  <a:srgbClr val="0070C0"/>
                </a:solidFill>
              </a:rPr>
              <a:t>FailureDoc</a:t>
            </a:r>
            <a:r>
              <a:rPr lang="en-US" dirty="0" smtClean="0">
                <a:solidFill>
                  <a:srgbClr val="0070C0"/>
                </a:solidFill>
              </a:rPr>
              <a:t> </a:t>
            </a:r>
            <a:r>
              <a:rPr lang="en-US" dirty="0" smtClean="0"/>
              <a:t>technique</a:t>
            </a:r>
          </a:p>
          <a:p>
            <a:pPr lvl="1"/>
            <a:endParaRPr lang="en-US" sz="900" dirty="0" smtClean="0"/>
          </a:p>
          <a:p>
            <a:r>
              <a:rPr lang="en-US" dirty="0" smtClean="0"/>
              <a:t>Implementation &amp; Evaluation</a:t>
            </a:r>
          </a:p>
          <a:p>
            <a:endParaRPr lang="en-US" sz="800" dirty="0" smtClean="0"/>
          </a:p>
          <a:p>
            <a:r>
              <a:rPr lang="en-US" dirty="0" smtClean="0"/>
              <a:t>Related work</a:t>
            </a:r>
          </a:p>
          <a:p>
            <a:endParaRPr lang="en-US" sz="800" dirty="0" smtClean="0"/>
          </a:p>
          <a:p>
            <a:r>
              <a:rPr lang="en-US" dirty="0" smtClean="0"/>
              <a:t>Conclusion</a:t>
            </a:r>
          </a:p>
          <a:p>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39</a:t>
            </a:fld>
            <a:endParaRPr lang="en-US"/>
          </a:p>
        </p:txBody>
      </p:sp>
      <p:sp>
        <p:nvSpPr>
          <p:cNvPr id="5" name="Right Arrow 4"/>
          <p:cNvSpPr/>
          <p:nvPr/>
        </p:nvSpPr>
        <p:spPr bwMode="auto">
          <a:xfrm>
            <a:off x="152400" y="3886200"/>
            <a:ext cx="533400" cy="1524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9496757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failed test</a:t>
            </a:r>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4</a:t>
            </a:fld>
            <a:endParaRPr lang="en-US"/>
          </a:p>
        </p:txBody>
      </p:sp>
      <p:sp>
        <p:nvSpPr>
          <p:cNvPr id="6" name="TextBox 5"/>
          <p:cNvSpPr txBox="1"/>
          <p:nvPr/>
        </p:nvSpPr>
        <p:spPr>
          <a:xfrm>
            <a:off x="1229032" y="4933890"/>
            <a:ext cx="8143568" cy="707886"/>
          </a:xfrm>
          <a:prstGeom prst="rect">
            <a:avLst/>
          </a:prstGeom>
          <a:noFill/>
        </p:spPr>
        <p:txBody>
          <a:bodyPr wrap="square" rtlCol="0">
            <a:spAutoFit/>
          </a:bodyPr>
          <a:lstStyle/>
          <a:p>
            <a:r>
              <a:rPr lang="en-US" sz="2000" dirty="0" smtClean="0">
                <a:latin typeface="+mn-lt"/>
              </a:rPr>
              <a:t>Which parts of the test are most relevant to the failure?</a:t>
            </a:r>
          </a:p>
          <a:p>
            <a:r>
              <a:rPr lang="en-US" sz="2000" b="0" dirty="0" smtClean="0">
                <a:latin typeface="+mn-lt"/>
              </a:rPr>
              <a:t>(The test is minimized, and does not dump a useful stack trace.)</a:t>
            </a:r>
          </a:p>
        </p:txBody>
      </p:sp>
      <p:pic>
        <p:nvPicPr>
          <p:cNvPr id="7" name="Picture 4" descr="http://www.anirudhsethireport.com/wp-content/uploads/2009/08/question-mar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800600"/>
            <a:ext cx="762000" cy="762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09600" y="1624548"/>
            <a:ext cx="8001000" cy="2985433"/>
          </a:xfrm>
          <a:prstGeom prst="rect">
            <a:avLst/>
          </a:prstGeom>
          <a:noFill/>
        </p:spPr>
        <p:txBody>
          <a:bodyPr wrap="square" rtlCol="0">
            <a:spAutoFit/>
          </a:bodyPr>
          <a:lstStyle/>
          <a:p>
            <a:r>
              <a:rPr lang="en-US" sz="2000" dirty="0">
                <a:latin typeface="Courier New" pitchFamily="49" charset="0"/>
                <a:cs typeface="Courier New" pitchFamily="49" charset="0"/>
              </a:rPr>
              <a:t>public void </a:t>
            </a:r>
            <a:r>
              <a:rPr lang="en-US" sz="2000" dirty="0" smtClean="0">
                <a:latin typeface="Courier New" pitchFamily="49" charset="0"/>
                <a:cs typeface="Courier New" pitchFamily="49" charset="0"/>
              </a:rPr>
              <a:t>test1() {</a:t>
            </a:r>
            <a:endParaRPr lang="en-US" sz="2000" dirty="0">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i = 1;</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ArrayList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lst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(i</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Object </a:t>
            </a:r>
            <a:r>
              <a:rPr lang="en-US" sz="2000" dirty="0">
                <a:latin typeface="Courier New" pitchFamily="49" charset="0"/>
                <a:cs typeface="Courier New" pitchFamily="49" charset="0"/>
              </a:rPr>
              <a:t>o = new Object</a:t>
            </a:r>
            <a:r>
              <a:rPr lang="en-US" sz="2000" dirty="0" smtClean="0">
                <a:latin typeface="Courier New" pitchFamily="49" charset="0"/>
                <a:cs typeface="Courier New" pitchFamily="49" charset="0"/>
              </a:rPr>
              <a:t>();</a:t>
            </a:r>
            <a:endParaRPr lang="en-US" sz="2000" dirty="0">
              <a:solidFill>
                <a:srgbClr val="FF0000"/>
              </a:solidFill>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boolean</a:t>
            </a:r>
            <a:r>
              <a:rPr lang="en-US" sz="2000" dirty="0" smtClean="0">
                <a:latin typeface="Courier New" pitchFamily="49" charset="0"/>
                <a:cs typeface="Courier New" pitchFamily="49" charset="0"/>
              </a:rPr>
              <a:t> b </a:t>
            </a: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lst.add</a:t>
            </a:r>
            <a:r>
              <a:rPr lang="en-US" sz="2000" dirty="0" smtClean="0">
                <a:latin typeface="Courier New" pitchFamily="49" charset="0"/>
                <a:cs typeface="Courier New" pitchFamily="49" charset="0"/>
              </a:rPr>
              <a:t>(o);</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TreeSet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ts</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 new </a:t>
            </a:r>
            <a:r>
              <a:rPr lang="en-US" sz="2000" dirty="0" err="1" smtClean="0">
                <a:latin typeface="Courier New" pitchFamily="49" charset="0"/>
                <a:cs typeface="Courier New" pitchFamily="49" charset="0"/>
              </a:rPr>
              <a:t>TreeSet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lst</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smtClean="0">
                <a:latin typeface="Courier New" pitchFamily="49" charset="0"/>
                <a:cs typeface="Courier New" pitchFamily="49" charset="0"/>
              </a:rPr>
              <a:t>  Set </a:t>
            </a:r>
            <a:r>
              <a:rPr lang="en-US" sz="2000" dirty="0" err="1" smtClean="0">
                <a:latin typeface="Courier New" pitchFamily="49" charset="0"/>
                <a:cs typeface="Courier New" pitchFamily="49" charset="0"/>
              </a:rPr>
              <a:t>set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Collections.synchronizedSet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ts</a:t>
            </a:r>
            <a:r>
              <a:rPr lang="en-US" sz="2000" dirty="0" smtClean="0">
                <a:latin typeface="Courier New" pitchFamily="49" charset="0"/>
                <a:cs typeface="Courier New" pitchFamily="49" charset="0"/>
              </a:rPr>
              <a:t>);</a:t>
            </a:r>
          </a:p>
          <a:p>
            <a:endParaRPr lang="en-US" sz="8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assertTrue</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set.equals</a:t>
            </a:r>
            <a:r>
              <a:rPr lang="en-US" sz="2000" dirty="0" smtClean="0">
                <a:latin typeface="Courier New" pitchFamily="49" charset="0"/>
                <a:cs typeface="Courier New" pitchFamily="49" charset="0"/>
              </a:rPr>
              <a:t>(set));</a:t>
            </a:r>
            <a:endParaRPr lang="en-US" sz="2000" dirty="0">
              <a:latin typeface="Courier New" pitchFamily="49" charset="0"/>
              <a:cs typeface="Courier New" pitchFamily="49" charset="0"/>
            </a:endParaRPr>
          </a:p>
          <a:p>
            <a:r>
              <a:rPr lang="en-US" sz="2000" dirty="0" smtClean="0">
                <a:latin typeface="Courier New" pitchFamily="49" charset="0"/>
                <a:cs typeface="Courier New" pitchFamily="49" charset="0"/>
              </a:rPr>
              <a:t>}</a:t>
            </a: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3986212"/>
            <a:ext cx="219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062060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a:xfrm>
            <a:off x="685800" y="1371600"/>
            <a:ext cx="8458200" cy="4495800"/>
          </a:xfrm>
        </p:spPr>
        <p:txBody>
          <a:bodyPr/>
          <a:lstStyle/>
          <a:p>
            <a:r>
              <a:rPr lang="en-US" dirty="0" err="1" smtClean="0"/>
              <a:t>FailureDoc</a:t>
            </a:r>
            <a:r>
              <a:rPr lang="en-US" dirty="0" smtClean="0"/>
              <a:t> proposes </a:t>
            </a:r>
            <a:r>
              <a:rPr lang="en-US" i="1" dirty="0" smtClean="0">
                <a:solidFill>
                  <a:schemeClr val="accent2"/>
                </a:solidFill>
              </a:rPr>
              <a:t>a different abstraction </a:t>
            </a:r>
            <a:r>
              <a:rPr lang="en-US" dirty="0" smtClean="0"/>
              <a:t>to help programmers </a:t>
            </a:r>
            <a:r>
              <a:rPr lang="en-US" i="1" dirty="0" smtClean="0">
                <a:solidFill>
                  <a:schemeClr val="accent2"/>
                </a:solidFill>
              </a:rPr>
              <a:t>understand a failed test</a:t>
            </a:r>
            <a:r>
              <a:rPr lang="en-US" dirty="0" smtClean="0"/>
              <a:t>, and </a:t>
            </a:r>
            <a:r>
              <a:rPr lang="en-US" i="1" dirty="0" smtClean="0">
                <a:solidFill>
                  <a:schemeClr val="accent2"/>
                </a:solidFill>
              </a:rPr>
              <a:t>fix a bug</a:t>
            </a:r>
            <a:r>
              <a:rPr lang="en-US" dirty="0" smtClean="0"/>
              <a:t>. </a:t>
            </a:r>
          </a:p>
          <a:p>
            <a:pPr marL="0" indent="0">
              <a:buNone/>
            </a:pPr>
            <a:r>
              <a:rPr lang="en-US" dirty="0"/>
              <a:t> </a:t>
            </a:r>
            <a:r>
              <a:rPr lang="en-US" dirty="0" smtClean="0"/>
              <a:t>   </a:t>
            </a:r>
            <a:r>
              <a:rPr lang="en-US" sz="2000" b="1" dirty="0" smtClean="0"/>
              <a:t>Is </a:t>
            </a:r>
            <a:r>
              <a:rPr lang="en-US" sz="2000" b="1" dirty="0"/>
              <a:t>there a better way?  </a:t>
            </a:r>
          </a:p>
          <a:p>
            <a:pPr marL="0" indent="0">
              <a:buNone/>
            </a:pPr>
            <a:endParaRPr lang="en-US" dirty="0" smtClean="0"/>
          </a:p>
          <a:p>
            <a:r>
              <a:rPr lang="en-US" dirty="0" smtClean="0"/>
              <a:t>Which information is </a:t>
            </a:r>
            <a:r>
              <a:rPr lang="en-US" i="1" dirty="0" smtClean="0">
                <a:solidFill>
                  <a:schemeClr val="accent2"/>
                </a:solidFill>
              </a:rPr>
              <a:t>more useful </a:t>
            </a:r>
            <a:r>
              <a:rPr lang="en-US" dirty="0" smtClean="0"/>
              <a:t>for programmers?</a:t>
            </a:r>
            <a:endParaRPr lang="en-US" dirty="0"/>
          </a:p>
          <a:p>
            <a:pPr lvl="1"/>
            <a:r>
              <a:rPr lang="en-US" dirty="0" smtClean="0"/>
              <a:t>Fault localization: pinpointing the buggy program entities</a:t>
            </a:r>
          </a:p>
          <a:p>
            <a:pPr lvl="1"/>
            <a:r>
              <a:rPr lang="en-US" dirty="0" smtClean="0"/>
              <a:t>Simplifying a failing test</a:t>
            </a:r>
          </a:p>
          <a:p>
            <a:pPr lvl="1"/>
            <a:r>
              <a:rPr lang="en-US" dirty="0" smtClean="0"/>
              <a:t>Inferring explanatory documentation</a:t>
            </a:r>
          </a:p>
          <a:p>
            <a:pPr lvl="1"/>
            <a:r>
              <a:rPr lang="en-US" dirty="0" smtClean="0"/>
              <a:t>….</a:t>
            </a:r>
          </a:p>
          <a:p>
            <a:pPr marL="457200" lvl="1" indent="0">
              <a:buNone/>
            </a:pPr>
            <a:r>
              <a:rPr lang="en-US" b="1" dirty="0" smtClean="0"/>
              <a:t>Need more experiments and studies</a:t>
            </a:r>
          </a:p>
          <a:p>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40</a:t>
            </a:fld>
            <a:endParaRPr lang="en-US"/>
          </a:p>
        </p:txBody>
      </p:sp>
    </p:spTree>
    <p:extLst>
      <p:ext uri="{BB962C8B-B14F-4D97-AF65-F5344CB8AC3E}">
        <p14:creationId xmlns:p14="http://schemas.microsoft.com/office/powerpoint/2010/main" val="194047994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a:xfrm>
            <a:off x="457200" y="1371600"/>
            <a:ext cx="8458200" cy="4495800"/>
          </a:xfrm>
        </p:spPr>
        <p:txBody>
          <a:bodyPr/>
          <a:lstStyle/>
          <a:p>
            <a:r>
              <a:rPr lang="en-US" i="1" dirty="0" err="1" smtClean="0">
                <a:solidFill>
                  <a:schemeClr val="accent2"/>
                </a:solidFill>
              </a:rPr>
              <a:t>FailureDoc</a:t>
            </a:r>
            <a:r>
              <a:rPr lang="en-US" dirty="0" smtClean="0"/>
              <a:t>: an automated technique to explain failed tests</a:t>
            </a:r>
          </a:p>
          <a:p>
            <a:pPr lvl="1"/>
            <a:r>
              <a:rPr lang="en-US" dirty="0" smtClean="0"/>
              <a:t>Mutant Generation</a:t>
            </a:r>
          </a:p>
          <a:p>
            <a:pPr lvl="1"/>
            <a:r>
              <a:rPr lang="en-US" dirty="0" smtClean="0"/>
              <a:t>Execution Observation</a:t>
            </a:r>
          </a:p>
          <a:p>
            <a:pPr lvl="1"/>
            <a:r>
              <a:rPr lang="en-US" dirty="0" smtClean="0"/>
              <a:t>Statistical Failure Correlation</a:t>
            </a:r>
          </a:p>
          <a:p>
            <a:pPr lvl="1"/>
            <a:r>
              <a:rPr lang="en-US" dirty="0" smtClean="0"/>
              <a:t>Property Generalization</a:t>
            </a:r>
          </a:p>
          <a:p>
            <a:endParaRPr lang="en-US" sz="1100" dirty="0" smtClean="0"/>
          </a:p>
          <a:p>
            <a:r>
              <a:rPr lang="en-US" dirty="0" smtClean="0"/>
              <a:t>An open-source tool implementation, available at:</a:t>
            </a:r>
            <a:endParaRPr lang="en-US" sz="800" dirty="0" smtClean="0"/>
          </a:p>
          <a:p>
            <a:pPr marL="0" indent="0">
              <a:buNone/>
            </a:pPr>
            <a:r>
              <a:rPr lang="en-US" sz="800" i="1" u="sng" dirty="0" smtClean="0"/>
              <a:t>        </a:t>
            </a:r>
          </a:p>
          <a:p>
            <a:pPr marL="0" indent="0">
              <a:buNone/>
            </a:pPr>
            <a:r>
              <a:rPr lang="en-US" sz="2000" i="1" dirty="0"/>
              <a:t> </a:t>
            </a:r>
            <a:r>
              <a:rPr lang="en-US" sz="2000" i="1" dirty="0" smtClean="0"/>
              <a:t>                  </a:t>
            </a:r>
            <a:r>
              <a:rPr lang="en-US" sz="2000" i="1" u="sng" dirty="0" smtClean="0"/>
              <a:t>http://failuredoc.googlecode.com/</a:t>
            </a:r>
            <a:endParaRPr lang="en-US" sz="2000" i="1" u="sng" dirty="0"/>
          </a:p>
          <a:p>
            <a:endParaRPr lang="en-US" sz="1100" dirty="0" smtClean="0"/>
          </a:p>
          <a:p>
            <a:endParaRPr lang="en-US" sz="1100" dirty="0" smtClean="0"/>
          </a:p>
          <a:p>
            <a:endParaRPr lang="en-US" sz="1100" dirty="0"/>
          </a:p>
          <a:p>
            <a:r>
              <a:rPr lang="en-US" dirty="0" smtClean="0"/>
              <a:t>An experiment and a user study to show its usefulness</a:t>
            </a:r>
          </a:p>
          <a:p>
            <a:pPr lvl="1"/>
            <a:r>
              <a:rPr lang="en-US" dirty="0" smtClean="0"/>
              <a:t>Also compared with Delta debugging</a:t>
            </a:r>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41</a:t>
            </a:fld>
            <a:endParaRPr lang="en-US"/>
          </a:p>
        </p:txBody>
      </p:sp>
      <p:grpSp>
        <p:nvGrpSpPr>
          <p:cNvPr id="6" name="Group 5"/>
          <p:cNvGrpSpPr/>
          <p:nvPr/>
        </p:nvGrpSpPr>
        <p:grpSpPr>
          <a:xfrm>
            <a:off x="838200" y="3962401"/>
            <a:ext cx="914400" cy="990599"/>
            <a:chOff x="7620000" y="1905000"/>
            <a:chExt cx="1066800" cy="1392469"/>
          </a:xfrm>
        </p:grpSpPr>
        <p:pic>
          <p:nvPicPr>
            <p:cNvPr id="7" name="Picture 2" descr="http://oode.co.uk/images/Document-ic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905000"/>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0" y="2646130"/>
              <a:ext cx="647700" cy="651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23385617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fld id="{3B048AC8-D41E-4C7B-8EE3-A52489AA1F05}" type="slidenum">
              <a:rPr lang="en-US" smtClean="0"/>
              <a:pPr/>
              <a:t>42</a:t>
            </a:fld>
            <a:endParaRPr lang="en-US"/>
          </a:p>
        </p:txBody>
      </p:sp>
    </p:spTree>
    <p:extLst>
      <p:ext uri="{BB962C8B-B14F-4D97-AF65-F5344CB8AC3E}">
        <p14:creationId xmlns:p14="http://schemas.microsoft.com/office/powerpoint/2010/main" val="727852845"/>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Delta debugging</a:t>
            </a:r>
            <a:endParaRPr lang="en-US" dirty="0"/>
          </a:p>
        </p:txBody>
      </p:sp>
      <p:sp>
        <p:nvSpPr>
          <p:cNvPr id="3" name="Content Placeholder 2"/>
          <p:cNvSpPr>
            <a:spLocks noGrp="1"/>
          </p:cNvSpPr>
          <p:nvPr>
            <p:ph idx="1"/>
          </p:nvPr>
        </p:nvSpPr>
        <p:spPr/>
        <p:txBody>
          <a:bodyPr/>
          <a:lstStyle/>
          <a:p>
            <a:r>
              <a:rPr lang="en-US" b="1" i="1" dirty="0" smtClean="0"/>
              <a:t>Delta debugging</a:t>
            </a:r>
            <a:r>
              <a:rPr lang="en-US" dirty="0" smtClean="0"/>
              <a:t>:</a:t>
            </a:r>
          </a:p>
          <a:p>
            <a:pPr lvl="1"/>
            <a:r>
              <a:rPr lang="en-US" b="1" dirty="0" smtClean="0"/>
              <a:t>Inputs</a:t>
            </a:r>
            <a:r>
              <a:rPr lang="en-US" dirty="0" smtClean="0"/>
              <a:t>: A passing and a failing version of a program</a:t>
            </a:r>
          </a:p>
          <a:p>
            <a:pPr lvl="1"/>
            <a:r>
              <a:rPr lang="en-US" b="1" dirty="0" smtClean="0"/>
              <a:t>Output</a:t>
            </a:r>
            <a:r>
              <a:rPr lang="en-US" dirty="0" smtClean="0"/>
              <a:t>: failure-inducing edits</a:t>
            </a:r>
          </a:p>
          <a:p>
            <a:pPr lvl="1"/>
            <a:r>
              <a:rPr lang="en-US" b="1" dirty="0" smtClean="0"/>
              <a:t>Methodology</a:t>
            </a:r>
            <a:r>
              <a:rPr lang="en-US" dirty="0" smtClean="0"/>
              <a:t>: systematically explore the change space</a:t>
            </a:r>
          </a:p>
          <a:p>
            <a:endParaRPr lang="en-US" sz="1800" dirty="0" smtClean="0"/>
          </a:p>
          <a:p>
            <a:r>
              <a:rPr lang="en-US" b="1" i="1" dirty="0" err="1" smtClean="0"/>
              <a:t>FailureDoc</a:t>
            </a:r>
            <a:r>
              <a:rPr lang="en-US" dirty="0" smtClean="0"/>
              <a:t>:</a:t>
            </a:r>
          </a:p>
          <a:p>
            <a:pPr lvl="1"/>
            <a:r>
              <a:rPr lang="en-US" b="1" dirty="0" smtClean="0"/>
              <a:t>Inputs</a:t>
            </a:r>
            <a:r>
              <a:rPr lang="en-US" dirty="0" smtClean="0"/>
              <a:t>: a single failing test</a:t>
            </a:r>
          </a:p>
          <a:p>
            <a:pPr lvl="1"/>
            <a:r>
              <a:rPr lang="en-US" b="1" dirty="0" smtClean="0"/>
              <a:t>Outputs</a:t>
            </a:r>
            <a:r>
              <a:rPr lang="en-US" dirty="0" smtClean="0"/>
              <a:t>: high-level description to explain the test failure</a:t>
            </a:r>
          </a:p>
          <a:p>
            <a:pPr lvl="1"/>
            <a:r>
              <a:rPr lang="en-US" b="1" dirty="0" smtClean="0"/>
              <a:t>Methodology</a:t>
            </a:r>
            <a:r>
              <a:rPr lang="en-US" dirty="0" smtClean="0"/>
              <a:t>: create a set of slightly-different tests, and generalize the failure-correcting edits</a:t>
            </a:r>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43</a:t>
            </a:fld>
            <a:endParaRPr lang="en-US"/>
          </a:p>
        </p:txBody>
      </p:sp>
    </p:spTree>
    <p:extLst>
      <p:ext uri="{BB962C8B-B14F-4D97-AF65-F5344CB8AC3E}">
        <p14:creationId xmlns:p14="http://schemas.microsoft.com/office/powerpoint/2010/main" val="948821713"/>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the CBI algorithm</a:t>
            </a:r>
            <a:endParaRPr lang="en-US" dirty="0"/>
          </a:p>
        </p:txBody>
      </p:sp>
      <p:sp>
        <p:nvSpPr>
          <p:cNvPr id="3" name="Content Placeholder 2"/>
          <p:cNvSpPr>
            <a:spLocks noGrp="1"/>
          </p:cNvSpPr>
          <p:nvPr>
            <p:ph idx="1"/>
          </p:nvPr>
        </p:nvSpPr>
        <p:spPr/>
        <p:txBody>
          <a:bodyPr/>
          <a:lstStyle/>
          <a:p>
            <a:r>
              <a:rPr lang="en-US" dirty="0" smtClean="0"/>
              <a:t>The </a:t>
            </a:r>
            <a:r>
              <a:rPr lang="en-US" b="1" i="1" dirty="0" smtClean="0"/>
              <a:t>CBI</a:t>
            </a:r>
            <a:r>
              <a:rPr lang="en-US" dirty="0" smtClean="0"/>
              <a:t> algorithm:</a:t>
            </a:r>
          </a:p>
          <a:p>
            <a:pPr lvl="1"/>
            <a:r>
              <a:rPr lang="en-US" b="1" dirty="0" smtClean="0"/>
              <a:t>Goal</a:t>
            </a:r>
            <a:r>
              <a:rPr lang="en-US" dirty="0" smtClean="0"/>
              <a:t>: identify likely buggy predicates in the </a:t>
            </a:r>
            <a:r>
              <a:rPr lang="en-US" i="1" dirty="0" smtClean="0"/>
              <a:t>tested code</a:t>
            </a:r>
          </a:p>
          <a:p>
            <a:pPr lvl="1"/>
            <a:r>
              <a:rPr lang="en-US" b="1" dirty="0"/>
              <a:t>Input:</a:t>
            </a:r>
            <a:r>
              <a:rPr lang="en-US" i="1" dirty="0" smtClean="0"/>
              <a:t> </a:t>
            </a:r>
            <a:r>
              <a:rPr lang="en-US" dirty="0"/>
              <a:t>a large number of executions</a:t>
            </a:r>
          </a:p>
          <a:p>
            <a:pPr lvl="1"/>
            <a:r>
              <a:rPr lang="en-US" b="1" dirty="0" smtClean="0"/>
              <a:t>Method</a:t>
            </a:r>
            <a:r>
              <a:rPr lang="en-US" dirty="0" smtClean="0"/>
              <a:t>: use the </a:t>
            </a:r>
            <a:r>
              <a:rPr lang="en-US" i="1" dirty="0" err="1" smtClean="0"/>
              <a:t>boolean</a:t>
            </a:r>
            <a:r>
              <a:rPr lang="en-US" dirty="0" smtClean="0"/>
              <a:t> value of an instrumented predicate as the feature vector</a:t>
            </a:r>
          </a:p>
          <a:p>
            <a:endParaRPr lang="en-US" sz="2000" dirty="0" smtClean="0"/>
          </a:p>
          <a:p>
            <a:r>
              <a:rPr lang="en-US" dirty="0" smtClean="0"/>
              <a:t>Statistical failure correlation in </a:t>
            </a:r>
            <a:r>
              <a:rPr lang="en-US" b="1" i="1" dirty="0" err="1" smtClean="0"/>
              <a:t>FailureDoc</a:t>
            </a:r>
            <a:endParaRPr lang="en-US" b="1" i="1" dirty="0" smtClean="0"/>
          </a:p>
          <a:p>
            <a:pPr lvl="1"/>
            <a:r>
              <a:rPr lang="en-US" b="1" dirty="0" smtClean="0"/>
              <a:t>Goal</a:t>
            </a:r>
            <a:r>
              <a:rPr lang="en-US" dirty="0" smtClean="0"/>
              <a:t>: identify failure-relevant statements in </a:t>
            </a:r>
            <a:r>
              <a:rPr lang="en-US" i="1" dirty="0" smtClean="0"/>
              <a:t>a test </a:t>
            </a:r>
          </a:p>
          <a:p>
            <a:pPr lvl="1"/>
            <a:r>
              <a:rPr lang="en-US" b="1" dirty="0"/>
              <a:t>Input</a:t>
            </a:r>
            <a:r>
              <a:rPr lang="en-US" i="1" dirty="0" smtClean="0"/>
              <a:t>: </a:t>
            </a:r>
            <a:r>
              <a:rPr lang="en-US" dirty="0"/>
              <a:t>a single failed execution</a:t>
            </a:r>
          </a:p>
          <a:p>
            <a:pPr lvl="1"/>
            <a:r>
              <a:rPr lang="en-US" b="1" dirty="0" smtClean="0"/>
              <a:t>Method</a:t>
            </a:r>
            <a:r>
              <a:rPr lang="en-US" dirty="0" smtClean="0"/>
              <a:t>: </a:t>
            </a:r>
          </a:p>
          <a:p>
            <a:pPr lvl="2"/>
            <a:r>
              <a:rPr lang="en-US" dirty="0" smtClean="0"/>
              <a:t>use </a:t>
            </a:r>
            <a:r>
              <a:rPr lang="en-US" i="1" dirty="0" smtClean="0"/>
              <a:t>multiple observed values </a:t>
            </a:r>
            <a:r>
              <a:rPr lang="en-US" dirty="0" smtClean="0"/>
              <a:t>to isolate suspicious statements. </a:t>
            </a:r>
          </a:p>
          <a:p>
            <a:pPr lvl="2"/>
            <a:r>
              <a:rPr lang="en-US" dirty="0" smtClean="0"/>
              <a:t>associate each suspicious statement with a set of </a:t>
            </a:r>
            <a:r>
              <a:rPr lang="en-US" i="1" dirty="0" smtClean="0"/>
              <a:t>failure-correcting objects</a:t>
            </a:r>
          </a:p>
        </p:txBody>
      </p:sp>
      <p:sp>
        <p:nvSpPr>
          <p:cNvPr id="4" name="Slide Number Placeholder 3"/>
          <p:cNvSpPr>
            <a:spLocks noGrp="1"/>
          </p:cNvSpPr>
          <p:nvPr>
            <p:ph type="sldNum" sz="quarter" idx="11"/>
          </p:nvPr>
        </p:nvSpPr>
        <p:spPr/>
        <p:txBody>
          <a:bodyPr/>
          <a:lstStyle/>
          <a:p>
            <a:fld id="{3B048AC8-D41E-4C7B-8EE3-A52489AA1F05}" type="slidenum">
              <a:rPr lang="en-US" smtClean="0"/>
              <a:pPr/>
              <a:t>44</a:t>
            </a:fld>
            <a:endParaRPr lang="en-US"/>
          </a:p>
        </p:txBody>
      </p:sp>
    </p:spTree>
    <p:extLst>
      <p:ext uri="{BB962C8B-B14F-4D97-AF65-F5344CB8AC3E}">
        <p14:creationId xmlns:p14="http://schemas.microsoft.com/office/powerpoint/2010/main" val="39735424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153400" cy="1143000"/>
          </a:xfrm>
        </p:spPr>
        <p:txBody>
          <a:bodyPr/>
          <a:lstStyle/>
          <a:p>
            <a:r>
              <a:rPr lang="en-US" sz="2800" b="1" dirty="0" err="1" smtClean="0">
                <a:solidFill>
                  <a:srgbClr val="0070C0"/>
                </a:solidFill>
              </a:rPr>
              <a:t>FailureDoc</a:t>
            </a:r>
            <a:r>
              <a:rPr lang="en-US" sz="2800" dirty="0" smtClean="0"/>
              <a:t>: inferring explanatory documentation</a:t>
            </a:r>
            <a:endParaRPr lang="en-US" sz="2800" dirty="0"/>
          </a:p>
        </p:txBody>
      </p:sp>
      <p:sp>
        <p:nvSpPr>
          <p:cNvPr id="3" name="Content Placeholder 2"/>
          <p:cNvSpPr>
            <a:spLocks noGrp="1"/>
          </p:cNvSpPr>
          <p:nvPr>
            <p:ph idx="1"/>
          </p:nvPr>
        </p:nvSpPr>
        <p:spPr/>
        <p:txBody>
          <a:bodyPr/>
          <a:lstStyle/>
          <a:p>
            <a:r>
              <a:rPr lang="en-US" dirty="0" err="1" smtClean="0"/>
              <a:t>FailureDoc</a:t>
            </a:r>
            <a:r>
              <a:rPr lang="en-US" dirty="0" smtClean="0"/>
              <a:t> infers </a:t>
            </a:r>
            <a:r>
              <a:rPr lang="en-US" b="1" dirty="0" smtClean="0"/>
              <a:t>debugging clues</a:t>
            </a:r>
            <a:r>
              <a:rPr lang="en-US" dirty="0" smtClean="0"/>
              <a:t>:</a:t>
            </a:r>
          </a:p>
          <a:p>
            <a:pPr lvl="1"/>
            <a:r>
              <a:rPr lang="en-US" dirty="0" smtClean="0"/>
              <a:t>Indicates changes to the test that will make it pass</a:t>
            </a:r>
          </a:p>
          <a:p>
            <a:pPr lvl="1"/>
            <a:r>
              <a:rPr lang="en-US" dirty="0" smtClean="0"/>
              <a:t>Helps programmers understand why the test fails</a:t>
            </a:r>
          </a:p>
          <a:p>
            <a:endParaRPr lang="en-US" dirty="0" smtClean="0"/>
          </a:p>
          <a:p>
            <a:r>
              <a:rPr lang="en-US" dirty="0" err="1" smtClean="0"/>
              <a:t>FailureDoc</a:t>
            </a:r>
            <a:r>
              <a:rPr lang="en-US" dirty="0" smtClean="0"/>
              <a:t> provides a </a:t>
            </a:r>
            <a:r>
              <a:rPr lang="en-US" b="1" i="1" dirty="0" smtClean="0"/>
              <a:t>high-level</a:t>
            </a:r>
            <a:r>
              <a:rPr lang="en-US" dirty="0" smtClean="0"/>
              <a:t> description of the failure from the perspective of the test</a:t>
            </a:r>
            <a:endParaRPr lang="en-US" dirty="0"/>
          </a:p>
          <a:p>
            <a:pPr lvl="1"/>
            <a:r>
              <a:rPr lang="en-US" dirty="0" smtClean="0"/>
              <a:t>Automated </a:t>
            </a:r>
            <a:r>
              <a:rPr lang="en-US" dirty="0"/>
              <a:t>fault localization tools </a:t>
            </a:r>
            <a:r>
              <a:rPr lang="en-US" dirty="0" smtClean="0"/>
              <a:t>pinpoint the buggy statements without explaining why</a:t>
            </a:r>
          </a:p>
        </p:txBody>
      </p:sp>
      <p:sp>
        <p:nvSpPr>
          <p:cNvPr id="4" name="Slide Number Placeholder 3"/>
          <p:cNvSpPr>
            <a:spLocks noGrp="1"/>
          </p:cNvSpPr>
          <p:nvPr>
            <p:ph type="sldNum" sz="quarter" idx="11"/>
          </p:nvPr>
        </p:nvSpPr>
        <p:spPr/>
        <p:txBody>
          <a:bodyPr/>
          <a:lstStyle/>
          <a:p>
            <a:fld id="{3B048AC8-D41E-4C7B-8EE3-A52489AA1F05}" type="slidenum">
              <a:rPr lang="en-US" smtClean="0"/>
              <a:pPr/>
              <a:t>5</a:t>
            </a:fld>
            <a:endParaRPr lang="en-US"/>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2419" y="1524000"/>
            <a:ext cx="1029581" cy="1203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586198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B048AC8-D41E-4C7B-8EE3-A52489AA1F05}" type="slidenum">
              <a:rPr lang="en-US" smtClean="0"/>
              <a:pPr/>
              <a:t>6</a:t>
            </a:fld>
            <a:endParaRPr lang="en-US"/>
          </a:p>
        </p:txBody>
      </p:sp>
      <p:sp>
        <p:nvSpPr>
          <p:cNvPr id="5" name="Title 1"/>
          <p:cNvSpPr>
            <a:spLocks noGrp="1"/>
          </p:cNvSpPr>
          <p:nvPr>
            <p:ph type="title"/>
          </p:nvPr>
        </p:nvSpPr>
        <p:spPr>
          <a:xfrm>
            <a:off x="685800" y="152400"/>
            <a:ext cx="8077200" cy="1143000"/>
          </a:xfrm>
        </p:spPr>
        <p:txBody>
          <a:bodyPr/>
          <a:lstStyle/>
          <a:p>
            <a:r>
              <a:rPr lang="en-US" sz="3000" dirty="0" smtClean="0"/>
              <a:t>Documenting the failed test</a:t>
            </a:r>
            <a:endParaRPr lang="en-US" sz="3000" dirty="0"/>
          </a:p>
        </p:txBody>
      </p:sp>
      <p:sp>
        <p:nvSpPr>
          <p:cNvPr id="6" name="TextBox 5"/>
          <p:cNvSpPr txBox="1"/>
          <p:nvPr/>
        </p:nvSpPr>
        <p:spPr>
          <a:xfrm>
            <a:off x="609600" y="1624548"/>
            <a:ext cx="8001000" cy="3600986"/>
          </a:xfrm>
          <a:prstGeom prst="rect">
            <a:avLst/>
          </a:prstGeom>
          <a:noFill/>
        </p:spPr>
        <p:txBody>
          <a:bodyPr wrap="square" rtlCol="0">
            <a:spAutoFit/>
          </a:bodyPr>
          <a:lstStyle/>
          <a:p>
            <a:r>
              <a:rPr lang="en-US" sz="2000" dirty="0">
                <a:latin typeface="Courier New" pitchFamily="49" charset="0"/>
                <a:cs typeface="Courier New" pitchFamily="49" charset="0"/>
              </a:rPr>
              <a:t>public void </a:t>
            </a:r>
            <a:r>
              <a:rPr lang="en-US" sz="2000" dirty="0" smtClean="0">
                <a:latin typeface="Courier New" pitchFamily="49" charset="0"/>
                <a:cs typeface="Courier New" pitchFamily="49" charset="0"/>
              </a:rPr>
              <a:t>test1() {</a:t>
            </a:r>
            <a:endParaRPr lang="en-US" sz="2000" dirty="0">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i = 1;</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ArrayList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lst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(i</a:t>
            </a:r>
            <a:r>
              <a:rPr lang="en-US" sz="2000" dirty="0" smtClean="0">
                <a:latin typeface="Courier New" pitchFamily="49" charset="0"/>
                <a:cs typeface="Courier New" pitchFamily="49" charset="0"/>
              </a:rPr>
              <a:t>);</a:t>
            </a:r>
          </a:p>
          <a:p>
            <a:r>
              <a:rPr lang="en-US" sz="2000" dirty="0">
                <a:solidFill>
                  <a:srgbClr val="FF0000"/>
                </a:solidFill>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 //Test passes if o implements Comparable</a:t>
            </a:r>
            <a:endParaRPr lang="en-US" sz="2000" dirty="0">
              <a:solidFill>
                <a:srgbClr val="FF0000"/>
              </a:solidFill>
              <a:latin typeface="Courier New" pitchFamily="49" charset="0"/>
              <a:cs typeface="Courier New" pitchFamily="49" charset="0"/>
            </a:endParaRPr>
          </a:p>
          <a:p>
            <a:r>
              <a:rPr lang="en-US" sz="2000" dirty="0" smtClean="0">
                <a:latin typeface="Courier New" pitchFamily="49" charset="0"/>
                <a:cs typeface="Courier New" pitchFamily="49" charset="0"/>
              </a:rPr>
              <a:t>  Object </a:t>
            </a:r>
            <a:r>
              <a:rPr lang="en-US" sz="2000" dirty="0">
                <a:latin typeface="Courier New" pitchFamily="49" charset="0"/>
                <a:cs typeface="Courier New" pitchFamily="49" charset="0"/>
              </a:rPr>
              <a:t>o = new Object</a:t>
            </a:r>
            <a:r>
              <a:rPr lang="en-US" sz="2000" dirty="0" smtClean="0">
                <a:latin typeface="Courier New" pitchFamily="49" charset="0"/>
                <a:cs typeface="Courier New" pitchFamily="49" charset="0"/>
              </a:rPr>
              <a:t>();</a:t>
            </a:r>
          </a:p>
          <a:p>
            <a:r>
              <a:rPr lang="en-US" sz="2000" dirty="0">
                <a:solidFill>
                  <a:srgbClr val="FF0000"/>
                </a:solidFill>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 //Test passes if o is not added to </a:t>
            </a:r>
            <a:r>
              <a:rPr lang="en-US" sz="2000" dirty="0" err="1" smtClean="0">
                <a:solidFill>
                  <a:srgbClr val="FF0000"/>
                </a:solidFill>
                <a:latin typeface="Courier New" pitchFamily="49" charset="0"/>
                <a:cs typeface="Courier New" pitchFamily="49" charset="0"/>
              </a:rPr>
              <a:t>lst</a:t>
            </a:r>
            <a:endParaRPr lang="en-US" sz="2000" dirty="0">
              <a:solidFill>
                <a:srgbClr val="FF0000"/>
              </a:solidFill>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boolean</a:t>
            </a:r>
            <a:r>
              <a:rPr lang="en-US" sz="2000" dirty="0" smtClean="0">
                <a:latin typeface="Courier New" pitchFamily="49" charset="0"/>
                <a:cs typeface="Courier New" pitchFamily="49" charset="0"/>
              </a:rPr>
              <a:t> b </a:t>
            </a: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lst.add</a:t>
            </a:r>
            <a:r>
              <a:rPr lang="en-US" sz="2000" dirty="0" smtClean="0">
                <a:latin typeface="Courier New" pitchFamily="49" charset="0"/>
                <a:cs typeface="Courier New" pitchFamily="49" charset="0"/>
              </a:rPr>
              <a:t>(o);</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TreeSet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ts</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 new </a:t>
            </a:r>
            <a:r>
              <a:rPr lang="en-US" sz="2000" dirty="0" err="1" smtClean="0">
                <a:latin typeface="Courier New" pitchFamily="49" charset="0"/>
                <a:cs typeface="Courier New" pitchFamily="49" charset="0"/>
              </a:rPr>
              <a:t>TreeSet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lst</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smtClean="0">
                <a:latin typeface="Courier New" pitchFamily="49" charset="0"/>
                <a:cs typeface="Courier New" pitchFamily="49" charset="0"/>
              </a:rPr>
              <a:t>  Set </a:t>
            </a:r>
            <a:r>
              <a:rPr lang="en-US" sz="2000" dirty="0" err="1" smtClean="0">
                <a:latin typeface="Courier New" pitchFamily="49" charset="0"/>
                <a:cs typeface="Courier New" pitchFamily="49" charset="0"/>
              </a:rPr>
              <a:t>set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Collections.synchronizedSet</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ts</a:t>
            </a:r>
            <a:r>
              <a:rPr lang="en-US" sz="2000" dirty="0" smtClean="0">
                <a:latin typeface="Courier New" pitchFamily="49" charset="0"/>
                <a:cs typeface="Courier New" pitchFamily="49" charset="0"/>
              </a:rPr>
              <a:t>);</a:t>
            </a:r>
          </a:p>
          <a:p>
            <a:endParaRPr lang="en-US" sz="800" dirty="0">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assertTrue</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set.equals</a:t>
            </a:r>
            <a:r>
              <a:rPr lang="en-US" sz="2000" dirty="0" smtClean="0">
                <a:latin typeface="Courier New" pitchFamily="49" charset="0"/>
                <a:cs typeface="Courier New" pitchFamily="49" charset="0"/>
              </a:rPr>
              <a:t>(set));</a:t>
            </a:r>
            <a:endParaRPr lang="en-US" sz="2000" dirty="0">
              <a:latin typeface="Courier New" pitchFamily="49" charset="0"/>
              <a:cs typeface="Courier New" pitchFamily="49" charset="0"/>
            </a:endParaRPr>
          </a:p>
          <a:p>
            <a:r>
              <a:rPr lang="en-US" sz="2000" dirty="0" smtClean="0">
                <a:latin typeface="Courier New" pitchFamily="49" charset="0"/>
                <a:cs typeface="Courier New" pitchFamily="49" charset="0"/>
              </a:rPr>
              <a:t>}</a:t>
            </a:r>
          </a:p>
        </p:txBody>
      </p:sp>
      <p:sp>
        <p:nvSpPr>
          <p:cNvPr id="8" name="TextBox 7"/>
          <p:cNvSpPr txBox="1"/>
          <p:nvPr/>
        </p:nvSpPr>
        <p:spPr>
          <a:xfrm>
            <a:off x="762000" y="990600"/>
            <a:ext cx="5562600" cy="400110"/>
          </a:xfrm>
          <a:prstGeom prst="rect">
            <a:avLst/>
          </a:prstGeom>
          <a:noFill/>
        </p:spPr>
        <p:txBody>
          <a:bodyPr wrap="square" rtlCol="0">
            <a:spAutoFit/>
          </a:bodyPr>
          <a:lstStyle/>
          <a:p>
            <a:r>
              <a:rPr lang="en-US" sz="2000" b="0" dirty="0" smtClean="0">
                <a:latin typeface="+mn-lt"/>
              </a:rPr>
              <a:t>(The </a:t>
            </a:r>
            <a:r>
              <a:rPr lang="en-US" sz="2000" dirty="0">
                <a:solidFill>
                  <a:srgbClr val="FF0000"/>
                </a:solidFill>
                <a:latin typeface="+mn-lt"/>
              </a:rPr>
              <a:t>r</a:t>
            </a:r>
            <a:r>
              <a:rPr lang="en-US" sz="2000" dirty="0" smtClean="0">
                <a:solidFill>
                  <a:srgbClr val="FF0000"/>
                </a:solidFill>
                <a:latin typeface="+mn-lt"/>
              </a:rPr>
              <a:t>ed</a:t>
            </a:r>
            <a:r>
              <a:rPr lang="en-US" sz="2000" b="0" dirty="0" smtClean="0">
                <a:latin typeface="+mn-lt"/>
              </a:rPr>
              <a:t> part is generated by </a:t>
            </a:r>
            <a:r>
              <a:rPr lang="en-US" sz="2000" dirty="0" err="1" smtClean="0">
                <a:solidFill>
                  <a:schemeClr val="accent2"/>
                </a:solidFill>
                <a:latin typeface="+mn-lt"/>
              </a:rPr>
              <a:t>FailureDoc</a:t>
            </a:r>
            <a:r>
              <a:rPr lang="en-US" sz="2000" b="0" dirty="0" smtClean="0">
                <a:latin typeface="+mn-lt"/>
              </a:rPr>
              <a:t>)</a:t>
            </a:r>
          </a:p>
        </p:txBody>
      </p:sp>
      <p:sp>
        <p:nvSpPr>
          <p:cNvPr id="9" name="TextBox 8"/>
          <p:cNvSpPr txBox="1"/>
          <p:nvPr/>
        </p:nvSpPr>
        <p:spPr>
          <a:xfrm>
            <a:off x="533400" y="5427583"/>
            <a:ext cx="8610600" cy="1015663"/>
          </a:xfrm>
          <a:prstGeom prst="rect">
            <a:avLst/>
          </a:prstGeom>
          <a:noFill/>
          <a:effectLst/>
        </p:spPr>
        <p:txBody>
          <a:bodyPr wrap="square" rtlCol="0">
            <a:spAutoFit/>
          </a:bodyPr>
          <a:lstStyle/>
          <a:p>
            <a:r>
              <a:rPr lang="en-US" sz="2200" b="0" dirty="0" smtClean="0">
                <a:latin typeface="+mn-lt"/>
              </a:rPr>
              <a:t>The documentation indicates:</a:t>
            </a:r>
          </a:p>
          <a:p>
            <a:pPr marL="342900" indent="-342900">
              <a:buFont typeface="Arial" pitchFamily="34" charset="0"/>
              <a:buChar char="•"/>
            </a:pPr>
            <a:r>
              <a:rPr lang="en-US" sz="1900" b="0" dirty="0" smtClean="0">
                <a:latin typeface="+mn-lt"/>
              </a:rPr>
              <a:t>The </a:t>
            </a:r>
            <a:r>
              <a:rPr lang="en-US" sz="1900" b="0" dirty="0" smtClean="0">
                <a:latin typeface="Courier New" pitchFamily="49" charset="0"/>
                <a:cs typeface="Courier New" pitchFamily="49" charset="0"/>
              </a:rPr>
              <a:t>add</a:t>
            </a:r>
            <a:r>
              <a:rPr lang="en-US" sz="1900" b="0" dirty="0" smtClean="0">
                <a:latin typeface="+mn-lt"/>
              </a:rPr>
              <a:t> method </a:t>
            </a:r>
            <a:r>
              <a:rPr lang="en-US" sz="1900" b="0" dirty="0" smtClean="0">
                <a:latin typeface="+mn-lt"/>
              </a:rPr>
              <a:t>should not accept </a:t>
            </a:r>
            <a:r>
              <a:rPr lang="en-US" sz="1900" b="0" dirty="0" smtClean="0">
                <a:latin typeface="+mn-lt"/>
              </a:rPr>
              <a:t>a </a:t>
            </a:r>
            <a:r>
              <a:rPr lang="en-US" sz="1900" dirty="0" smtClean="0">
                <a:solidFill>
                  <a:schemeClr val="accent2"/>
                </a:solidFill>
                <a:latin typeface="+mn-lt"/>
              </a:rPr>
              <a:t>non-Compara</a:t>
            </a:r>
            <a:r>
              <a:rPr lang="en-US" sz="1900" dirty="0">
                <a:solidFill>
                  <a:schemeClr val="accent2"/>
                </a:solidFill>
                <a:latin typeface="+mn-lt"/>
              </a:rPr>
              <a:t>ble</a:t>
            </a:r>
            <a:r>
              <a:rPr lang="en-US" sz="1900" b="0" dirty="0" smtClean="0">
                <a:latin typeface="+mn-lt"/>
              </a:rPr>
              <a:t> object, but it does.</a:t>
            </a:r>
          </a:p>
          <a:p>
            <a:pPr marL="342900" indent="-342900">
              <a:buFont typeface="Arial" pitchFamily="34" charset="0"/>
              <a:buChar char="•"/>
            </a:pPr>
            <a:r>
              <a:rPr lang="en-US" sz="1900" b="0" dirty="0" smtClean="0">
                <a:latin typeface="+mn-lt"/>
              </a:rPr>
              <a:t>It is a </a:t>
            </a:r>
            <a:r>
              <a:rPr lang="en-US" sz="1900" dirty="0" smtClean="0">
                <a:solidFill>
                  <a:srgbClr val="FF0000"/>
                </a:solidFill>
                <a:latin typeface="+mn-lt"/>
              </a:rPr>
              <a:t>real</a:t>
            </a:r>
            <a:r>
              <a:rPr lang="en-US" sz="1900" b="0" dirty="0" smtClean="0">
                <a:latin typeface="+mn-lt"/>
              </a:rPr>
              <a:t> bug.</a:t>
            </a:r>
          </a:p>
        </p:txBody>
      </p:sp>
    </p:spTree>
    <p:extLst>
      <p:ext uri="{BB962C8B-B14F-4D97-AF65-F5344CB8AC3E}">
        <p14:creationId xmlns:p14="http://schemas.microsoft.com/office/powerpoint/2010/main" val="219720349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Overview</a:t>
            </a:r>
          </a:p>
          <a:p>
            <a:endParaRPr lang="en-US" sz="900" dirty="0" smtClean="0"/>
          </a:p>
          <a:p>
            <a:r>
              <a:rPr lang="en-US" dirty="0" smtClean="0"/>
              <a:t>The </a:t>
            </a:r>
            <a:r>
              <a:rPr lang="en-US" b="1" dirty="0" err="1" smtClean="0">
                <a:solidFill>
                  <a:srgbClr val="0070C0"/>
                </a:solidFill>
              </a:rPr>
              <a:t>FailureDoc</a:t>
            </a:r>
            <a:r>
              <a:rPr lang="en-US" dirty="0" smtClean="0">
                <a:solidFill>
                  <a:srgbClr val="0070C0"/>
                </a:solidFill>
              </a:rPr>
              <a:t> </a:t>
            </a:r>
            <a:r>
              <a:rPr lang="en-US" dirty="0" smtClean="0"/>
              <a:t>technique</a:t>
            </a:r>
          </a:p>
          <a:p>
            <a:pPr lvl="1"/>
            <a:endParaRPr lang="en-US" sz="900" dirty="0" smtClean="0"/>
          </a:p>
          <a:p>
            <a:r>
              <a:rPr lang="en-US" dirty="0" smtClean="0"/>
              <a:t>Implementation &amp; Evaluation</a:t>
            </a:r>
          </a:p>
          <a:p>
            <a:endParaRPr lang="en-US" sz="800" dirty="0" smtClean="0"/>
          </a:p>
          <a:p>
            <a:r>
              <a:rPr lang="en-US" dirty="0" smtClean="0"/>
              <a:t>Related work</a:t>
            </a:r>
          </a:p>
          <a:p>
            <a:endParaRPr lang="en-US" sz="800" dirty="0" smtClean="0"/>
          </a:p>
          <a:p>
            <a:r>
              <a:rPr lang="en-US" dirty="0" smtClean="0"/>
              <a:t>Conclusion</a:t>
            </a:r>
          </a:p>
          <a:p>
            <a:endParaRPr lang="en-US" dirty="0"/>
          </a:p>
        </p:txBody>
      </p:sp>
      <p:sp>
        <p:nvSpPr>
          <p:cNvPr id="4" name="Slide Number Placeholder 3"/>
          <p:cNvSpPr>
            <a:spLocks noGrp="1"/>
          </p:cNvSpPr>
          <p:nvPr>
            <p:ph type="sldNum" sz="quarter" idx="11"/>
          </p:nvPr>
        </p:nvSpPr>
        <p:spPr/>
        <p:txBody>
          <a:bodyPr/>
          <a:lstStyle/>
          <a:p>
            <a:fld id="{3B048AC8-D41E-4C7B-8EE3-A52489AA1F05}" type="slidenum">
              <a:rPr lang="en-US" smtClean="0"/>
              <a:pPr/>
              <a:t>7</a:t>
            </a:fld>
            <a:endParaRPr lang="en-US"/>
          </a:p>
        </p:txBody>
      </p:sp>
      <p:sp>
        <p:nvSpPr>
          <p:cNvPr id="5" name="Right Arrow 4"/>
          <p:cNvSpPr/>
          <p:nvPr/>
        </p:nvSpPr>
        <p:spPr bwMode="auto">
          <a:xfrm>
            <a:off x="152400" y="2133600"/>
            <a:ext cx="533400" cy="152400"/>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3071051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The architecture of  </a:t>
            </a:r>
            <a:r>
              <a:rPr lang="en-US" dirty="0" err="1" smtClean="0"/>
              <a:t>FailureDoc</a:t>
            </a:r>
            <a:endParaRPr lang="en-US" dirty="0"/>
          </a:p>
        </p:txBody>
      </p:sp>
      <p:sp>
        <p:nvSpPr>
          <p:cNvPr id="5" name="Flowchart: Document 4"/>
          <p:cNvSpPr/>
          <p:nvPr/>
        </p:nvSpPr>
        <p:spPr bwMode="auto">
          <a:xfrm>
            <a:off x="228600" y="1143000"/>
            <a:ext cx="1066800" cy="685800"/>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 Failed Test</a:t>
            </a:r>
          </a:p>
        </p:txBody>
      </p:sp>
      <p:sp>
        <p:nvSpPr>
          <p:cNvPr id="6" name="Flowchart: Document 5"/>
          <p:cNvSpPr/>
          <p:nvPr/>
        </p:nvSpPr>
        <p:spPr bwMode="auto">
          <a:xfrm>
            <a:off x="5562600" y="5223294"/>
            <a:ext cx="2133600" cy="685800"/>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 Failed Test </a:t>
            </a:r>
            <a:r>
              <a:rPr kumimoji="0" lang="en-US" sz="1800" b="1" i="0" u="none" strike="noStrike" cap="none" normalizeH="0" baseline="0" dirty="0" smtClean="0">
                <a:ln>
                  <a:noFill/>
                </a:ln>
                <a:solidFill>
                  <a:srgbClr val="FF0000"/>
                </a:solidFill>
                <a:effectLst/>
                <a:latin typeface="Times New Roman" pitchFamily="18" charset="0"/>
              </a:rPr>
              <a:t>with Documentation</a:t>
            </a:r>
          </a:p>
        </p:txBody>
      </p:sp>
      <p:sp>
        <p:nvSpPr>
          <p:cNvPr id="13" name="Flowchart: Alternate Process 12"/>
          <p:cNvSpPr/>
          <p:nvPr/>
        </p:nvSpPr>
        <p:spPr bwMode="auto">
          <a:xfrm>
            <a:off x="2362200" y="5070894"/>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Property</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dirty="0" smtClean="0">
                <a:ln>
                  <a:noFill/>
                </a:ln>
                <a:solidFill>
                  <a:schemeClr val="tx1"/>
                </a:solidFill>
                <a:effectLst/>
                <a:latin typeface="Times New Roman" pitchFamily="18" charset="0"/>
              </a:rPr>
              <a:t>Generalization</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4" name="Right Arrow 13"/>
          <p:cNvSpPr/>
          <p:nvPr/>
        </p:nvSpPr>
        <p:spPr bwMode="auto">
          <a:xfrm>
            <a:off x="1433052" y="1324896"/>
            <a:ext cx="838200" cy="1905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Flowchart: Alternate Process 14"/>
          <p:cNvSpPr/>
          <p:nvPr/>
        </p:nvSpPr>
        <p:spPr bwMode="auto">
          <a:xfrm>
            <a:off x="2362200" y="1066800"/>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Mutant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Generation</a:t>
            </a:r>
          </a:p>
        </p:txBody>
      </p:sp>
      <p:sp>
        <p:nvSpPr>
          <p:cNvPr id="16" name="Flowchart: Alternate Process 15"/>
          <p:cNvSpPr/>
          <p:nvPr/>
        </p:nvSpPr>
        <p:spPr bwMode="auto">
          <a:xfrm>
            <a:off x="2362200" y="2376948"/>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Execution Observation</a:t>
            </a:r>
          </a:p>
        </p:txBody>
      </p:sp>
      <p:sp>
        <p:nvSpPr>
          <p:cNvPr id="17" name="Flowchart: Alternate Process 16"/>
          <p:cNvSpPr/>
          <p:nvPr/>
        </p:nvSpPr>
        <p:spPr bwMode="auto">
          <a:xfrm>
            <a:off x="2362200" y="3692106"/>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Filter for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Root Causes</a:t>
            </a:r>
          </a:p>
        </p:txBody>
      </p:sp>
      <p:sp>
        <p:nvSpPr>
          <p:cNvPr id="18" name="Right Arrow 17"/>
          <p:cNvSpPr/>
          <p:nvPr/>
        </p:nvSpPr>
        <p:spPr bwMode="auto">
          <a:xfrm>
            <a:off x="4572000" y="5420554"/>
            <a:ext cx="838200" cy="1905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Down Arrow 18"/>
          <p:cNvSpPr/>
          <p:nvPr/>
        </p:nvSpPr>
        <p:spPr bwMode="auto">
          <a:xfrm>
            <a:off x="3238500" y="1981200"/>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Down Arrow 19"/>
          <p:cNvSpPr/>
          <p:nvPr/>
        </p:nvSpPr>
        <p:spPr bwMode="auto">
          <a:xfrm>
            <a:off x="3238500" y="3276600"/>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Down Arrow 20"/>
          <p:cNvSpPr/>
          <p:nvPr/>
        </p:nvSpPr>
        <p:spPr bwMode="auto">
          <a:xfrm>
            <a:off x="3238500" y="4630947"/>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pSp>
        <p:nvGrpSpPr>
          <p:cNvPr id="10" name="Group 9"/>
          <p:cNvGrpSpPr/>
          <p:nvPr/>
        </p:nvGrpSpPr>
        <p:grpSpPr>
          <a:xfrm>
            <a:off x="228600" y="1905000"/>
            <a:ext cx="1828800" cy="553998"/>
            <a:chOff x="228600" y="2133600"/>
            <a:chExt cx="1828800" cy="553998"/>
          </a:xfrm>
        </p:grpSpPr>
        <p:sp>
          <p:nvSpPr>
            <p:cNvPr id="9" name="TextBox 8"/>
            <p:cNvSpPr txBox="1"/>
            <p:nvPr/>
          </p:nvSpPr>
          <p:spPr>
            <a:xfrm>
              <a:off x="228600" y="2133600"/>
              <a:ext cx="1790700" cy="553998"/>
            </a:xfrm>
            <a:prstGeom prst="rect">
              <a:avLst/>
            </a:prstGeom>
            <a:noFill/>
          </p:spPr>
          <p:txBody>
            <a:bodyPr wrap="square" rtlCol="0">
              <a:spAutoFit/>
            </a:bodyPr>
            <a:lstStyle/>
            <a:p>
              <a:r>
                <a:rPr lang="en-US" sz="1500" dirty="0" smtClean="0">
                  <a:latin typeface="Courier New" pitchFamily="49" charset="0"/>
                  <a:cs typeface="Courier New" pitchFamily="49" charset="0"/>
                </a:rPr>
                <a:t>x = -1;</a:t>
              </a:r>
            </a:p>
            <a:p>
              <a:r>
                <a:rPr lang="en-US" sz="1500" dirty="0" smtClean="0">
                  <a:latin typeface="Courier New" pitchFamily="49" charset="0"/>
                  <a:cs typeface="Courier New" pitchFamily="49" charset="0"/>
                </a:rPr>
                <a:t>assert x &gt; 0;</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325" y="2363889"/>
              <a:ext cx="219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5" name="TextBox 34"/>
          <p:cNvSpPr txBox="1"/>
          <p:nvPr/>
        </p:nvSpPr>
        <p:spPr>
          <a:xfrm>
            <a:off x="4495800" y="1219200"/>
            <a:ext cx="1676400" cy="584775"/>
          </a:xfrm>
          <a:prstGeom prst="rect">
            <a:avLst/>
          </a:prstGeom>
          <a:noFill/>
        </p:spPr>
        <p:txBody>
          <a:bodyPr wrap="square" rtlCol="0">
            <a:spAutoFit/>
          </a:bodyPr>
          <a:lstStyle/>
          <a:p>
            <a:r>
              <a:rPr lang="en-US" sz="1600" dirty="0" smtClean="0">
                <a:latin typeface="Courier New" pitchFamily="49" charset="0"/>
                <a:cs typeface="Courier New" pitchFamily="49" charset="0"/>
              </a:rPr>
              <a:t>x = </a:t>
            </a:r>
            <a:r>
              <a:rPr lang="en-US" sz="1600" dirty="0" smtClean="0">
                <a:solidFill>
                  <a:srgbClr val="FF0000"/>
                </a:solidFill>
                <a:latin typeface="Courier New" pitchFamily="49" charset="0"/>
                <a:cs typeface="Courier New" pitchFamily="49" charset="0"/>
              </a:rPr>
              <a:t>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assert x&gt;0;</a:t>
            </a:r>
          </a:p>
        </p:txBody>
      </p:sp>
      <p:sp>
        <p:nvSpPr>
          <p:cNvPr id="36" name="TextBox 35"/>
          <p:cNvSpPr txBox="1"/>
          <p:nvPr/>
        </p:nvSpPr>
        <p:spPr>
          <a:xfrm>
            <a:off x="5978106" y="1209622"/>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5</a:t>
            </a:r>
            <a:r>
              <a:rPr lang="en-US" sz="1600" dirty="0" smtClean="0"/>
              <a:t>;</a:t>
            </a:r>
            <a:endParaRPr lang="en-US" sz="1600" dirty="0"/>
          </a:p>
          <a:p>
            <a:r>
              <a:rPr lang="en-US" sz="1600" dirty="0"/>
              <a:t>assert </a:t>
            </a:r>
            <a:r>
              <a:rPr lang="en-US" sz="1600" dirty="0" smtClean="0"/>
              <a:t>x&gt;0</a:t>
            </a:r>
            <a:r>
              <a:rPr lang="en-US" sz="1600" dirty="0"/>
              <a:t>;</a:t>
            </a:r>
          </a:p>
        </p:txBody>
      </p:sp>
      <p:sp>
        <p:nvSpPr>
          <p:cNvPr id="37" name="TextBox 36"/>
          <p:cNvSpPr txBox="1"/>
          <p:nvPr/>
        </p:nvSpPr>
        <p:spPr>
          <a:xfrm>
            <a:off x="7443159" y="1196155"/>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2</a:t>
            </a:r>
            <a:r>
              <a:rPr lang="en-US" sz="1600" dirty="0" smtClean="0"/>
              <a:t>;</a:t>
            </a:r>
            <a:endParaRPr lang="en-US" sz="1600" dirty="0"/>
          </a:p>
          <a:p>
            <a:r>
              <a:rPr lang="en-US" sz="1600" dirty="0"/>
              <a:t>assert </a:t>
            </a:r>
            <a:r>
              <a:rPr lang="en-US" sz="1600" dirty="0" smtClean="0"/>
              <a:t>x&gt;0</a:t>
            </a:r>
            <a:r>
              <a:rPr lang="en-US" sz="1600" dirty="0"/>
              <a:t>;</a:t>
            </a:r>
          </a:p>
        </p:txBody>
      </p:sp>
      <p:sp>
        <p:nvSpPr>
          <p:cNvPr id="38" name="TextBox 37"/>
          <p:cNvSpPr txBox="1"/>
          <p:nvPr/>
        </p:nvSpPr>
        <p:spPr>
          <a:xfrm>
            <a:off x="4495800" y="2688821"/>
            <a:ext cx="1676400" cy="584775"/>
          </a:xfrm>
          <a:prstGeom prst="rect">
            <a:avLst/>
          </a:prstGeom>
          <a:noFill/>
        </p:spPr>
        <p:txBody>
          <a:bodyPr wrap="square" rtlCol="0">
            <a:spAutoFit/>
          </a:bodyPr>
          <a:lstStyle/>
          <a:p>
            <a:r>
              <a:rPr lang="en-US" sz="1600" dirty="0" smtClean="0">
                <a:latin typeface="Courier New" pitchFamily="49" charset="0"/>
                <a:cs typeface="Courier New" pitchFamily="49" charset="0"/>
              </a:rPr>
              <a:t>x = </a:t>
            </a:r>
            <a:r>
              <a:rPr lang="en-US" sz="1600" dirty="0" smtClean="0">
                <a:solidFill>
                  <a:srgbClr val="FF0000"/>
                </a:solidFill>
                <a:latin typeface="Courier New" pitchFamily="49" charset="0"/>
                <a:cs typeface="Courier New" pitchFamily="49" charset="0"/>
              </a:rPr>
              <a:t>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assert x&gt;0;</a:t>
            </a:r>
          </a:p>
        </p:txBody>
      </p:sp>
      <p:sp>
        <p:nvSpPr>
          <p:cNvPr id="39" name="TextBox 38"/>
          <p:cNvSpPr txBox="1"/>
          <p:nvPr/>
        </p:nvSpPr>
        <p:spPr>
          <a:xfrm>
            <a:off x="6025182" y="2699001"/>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5</a:t>
            </a:r>
            <a:r>
              <a:rPr lang="en-US" sz="1600" dirty="0" smtClean="0"/>
              <a:t>;</a:t>
            </a:r>
            <a:endParaRPr lang="en-US" sz="1600" dirty="0"/>
          </a:p>
          <a:p>
            <a:r>
              <a:rPr lang="en-US" sz="1600" dirty="0"/>
              <a:t>assert </a:t>
            </a:r>
            <a:r>
              <a:rPr lang="en-US" sz="1600" dirty="0" smtClean="0"/>
              <a:t>x&gt;0</a:t>
            </a:r>
            <a:r>
              <a:rPr lang="en-US" sz="1600" dirty="0"/>
              <a:t>;</a:t>
            </a:r>
          </a:p>
        </p:txBody>
      </p:sp>
      <p:sp>
        <p:nvSpPr>
          <p:cNvPr id="40" name="TextBox 39"/>
          <p:cNvSpPr txBox="1"/>
          <p:nvPr/>
        </p:nvSpPr>
        <p:spPr>
          <a:xfrm>
            <a:off x="7502106" y="2697777"/>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2</a:t>
            </a:r>
            <a:r>
              <a:rPr lang="en-US" sz="1600" dirty="0" smtClean="0"/>
              <a:t>;</a:t>
            </a:r>
            <a:endParaRPr lang="en-US" sz="1600" dirty="0"/>
          </a:p>
          <a:p>
            <a:r>
              <a:rPr lang="en-US" sz="1600" dirty="0"/>
              <a:t>assert </a:t>
            </a:r>
            <a:r>
              <a:rPr lang="en-US" sz="1600" dirty="0" smtClean="0"/>
              <a:t>x&gt;0</a:t>
            </a:r>
            <a:r>
              <a:rPr lang="en-US" sz="1600" dirty="0"/>
              <a:t>;</a:t>
            </a: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799" y="3227718"/>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2467" y="3207588"/>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4536" y="3231400"/>
            <a:ext cx="219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Group 10"/>
          <p:cNvGrpSpPr/>
          <p:nvPr/>
        </p:nvGrpSpPr>
        <p:grpSpPr>
          <a:xfrm>
            <a:off x="4572000" y="4124980"/>
            <a:ext cx="1185333" cy="646331"/>
            <a:chOff x="4800600" y="4429780"/>
            <a:chExt cx="1185333" cy="646331"/>
          </a:xfrm>
        </p:grpSpPr>
        <p:pic>
          <p:nvPicPr>
            <p:cNvPr id="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4495800"/>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TextBox 47"/>
            <p:cNvSpPr txBox="1"/>
            <p:nvPr/>
          </p:nvSpPr>
          <p:spPr>
            <a:xfrm>
              <a:off x="4800600" y="4429780"/>
              <a:ext cx="990600" cy="646331"/>
            </a:xfrm>
            <a:prstGeom prst="rect">
              <a:avLst/>
            </a:prstGeom>
            <a:noFill/>
          </p:spPr>
          <p:txBody>
            <a:bodyPr wrap="square" rtlCol="0">
              <a:spAutoFit/>
            </a:bodyPr>
            <a:lstStyle/>
            <a:p>
              <a:r>
                <a:rPr lang="en-US" sz="1800" dirty="0" smtClean="0">
                  <a:latin typeface="+mj-lt"/>
                  <a:cs typeface="Courier New" pitchFamily="49" charset="0"/>
                </a:rPr>
                <a:t>x = </a:t>
              </a:r>
              <a:r>
                <a:rPr lang="en-US" sz="1800" dirty="0" smtClean="0">
                  <a:solidFill>
                    <a:srgbClr val="FF0000"/>
                  </a:solidFill>
                  <a:latin typeface="+mj-lt"/>
                  <a:cs typeface="Courier New" pitchFamily="49" charset="0"/>
                </a:rPr>
                <a:t>5</a:t>
              </a:r>
              <a:endParaRPr lang="en-US" sz="1800" dirty="0" smtClean="0">
                <a:latin typeface="+mj-lt"/>
                <a:cs typeface="Courier New" pitchFamily="49" charset="0"/>
              </a:endParaRPr>
            </a:p>
            <a:p>
              <a:r>
                <a:rPr lang="en-US" sz="1800" dirty="0">
                  <a:latin typeface="+mj-lt"/>
                  <a:cs typeface="Courier New" pitchFamily="49" charset="0"/>
                </a:rPr>
                <a:t>x = </a:t>
              </a:r>
              <a:r>
                <a:rPr lang="en-US" sz="1800" dirty="0" smtClean="0">
                  <a:solidFill>
                    <a:srgbClr val="FF0000"/>
                  </a:solidFill>
                  <a:latin typeface="+mj-lt"/>
                  <a:cs typeface="Courier New" pitchFamily="49" charset="0"/>
                </a:rPr>
                <a:t>2</a:t>
              </a:r>
              <a:endParaRPr lang="en-US" sz="1800" dirty="0">
                <a:latin typeface="+mj-lt"/>
                <a:cs typeface="Courier New" pitchFamily="49" charset="0"/>
              </a:endParaRPr>
            </a:p>
          </p:txBody>
        </p:sp>
      </p:grpSp>
      <p:sp>
        <p:nvSpPr>
          <p:cNvPr id="49" name="TextBox 48"/>
          <p:cNvSpPr txBox="1"/>
          <p:nvPr/>
        </p:nvSpPr>
        <p:spPr>
          <a:xfrm>
            <a:off x="4648200" y="5711279"/>
            <a:ext cx="990600" cy="384721"/>
          </a:xfrm>
          <a:prstGeom prst="rect">
            <a:avLst/>
          </a:prstGeom>
          <a:noFill/>
        </p:spPr>
        <p:txBody>
          <a:bodyPr wrap="square" rtlCol="0">
            <a:spAutoFit/>
          </a:bodyPr>
          <a:lstStyle/>
          <a:p>
            <a:r>
              <a:rPr lang="en-US" sz="1900" dirty="0" smtClean="0">
                <a:solidFill>
                  <a:srgbClr val="FF0000"/>
                </a:solidFill>
                <a:latin typeface="+mj-lt"/>
                <a:cs typeface="Courier New" pitchFamily="49" charset="0"/>
              </a:rPr>
              <a:t>x &gt; 0</a:t>
            </a:r>
            <a:endParaRPr lang="en-US" sz="1900" dirty="0">
              <a:solidFill>
                <a:srgbClr val="FF0000"/>
              </a:solidFill>
              <a:latin typeface="+mj-lt"/>
              <a:cs typeface="Courier New" pitchFamily="49" charset="0"/>
            </a:endParaRPr>
          </a:p>
        </p:txBody>
      </p:sp>
      <p:sp>
        <p:nvSpPr>
          <p:cNvPr id="50" name="TextBox 49"/>
          <p:cNvSpPr txBox="1"/>
          <p:nvPr/>
        </p:nvSpPr>
        <p:spPr>
          <a:xfrm>
            <a:off x="6286500" y="5863418"/>
            <a:ext cx="3162300" cy="784830"/>
          </a:xfrm>
          <a:prstGeom prst="rect">
            <a:avLst/>
          </a:prstGeom>
          <a:noFill/>
        </p:spPr>
        <p:txBody>
          <a:bodyPr wrap="square" rtlCol="0">
            <a:spAutoFit/>
          </a:bodyPr>
          <a:lstStyle/>
          <a:p>
            <a:r>
              <a:rPr lang="en-US" sz="1500" dirty="0" smtClean="0">
                <a:latin typeface="Courier New" pitchFamily="49" charset="0"/>
                <a:cs typeface="Courier New" pitchFamily="49" charset="0"/>
              </a:rPr>
              <a:t> </a:t>
            </a:r>
            <a:r>
              <a:rPr lang="en-US" sz="1500" dirty="0" smtClean="0">
                <a:solidFill>
                  <a:srgbClr val="FF0000"/>
                </a:solidFill>
                <a:latin typeface="Courier New" pitchFamily="49" charset="0"/>
                <a:cs typeface="Courier New" pitchFamily="49" charset="0"/>
              </a:rPr>
              <a:t>//Test passes if x &gt; 0</a:t>
            </a:r>
          </a:p>
          <a:p>
            <a:r>
              <a:rPr lang="en-US" sz="1500" dirty="0" smtClean="0">
                <a:latin typeface="Courier New" pitchFamily="49" charset="0"/>
                <a:cs typeface="Courier New" pitchFamily="49" charset="0"/>
              </a:rPr>
              <a:t> x = -1;</a:t>
            </a:r>
          </a:p>
          <a:p>
            <a:r>
              <a:rPr lang="en-US" sz="1500" dirty="0" smtClean="0">
                <a:latin typeface="Courier New" pitchFamily="49" charset="0"/>
                <a:cs typeface="Courier New" pitchFamily="49" charset="0"/>
              </a:rPr>
              <a:t> assert x &gt; 0;</a:t>
            </a:r>
          </a:p>
        </p:txBody>
      </p:sp>
    </p:spTree>
    <p:extLst>
      <p:ext uri="{BB962C8B-B14F-4D97-AF65-F5344CB8AC3E}">
        <p14:creationId xmlns:p14="http://schemas.microsoft.com/office/powerpoint/2010/main" val="34483148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2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4" grpId="0" animBg="1"/>
      <p:bldP spid="15" grpId="0" animBg="1"/>
      <p:bldP spid="16" grpId="0" animBg="1"/>
      <p:bldP spid="17" grpId="0" animBg="1"/>
      <p:bldP spid="18" grpId="0" animBg="1"/>
      <p:bldP spid="19" grpId="0" animBg="1"/>
      <p:bldP spid="20" grpId="0" animBg="1"/>
      <p:bldP spid="21" grpId="0" animBg="1"/>
      <p:bldP spid="35" grpId="0"/>
      <p:bldP spid="36" grpId="0"/>
      <p:bldP spid="37" grpId="0"/>
      <p:bldP spid="38" grpId="0"/>
      <p:bldP spid="39" grpId="0"/>
      <p:bldP spid="40" grpId="0"/>
      <p:bldP spid="49" grpId="0"/>
      <p:bldP spid="5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The architecture of  </a:t>
            </a:r>
            <a:r>
              <a:rPr lang="en-US" dirty="0" err="1" smtClean="0"/>
              <a:t>FailureDoc</a:t>
            </a:r>
            <a:endParaRPr lang="en-US" dirty="0"/>
          </a:p>
        </p:txBody>
      </p:sp>
      <p:sp>
        <p:nvSpPr>
          <p:cNvPr id="5" name="Flowchart: Document 4"/>
          <p:cNvSpPr/>
          <p:nvPr/>
        </p:nvSpPr>
        <p:spPr bwMode="auto">
          <a:xfrm>
            <a:off x="228600" y="1143000"/>
            <a:ext cx="1066800" cy="685800"/>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 Failed Test</a:t>
            </a:r>
          </a:p>
        </p:txBody>
      </p:sp>
      <p:sp>
        <p:nvSpPr>
          <p:cNvPr id="6" name="Flowchart: Document 5"/>
          <p:cNvSpPr/>
          <p:nvPr/>
        </p:nvSpPr>
        <p:spPr bwMode="auto">
          <a:xfrm>
            <a:off x="5562600" y="5223294"/>
            <a:ext cx="2133600" cy="685800"/>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 Failed Test </a:t>
            </a:r>
            <a:r>
              <a:rPr kumimoji="0" lang="en-US" sz="1800" b="1" i="0" u="none" strike="noStrike" cap="none" normalizeH="0" baseline="0" dirty="0" smtClean="0">
                <a:ln>
                  <a:noFill/>
                </a:ln>
                <a:solidFill>
                  <a:srgbClr val="FF0000"/>
                </a:solidFill>
                <a:effectLst/>
                <a:latin typeface="Times New Roman" pitchFamily="18" charset="0"/>
              </a:rPr>
              <a:t>with Documentation</a:t>
            </a:r>
          </a:p>
        </p:txBody>
      </p:sp>
      <p:sp>
        <p:nvSpPr>
          <p:cNvPr id="13" name="Flowchart: Alternate Process 12"/>
          <p:cNvSpPr/>
          <p:nvPr/>
        </p:nvSpPr>
        <p:spPr bwMode="auto">
          <a:xfrm>
            <a:off x="2362200" y="5070894"/>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Property</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dirty="0" smtClean="0">
                <a:ln>
                  <a:noFill/>
                </a:ln>
                <a:solidFill>
                  <a:schemeClr val="tx1"/>
                </a:solidFill>
                <a:effectLst/>
                <a:latin typeface="Times New Roman" pitchFamily="18" charset="0"/>
              </a:rPr>
              <a:t>Generalization</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4" name="Right Arrow 13"/>
          <p:cNvSpPr/>
          <p:nvPr/>
        </p:nvSpPr>
        <p:spPr bwMode="auto">
          <a:xfrm>
            <a:off x="1433052" y="1324896"/>
            <a:ext cx="838200" cy="1905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Flowchart: Alternate Process 14"/>
          <p:cNvSpPr/>
          <p:nvPr/>
        </p:nvSpPr>
        <p:spPr bwMode="auto">
          <a:xfrm>
            <a:off x="2362200" y="1066800"/>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Mutant</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Generation</a:t>
            </a:r>
          </a:p>
        </p:txBody>
      </p:sp>
      <p:sp>
        <p:nvSpPr>
          <p:cNvPr id="16" name="Flowchart: Alternate Process 15"/>
          <p:cNvSpPr/>
          <p:nvPr/>
        </p:nvSpPr>
        <p:spPr bwMode="auto">
          <a:xfrm>
            <a:off x="2362200" y="2376948"/>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Execution Observation</a:t>
            </a:r>
          </a:p>
        </p:txBody>
      </p:sp>
      <p:sp>
        <p:nvSpPr>
          <p:cNvPr id="17" name="Flowchart: Alternate Process 16"/>
          <p:cNvSpPr/>
          <p:nvPr/>
        </p:nvSpPr>
        <p:spPr bwMode="auto">
          <a:xfrm>
            <a:off x="2362200" y="3692106"/>
            <a:ext cx="2057400" cy="838200"/>
          </a:xfrm>
          <a:prstGeom prst="flowChartAlternateProcess">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Filter for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Root Causes</a:t>
            </a:r>
          </a:p>
        </p:txBody>
      </p:sp>
      <p:sp>
        <p:nvSpPr>
          <p:cNvPr id="18" name="Right Arrow 17"/>
          <p:cNvSpPr/>
          <p:nvPr/>
        </p:nvSpPr>
        <p:spPr bwMode="auto">
          <a:xfrm>
            <a:off x="4572000" y="5420554"/>
            <a:ext cx="838200" cy="1905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Down Arrow 18"/>
          <p:cNvSpPr/>
          <p:nvPr/>
        </p:nvSpPr>
        <p:spPr bwMode="auto">
          <a:xfrm>
            <a:off x="3238500" y="1981200"/>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0" name="Down Arrow 19"/>
          <p:cNvSpPr/>
          <p:nvPr/>
        </p:nvSpPr>
        <p:spPr bwMode="auto">
          <a:xfrm>
            <a:off x="3238500" y="3276600"/>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1" name="Down Arrow 20"/>
          <p:cNvSpPr/>
          <p:nvPr/>
        </p:nvSpPr>
        <p:spPr bwMode="auto">
          <a:xfrm>
            <a:off x="3238500" y="4630947"/>
            <a:ext cx="190500" cy="3810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pSp>
        <p:nvGrpSpPr>
          <p:cNvPr id="10" name="Group 9"/>
          <p:cNvGrpSpPr/>
          <p:nvPr/>
        </p:nvGrpSpPr>
        <p:grpSpPr>
          <a:xfrm>
            <a:off x="228600" y="1905000"/>
            <a:ext cx="1828800" cy="553998"/>
            <a:chOff x="228600" y="2133600"/>
            <a:chExt cx="1828800" cy="553998"/>
          </a:xfrm>
        </p:grpSpPr>
        <p:sp>
          <p:nvSpPr>
            <p:cNvPr id="9" name="TextBox 8"/>
            <p:cNvSpPr txBox="1"/>
            <p:nvPr/>
          </p:nvSpPr>
          <p:spPr>
            <a:xfrm>
              <a:off x="228600" y="2133600"/>
              <a:ext cx="1790700" cy="553998"/>
            </a:xfrm>
            <a:prstGeom prst="rect">
              <a:avLst/>
            </a:prstGeom>
            <a:noFill/>
          </p:spPr>
          <p:txBody>
            <a:bodyPr wrap="square" rtlCol="0">
              <a:spAutoFit/>
            </a:bodyPr>
            <a:lstStyle/>
            <a:p>
              <a:r>
                <a:rPr lang="en-US" sz="1500" dirty="0" smtClean="0">
                  <a:latin typeface="Courier New" pitchFamily="49" charset="0"/>
                  <a:cs typeface="Courier New" pitchFamily="49" charset="0"/>
                </a:rPr>
                <a:t>x = -1;</a:t>
              </a:r>
            </a:p>
            <a:p>
              <a:r>
                <a:rPr lang="en-US" sz="1500" dirty="0" smtClean="0">
                  <a:latin typeface="Courier New" pitchFamily="49" charset="0"/>
                  <a:cs typeface="Courier New" pitchFamily="49" charset="0"/>
                </a:rPr>
                <a:t>assert x &gt; 0;</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325" y="2363889"/>
              <a:ext cx="219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5" name="TextBox 34"/>
          <p:cNvSpPr txBox="1"/>
          <p:nvPr/>
        </p:nvSpPr>
        <p:spPr>
          <a:xfrm>
            <a:off x="4495800" y="1219200"/>
            <a:ext cx="1676400" cy="584775"/>
          </a:xfrm>
          <a:prstGeom prst="rect">
            <a:avLst/>
          </a:prstGeom>
          <a:noFill/>
        </p:spPr>
        <p:txBody>
          <a:bodyPr wrap="square" rtlCol="0">
            <a:spAutoFit/>
          </a:bodyPr>
          <a:lstStyle/>
          <a:p>
            <a:r>
              <a:rPr lang="en-US" sz="1600" dirty="0" smtClean="0">
                <a:latin typeface="Courier New" pitchFamily="49" charset="0"/>
                <a:cs typeface="Courier New" pitchFamily="49" charset="0"/>
              </a:rPr>
              <a:t>x = </a:t>
            </a:r>
            <a:r>
              <a:rPr lang="en-US" sz="1600" dirty="0" smtClean="0">
                <a:solidFill>
                  <a:srgbClr val="FF0000"/>
                </a:solidFill>
                <a:latin typeface="Courier New" pitchFamily="49" charset="0"/>
                <a:cs typeface="Courier New" pitchFamily="49" charset="0"/>
              </a:rPr>
              <a:t>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assert x&gt;0;</a:t>
            </a:r>
          </a:p>
        </p:txBody>
      </p:sp>
      <p:sp>
        <p:nvSpPr>
          <p:cNvPr id="36" name="TextBox 35"/>
          <p:cNvSpPr txBox="1"/>
          <p:nvPr/>
        </p:nvSpPr>
        <p:spPr>
          <a:xfrm>
            <a:off x="5978106" y="1209622"/>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5</a:t>
            </a:r>
            <a:r>
              <a:rPr lang="en-US" sz="1600" dirty="0" smtClean="0"/>
              <a:t>;</a:t>
            </a:r>
            <a:endParaRPr lang="en-US" sz="1600" dirty="0"/>
          </a:p>
          <a:p>
            <a:r>
              <a:rPr lang="en-US" sz="1600" dirty="0"/>
              <a:t>assert </a:t>
            </a:r>
            <a:r>
              <a:rPr lang="en-US" sz="1600" dirty="0" smtClean="0"/>
              <a:t>x&gt;0</a:t>
            </a:r>
            <a:r>
              <a:rPr lang="en-US" sz="1600" dirty="0"/>
              <a:t>;</a:t>
            </a:r>
          </a:p>
        </p:txBody>
      </p:sp>
      <p:sp>
        <p:nvSpPr>
          <p:cNvPr id="37" name="TextBox 36"/>
          <p:cNvSpPr txBox="1"/>
          <p:nvPr/>
        </p:nvSpPr>
        <p:spPr>
          <a:xfrm>
            <a:off x="7443159" y="1196155"/>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2</a:t>
            </a:r>
            <a:r>
              <a:rPr lang="en-US" sz="1600" dirty="0" smtClean="0"/>
              <a:t>;</a:t>
            </a:r>
            <a:endParaRPr lang="en-US" sz="1600" dirty="0"/>
          </a:p>
          <a:p>
            <a:r>
              <a:rPr lang="en-US" sz="1600" dirty="0"/>
              <a:t>assert </a:t>
            </a:r>
            <a:r>
              <a:rPr lang="en-US" sz="1600" dirty="0" smtClean="0"/>
              <a:t>x&gt;0</a:t>
            </a:r>
            <a:r>
              <a:rPr lang="en-US" sz="1600" dirty="0"/>
              <a:t>;</a:t>
            </a:r>
          </a:p>
        </p:txBody>
      </p:sp>
      <p:sp>
        <p:nvSpPr>
          <p:cNvPr id="38" name="TextBox 37"/>
          <p:cNvSpPr txBox="1"/>
          <p:nvPr/>
        </p:nvSpPr>
        <p:spPr>
          <a:xfrm>
            <a:off x="4495800" y="2688821"/>
            <a:ext cx="1676400" cy="584775"/>
          </a:xfrm>
          <a:prstGeom prst="rect">
            <a:avLst/>
          </a:prstGeom>
          <a:noFill/>
        </p:spPr>
        <p:txBody>
          <a:bodyPr wrap="square" rtlCol="0">
            <a:spAutoFit/>
          </a:bodyPr>
          <a:lstStyle/>
          <a:p>
            <a:r>
              <a:rPr lang="en-US" sz="1600" dirty="0" smtClean="0">
                <a:latin typeface="Courier New" pitchFamily="49" charset="0"/>
                <a:cs typeface="Courier New" pitchFamily="49" charset="0"/>
              </a:rPr>
              <a:t>x = </a:t>
            </a:r>
            <a:r>
              <a:rPr lang="en-US" sz="1600" dirty="0" smtClean="0">
                <a:solidFill>
                  <a:srgbClr val="FF0000"/>
                </a:solidFill>
                <a:latin typeface="Courier New" pitchFamily="49" charset="0"/>
                <a:cs typeface="Courier New" pitchFamily="49" charset="0"/>
              </a:rPr>
              <a:t>0</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assert x&gt;0;</a:t>
            </a:r>
          </a:p>
        </p:txBody>
      </p:sp>
      <p:sp>
        <p:nvSpPr>
          <p:cNvPr id="39" name="TextBox 38"/>
          <p:cNvSpPr txBox="1"/>
          <p:nvPr/>
        </p:nvSpPr>
        <p:spPr>
          <a:xfrm>
            <a:off x="6025182" y="2699001"/>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5</a:t>
            </a:r>
            <a:r>
              <a:rPr lang="en-US" sz="1600" dirty="0" smtClean="0"/>
              <a:t>;</a:t>
            </a:r>
            <a:endParaRPr lang="en-US" sz="1600" dirty="0"/>
          </a:p>
          <a:p>
            <a:r>
              <a:rPr lang="en-US" sz="1600" dirty="0"/>
              <a:t>assert </a:t>
            </a:r>
            <a:r>
              <a:rPr lang="en-US" sz="1600" dirty="0" smtClean="0"/>
              <a:t>x&gt;0</a:t>
            </a:r>
            <a:r>
              <a:rPr lang="en-US" sz="1600" dirty="0"/>
              <a:t>;</a:t>
            </a:r>
          </a:p>
        </p:txBody>
      </p:sp>
      <p:sp>
        <p:nvSpPr>
          <p:cNvPr id="40" name="TextBox 39"/>
          <p:cNvSpPr txBox="1"/>
          <p:nvPr/>
        </p:nvSpPr>
        <p:spPr>
          <a:xfrm>
            <a:off x="7502106" y="2697777"/>
            <a:ext cx="1676400" cy="584775"/>
          </a:xfrm>
          <a:prstGeom prst="rect">
            <a:avLst/>
          </a:prstGeom>
          <a:noFill/>
        </p:spPr>
        <p:txBody>
          <a:bodyPr wrap="square" rtlCol="0">
            <a:spAutoFit/>
          </a:bodyPr>
          <a:lstStyle>
            <a:defPPr>
              <a:defRPr lang="en-US"/>
            </a:defPPr>
            <a:lvl1pPr>
              <a:defRPr sz="1300">
                <a:latin typeface="Courier New" pitchFamily="49" charset="0"/>
                <a:cs typeface="Courier New" pitchFamily="49" charset="0"/>
              </a:defRPr>
            </a:lvl1pPr>
          </a:lstStyle>
          <a:p>
            <a:r>
              <a:rPr lang="en-US" sz="1600" dirty="0"/>
              <a:t>x = </a:t>
            </a:r>
            <a:r>
              <a:rPr lang="en-US" sz="1600" dirty="0">
                <a:solidFill>
                  <a:srgbClr val="FF0000"/>
                </a:solidFill>
              </a:rPr>
              <a:t>2</a:t>
            </a:r>
            <a:r>
              <a:rPr lang="en-US" sz="1600" dirty="0" smtClean="0"/>
              <a:t>;</a:t>
            </a:r>
            <a:endParaRPr lang="en-US" sz="1600" dirty="0"/>
          </a:p>
          <a:p>
            <a:r>
              <a:rPr lang="en-US" sz="1600" dirty="0"/>
              <a:t>assert </a:t>
            </a:r>
            <a:r>
              <a:rPr lang="en-US" sz="1600" dirty="0" smtClean="0"/>
              <a:t>x&gt;0</a:t>
            </a:r>
            <a:r>
              <a:rPr lang="en-US" sz="1600" dirty="0"/>
              <a:t>;</a:t>
            </a: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799" y="3227718"/>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2467" y="3207588"/>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4536" y="3231400"/>
            <a:ext cx="219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Group 10"/>
          <p:cNvGrpSpPr/>
          <p:nvPr/>
        </p:nvGrpSpPr>
        <p:grpSpPr>
          <a:xfrm>
            <a:off x="4572000" y="4124980"/>
            <a:ext cx="1185333" cy="646331"/>
            <a:chOff x="4800600" y="4429780"/>
            <a:chExt cx="1185333" cy="646331"/>
          </a:xfrm>
        </p:grpSpPr>
        <p:pic>
          <p:nvPicPr>
            <p:cNvPr id="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4495800"/>
              <a:ext cx="27093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TextBox 47"/>
            <p:cNvSpPr txBox="1"/>
            <p:nvPr/>
          </p:nvSpPr>
          <p:spPr>
            <a:xfrm>
              <a:off x="4800600" y="4429780"/>
              <a:ext cx="990600" cy="646331"/>
            </a:xfrm>
            <a:prstGeom prst="rect">
              <a:avLst/>
            </a:prstGeom>
            <a:noFill/>
          </p:spPr>
          <p:txBody>
            <a:bodyPr wrap="square" rtlCol="0">
              <a:spAutoFit/>
            </a:bodyPr>
            <a:lstStyle/>
            <a:p>
              <a:r>
                <a:rPr lang="en-US" sz="1800" dirty="0" smtClean="0">
                  <a:latin typeface="+mj-lt"/>
                  <a:cs typeface="Courier New" pitchFamily="49" charset="0"/>
                </a:rPr>
                <a:t>x = </a:t>
              </a:r>
              <a:r>
                <a:rPr lang="en-US" sz="1800" dirty="0" smtClean="0">
                  <a:solidFill>
                    <a:srgbClr val="FF0000"/>
                  </a:solidFill>
                  <a:latin typeface="+mj-lt"/>
                  <a:cs typeface="Courier New" pitchFamily="49" charset="0"/>
                </a:rPr>
                <a:t>5</a:t>
              </a:r>
              <a:endParaRPr lang="en-US" sz="1800" dirty="0" smtClean="0">
                <a:latin typeface="+mj-lt"/>
                <a:cs typeface="Courier New" pitchFamily="49" charset="0"/>
              </a:endParaRPr>
            </a:p>
            <a:p>
              <a:r>
                <a:rPr lang="en-US" sz="1800" dirty="0">
                  <a:latin typeface="+mj-lt"/>
                  <a:cs typeface="Courier New" pitchFamily="49" charset="0"/>
                </a:rPr>
                <a:t>x = </a:t>
              </a:r>
              <a:r>
                <a:rPr lang="en-US" sz="1800" dirty="0" smtClean="0">
                  <a:solidFill>
                    <a:srgbClr val="FF0000"/>
                  </a:solidFill>
                  <a:latin typeface="+mj-lt"/>
                  <a:cs typeface="Courier New" pitchFamily="49" charset="0"/>
                </a:rPr>
                <a:t>2</a:t>
              </a:r>
              <a:endParaRPr lang="en-US" sz="1800" dirty="0">
                <a:latin typeface="+mj-lt"/>
                <a:cs typeface="Courier New" pitchFamily="49" charset="0"/>
              </a:endParaRPr>
            </a:p>
          </p:txBody>
        </p:sp>
      </p:grpSp>
      <p:sp>
        <p:nvSpPr>
          <p:cNvPr id="49" name="TextBox 48"/>
          <p:cNvSpPr txBox="1"/>
          <p:nvPr/>
        </p:nvSpPr>
        <p:spPr>
          <a:xfrm>
            <a:off x="4648200" y="5711279"/>
            <a:ext cx="990600" cy="384721"/>
          </a:xfrm>
          <a:prstGeom prst="rect">
            <a:avLst/>
          </a:prstGeom>
          <a:noFill/>
        </p:spPr>
        <p:txBody>
          <a:bodyPr wrap="square" rtlCol="0">
            <a:spAutoFit/>
          </a:bodyPr>
          <a:lstStyle/>
          <a:p>
            <a:r>
              <a:rPr lang="en-US" sz="1900" dirty="0" smtClean="0">
                <a:solidFill>
                  <a:srgbClr val="FF0000"/>
                </a:solidFill>
                <a:latin typeface="+mj-lt"/>
                <a:cs typeface="Courier New" pitchFamily="49" charset="0"/>
              </a:rPr>
              <a:t>x &gt; 0</a:t>
            </a:r>
            <a:endParaRPr lang="en-US" sz="1900" dirty="0">
              <a:solidFill>
                <a:srgbClr val="FF0000"/>
              </a:solidFill>
              <a:latin typeface="+mj-lt"/>
              <a:cs typeface="Courier New" pitchFamily="49" charset="0"/>
            </a:endParaRPr>
          </a:p>
        </p:txBody>
      </p:sp>
      <p:sp>
        <p:nvSpPr>
          <p:cNvPr id="50" name="TextBox 49"/>
          <p:cNvSpPr txBox="1"/>
          <p:nvPr/>
        </p:nvSpPr>
        <p:spPr>
          <a:xfrm>
            <a:off x="6286500" y="5863418"/>
            <a:ext cx="3162300" cy="784830"/>
          </a:xfrm>
          <a:prstGeom prst="rect">
            <a:avLst/>
          </a:prstGeom>
          <a:noFill/>
        </p:spPr>
        <p:txBody>
          <a:bodyPr wrap="square" rtlCol="0">
            <a:spAutoFit/>
          </a:bodyPr>
          <a:lstStyle/>
          <a:p>
            <a:r>
              <a:rPr lang="en-US" sz="1500" dirty="0" smtClean="0">
                <a:latin typeface="Courier New" pitchFamily="49" charset="0"/>
                <a:cs typeface="Courier New" pitchFamily="49" charset="0"/>
              </a:rPr>
              <a:t> </a:t>
            </a:r>
            <a:r>
              <a:rPr lang="en-US" sz="1500" dirty="0" smtClean="0">
                <a:solidFill>
                  <a:srgbClr val="FF0000"/>
                </a:solidFill>
                <a:latin typeface="Courier New" pitchFamily="49" charset="0"/>
                <a:cs typeface="Courier New" pitchFamily="49" charset="0"/>
              </a:rPr>
              <a:t>//Test passes if x &gt; 0</a:t>
            </a:r>
          </a:p>
          <a:p>
            <a:r>
              <a:rPr lang="en-US" sz="1500" dirty="0" smtClean="0">
                <a:latin typeface="Courier New" pitchFamily="49" charset="0"/>
                <a:cs typeface="Courier New" pitchFamily="49" charset="0"/>
              </a:rPr>
              <a:t> x = -1;</a:t>
            </a:r>
          </a:p>
          <a:p>
            <a:r>
              <a:rPr lang="en-US" sz="1500" dirty="0" smtClean="0">
                <a:latin typeface="Courier New" pitchFamily="49" charset="0"/>
                <a:cs typeface="Courier New" pitchFamily="49" charset="0"/>
              </a:rPr>
              <a:t> assert x &gt; 0;</a:t>
            </a:r>
          </a:p>
        </p:txBody>
      </p:sp>
      <p:sp>
        <p:nvSpPr>
          <p:cNvPr id="3" name="Rounded Rectangle 2"/>
          <p:cNvSpPr/>
          <p:nvPr/>
        </p:nvSpPr>
        <p:spPr bwMode="auto">
          <a:xfrm>
            <a:off x="2271251" y="838200"/>
            <a:ext cx="6720349" cy="1333500"/>
          </a:xfrm>
          <a:prstGeom prst="roundRect">
            <a:avLst/>
          </a:prstGeom>
          <a:noFill/>
          <a:ln w="730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8070549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an_design_template">
  <a:themeElements>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65588</TotalTime>
  <Words>3641</Words>
  <Application>Microsoft Office PowerPoint</Application>
  <PresentationFormat>On-screen Show (4:3)</PresentationFormat>
  <Paragraphs>782</Paragraphs>
  <Slides>44</Slides>
  <Notes>28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dan_design_template</vt:lpstr>
      <vt:lpstr> Automated Documentation Inference to Explain Failed Tests</vt:lpstr>
      <vt:lpstr>A failed test reveals a potential bug</vt:lpstr>
      <vt:lpstr>Programmers often need to guess about relevant parts in the test and tested code</vt:lpstr>
      <vt:lpstr>A failed test</vt:lpstr>
      <vt:lpstr>FailureDoc: inferring explanatory documentation</vt:lpstr>
      <vt:lpstr>Documenting the failed test</vt:lpstr>
      <vt:lpstr>Outline</vt:lpstr>
      <vt:lpstr>The architecture of  FailureDoc</vt:lpstr>
      <vt:lpstr>The architecture of  FailureDoc</vt:lpstr>
      <vt:lpstr>Mutant generation via value replacement</vt:lpstr>
      <vt:lpstr>Value selection in replacement</vt:lpstr>
      <vt:lpstr>The architecture of  FailureDoc</vt:lpstr>
      <vt:lpstr>Execution result observation</vt:lpstr>
      <vt:lpstr>Record expression values in test execution</vt:lpstr>
      <vt:lpstr>The architecture of  FailureDoc</vt:lpstr>
      <vt:lpstr>Statistical failure correlation</vt:lpstr>
      <vt:lpstr>PowerPoint Presentation</vt:lpstr>
      <vt:lpstr>PowerPoint Presentation</vt:lpstr>
      <vt:lpstr>PowerPoint Presentation</vt:lpstr>
      <vt:lpstr>PowerPoint Presentation</vt:lpstr>
      <vt:lpstr>PowerPoint Presentation</vt:lpstr>
      <vt:lpstr>Algorithm for isolating suspicious statements</vt:lpstr>
      <vt:lpstr>Failure-correcting objects for the example</vt:lpstr>
      <vt:lpstr>The architecture of  FailureDoc</vt:lpstr>
      <vt:lpstr>Property generalization</vt:lpstr>
      <vt:lpstr>Outline</vt:lpstr>
      <vt:lpstr>Research questions</vt:lpstr>
      <vt:lpstr>Evaluation procedure</vt:lpstr>
      <vt:lpstr>Subjects used in explaining failed tests</vt:lpstr>
      <vt:lpstr>Results for explaining failed tests</vt:lpstr>
      <vt:lpstr>Feedback from developers</vt:lpstr>
      <vt:lpstr>User study: how useful is the documentation?</vt:lpstr>
      <vt:lpstr>Results of comparing undocumented tests with FailureDoc</vt:lpstr>
      <vt:lpstr>Results of comparing Delta debugging with FailureDoc</vt:lpstr>
      <vt:lpstr>Feedback from Participants</vt:lpstr>
      <vt:lpstr>Experiment discussion &amp; conclusion</vt:lpstr>
      <vt:lpstr>Outline</vt:lpstr>
      <vt:lpstr>Related work</vt:lpstr>
      <vt:lpstr>Outline</vt:lpstr>
      <vt:lpstr>Future Work</vt:lpstr>
      <vt:lpstr>Contributions</vt:lpstr>
      <vt:lpstr>[Backup slides]</vt:lpstr>
      <vt:lpstr>Comparison with Delta debugging</vt:lpstr>
      <vt:lpstr>Comparison with the CBI algorithm</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szhang</cp:lastModifiedBy>
  <cp:revision>3473</cp:revision>
  <cp:lastPrinted>2010-10-15T19:17:56Z</cp:lastPrinted>
  <dcterms:created xsi:type="dcterms:W3CDTF">2009-03-13T20:43:19Z</dcterms:created>
  <dcterms:modified xsi:type="dcterms:W3CDTF">2011-11-16T18:25:36Z</dcterms:modified>
</cp:coreProperties>
</file>