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0" r:id="rId3"/>
    <p:sldId id="310" r:id="rId4"/>
    <p:sldId id="309" r:id="rId5"/>
    <p:sldId id="265" r:id="rId6"/>
    <p:sldId id="266" r:id="rId7"/>
    <p:sldId id="312" r:id="rId8"/>
    <p:sldId id="268" r:id="rId9"/>
    <p:sldId id="259" r:id="rId10"/>
    <p:sldId id="260" r:id="rId11"/>
    <p:sldId id="362" r:id="rId12"/>
    <p:sldId id="363" r:id="rId13"/>
    <p:sldId id="294" r:id="rId14"/>
    <p:sldId id="261" r:id="rId15"/>
    <p:sldId id="361" r:id="rId16"/>
    <p:sldId id="272" r:id="rId17"/>
    <p:sldId id="262" r:id="rId18"/>
    <p:sldId id="286" r:id="rId19"/>
    <p:sldId id="275" r:id="rId20"/>
    <p:sldId id="289" r:id="rId21"/>
    <p:sldId id="290" r:id="rId22"/>
    <p:sldId id="273" r:id="rId23"/>
    <p:sldId id="313" r:id="rId24"/>
    <p:sldId id="278" r:id="rId25"/>
    <p:sldId id="281" r:id="rId26"/>
    <p:sldId id="282" r:id="rId27"/>
    <p:sldId id="264" r:id="rId28"/>
    <p:sldId id="271" r:id="rId29"/>
    <p:sldId id="360" r:id="rId30"/>
    <p:sldId id="358" r:id="rId31"/>
    <p:sldId id="359" r:id="rId32"/>
    <p:sldId id="279" r:id="rId33"/>
    <p:sldId id="276" r:id="rId34"/>
    <p:sldId id="277" r:id="rId35"/>
    <p:sldId id="280" r:id="rId36"/>
    <p:sldId id="284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8" autoAdjust="0"/>
    <p:restoredTop sz="94660"/>
  </p:normalViewPr>
  <p:slideViewPr>
    <p:cSldViewPr>
      <p:cViewPr>
        <p:scale>
          <a:sx n="80" d="100"/>
          <a:sy n="80" d="100"/>
        </p:scale>
        <p:origin x="-82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C371D-E61C-40EA-B3A3-4ABEE65BFBF2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DC5B2-FBEC-4A43-8172-305A1FAA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0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C5B2-FBEC-4A43-8172-305A1FAA96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C5B2-FBEC-4A43-8172-305A1FAA96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5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C5B2-FBEC-4A43-8172-305A1FAA965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5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41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891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01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1" descr="390360817@03042010-13C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15272" y="6215082"/>
            <a:ext cx="62257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29652" y="6435010"/>
            <a:ext cx="668150" cy="347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916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659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78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758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984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84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801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995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3458-4084-4EEE-87EE-24C29DF93EC4}" type="datetimeFigureOut">
              <a:rPr lang="en-US" smtClean="0"/>
              <a:pPr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BE16-1E5D-43E9-9078-807116985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1" descr="390360817@03042010-13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143380"/>
            <a:ext cx="224818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Learning 5000 Relational Extractors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402664"/>
            <a:ext cx="6480720" cy="21145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Raphael Hoffmann, </a:t>
            </a:r>
            <a:r>
              <a:rPr lang="en-US" sz="2400" dirty="0" err="1" smtClean="0"/>
              <a:t>Congle</a:t>
            </a:r>
            <a:r>
              <a:rPr lang="en-US" sz="2400" dirty="0" smtClean="0"/>
              <a:t> Zhang, Daniel S. Weld</a:t>
            </a:r>
          </a:p>
          <a:p>
            <a:r>
              <a:rPr lang="en-US" sz="2400" dirty="0" smtClean="0"/>
              <a:t>University of Washington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Talk at ACL 2010 </a:t>
            </a:r>
            <a:br>
              <a:rPr lang="en-US" sz="2400" dirty="0" smtClean="0"/>
            </a:br>
            <a:r>
              <a:rPr lang="en-US" sz="2400" dirty="0" smtClean="0"/>
              <a:t>07/12/10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899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of </a:t>
            </a:r>
            <a:r>
              <a:rPr lang="de-DE" b="1" cap="small" dirty="0" smtClean="0"/>
              <a:t>luchs</a:t>
            </a:r>
            <a:r>
              <a:rPr lang="de-DE" dirty="0" smtClean="0"/>
              <a:t> </a:t>
            </a:r>
            <a:endParaRPr lang="en-US" b="1" cap="small" dirty="0"/>
          </a:p>
        </p:txBody>
      </p:sp>
      <p:sp>
        <p:nvSpPr>
          <p:cNvPr id="4" name="Rounded Rectangle 3"/>
          <p:cNvSpPr/>
          <p:nvPr/>
        </p:nvSpPr>
        <p:spPr>
          <a:xfrm>
            <a:off x="833745" y="1472134"/>
            <a:ext cx="7489678" cy="3195116"/>
          </a:xfrm>
          <a:prstGeom prst="roundRect">
            <a:avLst>
              <a:gd name="adj" fmla="val 541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accent1">
                  <a:lumMod val="7000"/>
                  <a:lumOff val="93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92979" y="1788598"/>
            <a:ext cx="1582326" cy="4219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70956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CRF Learner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150210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br>
              <a:rPr lang="en-US" dirty="0" smtClean="0"/>
            </a:br>
            <a:r>
              <a:rPr lang="en-US" dirty="0" smtClean="0"/>
              <a:t>Learner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39234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16" name="Folded Corner 15"/>
          <p:cNvSpPr/>
          <p:nvPr/>
        </p:nvSpPr>
        <p:spPr>
          <a:xfrm>
            <a:off x="1783141" y="2632505"/>
            <a:ext cx="316465" cy="421954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94118" y="2737994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ded Corner 17"/>
          <p:cNvSpPr/>
          <p:nvPr/>
        </p:nvSpPr>
        <p:spPr>
          <a:xfrm>
            <a:off x="1677653" y="2737994"/>
            <a:ext cx="316465" cy="421954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88629" y="2843482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03886" y="2674702"/>
            <a:ext cx="421954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3886" y="2780190"/>
            <a:ext cx="527442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03886" y="2885679"/>
            <a:ext cx="632931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03886" y="2991167"/>
            <a:ext cx="527442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14863" y="267470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09375" y="278019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20352" y="288567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14863" y="299116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365467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cxnSp>
        <p:nvCxnSpPr>
          <p:cNvPr id="60" name="Shape 110"/>
          <p:cNvCxnSpPr>
            <a:stCxn id="5" idx="2"/>
          </p:cNvCxnSpPr>
          <p:nvPr/>
        </p:nvCxnSpPr>
        <p:spPr>
          <a:xfrm rot="16200000" flipH="1">
            <a:off x="3510514" y="2184179"/>
            <a:ext cx="527442" cy="580186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65537" y="1999575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1729298" y="3634645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4155531" y="3633546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1731496" y="2473173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59" descr="File:Wikipedia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048" y="1749040"/>
            <a:ext cx="738419" cy="7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" name="Group 99"/>
          <p:cNvGrpSpPr/>
          <p:nvPr/>
        </p:nvGrpSpPr>
        <p:grpSpPr>
          <a:xfrm>
            <a:off x="838200" y="4425808"/>
            <a:ext cx="7696200" cy="2051192"/>
            <a:chOff x="838200" y="4425808"/>
            <a:chExt cx="7696200" cy="2051192"/>
          </a:xfrm>
        </p:grpSpPr>
        <p:sp>
          <p:nvSpPr>
            <p:cNvPr id="99" name="Rounded Rectangle 98"/>
            <p:cNvSpPr/>
            <p:nvPr/>
          </p:nvSpPr>
          <p:spPr>
            <a:xfrm>
              <a:off x="838200" y="5105400"/>
              <a:ext cx="7489678" cy="1297210"/>
            </a:xfrm>
            <a:prstGeom prst="roundRect">
              <a:avLst>
                <a:gd name="adj" fmla="val 16348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5000">
                  <a:schemeClr val="accent1">
                    <a:lumMod val="7000"/>
                    <a:lumOff val="9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69747" y="5252092"/>
              <a:ext cx="1582326" cy="63293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Extractor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400399" y="5610754"/>
              <a:ext cx="105488" cy="63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32260" y="5610754"/>
              <a:ext cx="105488" cy="63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64121" y="5610754"/>
              <a:ext cx="105488" cy="63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321283" y="5779534"/>
              <a:ext cx="105488" cy="63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453144" y="5779534"/>
              <a:ext cx="105488" cy="63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585004" y="5779534"/>
              <a:ext cx="105488" cy="63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32260" y="5927219"/>
              <a:ext cx="105488" cy="63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664121" y="5927219"/>
              <a:ext cx="105488" cy="63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795981" y="5927219"/>
              <a:ext cx="105488" cy="63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530120" y="5949558"/>
              <a:ext cx="2004280" cy="52744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Tuples</a:t>
              </a:r>
              <a:endParaRPr lang="en-US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1361187" y="5779534"/>
              <a:ext cx="527442" cy="21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86" idx="3"/>
            </p:cNvCxnSpPr>
            <p:nvPr/>
          </p:nvCxnSpPr>
          <p:spPr>
            <a:xfrm>
              <a:off x="3470956" y="5779534"/>
              <a:ext cx="738419" cy="21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635608" y="5779534"/>
              <a:ext cx="527442" cy="21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85"/>
            <p:cNvSpPr/>
            <p:nvPr/>
          </p:nvSpPr>
          <p:spPr>
            <a:xfrm>
              <a:off x="1888629" y="5463069"/>
              <a:ext cx="1582326" cy="63293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Article</a:t>
              </a:r>
              <a:br>
                <a:rPr lang="en-US" dirty="0" smtClean="0"/>
              </a:br>
              <a:r>
                <a:rPr lang="en-US" dirty="0" smtClean="0"/>
                <a:t>Classifier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5264259" y="5357580"/>
              <a:ext cx="1582326" cy="63293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Extractor</a:t>
              </a:r>
              <a:endParaRPr lang="en-US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158771" y="5463069"/>
              <a:ext cx="1582326" cy="63293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Attribute</a:t>
              </a:r>
            </a:p>
            <a:p>
              <a:pPr algn="ctr"/>
              <a:r>
                <a:rPr lang="en-US" dirty="0" smtClean="0"/>
                <a:t>Extractor</a:t>
              </a:r>
              <a:endParaRPr lang="en-US" dirty="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154490" y="5949558"/>
              <a:ext cx="2426234" cy="52744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Classified Articles</a:t>
              </a:r>
              <a:endParaRPr lang="en-US" dirty="0"/>
            </a:p>
          </p:txBody>
        </p:sp>
        <p:sp>
          <p:nvSpPr>
            <p:cNvPr id="90" name="Folded Corner 89"/>
            <p:cNvSpPr/>
            <p:nvPr/>
          </p:nvSpPr>
          <p:spPr>
            <a:xfrm>
              <a:off x="1150210" y="5463069"/>
              <a:ext cx="421954" cy="527442"/>
            </a:xfrm>
            <a:prstGeom prst="foldedCorner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4420352" y="5779534"/>
              <a:ext cx="738419" cy="21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olded Corner 91"/>
            <p:cNvSpPr/>
            <p:nvPr/>
          </p:nvSpPr>
          <p:spPr>
            <a:xfrm>
              <a:off x="4209375" y="5463069"/>
              <a:ext cx="421954" cy="527442"/>
            </a:xfrm>
            <a:prstGeom prst="foldedCorner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5840" y="5568557"/>
              <a:ext cx="105488" cy="105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875443" y="4438994"/>
              <a:ext cx="791163" cy="1037261"/>
            </a:xfrm>
            <a:custGeom>
              <a:avLst/>
              <a:gdLst>
                <a:gd name="connsiteX0" fmla="*/ 0 w 571500"/>
                <a:gd name="connsiteY0" fmla="*/ 0 h 609600"/>
                <a:gd name="connsiteX1" fmla="*/ 85725 w 571500"/>
                <a:gd name="connsiteY1" fmla="*/ 180975 h 609600"/>
                <a:gd name="connsiteX2" fmla="*/ 476250 w 571500"/>
                <a:gd name="connsiteY2" fmla="*/ 381000 h 609600"/>
                <a:gd name="connsiteX3" fmla="*/ 571500 w 571500"/>
                <a:gd name="connsiteY3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609600">
                  <a:moveTo>
                    <a:pt x="0" y="0"/>
                  </a:moveTo>
                  <a:cubicBezTo>
                    <a:pt x="3175" y="58737"/>
                    <a:pt x="6350" y="117475"/>
                    <a:pt x="85725" y="180975"/>
                  </a:cubicBezTo>
                  <a:cubicBezTo>
                    <a:pt x="165100" y="244475"/>
                    <a:pt x="395288" y="309563"/>
                    <a:pt x="476250" y="381000"/>
                  </a:cubicBezTo>
                  <a:cubicBezTo>
                    <a:pt x="557213" y="452438"/>
                    <a:pt x="564356" y="531019"/>
                    <a:pt x="571500" y="609600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314863" y="4425808"/>
              <a:ext cx="1582326" cy="1037261"/>
            </a:xfrm>
            <a:custGeom>
              <a:avLst/>
              <a:gdLst>
                <a:gd name="connsiteX0" fmla="*/ 0 w 571500"/>
                <a:gd name="connsiteY0" fmla="*/ 0 h 609600"/>
                <a:gd name="connsiteX1" fmla="*/ 85725 w 571500"/>
                <a:gd name="connsiteY1" fmla="*/ 180975 h 609600"/>
                <a:gd name="connsiteX2" fmla="*/ 476250 w 571500"/>
                <a:gd name="connsiteY2" fmla="*/ 381000 h 609600"/>
                <a:gd name="connsiteX3" fmla="*/ 571500 w 571500"/>
                <a:gd name="connsiteY3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609600">
                  <a:moveTo>
                    <a:pt x="0" y="0"/>
                  </a:moveTo>
                  <a:cubicBezTo>
                    <a:pt x="3175" y="58737"/>
                    <a:pt x="6350" y="117475"/>
                    <a:pt x="85725" y="180975"/>
                  </a:cubicBezTo>
                  <a:cubicBezTo>
                    <a:pt x="165100" y="244475"/>
                    <a:pt x="395288" y="309563"/>
                    <a:pt x="476250" y="381000"/>
                  </a:cubicBezTo>
                  <a:cubicBezTo>
                    <a:pt x="557213" y="452438"/>
                    <a:pt x="564356" y="531019"/>
                    <a:pt x="571500" y="609600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93837" y="4781490"/>
              <a:ext cx="123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Extraction</a:t>
              </a:r>
              <a:endParaRPr lang="en-US" sz="2000" dirty="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898852" y="11430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</a:t>
            </a:r>
            <a:endParaRPr lang="en-US" sz="2000" dirty="0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609635" cy="1095153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4631328" y="1788598"/>
            <a:ext cx="1582326" cy="4219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Harvester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6319143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Filtered Lists</a:t>
            </a:r>
            <a:endParaRPr lang="en-US" dirty="0"/>
          </a:p>
        </p:txBody>
      </p:sp>
      <p:grpSp>
        <p:nvGrpSpPr>
          <p:cNvPr id="58" name="Group 8"/>
          <p:cNvGrpSpPr/>
          <p:nvPr/>
        </p:nvGrpSpPr>
        <p:grpSpPr>
          <a:xfrm>
            <a:off x="6741097" y="1683109"/>
            <a:ext cx="1160373" cy="738419"/>
            <a:chOff x="4572000" y="990600"/>
            <a:chExt cx="838200" cy="533400"/>
          </a:xfrm>
          <a:effectLst/>
        </p:grpSpPr>
        <p:sp>
          <p:nvSpPr>
            <p:cNvPr id="59" name="Cloud 58"/>
            <p:cNvSpPr/>
            <p:nvPr/>
          </p:nvSpPr>
          <p:spPr>
            <a:xfrm>
              <a:off x="4572000" y="990600"/>
              <a:ext cx="838200" cy="533400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97398" y="1066800"/>
              <a:ext cx="727415" cy="3334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WWW</a:t>
              </a:r>
              <a:endParaRPr lang="en-US" sz="2400" dirty="0"/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6530120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Lexicon Learner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rot="10800000">
            <a:off x="6213655" y="1999575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5475236" y="2210551"/>
            <a:ext cx="1265861" cy="540628"/>
          </a:xfrm>
          <a:custGeom>
            <a:avLst/>
            <a:gdLst>
              <a:gd name="connsiteX0" fmla="*/ 0 w 704850"/>
              <a:gd name="connsiteY0" fmla="*/ 0 h 371475"/>
              <a:gd name="connsiteX1" fmla="*/ 190500 w 704850"/>
              <a:gd name="connsiteY1" fmla="*/ 276225 h 371475"/>
              <a:gd name="connsiteX2" fmla="*/ 704850 w 704850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850" h="371475">
                <a:moveTo>
                  <a:pt x="0" y="0"/>
                </a:moveTo>
                <a:cubicBezTo>
                  <a:pt x="36512" y="107156"/>
                  <a:pt x="73025" y="214312"/>
                  <a:pt x="190500" y="276225"/>
                </a:cubicBezTo>
                <a:cubicBezTo>
                  <a:pt x="307975" y="338138"/>
                  <a:pt x="506412" y="354806"/>
                  <a:pt x="704850" y="37147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Curved Connector 65"/>
          <p:cNvCxnSpPr/>
          <p:nvPr/>
        </p:nvCxnSpPr>
        <p:spPr>
          <a:xfrm>
            <a:off x="4842305" y="2843482"/>
            <a:ext cx="1687815" cy="949396"/>
          </a:xfrm>
          <a:prstGeom prst="curvedConnector3">
            <a:avLst>
              <a:gd name="adj1" fmla="val 70313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3" idx="1"/>
          </p:cNvCxnSpPr>
          <p:nvPr/>
        </p:nvCxnSpPr>
        <p:spPr>
          <a:xfrm rot="10800000">
            <a:off x="6108166" y="4109343"/>
            <a:ext cx="421954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5053282" y="4109343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7111405" y="3633546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934158" y="2548748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34158" y="265423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934158" y="2759725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934158" y="286521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934158" y="297070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7174147" y="267791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74147" y="278340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174147" y="288888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391400" y="2746045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391400" y="2851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391400" y="295702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391400" y="306251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620000" y="247600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7620000" y="258149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620000" y="268698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7620000" y="2792468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715000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715000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715000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715000" y="395394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715000" y="405943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903022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903022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903022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903022" y="395394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903022" y="405943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903022" y="417176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5903022" y="428606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486400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486400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486400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7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of </a:t>
            </a:r>
            <a:r>
              <a:rPr lang="de-DE" b="1" cap="small" dirty="0" smtClean="0"/>
              <a:t>luchs</a:t>
            </a:r>
            <a:r>
              <a:rPr lang="de-DE" dirty="0" smtClean="0"/>
              <a:t> </a:t>
            </a:r>
            <a:endParaRPr lang="en-US" b="1" cap="small" dirty="0"/>
          </a:p>
        </p:txBody>
      </p:sp>
      <p:sp>
        <p:nvSpPr>
          <p:cNvPr id="4" name="Rounded Rectangle 3"/>
          <p:cNvSpPr/>
          <p:nvPr/>
        </p:nvSpPr>
        <p:spPr>
          <a:xfrm>
            <a:off x="833745" y="1472134"/>
            <a:ext cx="7489678" cy="3195116"/>
          </a:xfrm>
          <a:prstGeom prst="roundRect">
            <a:avLst>
              <a:gd name="adj" fmla="val 541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accent1">
                  <a:lumMod val="7000"/>
                  <a:lumOff val="93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92979" y="1788598"/>
            <a:ext cx="1582326" cy="4219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70956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CRF Learner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150210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br>
              <a:rPr lang="en-US" dirty="0" smtClean="0"/>
            </a:br>
            <a:r>
              <a:rPr lang="en-US" dirty="0" smtClean="0"/>
              <a:t>Learner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39234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16" name="Folded Corner 15"/>
          <p:cNvSpPr/>
          <p:nvPr/>
        </p:nvSpPr>
        <p:spPr>
          <a:xfrm>
            <a:off x="1783141" y="2632505"/>
            <a:ext cx="316465" cy="421954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94118" y="2737994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ded Corner 17"/>
          <p:cNvSpPr/>
          <p:nvPr/>
        </p:nvSpPr>
        <p:spPr>
          <a:xfrm>
            <a:off x="1677653" y="2737994"/>
            <a:ext cx="316465" cy="421954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88629" y="2843482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03886" y="2674702"/>
            <a:ext cx="421954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3886" y="2780190"/>
            <a:ext cx="527442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03886" y="2885679"/>
            <a:ext cx="632931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03886" y="2991167"/>
            <a:ext cx="527442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14863" y="267470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09375" y="278019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20352" y="288567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14863" y="299116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365467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cxnSp>
        <p:nvCxnSpPr>
          <p:cNvPr id="60" name="Shape 110"/>
          <p:cNvCxnSpPr>
            <a:stCxn id="5" idx="2"/>
          </p:cNvCxnSpPr>
          <p:nvPr/>
        </p:nvCxnSpPr>
        <p:spPr>
          <a:xfrm rot="16200000" flipH="1">
            <a:off x="3510514" y="2184179"/>
            <a:ext cx="527442" cy="580186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65537" y="1999575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1729298" y="3634645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4155531" y="3633546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1731496" y="2473173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59" descr="File:Wikipedia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048" y="1749040"/>
            <a:ext cx="738419" cy="7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ounded Rectangle 98"/>
          <p:cNvSpPr/>
          <p:nvPr/>
        </p:nvSpPr>
        <p:spPr>
          <a:xfrm>
            <a:off x="838200" y="5105400"/>
            <a:ext cx="7489678" cy="1297210"/>
          </a:xfrm>
          <a:prstGeom prst="roundRect">
            <a:avLst>
              <a:gd name="adj" fmla="val 1634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accent1">
                  <a:lumMod val="7000"/>
                  <a:lumOff val="93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369747" y="5252092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7400399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32260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64121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1283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453144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585004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532260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664121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95981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530120" y="5949558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Tuples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361187" y="5779534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6" idx="3"/>
          </p:cNvCxnSpPr>
          <p:nvPr/>
        </p:nvCxnSpPr>
        <p:spPr>
          <a:xfrm>
            <a:off x="3470956" y="5779534"/>
            <a:ext cx="738419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35608" y="5779534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888629" y="5463069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Article</a:t>
            </a:r>
            <a:br>
              <a:rPr lang="en-US" dirty="0" smtClean="0"/>
            </a:br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87" name="Rounded Rectangle 86"/>
          <p:cNvSpPr/>
          <p:nvPr/>
        </p:nvSpPr>
        <p:spPr>
          <a:xfrm>
            <a:off x="5264259" y="5357580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5158771" y="5463069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Attribute</a:t>
            </a:r>
          </a:p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3154490" y="5949558"/>
            <a:ext cx="2426234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Classified Articles</a:t>
            </a:r>
            <a:endParaRPr lang="en-US" dirty="0"/>
          </a:p>
        </p:txBody>
      </p:sp>
      <p:sp>
        <p:nvSpPr>
          <p:cNvPr id="90" name="Folded Corner 89"/>
          <p:cNvSpPr/>
          <p:nvPr/>
        </p:nvSpPr>
        <p:spPr>
          <a:xfrm>
            <a:off x="1150210" y="5463069"/>
            <a:ext cx="421954" cy="527442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4420352" y="5779534"/>
            <a:ext cx="738419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olded Corner 91"/>
          <p:cNvSpPr/>
          <p:nvPr/>
        </p:nvSpPr>
        <p:spPr>
          <a:xfrm>
            <a:off x="4209375" y="5463069"/>
            <a:ext cx="421954" cy="527442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525840" y="5568557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875443" y="4476997"/>
            <a:ext cx="791163" cy="999258"/>
          </a:xfrm>
          <a:custGeom>
            <a:avLst/>
            <a:gdLst>
              <a:gd name="connsiteX0" fmla="*/ 0 w 571500"/>
              <a:gd name="connsiteY0" fmla="*/ 0 h 609600"/>
              <a:gd name="connsiteX1" fmla="*/ 85725 w 571500"/>
              <a:gd name="connsiteY1" fmla="*/ 180975 h 609600"/>
              <a:gd name="connsiteX2" fmla="*/ 476250 w 571500"/>
              <a:gd name="connsiteY2" fmla="*/ 381000 h 609600"/>
              <a:gd name="connsiteX3" fmla="*/ 571500 w 571500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609600">
                <a:moveTo>
                  <a:pt x="0" y="0"/>
                </a:moveTo>
                <a:cubicBezTo>
                  <a:pt x="3175" y="58737"/>
                  <a:pt x="6350" y="117475"/>
                  <a:pt x="85725" y="180975"/>
                </a:cubicBezTo>
                <a:cubicBezTo>
                  <a:pt x="165100" y="244475"/>
                  <a:pt x="395288" y="309563"/>
                  <a:pt x="476250" y="381000"/>
                </a:cubicBezTo>
                <a:cubicBezTo>
                  <a:pt x="557213" y="452438"/>
                  <a:pt x="564356" y="531019"/>
                  <a:pt x="571500" y="60960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314863" y="4463811"/>
            <a:ext cx="1582326" cy="999258"/>
          </a:xfrm>
          <a:custGeom>
            <a:avLst/>
            <a:gdLst>
              <a:gd name="connsiteX0" fmla="*/ 0 w 571500"/>
              <a:gd name="connsiteY0" fmla="*/ 0 h 609600"/>
              <a:gd name="connsiteX1" fmla="*/ 85725 w 571500"/>
              <a:gd name="connsiteY1" fmla="*/ 180975 h 609600"/>
              <a:gd name="connsiteX2" fmla="*/ 476250 w 571500"/>
              <a:gd name="connsiteY2" fmla="*/ 381000 h 609600"/>
              <a:gd name="connsiteX3" fmla="*/ 571500 w 571500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609600">
                <a:moveTo>
                  <a:pt x="0" y="0"/>
                </a:moveTo>
                <a:cubicBezTo>
                  <a:pt x="3175" y="58737"/>
                  <a:pt x="6350" y="117475"/>
                  <a:pt x="85725" y="180975"/>
                </a:cubicBezTo>
                <a:cubicBezTo>
                  <a:pt x="165100" y="244475"/>
                  <a:pt x="395288" y="309563"/>
                  <a:pt x="476250" y="381000"/>
                </a:cubicBezTo>
                <a:cubicBezTo>
                  <a:pt x="557213" y="452438"/>
                  <a:pt x="564356" y="531019"/>
                  <a:pt x="571500" y="60960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93837" y="4781490"/>
            <a:ext cx="123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Extraction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898852" y="11430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</a:t>
            </a:r>
            <a:endParaRPr lang="en-US" sz="2000" dirty="0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609635" cy="1095153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4631328" y="1788598"/>
            <a:ext cx="1582326" cy="4219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Harvester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6319143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Filtered Lists</a:t>
            </a:r>
            <a:endParaRPr lang="en-US" dirty="0"/>
          </a:p>
        </p:txBody>
      </p:sp>
      <p:grpSp>
        <p:nvGrpSpPr>
          <p:cNvPr id="58" name="Group 8"/>
          <p:cNvGrpSpPr/>
          <p:nvPr/>
        </p:nvGrpSpPr>
        <p:grpSpPr>
          <a:xfrm>
            <a:off x="6741097" y="1683109"/>
            <a:ext cx="1160373" cy="738419"/>
            <a:chOff x="4572000" y="990600"/>
            <a:chExt cx="838200" cy="533400"/>
          </a:xfrm>
          <a:effectLst/>
        </p:grpSpPr>
        <p:sp>
          <p:nvSpPr>
            <p:cNvPr id="59" name="Cloud 58"/>
            <p:cNvSpPr/>
            <p:nvPr/>
          </p:nvSpPr>
          <p:spPr>
            <a:xfrm>
              <a:off x="4572000" y="990600"/>
              <a:ext cx="838200" cy="533400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97398" y="1066800"/>
              <a:ext cx="727415" cy="3334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WWW</a:t>
              </a:r>
              <a:endParaRPr lang="en-US" sz="2400" dirty="0"/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6530120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Lexicon Learner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rot="10800000">
            <a:off x="6213655" y="1999575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5475236" y="2210551"/>
            <a:ext cx="1265861" cy="540628"/>
          </a:xfrm>
          <a:custGeom>
            <a:avLst/>
            <a:gdLst>
              <a:gd name="connsiteX0" fmla="*/ 0 w 704850"/>
              <a:gd name="connsiteY0" fmla="*/ 0 h 371475"/>
              <a:gd name="connsiteX1" fmla="*/ 190500 w 704850"/>
              <a:gd name="connsiteY1" fmla="*/ 276225 h 371475"/>
              <a:gd name="connsiteX2" fmla="*/ 704850 w 704850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850" h="371475">
                <a:moveTo>
                  <a:pt x="0" y="0"/>
                </a:moveTo>
                <a:cubicBezTo>
                  <a:pt x="36512" y="107156"/>
                  <a:pt x="73025" y="214312"/>
                  <a:pt x="190500" y="276225"/>
                </a:cubicBezTo>
                <a:cubicBezTo>
                  <a:pt x="307975" y="338138"/>
                  <a:pt x="506412" y="354806"/>
                  <a:pt x="704850" y="37147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Curved Connector 65"/>
          <p:cNvCxnSpPr/>
          <p:nvPr/>
        </p:nvCxnSpPr>
        <p:spPr>
          <a:xfrm>
            <a:off x="4842305" y="2843482"/>
            <a:ext cx="1687815" cy="949396"/>
          </a:xfrm>
          <a:prstGeom prst="curvedConnector3">
            <a:avLst>
              <a:gd name="adj1" fmla="val 70313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3" idx="1"/>
          </p:cNvCxnSpPr>
          <p:nvPr/>
        </p:nvCxnSpPr>
        <p:spPr>
          <a:xfrm rot="10800000">
            <a:off x="6108166" y="4109343"/>
            <a:ext cx="421954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5053282" y="4109343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7111405" y="3633546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934158" y="2548748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34158" y="265423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934158" y="2759725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934158" y="286521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934158" y="297070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7174147" y="267791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74147" y="278340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174147" y="288888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391400" y="2746045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391400" y="2851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391400" y="295702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391400" y="306251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620000" y="247600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7620000" y="258149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620000" y="268698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7620000" y="2792468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715000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715000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715000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715000" y="395394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715000" y="405943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903022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903022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903022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903022" y="395394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903022" y="405943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903022" y="417176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5903022" y="428606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486400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486400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486400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488873" y="1555668"/>
            <a:ext cx="3776353" cy="2980706"/>
          </a:xfrm>
          <a:custGeom>
            <a:avLst/>
            <a:gdLst>
              <a:gd name="connsiteX0" fmla="*/ 3479470 w 3776353"/>
              <a:gd name="connsiteY0" fmla="*/ 11875 h 2980706"/>
              <a:gd name="connsiteX1" fmla="*/ 1080654 w 3776353"/>
              <a:gd name="connsiteY1" fmla="*/ 0 h 2980706"/>
              <a:gd name="connsiteX2" fmla="*/ 0 w 3776353"/>
              <a:gd name="connsiteY2" fmla="*/ 130628 h 2980706"/>
              <a:gd name="connsiteX3" fmla="*/ 95002 w 3776353"/>
              <a:gd name="connsiteY3" fmla="*/ 795646 h 2980706"/>
              <a:gd name="connsiteX4" fmla="*/ 320633 w 3776353"/>
              <a:gd name="connsiteY4" fmla="*/ 1068779 h 2980706"/>
              <a:gd name="connsiteX5" fmla="*/ 296883 w 3776353"/>
              <a:gd name="connsiteY5" fmla="*/ 1223158 h 2980706"/>
              <a:gd name="connsiteX6" fmla="*/ 380010 w 3776353"/>
              <a:gd name="connsiteY6" fmla="*/ 1448789 h 2980706"/>
              <a:gd name="connsiteX7" fmla="*/ 688769 w 3776353"/>
              <a:gd name="connsiteY7" fmla="*/ 2351314 h 2980706"/>
              <a:gd name="connsiteX8" fmla="*/ 593766 w 3776353"/>
              <a:gd name="connsiteY8" fmla="*/ 2434441 h 2980706"/>
              <a:gd name="connsiteX9" fmla="*/ 593766 w 3776353"/>
              <a:gd name="connsiteY9" fmla="*/ 2695698 h 2980706"/>
              <a:gd name="connsiteX10" fmla="*/ 1484415 w 3776353"/>
              <a:gd name="connsiteY10" fmla="*/ 2980706 h 2980706"/>
              <a:gd name="connsiteX11" fmla="*/ 3776353 w 3776353"/>
              <a:gd name="connsiteY11" fmla="*/ 2980706 h 2980706"/>
              <a:gd name="connsiteX12" fmla="*/ 3633849 w 3776353"/>
              <a:gd name="connsiteY12" fmla="*/ 190005 h 2980706"/>
              <a:gd name="connsiteX0" fmla="*/ 3479470 w 3776353"/>
              <a:gd name="connsiteY0" fmla="*/ 11875 h 2980706"/>
              <a:gd name="connsiteX1" fmla="*/ 1080654 w 3776353"/>
              <a:gd name="connsiteY1" fmla="*/ 0 h 2980706"/>
              <a:gd name="connsiteX2" fmla="*/ 0 w 3776353"/>
              <a:gd name="connsiteY2" fmla="*/ 130628 h 2980706"/>
              <a:gd name="connsiteX3" fmla="*/ 95002 w 3776353"/>
              <a:gd name="connsiteY3" fmla="*/ 795646 h 2980706"/>
              <a:gd name="connsiteX4" fmla="*/ 320633 w 3776353"/>
              <a:gd name="connsiteY4" fmla="*/ 1068779 h 2980706"/>
              <a:gd name="connsiteX5" fmla="*/ 296883 w 3776353"/>
              <a:gd name="connsiteY5" fmla="*/ 1223158 h 2980706"/>
              <a:gd name="connsiteX6" fmla="*/ 380010 w 3776353"/>
              <a:gd name="connsiteY6" fmla="*/ 1448789 h 2980706"/>
              <a:gd name="connsiteX7" fmla="*/ 688769 w 3776353"/>
              <a:gd name="connsiteY7" fmla="*/ 2351314 h 2980706"/>
              <a:gd name="connsiteX8" fmla="*/ 593766 w 3776353"/>
              <a:gd name="connsiteY8" fmla="*/ 2434441 h 2980706"/>
              <a:gd name="connsiteX9" fmla="*/ 593766 w 3776353"/>
              <a:gd name="connsiteY9" fmla="*/ 2695698 h 2980706"/>
              <a:gd name="connsiteX10" fmla="*/ 1484415 w 3776353"/>
              <a:gd name="connsiteY10" fmla="*/ 2980706 h 2980706"/>
              <a:gd name="connsiteX11" fmla="*/ 3776353 w 3776353"/>
              <a:gd name="connsiteY11" fmla="*/ 2980706 h 2980706"/>
              <a:gd name="connsiteX12" fmla="*/ 3491345 w 3776353"/>
              <a:gd name="connsiteY12" fmla="*/ 35626 h 298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6353" h="2980706">
                <a:moveTo>
                  <a:pt x="3479470" y="11875"/>
                </a:moveTo>
                <a:lnTo>
                  <a:pt x="1080654" y="0"/>
                </a:lnTo>
                <a:lnTo>
                  <a:pt x="0" y="130628"/>
                </a:lnTo>
                <a:lnTo>
                  <a:pt x="95002" y="795646"/>
                </a:lnTo>
                <a:lnTo>
                  <a:pt x="320633" y="1068779"/>
                </a:lnTo>
                <a:lnTo>
                  <a:pt x="296883" y="1223158"/>
                </a:lnTo>
                <a:lnTo>
                  <a:pt x="380010" y="1448789"/>
                </a:lnTo>
                <a:lnTo>
                  <a:pt x="688769" y="2351314"/>
                </a:lnTo>
                <a:lnTo>
                  <a:pt x="593766" y="2434441"/>
                </a:lnTo>
                <a:lnTo>
                  <a:pt x="593766" y="2695698"/>
                </a:lnTo>
                <a:lnTo>
                  <a:pt x="1484415" y="2980706"/>
                </a:lnTo>
                <a:lnTo>
                  <a:pt x="3776353" y="2980706"/>
                </a:lnTo>
                <a:lnTo>
                  <a:pt x="3491345" y="35626"/>
                </a:lnTo>
              </a:path>
            </a:pathLst>
          </a:custGeom>
          <a:solidFill>
            <a:schemeClr val="bg1">
              <a:lumMod val="95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827584" y="5085184"/>
            <a:ext cx="7489678" cy="1297210"/>
          </a:xfrm>
          <a:prstGeom prst="roundRect">
            <a:avLst>
              <a:gd name="adj" fmla="val 16348"/>
            </a:avLst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899592" y="4653136"/>
            <a:ext cx="7200800" cy="43204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tangle 134"/>
          <p:cNvSpPr/>
          <p:nvPr/>
        </p:nvSpPr>
        <p:spPr>
          <a:xfrm>
            <a:off x="1403648" y="4476998"/>
            <a:ext cx="3528392" cy="176138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800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of </a:t>
            </a:r>
            <a:r>
              <a:rPr lang="de-DE" b="1" cap="small" dirty="0" smtClean="0"/>
              <a:t>luchs</a:t>
            </a:r>
            <a:r>
              <a:rPr lang="de-DE" dirty="0" smtClean="0"/>
              <a:t> </a:t>
            </a:r>
            <a:endParaRPr lang="en-US" b="1" cap="small" dirty="0"/>
          </a:p>
        </p:txBody>
      </p:sp>
      <p:sp>
        <p:nvSpPr>
          <p:cNvPr id="4" name="Rounded Rectangle 3"/>
          <p:cNvSpPr/>
          <p:nvPr/>
        </p:nvSpPr>
        <p:spPr>
          <a:xfrm>
            <a:off x="833745" y="1472134"/>
            <a:ext cx="7489678" cy="3195116"/>
          </a:xfrm>
          <a:prstGeom prst="roundRect">
            <a:avLst>
              <a:gd name="adj" fmla="val 541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accent1">
                  <a:lumMod val="7000"/>
                  <a:lumOff val="93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92979" y="1788598"/>
            <a:ext cx="1582326" cy="4219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70956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CRF Learner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150210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br>
              <a:rPr lang="en-US" dirty="0" smtClean="0"/>
            </a:br>
            <a:r>
              <a:rPr lang="en-US" dirty="0" smtClean="0"/>
              <a:t>Learner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39234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16" name="Folded Corner 15"/>
          <p:cNvSpPr/>
          <p:nvPr/>
        </p:nvSpPr>
        <p:spPr>
          <a:xfrm>
            <a:off x="1783141" y="2632505"/>
            <a:ext cx="316465" cy="421954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94118" y="2737994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ded Corner 17"/>
          <p:cNvSpPr/>
          <p:nvPr/>
        </p:nvSpPr>
        <p:spPr>
          <a:xfrm>
            <a:off x="1677653" y="2737994"/>
            <a:ext cx="316465" cy="421954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88629" y="2843482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03886" y="2674702"/>
            <a:ext cx="421954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3886" y="2780190"/>
            <a:ext cx="527442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03886" y="2885679"/>
            <a:ext cx="632931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03886" y="2991167"/>
            <a:ext cx="527442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14863" y="267470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09375" y="278019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20352" y="288567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14863" y="299116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365467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cxnSp>
        <p:nvCxnSpPr>
          <p:cNvPr id="60" name="Shape 110"/>
          <p:cNvCxnSpPr>
            <a:stCxn id="5" idx="2"/>
          </p:cNvCxnSpPr>
          <p:nvPr/>
        </p:nvCxnSpPr>
        <p:spPr>
          <a:xfrm rot="16200000" flipH="1">
            <a:off x="3510514" y="2184179"/>
            <a:ext cx="527442" cy="580186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65537" y="1999575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1729298" y="3634645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4155531" y="3633546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1731496" y="2473173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59" descr="File:Wikipedia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048" y="1749040"/>
            <a:ext cx="738419" cy="7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ounded Rectangle 98"/>
          <p:cNvSpPr/>
          <p:nvPr/>
        </p:nvSpPr>
        <p:spPr>
          <a:xfrm>
            <a:off x="838200" y="5105400"/>
            <a:ext cx="7489678" cy="1297210"/>
          </a:xfrm>
          <a:prstGeom prst="roundRect">
            <a:avLst>
              <a:gd name="adj" fmla="val 1634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accent1">
                  <a:lumMod val="7000"/>
                  <a:lumOff val="93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369747" y="5252092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7400399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32260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64121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1283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453144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585004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532260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664121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95981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530120" y="5949558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Tuples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361187" y="5779534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6" idx="3"/>
          </p:cNvCxnSpPr>
          <p:nvPr/>
        </p:nvCxnSpPr>
        <p:spPr>
          <a:xfrm>
            <a:off x="3470956" y="5779534"/>
            <a:ext cx="738419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35608" y="5779534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888629" y="5463069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Article</a:t>
            </a:r>
            <a:br>
              <a:rPr lang="en-US" dirty="0" smtClean="0"/>
            </a:br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87" name="Rounded Rectangle 86"/>
          <p:cNvSpPr/>
          <p:nvPr/>
        </p:nvSpPr>
        <p:spPr>
          <a:xfrm>
            <a:off x="5264259" y="5357580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5158771" y="5463069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Attribute</a:t>
            </a:r>
          </a:p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3154490" y="5949558"/>
            <a:ext cx="2426234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Classified Articles</a:t>
            </a:r>
            <a:endParaRPr lang="en-US" dirty="0"/>
          </a:p>
        </p:txBody>
      </p:sp>
      <p:sp>
        <p:nvSpPr>
          <p:cNvPr id="90" name="Folded Corner 89"/>
          <p:cNvSpPr/>
          <p:nvPr/>
        </p:nvSpPr>
        <p:spPr>
          <a:xfrm>
            <a:off x="1150210" y="5463069"/>
            <a:ext cx="421954" cy="527442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4420352" y="5779534"/>
            <a:ext cx="738419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olded Corner 91"/>
          <p:cNvSpPr/>
          <p:nvPr/>
        </p:nvSpPr>
        <p:spPr>
          <a:xfrm>
            <a:off x="4209375" y="5463069"/>
            <a:ext cx="421954" cy="527442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525840" y="5568557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875443" y="4476997"/>
            <a:ext cx="791163" cy="999258"/>
          </a:xfrm>
          <a:custGeom>
            <a:avLst/>
            <a:gdLst>
              <a:gd name="connsiteX0" fmla="*/ 0 w 571500"/>
              <a:gd name="connsiteY0" fmla="*/ 0 h 609600"/>
              <a:gd name="connsiteX1" fmla="*/ 85725 w 571500"/>
              <a:gd name="connsiteY1" fmla="*/ 180975 h 609600"/>
              <a:gd name="connsiteX2" fmla="*/ 476250 w 571500"/>
              <a:gd name="connsiteY2" fmla="*/ 381000 h 609600"/>
              <a:gd name="connsiteX3" fmla="*/ 571500 w 571500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609600">
                <a:moveTo>
                  <a:pt x="0" y="0"/>
                </a:moveTo>
                <a:cubicBezTo>
                  <a:pt x="3175" y="58737"/>
                  <a:pt x="6350" y="117475"/>
                  <a:pt x="85725" y="180975"/>
                </a:cubicBezTo>
                <a:cubicBezTo>
                  <a:pt x="165100" y="244475"/>
                  <a:pt x="395288" y="309563"/>
                  <a:pt x="476250" y="381000"/>
                </a:cubicBezTo>
                <a:cubicBezTo>
                  <a:pt x="557213" y="452438"/>
                  <a:pt x="564356" y="531019"/>
                  <a:pt x="571500" y="60960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314863" y="4463811"/>
            <a:ext cx="1582326" cy="999258"/>
          </a:xfrm>
          <a:custGeom>
            <a:avLst/>
            <a:gdLst>
              <a:gd name="connsiteX0" fmla="*/ 0 w 571500"/>
              <a:gd name="connsiteY0" fmla="*/ 0 h 609600"/>
              <a:gd name="connsiteX1" fmla="*/ 85725 w 571500"/>
              <a:gd name="connsiteY1" fmla="*/ 180975 h 609600"/>
              <a:gd name="connsiteX2" fmla="*/ 476250 w 571500"/>
              <a:gd name="connsiteY2" fmla="*/ 381000 h 609600"/>
              <a:gd name="connsiteX3" fmla="*/ 571500 w 571500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609600">
                <a:moveTo>
                  <a:pt x="0" y="0"/>
                </a:moveTo>
                <a:cubicBezTo>
                  <a:pt x="3175" y="58737"/>
                  <a:pt x="6350" y="117475"/>
                  <a:pt x="85725" y="180975"/>
                </a:cubicBezTo>
                <a:cubicBezTo>
                  <a:pt x="165100" y="244475"/>
                  <a:pt x="395288" y="309563"/>
                  <a:pt x="476250" y="381000"/>
                </a:cubicBezTo>
                <a:cubicBezTo>
                  <a:pt x="557213" y="452438"/>
                  <a:pt x="564356" y="531019"/>
                  <a:pt x="571500" y="60960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93837" y="4781490"/>
            <a:ext cx="123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Extraction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898852" y="11430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</a:t>
            </a:r>
            <a:endParaRPr lang="en-US" sz="2000" dirty="0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609635" cy="1095153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4631328" y="1788598"/>
            <a:ext cx="1582326" cy="4219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Harvester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6319143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Filtered Lists</a:t>
            </a:r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6741097" y="1683109"/>
            <a:ext cx="1160373" cy="738419"/>
            <a:chOff x="4572000" y="990600"/>
            <a:chExt cx="838200" cy="533400"/>
          </a:xfrm>
          <a:effectLst/>
        </p:grpSpPr>
        <p:sp>
          <p:nvSpPr>
            <p:cNvPr id="59" name="Cloud 58"/>
            <p:cNvSpPr/>
            <p:nvPr/>
          </p:nvSpPr>
          <p:spPr>
            <a:xfrm>
              <a:off x="4572000" y="990600"/>
              <a:ext cx="838200" cy="533400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97398" y="1066800"/>
              <a:ext cx="727415" cy="3334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WWW</a:t>
              </a:r>
              <a:endParaRPr lang="en-US" sz="2400" dirty="0"/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6530120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Lexicon Learner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rot="10800000">
            <a:off x="6213655" y="1999575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5475236" y="2210551"/>
            <a:ext cx="1265861" cy="540628"/>
          </a:xfrm>
          <a:custGeom>
            <a:avLst/>
            <a:gdLst>
              <a:gd name="connsiteX0" fmla="*/ 0 w 704850"/>
              <a:gd name="connsiteY0" fmla="*/ 0 h 371475"/>
              <a:gd name="connsiteX1" fmla="*/ 190500 w 704850"/>
              <a:gd name="connsiteY1" fmla="*/ 276225 h 371475"/>
              <a:gd name="connsiteX2" fmla="*/ 704850 w 704850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850" h="371475">
                <a:moveTo>
                  <a:pt x="0" y="0"/>
                </a:moveTo>
                <a:cubicBezTo>
                  <a:pt x="36512" y="107156"/>
                  <a:pt x="73025" y="214312"/>
                  <a:pt x="190500" y="276225"/>
                </a:cubicBezTo>
                <a:cubicBezTo>
                  <a:pt x="307975" y="338138"/>
                  <a:pt x="506412" y="354806"/>
                  <a:pt x="704850" y="37147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Curved Connector 65"/>
          <p:cNvCxnSpPr/>
          <p:nvPr/>
        </p:nvCxnSpPr>
        <p:spPr>
          <a:xfrm>
            <a:off x="4842305" y="2843482"/>
            <a:ext cx="1687815" cy="949396"/>
          </a:xfrm>
          <a:prstGeom prst="curvedConnector3">
            <a:avLst>
              <a:gd name="adj1" fmla="val 70313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3" idx="1"/>
          </p:cNvCxnSpPr>
          <p:nvPr/>
        </p:nvCxnSpPr>
        <p:spPr>
          <a:xfrm rot="10800000">
            <a:off x="6108166" y="4109343"/>
            <a:ext cx="421954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5053282" y="4109343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7111405" y="3633546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934158" y="2548748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34158" y="265423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934158" y="2759725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934158" y="286521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934158" y="297070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7174147" y="267791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74147" y="278340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174147" y="288888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391400" y="2746045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391400" y="2851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391400" y="295702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391400" y="306251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620000" y="247600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7620000" y="258149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620000" y="268698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7620000" y="2792468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715000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715000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715000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715000" y="395394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715000" y="405943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903022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903022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903022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903022" y="395394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903022" y="405943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903022" y="417176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5903022" y="428606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486400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486400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486400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488873" y="1555668"/>
            <a:ext cx="3776353" cy="2980706"/>
          </a:xfrm>
          <a:custGeom>
            <a:avLst/>
            <a:gdLst>
              <a:gd name="connsiteX0" fmla="*/ 3479470 w 3776353"/>
              <a:gd name="connsiteY0" fmla="*/ 11875 h 2980706"/>
              <a:gd name="connsiteX1" fmla="*/ 1080654 w 3776353"/>
              <a:gd name="connsiteY1" fmla="*/ 0 h 2980706"/>
              <a:gd name="connsiteX2" fmla="*/ 0 w 3776353"/>
              <a:gd name="connsiteY2" fmla="*/ 130628 h 2980706"/>
              <a:gd name="connsiteX3" fmla="*/ 95002 w 3776353"/>
              <a:gd name="connsiteY3" fmla="*/ 795646 h 2980706"/>
              <a:gd name="connsiteX4" fmla="*/ 320633 w 3776353"/>
              <a:gd name="connsiteY4" fmla="*/ 1068779 h 2980706"/>
              <a:gd name="connsiteX5" fmla="*/ 296883 w 3776353"/>
              <a:gd name="connsiteY5" fmla="*/ 1223158 h 2980706"/>
              <a:gd name="connsiteX6" fmla="*/ 380010 w 3776353"/>
              <a:gd name="connsiteY6" fmla="*/ 1448789 h 2980706"/>
              <a:gd name="connsiteX7" fmla="*/ 688769 w 3776353"/>
              <a:gd name="connsiteY7" fmla="*/ 2351314 h 2980706"/>
              <a:gd name="connsiteX8" fmla="*/ 593766 w 3776353"/>
              <a:gd name="connsiteY8" fmla="*/ 2434441 h 2980706"/>
              <a:gd name="connsiteX9" fmla="*/ 593766 w 3776353"/>
              <a:gd name="connsiteY9" fmla="*/ 2695698 h 2980706"/>
              <a:gd name="connsiteX10" fmla="*/ 1484415 w 3776353"/>
              <a:gd name="connsiteY10" fmla="*/ 2980706 h 2980706"/>
              <a:gd name="connsiteX11" fmla="*/ 3776353 w 3776353"/>
              <a:gd name="connsiteY11" fmla="*/ 2980706 h 2980706"/>
              <a:gd name="connsiteX12" fmla="*/ 3633849 w 3776353"/>
              <a:gd name="connsiteY12" fmla="*/ 190005 h 2980706"/>
              <a:gd name="connsiteX0" fmla="*/ 3479470 w 3776353"/>
              <a:gd name="connsiteY0" fmla="*/ 11875 h 2980706"/>
              <a:gd name="connsiteX1" fmla="*/ 1080654 w 3776353"/>
              <a:gd name="connsiteY1" fmla="*/ 0 h 2980706"/>
              <a:gd name="connsiteX2" fmla="*/ 0 w 3776353"/>
              <a:gd name="connsiteY2" fmla="*/ 130628 h 2980706"/>
              <a:gd name="connsiteX3" fmla="*/ 95002 w 3776353"/>
              <a:gd name="connsiteY3" fmla="*/ 795646 h 2980706"/>
              <a:gd name="connsiteX4" fmla="*/ 320633 w 3776353"/>
              <a:gd name="connsiteY4" fmla="*/ 1068779 h 2980706"/>
              <a:gd name="connsiteX5" fmla="*/ 296883 w 3776353"/>
              <a:gd name="connsiteY5" fmla="*/ 1223158 h 2980706"/>
              <a:gd name="connsiteX6" fmla="*/ 380010 w 3776353"/>
              <a:gd name="connsiteY6" fmla="*/ 1448789 h 2980706"/>
              <a:gd name="connsiteX7" fmla="*/ 688769 w 3776353"/>
              <a:gd name="connsiteY7" fmla="*/ 2351314 h 2980706"/>
              <a:gd name="connsiteX8" fmla="*/ 593766 w 3776353"/>
              <a:gd name="connsiteY8" fmla="*/ 2434441 h 2980706"/>
              <a:gd name="connsiteX9" fmla="*/ 593766 w 3776353"/>
              <a:gd name="connsiteY9" fmla="*/ 2695698 h 2980706"/>
              <a:gd name="connsiteX10" fmla="*/ 1484415 w 3776353"/>
              <a:gd name="connsiteY10" fmla="*/ 2980706 h 2980706"/>
              <a:gd name="connsiteX11" fmla="*/ 3776353 w 3776353"/>
              <a:gd name="connsiteY11" fmla="*/ 2980706 h 2980706"/>
              <a:gd name="connsiteX12" fmla="*/ 3491345 w 3776353"/>
              <a:gd name="connsiteY12" fmla="*/ 35626 h 298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6353" h="2980706">
                <a:moveTo>
                  <a:pt x="3479470" y="11875"/>
                </a:moveTo>
                <a:lnTo>
                  <a:pt x="1080654" y="0"/>
                </a:lnTo>
                <a:lnTo>
                  <a:pt x="0" y="130628"/>
                </a:lnTo>
                <a:lnTo>
                  <a:pt x="95002" y="795646"/>
                </a:lnTo>
                <a:lnTo>
                  <a:pt x="320633" y="1068779"/>
                </a:lnTo>
                <a:lnTo>
                  <a:pt x="296883" y="1223158"/>
                </a:lnTo>
                <a:lnTo>
                  <a:pt x="380010" y="1448789"/>
                </a:lnTo>
                <a:lnTo>
                  <a:pt x="688769" y="2351314"/>
                </a:lnTo>
                <a:lnTo>
                  <a:pt x="593766" y="2434441"/>
                </a:lnTo>
                <a:lnTo>
                  <a:pt x="593766" y="2695698"/>
                </a:lnTo>
                <a:lnTo>
                  <a:pt x="1484415" y="2980706"/>
                </a:lnTo>
                <a:lnTo>
                  <a:pt x="3776353" y="2980706"/>
                </a:lnTo>
                <a:lnTo>
                  <a:pt x="3491345" y="35626"/>
                </a:lnTo>
              </a:path>
            </a:pathLst>
          </a:custGeom>
          <a:solidFill>
            <a:schemeClr val="bg1">
              <a:lumMod val="95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00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>
          <a:xfrm>
            <a:off x="838200" y="5105400"/>
            <a:ext cx="7489678" cy="1297210"/>
          </a:xfrm>
          <a:prstGeom prst="roundRect">
            <a:avLst>
              <a:gd name="adj" fmla="val 1634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accent1">
                  <a:lumMod val="7000"/>
                  <a:lumOff val="93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Overview of </a:t>
            </a:r>
            <a:r>
              <a:rPr lang="de-DE" b="1" cap="small" dirty="0" smtClean="0"/>
              <a:t>luchs</a:t>
            </a:r>
            <a:endParaRPr lang="en-US" b="1" cap="small" dirty="0"/>
          </a:p>
        </p:txBody>
      </p:sp>
      <p:sp>
        <p:nvSpPr>
          <p:cNvPr id="4" name="Rounded Rectangle 3"/>
          <p:cNvSpPr/>
          <p:nvPr/>
        </p:nvSpPr>
        <p:spPr>
          <a:xfrm>
            <a:off x="833745" y="1472134"/>
            <a:ext cx="7489678" cy="3195116"/>
          </a:xfrm>
          <a:prstGeom prst="roundRect">
            <a:avLst>
              <a:gd name="adj" fmla="val 541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accent1">
                  <a:lumMod val="7000"/>
                  <a:lumOff val="93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92979" y="1788598"/>
            <a:ext cx="1582326" cy="4219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70956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CRF Learner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150210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br>
              <a:rPr lang="en-US" dirty="0" smtClean="0"/>
            </a:br>
            <a:r>
              <a:rPr lang="en-US" dirty="0" smtClean="0"/>
              <a:t>Learner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39234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69747" y="5252092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16" name="Folded Corner 15"/>
          <p:cNvSpPr/>
          <p:nvPr/>
        </p:nvSpPr>
        <p:spPr>
          <a:xfrm>
            <a:off x="1783141" y="2632505"/>
            <a:ext cx="316465" cy="421954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94118" y="2737994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ded Corner 17"/>
          <p:cNvSpPr/>
          <p:nvPr/>
        </p:nvSpPr>
        <p:spPr>
          <a:xfrm>
            <a:off x="1677653" y="2737994"/>
            <a:ext cx="316465" cy="421954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88629" y="2843482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03886" y="2674702"/>
            <a:ext cx="421954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3886" y="2780190"/>
            <a:ext cx="527442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03886" y="2885679"/>
            <a:ext cx="632931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03886" y="2991167"/>
            <a:ext cx="527442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14863" y="267470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09375" y="278019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20352" y="288567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14863" y="299116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365467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cxnSp>
        <p:nvCxnSpPr>
          <p:cNvPr id="60" name="Shape 110"/>
          <p:cNvCxnSpPr>
            <a:stCxn id="5" idx="2"/>
          </p:cNvCxnSpPr>
          <p:nvPr/>
        </p:nvCxnSpPr>
        <p:spPr>
          <a:xfrm rot="16200000" flipH="1">
            <a:off x="3510514" y="2184179"/>
            <a:ext cx="527442" cy="580186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65537" y="1999575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1729298" y="3634645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4155531" y="3633546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1731496" y="2473173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59" descr="File:Wikipedia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048" y="1749040"/>
            <a:ext cx="738419" cy="7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/>
          <p:nvPr/>
        </p:nvSpPr>
        <p:spPr>
          <a:xfrm>
            <a:off x="7400399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32260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64121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1283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453144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585004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532260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664121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95981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530120" y="5949558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Tuples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361187" y="5779534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6" idx="3"/>
          </p:cNvCxnSpPr>
          <p:nvPr/>
        </p:nvCxnSpPr>
        <p:spPr>
          <a:xfrm>
            <a:off x="3470956" y="5779534"/>
            <a:ext cx="738419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35608" y="5779534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888629" y="5463069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Article</a:t>
            </a:r>
            <a:br>
              <a:rPr lang="en-US" dirty="0" smtClean="0"/>
            </a:br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87" name="Rounded Rectangle 86"/>
          <p:cNvSpPr/>
          <p:nvPr/>
        </p:nvSpPr>
        <p:spPr>
          <a:xfrm>
            <a:off x="5264259" y="5357580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5158771" y="5463069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Attribute</a:t>
            </a:r>
          </a:p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3154490" y="5949558"/>
            <a:ext cx="2426234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Classified Articles</a:t>
            </a:r>
            <a:endParaRPr lang="en-US" dirty="0"/>
          </a:p>
        </p:txBody>
      </p:sp>
      <p:sp>
        <p:nvSpPr>
          <p:cNvPr id="90" name="Folded Corner 89"/>
          <p:cNvSpPr/>
          <p:nvPr/>
        </p:nvSpPr>
        <p:spPr>
          <a:xfrm>
            <a:off x="1150210" y="5463069"/>
            <a:ext cx="421954" cy="527442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4420352" y="5779534"/>
            <a:ext cx="738419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olded Corner 91"/>
          <p:cNvSpPr/>
          <p:nvPr/>
        </p:nvSpPr>
        <p:spPr>
          <a:xfrm>
            <a:off x="4209375" y="5463069"/>
            <a:ext cx="421954" cy="527442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525840" y="5568557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875443" y="4438994"/>
            <a:ext cx="791163" cy="1037261"/>
          </a:xfrm>
          <a:custGeom>
            <a:avLst/>
            <a:gdLst>
              <a:gd name="connsiteX0" fmla="*/ 0 w 571500"/>
              <a:gd name="connsiteY0" fmla="*/ 0 h 609600"/>
              <a:gd name="connsiteX1" fmla="*/ 85725 w 571500"/>
              <a:gd name="connsiteY1" fmla="*/ 180975 h 609600"/>
              <a:gd name="connsiteX2" fmla="*/ 476250 w 571500"/>
              <a:gd name="connsiteY2" fmla="*/ 381000 h 609600"/>
              <a:gd name="connsiteX3" fmla="*/ 571500 w 571500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609600">
                <a:moveTo>
                  <a:pt x="0" y="0"/>
                </a:moveTo>
                <a:cubicBezTo>
                  <a:pt x="3175" y="58737"/>
                  <a:pt x="6350" y="117475"/>
                  <a:pt x="85725" y="180975"/>
                </a:cubicBezTo>
                <a:cubicBezTo>
                  <a:pt x="165100" y="244475"/>
                  <a:pt x="395288" y="309563"/>
                  <a:pt x="476250" y="381000"/>
                </a:cubicBezTo>
                <a:cubicBezTo>
                  <a:pt x="557213" y="452438"/>
                  <a:pt x="564356" y="531019"/>
                  <a:pt x="571500" y="60960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314863" y="4425808"/>
            <a:ext cx="1582326" cy="1037261"/>
          </a:xfrm>
          <a:custGeom>
            <a:avLst/>
            <a:gdLst>
              <a:gd name="connsiteX0" fmla="*/ 0 w 571500"/>
              <a:gd name="connsiteY0" fmla="*/ 0 h 609600"/>
              <a:gd name="connsiteX1" fmla="*/ 85725 w 571500"/>
              <a:gd name="connsiteY1" fmla="*/ 180975 h 609600"/>
              <a:gd name="connsiteX2" fmla="*/ 476250 w 571500"/>
              <a:gd name="connsiteY2" fmla="*/ 381000 h 609600"/>
              <a:gd name="connsiteX3" fmla="*/ 571500 w 571500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609600">
                <a:moveTo>
                  <a:pt x="0" y="0"/>
                </a:moveTo>
                <a:cubicBezTo>
                  <a:pt x="3175" y="58737"/>
                  <a:pt x="6350" y="117475"/>
                  <a:pt x="85725" y="180975"/>
                </a:cubicBezTo>
                <a:cubicBezTo>
                  <a:pt x="165100" y="244475"/>
                  <a:pt x="395288" y="309563"/>
                  <a:pt x="476250" y="381000"/>
                </a:cubicBezTo>
                <a:cubicBezTo>
                  <a:pt x="557213" y="452438"/>
                  <a:pt x="564356" y="531019"/>
                  <a:pt x="571500" y="60960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93837" y="4781490"/>
            <a:ext cx="123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Extraction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898852" y="11430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</a:t>
            </a:r>
            <a:endParaRPr lang="en-US" sz="2000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609635" cy="1095153"/>
          </a:xfrm>
          <a:prstGeom prst="rect">
            <a:avLst/>
          </a:prstGeom>
        </p:spPr>
      </p:pic>
      <p:sp>
        <p:nvSpPr>
          <p:cNvPr id="131" name="Rounded Rectangle 130"/>
          <p:cNvSpPr/>
          <p:nvPr/>
        </p:nvSpPr>
        <p:spPr>
          <a:xfrm>
            <a:off x="4631328" y="1788598"/>
            <a:ext cx="1582326" cy="4219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Harvester</a:t>
            </a:r>
            <a:endParaRPr lang="en-US" dirty="0"/>
          </a:p>
        </p:txBody>
      </p:sp>
      <p:sp>
        <p:nvSpPr>
          <p:cNvPr id="132" name="Rounded Rectangle 131"/>
          <p:cNvSpPr/>
          <p:nvPr/>
        </p:nvSpPr>
        <p:spPr>
          <a:xfrm>
            <a:off x="6319143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Filtered Lists</a:t>
            </a:r>
            <a:endParaRPr lang="en-US" dirty="0"/>
          </a:p>
        </p:txBody>
      </p:sp>
      <p:grpSp>
        <p:nvGrpSpPr>
          <p:cNvPr id="133" name="Group 8"/>
          <p:cNvGrpSpPr/>
          <p:nvPr/>
        </p:nvGrpSpPr>
        <p:grpSpPr>
          <a:xfrm>
            <a:off x="6741097" y="1683109"/>
            <a:ext cx="1160373" cy="738419"/>
            <a:chOff x="4572000" y="990600"/>
            <a:chExt cx="838200" cy="533400"/>
          </a:xfrm>
          <a:effectLst/>
        </p:grpSpPr>
        <p:sp>
          <p:nvSpPr>
            <p:cNvPr id="134" name="Cloud 133"/>
            <p:cNvSpPr/>
            <p:nvPr/>
          </p:nvSpPr>
          <p:spPr>
            <a:xfrm>
              <a:off x="4572000" y="990600"/>
              <a:ext cx="838200" cy="533400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597398" y="1066800"/>
              <a:ext cx="727415" cy="3334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WWW</a:t>
              </a:r>
              <a:endParaRPr lang="en-US" sz="2400" dirty="0"/>
            </a:p>
          </p:txBody>
        </p:sp>
      </p:grpSp>
      <p:sp>
        <p:nvSpPr>
          <p:cNvPr id="136" name="Rounded Rectangle 135"/>
          <p:cNvSpPr/>
          <p:nvPr/>
        </p:nvSpPr>
        <p:spPr>
          <a:xfrm>
            <a:off x="6530120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Lexicon Learner</a:t>
            </a:r>
            <a:endParaRPr lang="en-US" dirty="0"/>
          </a:p>
        </p:txBody>
      </p:sp>
      <p:cxnSp>
        <p:nvCxnSpPr>
          <p:cNvPr id="137" name="Straight Arrow Connector 136"/>
          <p:cNvCxnSpPr/>
          <p:nvPr/>
        </p:nvCxnSpPr>
        <p:spPr>
          <a:xfrm rot="10800000">
            <a:off x="6213655" y="1999575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137"/>
          <p:cNvSpPr/>
          <p:nvPr/>
        </p:nvSpPr>
        <p:spPr>
          <a:xfrm>
            <a:off x="5475236" y="2210551"/>
            <a:ext cx="1265861" cy="540628"/>
          </a:xfrm>
          <a:custGeom>
            <a:avLst/>
            <a:gdLst>
              <a:gd name="connsiteX0" fmla="*/ 0 w 704850"/>
              <a:gd name="connsiteY0" fmla="*/ 0 h 371475"/>
              <a:gd name="connsiteX1" fmla="*/ 190500 w 704850"/>
              <a:gd name="connsiteY1" fmla="*/ 276225 h 371475"/>
              <a:gd name="connsiteX2" fmla="*/ 704850 w 704850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850" h="371475">
                <a:moveTo>
                  <a:pt x="0" y="0"/>
                </a:moveTo>
                <a:cubicBezTo>
                  <a:pt x="36512" y="107156"/>
                  <a:pt x="73025" y="214312"/>
                  <a:pt x="190500" y="276225"/>
                </a:cubicBezTo>
                <a:cubicBezTo>
                  <a:pt x="307975" y="338138"/>
                  <a:pt x="506412" y="354806"/>
                  <a:pt x="704850" y="37147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Curved Connector 138"/>
          <p:cNvCxnSpPr/>
          <p:nvPr/>
        </p:nvCxnSpPr>
        <p:spPr>
          <a:xfrm>
            <a:off x="4842305" y="2843482"/>
            <a:ext cx="1687815" cy="949396"/>
          </a:xfrm>
          <a:prstGeom prst="curvedConnector3">
            <a:avLst>
              <a:gd name="adj1" fmla="val 70313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36" idx="1"/>
          </p:cNvCxnSpPr>
          <p:nvPr/>
        </p:nvCxnSpPr>
        <p:spPr>
          <a:xfrm rot="10800000">
            <a:off x="6108166" y="4109343"/>
            <a:ext cx="421954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rot="10800000">
            <a:off x="5053282" y="4109343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>
            <a:off x="7111405" y="3633546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6934158" y="2548748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6934158" y="265423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934158" y="2759725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934158" y="286521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934158" y="297070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174147" y="267791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174147" y="278340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174147" y="288888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391400" y="2746045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391400" y="2851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391400" y="295702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391400" y="306251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7620000" y="247600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620000" y="258149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620000" y="268698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620000" y="2792468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5715000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5715000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5715000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15000" y="395394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5715000" y="405943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903022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5903022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5903022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5903022" y="395394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5903022" y="4059431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5903022" y="417176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5903022" y="4286063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5486400" y="363747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5486400" y="3742966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5486400" y="38484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4488873" y="1555668"/>
            <a:ext cx="3776353" cy="2980706"/>
          </a:xfrm>
          <a:custGeom>
            <a:avLst/>
            <a:gdLst>
              <a:gd name="connsiteX0" fmla="*/ 3479470 w 3776353"/>
              <a:gd name="connsiteY0" fmla="*/ 11875 h 2980706"/>
              <a:gd name="connsiteX1" fmla="*/ 1080654 w 3776353"/>
              <a:gd name="connsiteY1" fmla="*/ 0 h 2980706"/>
              <a:gd name="connsiteX2" fmla="*/ 0 w 3776353"/>
              <a:gd name="connsiteY2" fmla="*/ 130628 h 2980706"/>
              <a:gd name="connsiteX3" fmla="*/ 95002 w 3776353"/>
              <a:gd name="connsiteY3" fmla="*/ 795646 h 2980706"/>
              <a:gd name="connsiteX4" fmla="*/ 320633 w 3776353"/>
              <a:gd name="connsiteY4" fmla="*/ 1068779 h 2980706"/>
              <a:gd name="connsiteX5" fmla="*/ 296883 w 3776353"/>
              <a:gd name="connsiteY5" fmla="*/ 1223158 h 2980706"/>
              <a:gd name="connsiteX6" fmla="*/ 380010 w 3776353"/>
              <a:gd name="connsiteY6" fmla="*/ 1448789 h 2980706"/>
              <a:gd name="connsiteX7" fmla="*/ 688769 w 3776353"/>
              <a:gd name="connsiteY7" fmla="*/ 2351314 h 2980706"/>
              <a:gd name="connsiteX8" fmla="*/ 593766 w 3776353"/>
              <a:gd name="connsiteY8" fmla="*/ 2434441 h 2980706"/>
              <a:gd name="connsiteX9" fmla="*/ 593766 w 3776353"/>
              <a:gd name="connsiteY9" fmla="*/ 2695698 h 2980706"/>
              <a:gd name="connsiteX10" fmla="*/ 1484415 w 3776353"/>
              <a:gd name="connsiteY10" fmla="*/ 2980706 h 2980706"/>
              <a:gd name="connsiteX11" fmla="*/ 3776353 w 3776353"/>
              <a:gd name="connsiteY11" fmla="*/ 2980706 h 2980706"/>
              <a:gd name="connsiteX12" fmla="*/ 3633849 w 3776353"/>
              <a:gd name="connsiteY12" fmla="*/ 190005 h 2980706"/>
              <a:gd name="connsiteX0" fmla="*/ 3479470 w 3776353"/>
              <a:gd name="connsiteY0" fmla="*/ 11875 h 2980706"/>
              <a:gd name="connsiteX1" fmla="*/ 1080654 w 3776353"/>
              <a:gd name="connsiteY1" fmla="*/ 0 h 2980706"/>
              <a:gd name="connsiteX2" fmla="*/ 0 w 3776353"/>
              <a:gd name="connsiteY2" fmla="*/ 130628 h 2980706"/>
              <a:gd name="connsiteX3" fmla="*/ 95002 w 3776353"/>
              <a:gd name="connsiteY3" fmla="*/ 795646 h 2980706"/>
              <a:gd name="connsiteX4" fmla="*/ 320633 w 3776353"/>
              <a:gd name="connsiteY4" fmla="*/ 1068779 h 2980706"/>
              <a:gd name="connsiteX5" fmla="*/ 296883 w 3776353"/>
              <a:gd name="connsiteY5" fmla="*/ 1223158 h 2980706"/>
              <a:gd name="connsiteX6" fmla="*/ 380010 w 3776353"/>
              <a:gd name="connsiteY6" fmla="*/ 1448789 h 2980706"/>
              <a:gd name="connsiteX7" fmla="*/ 688769 w 3776353"/>
              <a:gd name="connsiteY7" fmla="*/ 2351314 h 2980706"/>
              <a:gd name="connsiteX8" fmla="*/ 593766 w 3776353"/>
              <a:gd name="connsiteY8" fmla="*/ 2434441 h 2980706"/>
              <a:gd name="connsiteX9" fmla="*/ 593766 w 3776353"/>
              <a:gd name="connsiteY9" fmla="*/ 2695698 h 2980706"/>
              <a:gd name="connsiteX10" fmla="*/ 1484415 w 3776353"/>
              <a:gd name="connsiteY10" fmla="*/ 2980706 h 2980706"/>
              <a:gd name="connsiteX11" fmla="*/ 3776353 w 3776353"/>
              <a:gd name="connsiteY11" fmla="*/ 2980706 h 2980706"/>
              <a:gd name="connsiteX12" fmla="*/ 3491345 w 3776353"/>
              <a:gd name="connsiteY12" fmla="*/ 35626 h 298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6353" h="2980706">
                <a:moveTo>
                  <a:pt x="3479470" y="11875"/>
                </a:moveTo>
                <a:lnTo>
                  <a:pt x="1080654" y="0"/>
                </a:lnTo>
                <a:lnTo>
                  <a:pt x="0" y="130628"/>
                </a:lnTo>
                <a:lnTo>
                  <a:pt x="95002" y="795646"/>
                </a:lnTo>
                <a:lnTo>
                  <a:pt x="320633" y="1068779"/>
                </a:lnTo>
                <a:lnTo>
                  <a:pt x="296883" y="1223158"/>
                </a:lnTo>
                <a:lnTo>
                  <a:pt x="380010" y="1448789"/>
                </a:lnTo>
                <a:lnTo>
                  <a:pt x="688769" y="2351314"/>
                </a:lnTo>
                <a:lnTo>
                  <a:pt x="593766" y="2434441"/>
                </a:lnTo>
                <a:lnTo>
                  <a:pt x="593766" y="2695698"/>
                </a:lnTo>
                <a:lnTo>
                  <a:pt x="1484415" y="2980706"/>
                </a:lnTo>
                <a:lnTo>
                  <a:pt x="3776353" y="2980706"/>
                </a:lnTo>
                <a:lnTo>
                  <a:pt x="3491345" y="35626"/>
                </a:lnTo>
              </a:path>
            </a:pathLst>
          </a:custGeom>
          <a:solidFill>
            <a:schemeClr val="bg1">
              <a:lumMod val="95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4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Extractors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Classifier</a:t>
            </a:r>
            <a:r>
              <a:rPr lang="en-US" dirty="0" smtClean="0"/>
              <a:t>: multi-class classifier using </a:t>
            </a:r>
            <a:r>
              <a:rPr lang="en-US" dirty="0"/>
              <a:t>f</a:t>
            </a:r>
            <a:r>
              <a:rPr lang="en-US" dirty="0" smtClean="0"/>
              <a:t>eatures: words in title, words in first sentence, … </a:t>
            </a:r>
            <a:br>
              <a:rPr lang="en-US" dirty="0" smtClean="0"/>
            </a:br>
            <a:endParaRPr lang="en-US" sz="700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CRF extractor</a:t>
            </a:r>
            <a:r>
              <a:rPr lang="en-US" dirty="0" smtClean="0"/>
              <a:t>: linear-chain CRF predicting label for each word, using features: words, </a:t>
            </a:r>
            <a:r>
              <a:rPr lang="en-US" dirty="0"/>
              <a:t>state </a:t>
            </a:r>
            <a:r>
              <a:rPr lang="en-US" dirty="0" smtClean="0"/>
              <a:t>transitions, </a:t>
            </a:r>
            <a:r>
              <a:rPr lang="en-US" dirty="0"/>
              <a:t>capitalization, word contextualization, </a:t>
            </a:r>
            <a:r>
              <a:rPr lang="en-US" dirty="0" smtClean="0"/>
              <a:t>digits, dependencies, first sentence, lexicons, Gaussians</a:t>
            </a:r>
          </a:p>
          <a:p>
            <a:endParaRPr lang="en-US" sz="700" dirty="0" smtClean="0"/>
          </a:p>
          <a:p>
            <a:r>
              <a:rPr lang="en-US" dirty="0" smtClean="0"/>
              <a:t>Trained using Voted Perceptron algorithm</a:t>
            </a:r>
          </a:p>
          <a:p>
            <a:pPr marL="0" indent="0" algn="r">
              <a:buNone/>
            </a:pP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[Collins 2002, Freund and </a:t>
            </a:r>
            <a:r>
              <a:rPr lang="en-US" sz="1900" i="1" dirty="0" err="1" smtClean="0">
                <a:solidFill>
                  <a:schemeClr val="bg1">
                    <a:lumMod val="65000"/>
                  </a:schemeClr>
                </a:solidFill>
              </a:rPr>
              <a:t>Schapire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 1999]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29600" y="2057400"/>
            <a:ext cx="405991" cy="545455"/>
            <a:chOff x="2458729" y="4744729"/>
            <a:chExt cx="665471" cy="894071"/>
          </a:xfrm>
        </p:grpSpPr>
        <p:sp>
          <p:nvSpPr>
            <p:cNvPr id="5" name="Oval 4"/>
            <p:cNvSpPr/>
            <p:nvPr/>
          </p:nvSpPr>
          <p:spPr>
            <a:xfrm>
              <a:off x="2687329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587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87329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9159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6" idx="0"/>
              <a:endCxn id="5" idx="3"/>
            </p:cNvCxnSpPr>
            <p:nvPr/>
          </p:nvCxnSpPr>
          <p:spPr>
            <a:xfrm flipV="1">
              <a:off x="2562865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0"/>
              <a:endCxn id="5" idx="4"/>
            </p:cNvCxnSpPr>
            <p:nvPr/>
          </p:nvCxnSpPr>
          <p:spPr>
            <a:xfrm flipV="1">
              <a:off x="2791465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0"/>
              <a:endCxn id="5" idx="5"/>
            </p:cNvCxnSpPr>
            <p:nvPr/>
          </p:nvCxnSpPr>
          <p:spPr>
            <a:xfrm flipH="1" flipV="1">
              <a:off x="2865099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6212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3681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260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67924" y="4827761"/>
            <a:ext cx="1323351" cy="545455"/>
            <a:chOff x="2458729" y="4744729"/>
            <a:chExt cx="2169142" cy="894071"/>
          </a:xfrm>
        </p:grpSpPr>
        <p:sp>
          <p:nvSpPr>
            <p:cNvPr id="16" name="Oval 15"/>
            <p:cNvSpPr/>
            <p:nvPr/>
          </p:nvSpPr>
          <p:spPr>
            <a:xfrm>
              <a:off x="2687329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587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687329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159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7" idx="0"/>
              <a:endCxn id="16" idx="3"/>
            </p:cNvCxnSpPr>
            <p:nvPr/>
          </p:nvCxnSpPr>
          <p:spPr>
            <a:xfrm flipV="1">
              <a:off x="2562865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0"/>
              <a:endCxn id="16" idx="4"/>
            </p:cNvCxnSpPr>
            <p:nvPr/>
          </p:nvCxnSpPr>
          <p:spPr>
            <a:xfrm flipV="1">
              <a:off x="2791465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0"/>
              <a:endCxn id="16" idx="5"/>
            </p:cNvCxnSpPr>
            <p:nvPr/>
          </p:nvCxnSpPr>
          <p:spPr>
            <a:xfrm flipH="1" flipV="1">
              <a:off x="2865099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6212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73681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260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449329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207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49329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6779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7" idx="0"/>
              <a:endCxn id="26" idx="3"/>
            </p:cNvCxnSpPr>
            <p:nvPr/>
          </p:nvCxnSpPr>
          <p:spPr>
            <a:xfrm flipV="1">
              <a:off x="3324865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0"/>
              <a:endCxn id="26" idx="4"/>
            </p:cNvCxnSpPr>
            <p:nvPr/>
          </p:nvCxnSpPr>
          <p:spPr>
            <a:xfrm flipV="1">
              <a:off x="3553465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26" idx="5"/>
            </p:cNvCxnSpPr>
            <p:nvPr/>
          </p:nvCxnSpPr>
          <p:spPr>
            <a:xfrm flipH="1" flipV="1">
              <a:off x="3627099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3832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35681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880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191000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962400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19600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7" idx="0"/>
              <a:endCxn id="36" idx="3"/>
            </p:cNvCxnSpPr>
            <p:nvPr/>
          </p:nvCxnSpPr>
          <p:spPr>
            <a:xfrm flipV="1">
              <a:off x="4066536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8" idx="0"/>
              <a:endCxn id="36" idx="4"/>
            </p:cNvCxnSpPr>
            <p:nvPr/>
          </p:nvCxnSpPr>
          <p:spPr>
            <a:xfrm flipV="1">
              <a:off x="4295136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9" idx="0"/>
              <a:endCxn id="36" idx="5"/>
            </p:cNvCxnSpPr>
            <p:nvPr/>
          </p:nvCxnSpPr>
          <p:spPr>
            <a:xfrm flipH="1" flipV="1">
              <a:off x="4368770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4124952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77352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29752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16" idx="6"/>
              <a:endCxn id="26" idx="2"/>
            </p:cNvCxnSpPr>
            <p:nvPr/>
          </p:nvCxnSpPr>
          <p:spPr>
            <a:xfrm>
              <a:off x="2895600" y="4848865"/>
              <a:ext cx="553729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6"/>
              <a:endCxn id="36" idx="2"/>
            </p:cNvCxnSpPr>
            <p:nvPr/>
          </p:nvCxnSpPr>
          <p:spPr>
            <a:xfrm>
              <a:off x="3657600" y="4848865"/>
              <a:ext cx="5334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154681" y="48310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16681" y="48310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14600" y="4776455"/>
            <a:ext cx="3276600" cy="452745"/>
            <a:chOff x="2514600" y="4776455"/>
            <a:chExt cx="3276600" cy="452745"/>
          </a:xfrm>
        </p:grpSpPr>
        <p:sp>
          <p:nvSpPr>
            <p:cNvPr id="50" name="Rounded Rectangle 49"/>
            <p:cNvSpPr/>
            <p:nvPr/>
          </p:nvSpPr>
          <p:spPr>
            <a:xfrm>
              <a:off x="2514600" y="4776455"/>
              <a:ext cx="1371600" cy="45274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lexicons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038600" y="4776455"/>
              <a:ext cx="1752600" cy="45274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Gaussians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73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>
          <a:xfrm>
            <a:off x="838200" y="5105400"/>
            <a:ext cx="7489678" cy="1297210"/>
          </a:xfrm>
          <a:prstGeom prst="roundRect">
            <a:avLst>
              <a:gd name="adj" fmla="val 1634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accent1">
                  <a:lumMod val="7000"/>
                  <a:lumOff val="93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of </a:t>
            </a:r>
            <a:r>
              <a:rPr lang="de-DE" b="1" cap="small" dirty="0" smtClean="0"/>
              <a:t>luchs</a:t>
            </a:r>
            <a:endParaRPr lang="en-US" b="1" cap="small" dirty="0"/>
          </a:p>
        </p:txBody>
      </p:sp>
      <p:sp>
        <p:nvSpPr>
          <p:cNvPr id="4" name="Rounded Rectangle 3"/>
          <p:cNvSpPr/>
          <p:nvPr/>
        </p:nvSpPr>
        <p:spPr>
          <a:xfrm>
            <a:off x="833745" y="1472134"/>
            <a:ext cx="7489678" cy="3195116"/>
          </a:xfrm>
          <a:prstGeom prst="roundRect">
            <a:avLst>
              <a:gd name="adj" fmla="val 541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accent1">
                  <a:lumMod val="7000"/>
                  <a:lumOff val="93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92979" y="1788598"/>
            <a:ext cx="1582326" cy="4219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31328" y="1788598"/>
            <a:ext cx="1582326" cy="4219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Harvester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70956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CRF Learner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19143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Filtered Lists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6741097" y="1683109"/>
            <a:ext cx="1160373" cy="738419"/>
            <a:chOff x="4572000" y="990600"/>
            <a:chExt cx="838200" cy="533400"/>
          </a:xfrm>
          <a:effectLst/>
        </p:grpSpPr>
        <p:sp>
          <p:nvSpPr>
            <p:cNvPr id="10" name="Cloud 9"/>
            <p:cNvSpPr/>
            <p:nvPr/>
          </p:nvSpPr>
          <p:spPr>
            <a:xfrm>
              <a:off x="4572000" y="990600"/>
              <a:ext cx="838200" cy="533400"/>
            </a:xfrm>
            <a:prstGeom prst="cloud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97398" y="1066800"/>
              <a:ext cx="727415" cy="3334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WWW</a:t>
              </a:r>
              <a:endParaRPr lang="en-US" sz="24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530120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Lexicon Learner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150210" y="3792878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br>
              <a:rPr lang="en-US" dirty="0" smtClean="0"/>
            </a:br>
            <a:r>
              <a:rPr lang="en-US" dirty="0" smtClean="0"/>
              <a:t>Learner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39234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69747" y="5252092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16" name="Folded Corner 15"/>
          <p:cNvSpPr/>
          <p:nvPr/>
        </p:nvSpPr>
        <p:spPr>
          <a:xfrm>
            <a:off x="1783141" y="2632505"/>
            <a:ext cx="316465" cy="421954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94118" y="2737994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ded Corner 17"/>
          <p:cNvSpPr/>
          <p:nvPr/>
        </p:nvSpPr>
        <p:spPr>
          <a:xfrm>
            <a:off x="1677653" y="2737994"/>
            <a:ext cx="316465" cy="421954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88629" y="2843482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03886" y="2674702"/>
            <a:ext cx="421954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3886" y="2780190"/>
            <a:ext cx="527442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03886" y="2885679"/>
            <a:ext cx="632931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03886" y="2991167"/>
            <a:ext cx="527442" cy="632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14863" y="2674702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09375" y="2780190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20352" y="288567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14863" y="2991167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365467" y="3054459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cxnSp>
        <p:nvCxnSpPr>
          <p:cNvPr id="60" name="Shape 110"/>
          <p:cNvCxnSpPr>
            <a:stCxn id="5" idx="2"/>
          </p:cNvCxnSpPr>
          <p:nvPr/>
        </p:nvCxnSpPr>
        <p:spPr>
          <a:xfrm rot="16200000" flipH="1">
            <a:off x="3510514" y="2184179"/>
            <a:ext cx="527442" cy="580186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65537" y="1999575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6213655" y="1999575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5475236" y="2210551"/>
            <a:ext cx="1265861" cy="540628"/>
          </a:xfrm>
          <a:custGeom>
            <a:avLst/>
            <a:gdLst>
              <a:gd name="connsiteX0" fmla="*/ 0 w 704850"/>
              <a:gd name="connsiteY0" fmla="*/ 0 h 371475"/>
              <a:gd name="connsiteX1" fmla="*/ 190500 w 704850"/>
              <a:gd name="connsiteY1" fmla="*/ 276225 h 371475"/>
              <a:gd name="connsiteX2" fmla="*/ 704850 w 704850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850" h="371475">
                <a:moveTo>
                  <a:pt x="0" y="0"/>
                </a:moveTo>
                <a:cubicBezTo>
                  <a:pt x="36512" y="107156"/>
                  <a:pt x="73025" y="214312"/>
                  <a:pt x="190500" y="276225"/>
                </a:cubicBezTo>
                <a:cubicBezTo>
                  <a:pt x="307975" y="338138"/>
                  <a:pt x="506412" y="354806"/>
                  <a:pt x="704850" y="37147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urved Connector 63"/>
          <p:cNvCxnSpPr/>
          <p:nvPr/>
        </p:nvCxnSpPr>
        <p:spPr>
          <a:xfrm>
            <a:off x="4842305" y="2843482"/>
            <a:ext cx="1687815" cy="949396"/>
          </a:xfrm>
          <a:prstGeom prst="curvedConnector3">
            <a:avLst>
              <a:gd name="adj1" fmla="val 70313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4701320" y="4273158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Lexicons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12" idx="1"/>
          </p:cNvCxnSpPr>
          <p:nvPr/>
        </p:nvCxnSpPr>
        <p:spPr>
          <a:xfrm rot="10800000">
            <a:off x="6108166" y="4109343"/>
            <a:ext cx="421954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5053282" y="4109343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1729298" y="3634645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4155531" y="3633546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7111405" y="3633546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1731496" y="2473173"/>
            <a:ext cx="316465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59" descr="File:Wikipedia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048" y="1749040"/>
            <a:ext cx="738419" cy="7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/>
          <p:nvPr/>
        </p:nvSpPr>
        <p:spPr>
          <a:xfrm>
            <a:off x="7400399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32260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64121" y="561075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1283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453144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585004" y="5779534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532260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664121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95981" y="5927219"/>
            <a:ext cx="105488" cy="63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530120" y="5949558"/>
            <a:ext cx="2004280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Tuples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361187" y="5779534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6" idx="3"/>
          </p:cNvCxnSpPr>
          <p:nvPr/>
        </p:nvCxnSpPr>
        <p:spPr>
          <a:xfrm>
            <a:off x="3470956" y="5779534"/>
            <a:ext cx="738419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35608" y="5779534"/>
            <a:ext cx="527442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888629" y="5463069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Article</a:t>
            </a:r>
            <a:br>
              <a:rPr lang="en-US" dirty="0" smtClean="0"/>
            </a:br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87" name="Rounded Rectangle 86"/>
          <p:cNvSpPr/>
          <p:nvPr/>
        </p:nvSpPr>
        <p:spPr>
          <a:xfrm>
            <a:off x="5264259" y="5357580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5158771" y="5463069"/>
            <a:ext cx="1582326" cy="6329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Attribute</a:t>
            </a:r>
          </a:p>
          <a:p>
            <a:pPr algn="ctr"/>
            <a:r>
              <a:rPr lang="en-US" dirty="0" smtClean="0"/>
              <a:t>Extractor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3154490" y="5949558"/>
            <a:ext cx="2426234" cy="5274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Classified Articles</a:t>
            </a:r>
            <a:endParaRPr lang="en-US" dirty="0"/>
          </a:p>
        </p:txBody>
      </p:sp>
      <p:sp>
        <p:nvSpPr>
          <p:cNvPr id="90" name="Folded Corner 89"/>
          <p:cNvSpPr/>
          <p:nvPr/>
        </p:nvSpPr>
        <p:spPr>
          <a:xfrm>
            <a:off x="1150210" y="5463069"/>
            <a:ext cx="421954" cy="527442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4420352" y="5779534"/>
            <a:ext cx="738419" cy="21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olded Corner 91"/>
          <p:cNvSpPr/>
          <p:nvPr/>
        </p:nvSpPr>
        <p:spPr>
          <a:xfrm>
            <a:off x="4209375" y="5463069"/>
            <a:ext cx="421954" cy="527442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525840" y="5568557"/>
            <a:ext cx="105488" cy="1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875443" y="4438994"/>
            <a:ext cx="791163" cy="1037261"/>
          </a:xfrm>
          <a:custGeom>
            <a:avLst/>
            <a:gdLst>
              <a:gd name="connsiteX0" fmla="*/ 0 w 571500"/>
              <a:gd name="connsiteY0" fmla="*/ 0 h 609600"/>
              <a:gd name="connsiteX1" fmla="*/ 85725 w 571500"/>
              <a:gd name="connsiteY1" fmla="*/ 180975 h 609600"/>
              <a:gd name="connsiteX2" fmla="*/ 476250 w 571500"/>
              <a:gd name="connsiteY2" fmla="*/ 381000 h 609600"/>
              <a:gd name="connsiteX3" fmla="*/ 571500 w 571500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609600">
                <a:moveTo>
                  <a:pt x="0" y="0"/>
                </a:moveTo>
                <a:cubicBezTo>
                  <a:pt x="3175" y="58737"/>
                  <a:pt x="6350" y="117475"/>
                  <a:pt x="85725" y="180975"/>
                </a:cubicBezTo>
                <a:cubicBezTo>
                  <a:pt x="165100" y="244475"/>
                  <a:pt x="395288" y="309563"/>
                  <a:pt x="476250" y="381000"/>
                </a:cubicBezTo>
                <a:cubicBezTo>
                  <a:pt x="557213" y="452438"/>
                  <a:pt x="564356" y="531019"/>
                  <a:pt x="571500" y="60960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314863" y="4425808"/>
            <a:ext cx="1582326" cy="1037261"/>
          </a:xfrm>
          <a:custGeom>
            <a:avLst/>
            <a:gdLst>
              <a:gd name="connsiteX0" fmla="*/ 0 w 571500"/>
              <a:gd name="connsiteY0" fmla="*/ 0 h 609600"/>
              <a:gd name="connsiteX1" fmla="*/ 85725 w 571500"/>
              <a:gd name="connsiteY1" fmla="*/ 180975 h 609600"/>
              <a:gd name="connsiteX2" fmla="*/ 476250 w 571500"/>
              <a:gd name="connsiteY2" fmla="*/ 381000 h 609600"/>
              <a:gd name="connsiteX3" fmla="*/ 571500 w 571500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609600">
                <a:moveTo>
                  <a:pt x="0" y="0"/>
                </a:moveTo>
                <a:cubicBezTo>
                  <a:pt x="3175" y="58737"/>
                  <a:pt x="6350" y="117475"/>
                  <a:pt x="85725" y="180975"/>
                </a:cubicBezTo>
                <a:cubicBezTo>
                  <a:pt x="165100" y="244475"/>
                  <a:pt x="395288" y="309563"/>
                  <a:pt x="476250" y="381000"/>
                </a:cubicBezTo>
                <a:cubicBezTo>
                  <a:pt x="557213" y="452438"/>
                  <a:pt x="564356" y="531019"/>
                  <a:pt x="571500" y="60960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93837" y="4781490"/>
            <a:ext cx="123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Extraction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898852" y="11430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</a:t>
            </a:r>
            <a:endParaRPr lang="en-US" sz="2000" dirty="0"/>
          </a:p>
        </p:txBody>
      </p:sp>
      <p:sp>
        <p:nvSpPr>
          <p:cNvPr id="103" name="Rectangle 102"/>
          <p:cNvSpPr/>
          <p:nvPr/>
        </p:nvSpPr>
        <p:spPr>
          <a:xfrm>
            <a:off x="6934158" y="2548748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934158" y="2654237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934158" y="2759725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934158" y="2865213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934158" y="2970702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174147" y="2677912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174147" y="2783401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174147" y="2888889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7391400" y="2746045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391400" y="2851534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7391400" y="2957022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7391400" y="3062510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7620000" y="2476003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7620000" y="2581492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7620000" y="2686980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620000" y="2792468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715000" y="3637477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715000" y="3742966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715000" y="3848454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715000" y="3953942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5715000" y="4059431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903022" y="3637477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903022" y="3742966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903022" y="3848454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903022" y="3953942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903022" y="4059431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903022" y="4171763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903022" y="4286063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5486400" y="3637477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486400" y="3742966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486400" y="3848454"/>
            <a:ext cx="105488" cy="632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609635" cy="1095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31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r>
              <a:rPr lang="de-DE" dirty="0" smtClean="0"/>
              <a:t>Learning Extractors</a:t>
            </a:r>
          </a:p>
          <a:p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Extraction with Dynamic Lexicons</a:t>
            </a:r>
          </a:p>
          <a:p>
            <a:r>
              <a:rPr lang="de-DE" dirty="0" smtClean="0"/>
              <a:t>Experiments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609635" cy="1095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98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Lists from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extract and index lists prior to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Lists extremely noisy: navigation bars, tag sets, spam links, long text; filtering steps necessary</a:t>
            </a:r>
          </a:p>
          <a:p>
            <a:r>
              <a:rPr lang="en-US" dirty="0" smtClean="0"/>
              <a:t>49M lists containing 56M unique phrases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66800" y="2286000"/>
            <a:ext cx="838200" cy="533400"/>
            <a:chOff x="4572000" y="990600"/>
            <a:chExt cx="838200" cy="533400"/>
          </a:xfrm>
          <a:effectLst/>
        </p:grpSpPr>
        <p:sp>
          <p:nvSpPr>
            <p:cNvPr id="22" name="Cloud 21"/>
            <p:cNvSpPr/>
            <p:nvPr/>
          </p:nvSpPr>
          <p:spPr>
            <a:xfrm>
              <a:off x="4572000" y="990600"/>
              <a:ext cx="838200" cy="533400"/>
            </a:xfrm>
            <a:prstGeom prst="cloud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97398" y="1066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WWW</a:t>
              </a:r>
              <a:endParaRPr lang="en-US" dirty="0"/>
            </a:p>
          </p:txBody>
        </p:sp>
      </p:grpSp>
      <p:sp>
        <p:nvSpPr>
          <p:cNvPr id="24" name="Folded Corner 23"/>
          <p:cNvSpPr/>
          <p:nvPr/>
        </p:nvSpPr>
        <p:spPr>
          <a:xfrm>
            <a:off x="2667000" y="2522561"/>
            <a:ext cx="533400" cy="58189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85481" y="3628990"/>
            <a:ext cx="102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5B pages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48734" y="2447183"/>
            <a:ext cx="65206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/>
              <a:t>   </a:t>
            </a:r>
          </a:p>
          <a:p>
            <a:r>
              <a:rPr lang="de-DE" sz="1400" dirty="0" smtClean="0"/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610" y="2491861"/>
            <a:ext cx="97469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Mozart</a:t>
            </a:r>
          </a:p>
          <a:p>
            <a:r>
              <a:rPr lang="en-US" sz="1400" dirty="0" smtClean="0"/>
              <a:t>Beethoven</a:t>
            </a:r>
          </a:p>
          <a:p>
            <a:r>
              <a:rPr lang="de-DE" sz="1400" dirty="0" smtClean="0"/>
              <a:t>Vivaldi</a:t>
            </a:r>
            <a:endParaRPr lang="en-US" sz="14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6597944" y="2756353"/>
            <a:ext cx="639919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John</a:t>
            </a:r>
          </a:p>
          <a:p>
            <a:r>
              <a:rPr lang="de-DE" sz="1400" dirty="0" smtClean="0"/>
              <a:t>Paul</a:t>
            </a:r>
          </a:p>
          <a:p>
            <a:r>
              <a:rPr lang="de-DE" sz="1400" dirty="0" smtClean="0"/>
              <a:t>Simon</a:t>
            </a:r>
          </a:p>
          <a:p>
            <a:r>
              <a:rPr lang="de-DE" sz="1400" dirty="0" smtClean="0"/>
              <a:t>Ed</a:t>
            </a:r>
          </a:p>
          <a:p>
            <a:r>
              <a:rPr lang="de-DE" sz="1400" dirty="0" smtClean="0"/>
              <a:t>Nick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81600" y="3974068"/>
            <a:ext cx="243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49M lists, 56M phrases</a:t>
            </a:r>
            <a:endParaRPr lang="en-US" dirty="0"/>
          </a:p>
        </p:txBody>
      </p:sp>
      <p:sp>
        <p:nvSpPr>
          <p:cNvPr id="30" name="Folded Corner 29"/>
          <p:cNvSpPr/>
          <p:nvPr/>
        </p:nvSpPr>
        <p:spPr>
          <a:xfrm>
            <a:off x="2514600" y="2652643"/>
            <a:ext cx="533400" cy="58189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lded Corner 30"/>
          <p:cNvSpPr/>
          <p:nvPr/>
        </p:nvSpPr>
        <p:spPr>
          <a:xfrm>
            <a:off x="2362200" y="2805043"/>
            <a:ext cx="533400" cy="58189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ded Corner 31"/>
          <p:cNvSpPr/>
          <p:nvPr/>
        </p:nvSpPr>
        <p:spPr>
          <a:xfrm>
            <a:off x="2209800" y="2923310"/>
            <a:ext cx="533400" cy="58189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lded Corner 32"/>
          <p:cNvSpPr/>
          <p:nvPr/>
        </p:nvSpPr>
        <p:spPr>
          <a:xfrm>
            <a:off x="2343149" y="3095987"/>
            <a:ext cx="2066215" cy="111662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&lt;html&gt;&lt;body&gt;</a:t>
            </a:r>
            <a:r>
              <a:rPr lang="en-US" sz="1600" b="1" dirty="0" smtClean="0">
                <a:solidFill>
                  <a:srgbClr val="FF0000"/>
                </a:solidFill>
              </a:rPr>
              <a:t>&lt;</a:t>
            </a:r>
            <a:r>
              <a:rPr lang="en-US" sz="1600" b="1" dirty="0" err="1" smtClean="0">
                <a:solidFill>
                  <a:srgbClr val="FF0000"/>
                </a:solidFill>
              </a:rPr>
              <a:t>ul</a:t>
            </a:r>
            <a:r>
              <a:rPr lang="en-US" sz="1600" b="1" dirty="0" smtClean="0">
                <a:solidFill>
                  <a:srgbClr val="FF0000"/>
                </a:solidFill>
              </a:rPr>
              <a:t>&gt;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>
                <a:solidFill>
                  <a:srgbClr val="FF0000"/>
                </a:solidFill>
              </a:rPr>
              <a:t>&lt;li&gt;</a:t>
            </a:r>
            <a:r>
              <a:rPr lang="en-US" sz="1600" dirty="0" smtClean="0"/>
              <a:t>Boston</a:t>
            </a:r>
            <a:r>
              <a:rPr lang="en-US" sz="1600" b="1" dirty="0" smtClean="0">
                <a:solidFill>
                  <a:srgbClr val="FF0000"/>
                </a:solidFill>
              </a:rPr>
              <a:t>&lt;/li&gt;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>
                <a:solidFill>
                  <a:srgbClr val="FF0000"/>
                </a:solidFill>
              </a:rPr>
              <a:t>&lt;li&gt;</a:t>
            </a:r>
            <a:r>
              <a:rPr lang="en-US" sz="1600" dirty="0" smtClean="0"/>
              <a:t>Seattle</a:t>
            </a:r>
            <a:r>
              <a:rPr lang="en-US" sz="160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&lt;/</a:t>
            </a:r>
            <a:r>
              <a:rPr lang="en-US" sz="1600" b="1" dirty="0" err="1" smtClean="0">
                <a:solidFill>
                  <a:srgbClr val="FF0000"/>
                </a:solidFill>
              </a:rPr>
              <a:t>ul</a:t>
            </a:r>
            <a:r>
              <a:rPr lang="en-US" sz="1600" b="1" dirty="0" smtClean="0">
                <a:solidFill>
                  <a:srgbClr val="FF0000"/>
                </a:solidFill>
              </a:rPr>
              <a:t>&gt;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&lt;body&gt;&lt;/html&gt;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800" y="2599583"/>
            <a:ext cx="65206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/>
              <a:t>   </a:t>
            </a:r>
          </a:p>
          <a:p>
            <a:r>
              <a:rPr lang="de-DE" sz="1400" dirty="0" smtClean="0"/>
              <a:t>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0" y="2751983"/>
            <a:ext cx="65206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/>
              <a:t>   </a:t>
            </a:r>
          </a:p>
          <a:p>
            <a:r>
              <a:rPr lang="de-DE" sz="1400" dirty="0" smtClean="0"/>
              <a:t>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34623" y="2895600"/>
            <a:ext cx="7089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Boston</a:t>
            </a:r>
          </a:p>
          <a:p>
            <a:r>
              <a:rPr lang="de-DE" sz="1400" dirty="0" smtClean="0"/>
              <a:t>Seattle</a:t>
            </a:r>
          </a:p>
        </p:txBody>
      </p:sp>
      <p:sp>
        <p:nvSpPr>
          <p:cNvPr id="37" name="Freeform 36"/>
          <p:cNvSpPr/>
          <p:nvPr/>
        </p:nvSpPr>
        <p:spPr>
          <a:xfrm>
            <a:off x="1475096" y="2861481"/>
            <a:ext cx="696035" cy="504967"/>
          </a:xfrm>
          <a:custGeom>
            <a:avLst/>
            <a:gdLst>
              <a:gd name="connsiteX0" fmla="*/ 0 w 696035"/>
              <a:gd name="connsiteY0" fmla="*/ 0 h 504967"/>
              <a:gd name="connsiteX1" fmla="*/ 327546 w 696035"/>
              <a:gd name="connsiteY1" fmla="*/ 354841 h 504967"/>
              <a:gd name="connsiteX2" fmla="*/ 696035 w 696035"/>
              <a:gd name="connsiteY2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035" h="504967">
                <a:moveTo>
                  <a:pt x="0" y="0"/>
                </a:moveTo>
                <a:cubicBezTo>
                  <a:pt x="105770" y="135340"/>
                  <a:pt x="211540" y="270680"/>
                  <a:pt x="327546" y="354841"/>
                </a:cubicBezTo>
                <a:cubicBezTo>
                  <a:pt x="443552" y="439002"/>
                  <a:pt x="569793" y="471984"/>
                  <a:pt x="696035" y="50496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450307" y="3257266"/>
            <a:ext cx="764275" cy="245659"/>
          </a:xfrm>
          <a:custGeom>
            <a:avLst/>
            <a:gdLst>
              <a:gd name="connsiteX0" fmla="*/ 0 w 764275"/>
              <a:gd name="connsiteY0" fmla="*/ 245659 h 245659"/>
              <a:gd name="connsiteX1" fmla="*/ 341194 w 764275"/>
              <a:gd name="connsiteY1" fmla="*/ 191068 h 245659"/>
              <a:gd name="connsiteX2" fmla="*/ 559559 w 764275"/>
              <a:gd name="connsiteY2" fmla="*/ 68238 h 245659"/>
              <a:gd name="connsiteX3" fmla="*/ 764275 w 764275"/>
              <a:gd name="connsiteY3" fmla="*/ 0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275" h="245659">
                <a:moveTo>
                  <a:pt x="0" y="245659"/>
                </a:moveTo>
                <a:cubicBezTo>
                  <a:pt x="123967" y="233148"/>
                  <a:pt x="247934" y="220638"/>
                  <a:pt x="341194" y="191068"/>
                </a:cubicBezTo>
                <a:cubicBezTo>
                  <a:pt x="434454" y="161498"/>
                  <a:pt x="489045" y="100083"/>
                  <a:pt x="559559" y="68238"/>
                </a:cubicBezTo>
                <a:cubicBezTo>
                  <a:pt x="630073" y="36393"/>
                  <a:pt x="697174" y="18196"/>
                  <a:pt x="764275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39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Semi-Supervised Learning of Lexicons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Generate lexicons specific to relation in 3 steps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7901" y="2408035"/>
            <a:ext cx="2858305" cy="639965"/>
            <a:chOff x="609600" y="1600200"/>
            <a:chExt cx="4343400" cy="972473"/>
          </a:xfrm>
        </p:grpSpPr>
        <p:sp>
          <p:nvSpPr>
            <p:cNvPr id="4" name="Rectangle 3"/>
            <p:cNvSpPr/>
            <p:nvPr/>
          </p:nvSpPr>
          <p:spPr>
            <a:xfrm>
              <a:off x="609600" y="1600200"/>
              <a:ext cx="4343400" cy="972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Seinfeld was born in Brooklyn, New York…</a:t>
              </a: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Born in Omaha, Tony later developed …</a:t>
              </a: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His birthplace was Boston. …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just"/>
              <a:endParaRPr lang="en-US" sz="12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just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30933" y="1627908"/>
              <a:ext cx="8382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/>
                <a:t>Brooklyn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0870" y="1905000"/>
              <a:ext cx="685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/>
                <a:t>Omaha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79965" y="2182090"/>
              <a:ext cx="685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/>
                <a:t>Boston</a:t>
              </a:r>
              <a:endParaRPr lang="en-US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9321" y="4309443"/>
            <a:ext cx="1596190" cy="1061829"/>
            <a:chOff x="2369403" y="4495562"/>
            <a:chExt cx="2965172" cy="1972514"/>
          </a:xfrm>
        </p:grpSpPr>
        <p:sp>
          <p:nvSpPr>
            <p:cNvPr id="9" name="TextBox 8"/>
            <p:cNvSpPr txBox="1"/>
            <p:nvPr/>
          </p:nvSpPr>
          <p:spPr>
            <a:xfrm>
              <a:off x="3305706" y="4495800"/>
              <a:ext cx="998169" cy="14579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900" dirty="0" smtClean="0"/>
                <a:t>London</a:t>
              </a:r>
            </a:p>
            <a:p>
              <a:r>
                <a:rPr lang="de-DE" sz="900" dirty="0" smtClean="0"/>
                <a:t>Miami</a:t>
              </a:r>
            </a:p>
            <a:p>
              <a:r>
                <a:rPr lang="de-DE" sz="900" dirty="0" smtClean="0"/>
                <a:t>Boston</a:t>
              </a:r>
            </a:p>
            <a:p>
              <a:r>
                <a:rPr lang="de-DE" sz="900" dirty="0" smtClean="0"/>
                <a:t>Denver</a:t>
              </a:r>
            </a:p>
            <a:p>
              <a:r>
                <a:rPr lang="de-DE" sz="900" dirty="0" smtClean="0"/>
                <a:t>Omaha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9403" y="4495800"/>
              <a:ext cx="1120260" cy="9433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900" dirty="0" smtClean="0"/>
                <a:t>Brooklyn</a:t>
              </a:r>
              <a:br>
                <a:rPr lang="de-DE" sz="900" dirty="0" smtClean="0"/>
              </a:br>
              <a:r>
                <a:rPr lang="de-DE" sz="900" dirty="0" smtClean="0"/>
                <a:t>Omaha</a:t>
              </a:r>
            </a:p>
            <a:p>
              <a:r>
                <a:rPr lang="de-DE" sz="900" dirty="0" smtClean="0"/>
                <a:t>Boston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2003" y="4495562"/>
              <a:ext cx="1212572" cy="19725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900" dirty="0" smtClean="0"/>
                <a:t>London</a:t>
              </a:r>
            </a:p>
            <a:p>
              <a:r>
                <a:rPr lang="de-DE" sz="900" dirty="0" smtClean="0"/>
                <a:t>Miami</a:t>
              </a:r>
            </a:p>
            <a:p>
              <a:r>
                <a:rPr lang="de-DE" sz="900" dirty="0" smtClean="0"/>
                <a:t>Boston</a:t>
              </a:r>
            </a:p>
            <a:p>
              <a:r>
                <a:rPr lang="de-DE" sz="900" dirty="0" smtClean="0"/>
                <a:t>Monterey</a:t>
              </a:r>
            </a:p>
            <a:p>
              <a:r>
                <a:rPr lang="de-DE" sz="900" dirty="0" smtClean="0"/>
                <a:t>Omaha</a:t>
              </a:r>
            </a:p>
            <a:p>
              <a:r>
                <a:rPr lang="de-DE" sz="900" dirty="0" smtClean="0"/>
                <a:t>Dallas</a:t>
              </a:r>
            </a:p>
            <a:p>
              <a:r>
                <a:rPr lang="de-DE" sz="900" dirty="0" smtClean="0"/>
                <a:t>...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82869" y="3268198"/>
            <a:ext cx="603050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900" dirty="0" smtClean="0"/>
              <a:t>Brooklyn</a:t>
            </a:r>
            <a:br>
              <a:rPr lang="de-DE" sz="900" dirty="0" smtClean="0"/>
            </a:br>
            <a:r>
              <a:rPr lang="de-DE" sz="900" dirty="0" smtClean="0"/>
              <a:t>Omaha</a:t>
            </a:r>
          </a:p>
          <a:p>
            <a:r>
              <a:rPr lang="de-DE" sz="900" dirty="0" smtClean="0"/>
              <a:t>Boston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334249" y="6172200"/>
            <a:ext cx="1323351" cy="545455"/>
            <a:chOff x="2458729" y="4744729"/>
            <a:chExt cx="2169142" cy="894071"/>
          </a:xfrm>
        </p:grpSpPr>
        <p:sp>
          <p:nvSpPr>
            <p:cNvPr id="17" name="Oval 16"/>
            <p:cNvSpPr/>
            <p:nvPr/>
          </p:nvSpPr>
          <p:spPr>
            <a:xfrm>
              <a:off x="2687329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587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687329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9159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27" idx="0"/>
              <a:endCxn id="17" idx="3"/>
            </p:cNvCxnSpPr>
            <p:nvPr/>
          </p:nvCxnSpPr>
          <p:spPr>
            <a:xfrm flipV="1">
              <a:off x="2562865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8" idx="0"/>
              <a:endCxn id="17" idx="4"/>
            </p:cNvCxnSpPr>
            <p:nvPr/>
          </p:nvCxnSpPr>
          <p:spPr>
            <a:xfrm flipV="1">
              <a:off x="2791465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9" idx="0"/>
              <a:endCxn id="17" idx="5"/>
            </p:cNvCxnSpPr>
            <p:nvPr/>
          </p:nvCxnSpPr>
          <p:spPr>
            <a:xfrm flipH="1" flipV="1">
              <a:off x="2865099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26212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73681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260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49329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2207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449329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6779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0" idx="0"/>
              <a:endCxn id="39" idx="3"/>
            </p:cNvCxnSpPr>
            <p:nvPr/>
          </p:nvCxnSpPr>
          <p:spPr>
            <a:xfrm flipV="1">
              <a:off x="3324865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1" idx="0"/>
              <a:endCxn id="39" idx="4"/>
            </p:cNvCxnSpPr>
            <p:nvPr/>
          </p:nvCxnSpPr>
          <p:spPr>
            <a:xfrm flipV="1">
              <a:off x="3553465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0"/>
              <a:endCxn id="39" idx="5"/>
            </p:cNvCxnSpPr>
            <p:nvPr/>
          </p:nvCxnSpPr>
          <p:spPr>
            <a:xfrm flipH="1" flipV="1">
              <a:off x="3627099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3832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35681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880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191000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62400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191000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419600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50" idx="0"/>
              <a:endCxn id="49" idx="3"/>
            </p:cNvCxnSpPr>
            <p:nvPr/>
          </p:nvCxnSpPr>
          <p:spPr>
            <a:xfrm flipV="1">
              <a:off x="4066536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0"/>
              <a:endCxn id="49" idx="4"/>
            </p:cNvCxnSpPr>
            <p:nvPr/>
          </p:nvCxnSpPr>
          <p:spPr>
            <a:xfrm flipV="1">
              <a:off x="4295136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0"/>
              <a:endCxn id="49" idx="5"/>
            </p:cNvCxnSpPr>
            <p:nvPr/>
          </p:nvCxnSpPr>
          <p:spPr>
            <a:xfrm flipH="1" flipV="1">
              <a:off x="4368770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124952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77352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29752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17" idx="6"/>
              <a:endCxn id="39" idx="2"/>
            </p:cNvCxnSpPr>
            <p:nvPr/>
          </p:nvCxnSpPr>
          <p:spPr>
            <a:xfrm>
              <a:off x="2895600" y="4848865"/>
              <a:ext cx="553729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9" idx="6"/>
              <a:endCxn id="49" idx="2"/>
            </p:cNvCxnSpPr>
            <p:nvPr/>
          </p:nvCxnSpPr>
          <p:spPr>
            <a:xfrm>
              <a:off x="3657600" y="4848865"/>
              <a:ext cx="5334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154681" y="48310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16681" y="48310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414058" y="2426269"/>
            <a:ext cx="3786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Extract </a:t>
            </a:r>
            <a:r>
              <a:rPr lang="en-US" sz="3200" dirty="0"/>
              <a:t>seed phrases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from </a:t>
            </a:r>
            <a:r>
              <a:rPr lang="en-US" sz="3200" dirty="0"/>
              <a:t>training </a:t>
            </a:r>
            <a:r>
              <a:rPr lang="en-US" sz="3200" dirty="0" smtClean="0"/>
              <a:t>set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4372270" y="3803325"/>
            <a:ext cx="4924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Expand seed phrases </a:t>
            </a:r>
            <a:br>
              <a:rPr lang="en-US" sz="3200" dirty="0" smtClean="0"/>
            </a:br>
            <a:r>
              <a:rPr lang="en-US" sz="3200" dirty="0" smtClean="0"/>
              <a:t>into a set of lexicons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4414058" y="52826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Add lexicons as </a:t>
            </a:r>
            <a:br>
              <a:rPr lang="en-US" sz="3200" dirty="0" smtClean="0"/>
            </a:br>
            <a:r>
              <a:rPr lang="en-US" sz="3200" dirty="0" smtClean="0"/>
              <a:t>features to CRF</a:t>
            </a:r>
            <a:endParaRPr lang="en-US" sz="3200" dirty="0"/>
          </a:p>
        </p:txBody>
      </p:sp>
      <p:sp>
        <p:nvSpPr>
          <p:cNvPr id="70" name="Freeform 69"/>
          <p:cNvSpPr/>
          <p:nvPr/>
        </p:nvSpPr>
        <p:spPr>
          <a:xfrm>
            <a:off x="2524836" y="2934269"/>
            <a:ext cx="559558" cy="286603"/>
          </a:xfrm>
          <a:custGeom>
            <a:avLst/>
            <a:gdLst>
              <a:gd name="connsiteX0" fmla="*/ 0 w 559558"/>
              <a:gd name="connsiteY0" fmla="*/ 0 h 286603"/>
              <a:gd name="connsiteX1" fmla="*/ 382137 w 559558"/>
              <a:gd name="connsiteY1" fmla="*/ 68238 h 286603"/>
              <a:gd name="connsiteX2" fmla="*/ 559558 w 559558"/>
              <a:gd name="connsiteY2" fmla="*/ 286603 h 2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286603">
                <a:moveTo>
                  <a:pt x="0" y="0"/>
                </a:moveTo>
                <a:cubicBezTo>
                  <a:pt x="144438" y="10235"/>
                  <a:pt x="288877" y="20471"/>
                  <a:pt x="382137" y="68238"/>
                </a:cubicBezTo>
                <a:cubicBezTo>
                  <a:pt x="475397" y="116005"/>
                  <a:pt x="517477" y="201304"/>
                  <a:pt x="559558" y="286603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460310" y="3821373"/>
            <a:ext cx="1624084" cy="423081"/>
          </a:xfrm>
          <a:custGeom>
            <a:avLst/>
            <a:gdLst>
              <a:gd name="connsiteX0" fmla="*/ 1624084 w 1624084"/>
              <a:gd name="connsiteY0" fmla="*/ 0 h 423081"/>
              <a:gd name="connsiteX1" fmla="*/ 1487606 w 1624084"/>
              <a:gd name="connsiteY1" fmla="*/ 150126 h 423081"/>
              <a:gd name="connsiteX2" fmla="*/ 1009935 w 1624084"/>
              <a:gd name="connsiteY2" fmla="*/ 204717 h 423081"/>
              <a:gd name="connsiteX3" fmla="*/ 259308 w 1624084"/>
              <a:gd name="connsiteY3" fmla="*/ 13648 h 423081"/>
              <a:gd name="connsiteX4" fmla="*/ 0 w 1624084"/>
              <a:gd name="connsiteY4" fmla="*/ 423081 h 4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084" h="423081">
                <a:moveTo>
                  <a:pt x="1624084" y="0"/>
                </a:moveTo>
                <a:cubicBezTo>
                  <a:pt x="1607024" y="58003"/>
                  <a:pt x="1589964" y="116007"/>
                  <a:pt x="1487606" y="150126"/>
                </a:cubicBezTo>
                <a:cubicBezTo>
                  <a:pt x="1385248" y="184246"/>
                  <a:pt x="1214651" y="227463"/>
                  <a:pt x="1009935" y="204717"/>
                </a:cubicBezTo>
                <a:cubicBezTo>
                  <a:pt x="805219" y="181971"/>
                  <a:pt x="427630" y="-22746"/>
                  <a:pt x="259308" y="13648"/>
                </a:cubicBezTo>
                <a:cubicBezTo>
                  <a:pt x="90986" y="50042"/>
                  <a:pt x="45493" y="236561"/>
                  <a:pt x="0" y="423081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442257" y="5295331"/>
            <a:ext cx="1314591" cy="723332"/>
          </a:xfrm>
          <a:custGeom>
            <a:avLst/>
            <a:gdLst>
              <a:gd name="connsiteX0" fmla="*/ 18053 w 1314591"/>
              <a:gd name="connsiteY0" fmla="*/ 0 h 723332"/>
              <a:gd name="connsiteX1" fmla="*/ 113588 w 1314591"/>
              <a:gd name="connsiteY1" fmla="*/ 313899 h 723332"/>
              <a:gd name="connsiteX2" fmla="*/ 877862 w 1314591"/>
              <a:gd name="connsiteY2" fmla="*/ 409433 h 723332"/>
              <a:gd name="connsiteX3" fmla="*/ 1314591 w 1314591"/>
              <a:gd name="connsiteY3" fmla="*/ 723332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591" h="723332">
                <a:moveTo>
                  <a:pt x="18053" y="0"/>
                </a:moveTo>
                <a:cubicBezTo>
                  <a:pt x="-5830" y="122830"/>
                  <a:pt x="-29713" y="245660"/>
                  <a:pt x="113588" y="313899"/>
                </a:cubicBezTo>
                <a:cubicBezTo>
                  <a:pt x="256889" y="382138"/>
                  <a:pt x="677695" y="341194"/>
                  <a:pt x="877862" y="409433"/>
                </a:cubicBezTo>
                <a:cubicBezTo>
                  <a:pt x="1078029" y="477672"/>
                  <a:pt x="1196310" y="600502"/>
                  <a:pt x="1314591" y="723332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810000" y="2435929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3810000" y="3813217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</a:t>
            </a:r>
            <a:endParaRPr lang="en-US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3810000" y="528262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3.</a:t>
            </a:r>
            <a:endParaRPr lang="en-US" sz="32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8141687" y="2702004"/>
            <a:ext cx="849913" cy="2403396"/>
            <a:chOff x="8141687" y="2702004"/>
            <a:chExt cx="849913" cy="2403396"/>
          </a:xfrm>
        </p:grpSpPr>
        <p:sp>
          <p:nvSpPr>
            <p:cNvPr id="76" name="TextBox 75"/>
            <p:cNvSpPr txBox="1"/>
            <p:nvPr/>
          </p:nvSpPr>
          <p:spPr>
            <a:xfrm>
              <a:off x="8141687" y="2702004"/>
              <a:ext cx="84991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/>
                </a:rPr>
                <a:t></a:t>
              </a:r>
              <a:endPara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53400" y="3997404"/>
              <a:ext cx="5774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/>
                </a:rPr>
                <a:t>?</a:t>
              </a:r>
              <a:endPara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548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Seeds to Lexicons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imilarity between lists using vector-space model: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Intuition: lists are similar if they have many overlapping phrases, the phrases are not too common, and lists are not too long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17363" y="2579132"/>
            <a:ext cx="524411" cy="3281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826765"/>
            <a:ext cx="934679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Yokohama</a:t>
            </a:r>
          </a:p>
          <a:p>
            <a:r>
              <a:rPr lang="de-DE" sz="1400" dirty="0" smtClean="0"/>
              <a:t>Tokyo</a:t>
            </a:r>
          </a:p>
          <a:p>
            <a:r>
              <a:rPr lang="de-DE" sz="1400" dirty="0" smtClean="0"/>
              <a:t>Osaka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9089" y="2541502"/>
            <a:ext cx="89005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Tokyo</a:t>
            </a:r>
          </a:p>
          <a:p>
            <a:r>
              <a:rPr lang="de-DE" sz="1400" dirty="0" smtClean="0"/>
              <a:t>London</a:t>
            </a:r>
          </a:p>
          <a:p>
            <a:r>
              <a:rPr lang="de-DE" sz="1400" dirty="0" smtClean="0"/>
              <a:t>Moscow</a:t>
            </a:r>
          </a:p>
          <a:p>
            <a:r>
              <a:rPr lang="de-DE" sz="1400" dirty="0" smtClean="0"/>
              <a:t>Redmond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7363" y="2286000"/>
            <a:ext cx="524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</a:p>
          <a:p>
            <a:pPr algn="ctr"/>
            <a:r>
              <a:rPr lang="en-US" dirty="0" smtClean="0"/>
              <a:t>.10</a:t>
            </a:r>
          </a:p>
          <a:p>
            <a:pPr algn="ctr"/>
            <a:r>
              <a:rPr lang="en-US" dirty="0" smtClean="0"/>
              <a:t>.06</a:t>
            </a:r>
          </a:p>
          <a:p>
            <a:pPr algn="ctr"/>
            <a:r>
              <a:rPr lang="en-US" dirty="0" smtClean="0"/>
              <a:t>.18</a:t>
            </a:r>
          </a:p>
          <a:p>
            <a:pPr algn="ctr"/>
            <a:r>
              <a:rPr lang="en-US" dirty="0" smtClean="0"/>
              <a:t>0</a:t>
            </a:r>
          </a:p>
          <a:p>
            <a:pPr algn="ctr"/>
            <a:r>
              <a:rPr lang="en-US" dirty="0" smtClean="0"/>
              <a:t>.50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5563" y="2970074"/>
            <a:ext cx="524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.22</a:t>
            </a:r>
          </a:p>
          <a:p>
            <a:pPr algn="ctr"/>
            <a:r>
              <a:rPr lang="en-US" dirty="0" smtClean="0"/>
              <a:t>.10</a:t>
            </a:r>
          </a:p>
          <a:p>
            <a:pPr algn="ctr"/>
            <a:r>
              <a:rPr lang="en-US" dirty="0" smtClean="0"/>
              <a:t>0</a:t>
            </a:r>
          </a:p>
          <a:p>
            <a:pPr algn="ctr"/>
            <a:r>
              <a:rPr lang="en-US" dirty="0" smtClean="0"/>
              <a:t>0</a:t>
            </a:r>
          </a:p>
          <a:p>
            <a:pPr algn="ctr"/>
            <a:r>
              <a:rPr lang="en-US" dirty="0" smtClean="0"/>
              <a:t>.15</a:t>
            </a:r>
          </a:p>
          <a:p>
            <a:pPr algn="ctr"/>
            <a:r>
              <a:rPr lang="en-US" dirty="0" smtClean="0"/>
              <a:t>0</a:t>
            </a:r>
          </a:p>
        </p:txBody>
      </p:sp>
      <p:sp>
        <p:nvSpPr>
          <p:cNvPr id="9" name="Double Bracket 8"/>
          <p:cNvSpPr/>
          <p:nvPr/>
        </p:nvSpPr>
        <p:spPr>
          <a:xfrm>
            <a:off x="3084574" y="2362200"/>
            <a:ext cx="381000" cy="167812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uble Bracket 9"/>
          <p:cNvSpPr/>
          <p:nvPr/>
        </p:nvSpPr>
        <p:spPr>
          <a:xfrm>
            <a:off x="3909126" y="3032626"/>
            <a:ext cx="381000" cy="167812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913374" y="3687964"/>
                <a:ext cx="2823465" cy="655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similarity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</a:rPr>
                            <m:t>k</m:t>
                          </m:r>
                          <m:r>
                            <a:rPr lang="en-US" i="1" smtClean="0">
                              <a:latin typeface="Cambria Math"/>
                            </a:rPr>
                            <m:t>,</m:t>
                          </m:r>
                          <m:r>
                            <a:rPr lang="en-US" i="1" smtClean="0">
                              <a:latin typeface="Cambria Math"/>
                            </a:rPr>
                            <m:t>l</m:t>
                          </m:r>
                        </m:e>
                      </m:d>
                      <m:r>
                        <a:rPr lang="en-US" i="1" smtClean="0">
                          <a:latin typeface="Cambria Math"/>
                        </a:rPr>
                        <m:t>:=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k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l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k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l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74" y="3687964"/>
                <a:ext cx="2823465" cy="65543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913374" y="2362200"/>
                <a:ext cx="3032305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#</m:t>
                          </m:r>
                          <m:r>
                            <a:rPr lang="en-US" i="1" smtClean="0">
                              <a:latin typeface="Cambria Math"/>
                            </a:rPr>
                            <m:t>lists</m:t>
                          </m:r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latin typeface="Cambria Math"/>
                            </a:rPr>
                            <m:t>containing</m:t>
                          </m:r>
                          <m:r>
                            <a:rPr lang="en-US" i="1" smtClean="0">
                              <a:latin typeface="Cambria Math"/>
                            </a:rPr>
                            <m:t> "</m:t>
                          </m:r>
                          <m:r>
                            <a:rPr lang="en-US" i="1" smtClean="0">
                              <a:latin typeface="Cambria Math"/>
                            </a:rPr>
                            <m:t>London</m:t>
                          </m:r>
                          <m:r>
                            <a:rPr lang="en-US" i="1" smtClean="0">
                              <a:latin typeface="Cambria Math"/>
                            </a:rPr>
                            <m:t>"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74" y="2362200"/>
                <a:ext cx="3032305" cy="66133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2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2609141" y="3018555"/>
            <a:ext cx="40822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</p:cNvCxnSpPr>
          <p:nvPr/>
        </p:nvCxnSpPr>
        <p:spPr>
          <a:xfrm>
            <a:off x="2153879" y="4196097"/>
            <a:ext cx="1701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703574" y="2209800"/>
                <a:ext cx="4318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k</m:t>
                      </m:r>
                      <m:r>
                        <a:rPr lang="en-US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74" y="2209800"/>
                <a:ext cx="431849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8333" r="-197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567125" y="2907268"/>
                <a:ext cx="377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l</m:t>
                      </m:r>
                      <m:r>
                        <a:rPr lang="en-US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125" y="2907268"/>
                <a:ext cx="377924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8197" r="-209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4" idx="6"/>
          </p:cNvCxnSpPr>
          <p:nvPr/>
        </p:nvCxnSpPr>
        <p:spPr>
          <a:xfrm>
            <a:off x="3541774" y="2743200"/>
            <a:ext cx="1371600" cy="0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9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rbel" pitchFamily="34" charset="0"/>
              </a:rPr>
              <a:t>“What Russian-born writers </a:t>
            </a:r>
            <a:br>
              <a:rPr lang="en-US" dirty="0" smtClean="0">
                <a:latin typeface="Corbel" pitchFamily="34" charset="0"/>
              </a:rPr>
            </a:br>
            <a:r>
              <a:rPr lang="en-US" dirty="0" smtClean="0">
                <a:latin typeface="Corbel" pitchFamily="34" charset="0"/>
              </a:rPr>
              <a:t>publish in the U.K.?”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304256" cy="240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2272484" cy="23195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04864"/>
            <a:ext cx="2033860" cy="212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060848"/>
            <a:ext cx="2175520" cy="221010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844824"/>
            <a:ext cx="2079848" cy="21205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348880"/>
            <a:ext cx="2235696" cy="23279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7584" y="49422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orbel" pitchFamily="34" charset="0"/>
              </a:rPr>
              <a:t>Use Information Extraction</a:t>
            </a:r>
            <a:endParaRPr lang="de-DE" dirty="0"/>
          </a:p>
        </p:txBody>
      </p:sp>
      <p:sp>
        <p:nvSpPr>
          <p:cNvPr id="3" name="Right Arrow 2"/>
          <p:cNvSpPr/>
          <p:nvPr/>
        </p:nvSpPr>
        <p:spPr>
          <a:xfrm>
            <a:off x="837283" y="5407454"/>
            <a:ext cx="720080" cy="21249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597004" y="2209800"/>
            <a:ext cx="4416188" cy="37156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14147" y="2308746"/>
            <a:ext cx="3207224" cy="19106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09682" y="2383908"/>
            <a:ext cx="2047164" cy="10450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Seeds to Lexicons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Produce lexicons of different </a:t>
            </a:r>
            <a:r>
              <a:rPr lang="en-US" dirty="0" err="1" smtClean="0"/>
              <a:t>Pr</a:t>
            </a:r>
            <a:r>
              <a:rPr lang="en-US" dirty="0" smtClean="0"/>
              <a:t>/Re compromises: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775" y="4424388"/>
            <a:ext cx="83099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Brooklyn</a:t>
            </a:r>
            <a:br>
              <a:rPr lang="de-DE" sz="1400" dirty="0" smtClean="0"/>
            </a:br>
            <a:r>
              <a:rPr lang="de-DE" sz="1400" dirty="0" smtClean="0"/>
              <a:t>Omaha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775" y="494760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seeds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1673" y="2411864"/>
            <a:ext cx="83099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Omaha</a:t>
            </a:r>
          </a:p>
          <a:p>
            <a:r>
              <a:rPr lang="de-DE" sz="1400" dirty="0" smtClean="0"/>
              <a:t>Boston</a:t>
            </a:r>
          </a:p>
          <a:p>
            <a:r>
              <a:rPr lang="de-DE" sz="1400" dirty="0" smtClean="0"/>
              <a:t>Denver</a:t>
            </a:r>
          </a:p>
          <a:p>
            <a:r>
              <a:rPr lang="de-DE" sz="1400" dirty="0" smtClean="0"/>
              <a:t>Brooklyn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7305" y="3429000"/>
            <a:ext cx="73289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London</a:t>
            </a:r>
          </a:p>
          <a:p>
            <a:r>
              <a:rPr lang="de-DE" sz="1400" dirty="0" smtClean="0"/>
              <a:t>Omaha</a:t>
            </a:r>
          </a:p>
          <a:p>
            <a:r>
              <a:rPr lang="de-DE" sz="1400" dirty="0" smtClean="0"/>
              <a:t>Boston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6548" y="4267200"/>
            <a:ext cx="732893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London</a:t>
            </a:r>
          </a:p>
          <a:p>
            <a:r>
              <a:rPr lang="de-DE" sz="1400" dirty="0" smtClean="0"/>
              <a:t>Denver</a:t>
            </a:r>
          </a:p>
          <a:p>
            <a:r>
              <a:rPr lang="de-DE" sz="1400" dirty="0" smtClean="0"/>
              <a:t>Omaha</a:t>
            </a:r>
          </a:p>
          <a:p>
            <a:r>
              <a:rPr lang="de-DE" sz="1400" dirty="0" smtClean="0"/>
              <a:t>Boston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1673" y="5334000"/>
            <a:ext cx="83099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Brooklyn</a:t>
            </a:r>
          </a:p>
          <a:p>
            <a:r>
              <a:rPr lang="en-US" sz="1400" dirty="0" smtClean="0"/>
              <a:t>George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00" y="5966936"/>
            <a:ext cx="830997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Brooklyn</a:t>
            </a:r>
          </a:p>
          <a:p>
            <a:r>
              <a:rPr lang="en-US" sz="1400" dirty="0" smtClean="0"/>
              <a:t>John</a:t>
            </a:r>
          </a:p>
          <a:p>
            <a:r>
              <a:rPr lang="en-US" sz="1400" dirty="0" smtClean="0"/>
              <a:t>George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4748" y="2362200"/>
            <a:ext cx="20130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Union of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hrases</a:t>
            </a:r>
            <a:br>
              <a:rPr lang="en-US" sz="3200" dirty="0" smtClean="0"/>
            </a:br>
            <a:r>
              <a:rPr lang="en-US" sz="3200" dirty="0" smtClean="0"/>
              <a:t>on top lists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20458" y="2398693"/>
            <a:ext cx="83099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Omaha</a:t>
            </a:r>
          </a:p>
          <a:p>
            <a:r>
              <a:rPr lang="de-DE" sz="1400" dirty="0" smtClean="0"/>
              <a:t>Boston</a:t>
            </a:r>
          </a:p>
          <a:p>
            <a:r>
              <a:rPr lang="de-DE" sz="1400" dirty="0" smtClean="0"/>
              <a:t>Denver</a:t>
            </a:r>
          </a:p>
          <a:p>
            <a:r>
              <a:rPr lang="de-DE" sz="1400" dirty="0" smtClean="0"/>
              <a:t>Brooklyn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0055" y="2398693"/>
            <a:ext cx="830997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Omaha</a:t>
            </a:r>
          </a:p>
          <a:p>
            <a:r>
              <a:rPr lang="de-DE" sz="1400" dirty="0" smtClean="0"/>
              <a:t>Boston</a:t>
            </a:r>
          </a:p>
          <a:p>
            <a:r>
              <a:rPr lang="de-DE" sz="1400" dirty="0" smtClean="0"/>
              <a:t>Denver</a:t>
            </a:r>
          </a:p>
          <a:p>
            <a:r>
              <a:rPr lang="de-DE" sz="1400" dirty="0" smtClean="0"/>
              <a:t>Brooklyn</a:t>
            </a:r>
          </a:p>
          <a:p>
            <a:r>
              <a:rPr lang="de-DE" sz="1400" dirty="0" smtClean="0"/>
              <a:t>London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33207" y="2411104"/>
            <a:ext cx="830997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Omaha</a:t>
            </a:r>
          </a:p>
          <a:p>
            <a:r>
              <a:rPr lang="de-DE" sz="1400" dirty="0" smtClean="0"/>
              <a:t>Boston</a:t>
            </a:r>
          </a:p>
          <a:p>
            <a:r>
              <a:rPr lang="de-DE" sz="1400" dirty="0" smtClean="0"/>
              <a:t>Denver</a:t>
            </a:r>
          </a:p>
          <a:p>
            <a:r>
              <a:rPr lang="de-DE" sz="1400" dirty="0" smtClean="0"/>
              <a:t>Brooklyn</a:t>
            </a:r>
          </a:p>
          <a:p>
            <a:r>
              <a:rPr lang="de-DE" sz="1400" dirty="0" smtClean="0"/>
              <a:t>London</a:t>
            </a:r>
          </a:p>
          <a:p>
            <a:r>
              <a:rPr lang="de-DE" sz="1400" dirty="0" smtClean="0"/>
              <a:t>Denver</a:t>
            </a:r>
          </a:p>
          <a:p>
            <a:r>
              <a:rPr lang="de-DE" sz="1400" dirty="0" smtClean="0"/>
              <a:t>Brooklyn</a:t>
            </a:r>
          </a:p>
          <a:p>
            <a:r>
              <a:rPr lang="de-DE" sz="1400" dirty="0" smtClean="0"/>
              <a:t>George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1598" y="312390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.87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1598" y="376890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.79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1598" y="439000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1598" y="4876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1598" y="528511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.17</a:t>
            </a:r>
            <a:endParaRPr lang="en-US" dirty="0"/>
          </a:p>
        </p:txBody>
      </p:sp>
      <p:cxnSp>
        <p:nvCxnSpPr>
          <p:cNvPr id="24" name="Straight Arrow Connector 23"/>
          <p:cNvCxnSpPr>
            <a:endCxn id="6" idx="1"/>
          </p:cNvCxnSpPr>
          <p:nvPr/>
        </p:nvCxnSpPr>
        <p:spPr>
          <a:xfrm flipV="1">
            <a:off x="1364772" y="2888918"/>
            <a:ext cx="1486901" cy="15354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1"/>
          </p:cNvCxnSpPr>
          <p:nvPr/>
        </p:nvCxnSpPr>
        <p:spPr>
          <a:xfrm flipV="1">
            <a:off x="1364772" y="3798332"/>
            <a:ext cx="1502533" cy="709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3"/>
            <a:endCxn id="11" idx="1"/>
          </p:cNvCxnSpPr>
          <p:nvPr/>
        </p:nvCxnSpPr>
        <p:spPr>
          <a:xfrm>
            <a:off x="1364772" y="4685998"/>
            <a:ext cx="1501776" cy="58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364772" y="4876800"/>
            <a:ext cx="1486901" cy="7188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1"/>
          </p:cNvCxnSpPr>
          <p:nvPr/>
        </p:nvCxnSpPr>
        <p:spPr>
          <a:xfrm>
            <a:off x="1364772" y="4947608"/>
            <a:ext cx="1488128" cy="13886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8600" y="2362200"/>
            <a:ext cx="171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Sort by </a:t>
            </a:r>
            <a:br>
              <a:rPr lang="en-US" sz="3200" dirty="0" smtClean="0"/>
            </a:br>
            <a:r>
              <a:rPr lang="en-US" sz="3200" dirty="0" smtClean="0"/>
              <a:t>similarity</a:t>
            </a:r>
          </a:p>
          <a:p>
            <a:r>
              <a:rPr lang="en-US" sz="3200" dirty="0" smtClean="0"/>
              <a:t>to seeds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480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Semi-Supervised Learning of Lexicons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Generate lexicons specific to relation in 3 steps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7901" y="2408035"/>
            <a:ext cx="2858305" cy="639965"/>
            <a:chOff x="609600" y="1600200"/>
            <a:chExt cx="4343400" cy="972473"/>
          </a:xfrm>
        </p:grpSpPr>
        <p:sp>
          <p:nvSpPr>
            <p:cNvPr id="4" name="Rectangle 3"/>
            <p:cNvSpPr/>
            <p:nvPr/>
          </p:nvSpPr>
          <p:spPr>
            <a:xfrm>
              <a:off x="609600" y="1600200"/>
              <a:ext cx="4343400" cy="972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Seinfeld was born in Brooklyn, New York…</a:t>
              </a: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Born in Omaha, Tony later developed …</a:t>
              </a: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His birthplace was Boston. …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just"/>
              <a:endParaRPr lang="en-US" sz="12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just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30933" y="1627908"/>
              <a:ext cx="8382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/>
                <a:t>Brooklyn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0870" y="1905000"/>
              <a:ext cx="685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/>
                <a:t>Omaha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79965" y="2182090"/>
              <a:ext cx="685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/>
                <a:t>Boston</a:t>
              </a:r>
              <a:endParaRPr lang="en-US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9321" y="4309443"/>
            <a:ext cx="1596190" cy="1061829"/>
            <a:chOff x="2369403" y="4495562"/>
            <a:chExt cx="2965172" cy="1972514"/>
          </a:xfrm>
        </p:grpSpPr>
        <p:sp>
          <p:nvSpPr>
            <p:cNvPr id="9" name="TextBox 8"/>
            <p:cNvSpPr txBox="1"/>
            <p:nvPr/>
          </p:nvSpPr>
          <p:spPr>
            <a:xfrm>
              <a:off x="3305706" y="4495800"/>
              <a:ext cx="998169" cy="14579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900" dirty="0" smtClean="0"/>
                <a:t>London</a:t>
              </a:r>
            </a:p>
            <a:p>
              <a:r>
                <a:rPr lang="de-DE" sz="900" dirty="0" smtClean="0"/>
                <a:t>Miami</a:t>
              </a:r>
            </a:p>
            <a:p>
              <a:r>
                <a:rPr lang="de-DE" sz="900" dirty="0" smtClean="0"/>
                <a:t>Boston</a:t>
              </a:r>
            </a:p>
            <a:p>
              <a:r>
                <a:rPr lang="de-DE" sz="900" dirty="0" smtClean="0"/>
                <a:t>Denver</a:t>
              </a:r>
            </a:p>
            <a:p>
              <a:r>
                <a:rPr lang="de-DE" sz="900" dirty="0" smtClean="0"/>
                <a:t>Omaha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9403" y="4495800"/>
              <a:ext cx="1120260" cy="9433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900" dirty="0" smtClean="0"/>
                <a:t>Brooklyn</a:t>
              </a:r>
              <a:br>
                <a:rPr lang="de-DE" sz="900" dirty="0" smtClean="0"/>
              </a:br>
              <a:r>
                <a:rPr lang="de-DE" sz="900" dirty="0" smtClean="0"/>
                <a:t>Omaha</a:t>
              </a:r>
            </a:p>
            <a:p>
              <a:r>
                <a:rPr lang="de-DE" sz="900" dirty="0" smtClean="0"/>
                <a:t>Boston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2003" y="4495562"/>
              <a:ext cx="1212572" cy="19725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900" dirty="0" smtClean="0"/>
                <a:t>London</a:t>
              </a:r>
            </a:p>
            <a:p>
              <a:r>
                <a:rPr lang="de-DE" sz="900" dirty="0" smtClean="0"/>
                <a:t>Miami</a:t>
              </a:r>
            </a:p>
            <a:p>
              <a:r>
                <a:rPr lang="de-DE" sz="900" dirty="0" smtClean="0"/>
                <a:t>Boston</a:t>
              </a:r>
            </a:p>
            <a:p>
              <a:r>
                <a:rPr lang="de-DE" sz="900" dirty="0" smtClean="0"/>
                <a:t>Monterey</a:t>
              </a:r>
            </a:p>
            <a:p>
              <a:r>
                <a:rPr lang="de-DE" sz="900" dirty="0" smtClean="0"/>
                <a:t>Omaha</a:t>
              </a:r>
            </a:p>
            <a:p>
              <a:r>
                <a:rPr lang="de-DE" sz="900" dirty="0" smtClean="0"/>
                <a:t>Dallas</a:t>
              </a:r>
            </a:p>
            <a:p>
              <a:r>
                <a:rPr lang="de-DE" sz="900" dirty="0" smtClean="0"/>
                <a:t>...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82869" y="3268198"/>
            <a:ext cx="603050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900" dirty="0" smtClean="0"/>
              <a:t>Brooklyn</a:t>
            </a:r>
            <a:br>
              <a:rPr lang="de-DE" sz="900" dirty="0" smtClean="0"/>
            </a:br>
            <a:r>
              <a:rPr lang="de-DE" sz="900" dirty="0" smtClean="0"/>
              <a:t>Omaha</a:t>
            </a:r>
          </a:p>
          <a:p>
            <a:r>
              <a:rPr lang="de-DE" sz="900" dirty="0" smtClean="0"/>
              <a:t>Boston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334249" y="6172200"/>
            <a:ext cx="1323351" cy="545455"/>
            <a:chOff x="2458729" y="4744729"/>
            <a:chExt cx="2169142" cy="894071"/>
          </a:xfrm>
        </p:grpSpPr>
        <p:sp>
          <p:nvSpPr>
            <p:cNvPr id="17" name="Oval 16"/>
            <p:cNvSpPr/>
            <p:nvPr/>
          </p:nvSpPr>
          <p:spPr>
            <a:xfrm>
              <a:off x="2687329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587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687329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9159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27" idx="0"/>
              <a:endCxn id="17" idx="3"/>
            </p:cNvCxnSpPr>
            <p:nvPr/>
          </p:nvCxnSpPr>
          <p:spPr>
            <a:xfrm flipV="1">
              <a:off x="2562865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8" idx="0"/>
              <a:endCxn id="17" idx="4"/>
            </p:cNvCxnSpPr>
            <p:nvPr/>
          </p:nvCxnSpPr>
          <p:spPr>
            <a:xfrm flipV="1">
              <a:off x="2791465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9" idx="0"/>
              <a:endCxn id="17" idx="5"/>
            </p:cNvCxnSpPr>
            <p:nvPr/>
          </p:nvCxnSpPr>
          <p:spPr>
            <a:xfrm flipH="1" flipV="1">
              <a:off x="2865099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26212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73681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260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49329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2207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449329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6779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0" idx="0"/>
              <a:endCxn id="39" idx="3"/>
            </p:cNvCxnSpPr>
            <p:nvPr/>
          </p:nvCxnSpPr>
          <p:spPr>
            <a:xfrm flipV="1">
              <a:off x="3324865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1" idx="0"/>
              <a:endCxn id="39" idx="4"/>
            </p:cNvCxnSpPr>
            <p:nvPr/>
          </p:nvCxnSpPr>
          <p:spPr>
            <a:xfrm flipV="1">
              <a:off x="3553465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0"/>
              <a:endCxn id="39" idx="5"/>
            </p:cNvCxnSpPr>
            <p:nvPr/>
          </p:nvCxnSpPr>
          <p:spPr>
            <a:xfrm flipH="1" flipV="1">
              <a:off x="3627099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3832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35681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880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191000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62400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191000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419600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50" idx="0"/>
              <a:endCxn id="49" idx="3"/>
            </p:cNvCxnSpPr>
            <p:nvPr/>
          </p:nvCxnSpPr>
          <p:spPr>
            <a:xfrm flipV="1">
              <a:off x="4066536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0"/>
              <a:endCxn id="49" idx="4"/>
            </p:cNvCxnSpPr>
            <p:nvPr/>
          </p:nvCxnSpPr>
          <p:spPr>
            <a:xfrm flipV="1">
              <a:off x="4295136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0"/>
              <a:endCxn id="49" idx="5"/>
            </p:cNvCxnSpPr>
            <p:nvPr/>
          </p:nvCxnSpPr>
          <p:spPr>
            <a:xfrm flipH="1" flipV="1">
              <a:off x="4368770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124952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77352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29752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17" idx="6"/>
              <a:endCxn id="39" idx="2"/>
            </p:cNvCxnSpPr>
            <p:nvPr/>
          </p:nvCxnSpPr>
          <p:spPr>
            <a:xfrm>
              <a:off x="2895600" y="4848865"/>
              <a:ext cx="553729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9" idx="6"/>
              <a:endCxn id="49" idx="2"/>
            </p:cNvCxnSpPr>
            <p:nvPr/>
          </p:nvCxnSpPr>
          <p:spPr>
            <a:xfrm>
              <a:off x="3657600" y="4848865"/>
              <a:ext cx="5334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154681" y="48310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16681" y="48310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414058" y="2426269"/>
            <a:ext cx="3786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Extract </a:t>
            </a:r>
            <a:r>
              <a:rPr lang="en-US" sz="3200" dirty="0"/>
              <a:t>seed phrases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from </a:t>
            </a:r>
            <a:r>
              <a:rPr lang="en-US" sz="3200" dirty="0"/>
              <a:t>training </a:t>
            </a:r>
            <a:r>
              <a:rPr lang="en-US" sz="3200" dirty="0" smtClean="0"/>
              <a:t>set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4372270" y="3803325"/>
            <a:ext cx="4924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Expand seed phrases </a:t>
            </a:r>
            <a:br>
              <a:rPr lang="en-US" sz="3200" dirty="0" smtClean="0"/>
            </a:br>
            <a:r>
              <a:rPr lang="en-US" sz="3200" dirty="0" smtClean="0"/>
              <a:t>into a set of lexicons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4414058" y="52826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Add lexicons as </a:t>
            </a:r>
            <a:br>
              <a:rPr lang="en-US" sz="3200" dirty="0" smtClean="0"/>
            </a:br>
            <a:r>
              <a:rPr lang="en-US" sz="3200" dirty="0" smtClean="0"/>
              <a:t>features to CRF</a:t>
            </a:r>
            <a:endParaRPr lang="en-US" sz="3200" dirty="0"/>
          </a:p>
        </p:txBody>
      </p:sp>
      <p:sp>
        <p:nvSpPr>
          <p:cNvPr id="70" name="Freeform 69"/>
          <p:cNvSpPr/>
          <p:nvPr/>
        </p:nvSpPr>
        <p:spPr>
          <a:xfrm>
            <a:off x="2524836" y="2934269"/>
            <a:ext cx="559558" cy="286603"/>
          </a:xfrm>
          <a:custGeom>
            <a:avLst/>
            <a:gdLst>
              <a:gd name="connsiteX0" fmla="*/ 0 w 559558"/>
              <a:gd name="connsiteY0" fmla="*/ 0 h 286603"/>
              <a:gd name="connsiteX1" fmla="*/ 382137 w 559558"/>
              <a:gd name="connsiteY1" fmla="*/ 68238 h 286603"/>
              <a:gd name="connsiteX2" fmla="*/ 559558 w 559558"/>
              <a:gd name="connsiteY2" fmla="*/ 286603 h 2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286603">
                <a:moveTo>
                  <a:pt x="0" y="0"/>
                </a:moveTo>
                <a:cubicBezTo>
                  <a:pt x="144438" y="10235"/>
                  <a:pt x="288877" y="20471"/>
                  <a:pt x="382137" y="68238"/>
                </a:cubicBezTo>
                <a:cubicBezTo>
                  <a:pt x="475397" y="116005"/>
                  <a:pt x="517477" y="201304"/>
                  <a:pt x="559558" y="286603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460310" y="3821373"/>
            <a:ext cx="1624084" cy="423081"/>
          </a:xfrm>
          <a:custGeom>
            <a:avLst/>
            <a:gdLst>
              <a:gd name="connsiteX0" fmla="*/ 1624084 w 1624084"/>
              <a:gd name="connsiteY0" fmla="*/ 0 h 423081"/>
              <a:gd name="connsiteX1" fmla="*/ 1487606 w 1624084"/>
              <a:gd name="connsiteY1" fmla="*/ 150126 h 423081"/>
              <a:gd name="connsiteX2" fmla="*/ 1009935 w 1624084"/>
              <a:gd name="connsiteY2" fmla="*/ 204717 h 423081"/>
              <a:gd name="connsiteX3" fmla="*/ 259308 w 1624084"/>
              <a:gd name="connsiteY3" fmla="*/ 13648 h 423081"/>
              <a:gd name="connsiteX4" fmla="*/ 0 w 1624084"/>
              <a:gd name="connsiteY4" fmla="*/ 423081 h 4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084" h="423081">
                <a:moveTo>
                  <a:pt x="1624084" y="0"/>
                </a:moveTo>
                <a:cubicBezTo>
                  <a:pt x="1607024" y="58003"/>
                  <a:pt x="1589964" y="116007"/>
                  <a:pt x="1487606" y="150126"/>
                </a:cubicBezTo>
                <a:cubicBezTo>
                  <a:pt x="1385248" y="184246"/>
                  <a:pt x="1214651" y="227463"/>
                  <a:pt x="1009935" y="204717"/>
                </a:cubicBezTo>
                <a:cubicBezTo>
                  <a:pt x="805219" y="181971"/>
                  <a:pt x="427630" y="-22746"/>
                  <a:pt x="259308" y="13648"/>
                </a:cubicBezTo>
                <a:cubicBezTo>
                  <a:pt x="90986" y="50042"/>
                  <a:pt x="45493" y="236561"/>
                  <a:pt x="0" y="423081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442257" y="5295331"/>
            <a:ext cx="1314591" cy="723332"/>
          </a:xfrm>
          <a:custGeom>
            <a:avLst/>
            <a:gdLst>
              <a:gd name="connsiteX0" fmla="*/ 18053 w 1314591"/>
              <a:gd name="connsiteY0" fmla="*/ 0 h 723332"/>
              <a:gd name="connsiteX1" fmla="*/ 113588 w 1314591"/>
              <a:gd name="connsiteY1" fmla="*/ 313899 h 723332"/>
              <a:gd name="connsiteX2" fmla="*/ 877862 w 1314591"/>
              <a:gd name="connsiteY2" fmla="*/ 409433 h 723332"/>
              <a:gd name="connsiteX3" fmla="*/ 1314591 w 1314591"/>
              <a:gd name="connsiteY3" fmla="*/ 723332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591" h="723332">
                <a:moveTo>
                  <a:pt x="18053" y="0"/>
                </a:moveTo>
                <a:cubicBezTo>
                  <a:pt x="-5830" y="122830"/>
                  <a:pt x="-29713" y="245660"/>
                  <a:pt x="113588" y="313899"/>
                </a:cubicBezTo>
                <a:cubicBezTo>
                  <a:pt x="256889" y="382138"/>
                  <a:pt x="677695" y="341194"/>
                  <a:pt x="877862" y="409433"/>
                </a:cubicBezTo>
                <a:cubicBezTo>
                  <a:pt x="1078029" y="477672"/>
                  <a:pt x="1196310" y="600502"/>
                  <a:pt x="1314591" y="723332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810000" y="2435929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3810000" y="3813217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</a:t>
            </a:r>
            <a:endParaRPr lang="en-US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3810000" y="528262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3.</a:t>
            </a:r>
            <a:endParaRPr lang="en-US" sz="32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8141687" y="2702004"/>
            <a:ext cx="849913" cy="3663792"/>
            <a:chOff x="8141687" y="2702004"/>
            <a:chExt cx="849913" cy="3663792"/>
          </a:xfrm>
        </p:grpSpPr>
        <p:sp>
          <p:nvSpPr>
            <p:cNvPr id="76" name="TextBox 75"/>
            <p:cNvSpPr txBox="1"/>
            <p:nvPr/>
          </p:nvSpPr>
          <p:spPr>
            <a:xfrm>
              <a:off x="8141687" y="2702004"/>
              <a:ext cx="84991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/>
                </a:rPr>
                <a:t></a:t>
              </a:r>
              <a:endPara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53400" y="5257800"/>
              <a:ext cx="5774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/>
                </a:rPr>
                <a:t>?</a:t>
              </a:r>
              <a:endPara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153400" y="4038600"/>
            <a:ext cx="8499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</a:t>
            </a:r>
            <a:endParaRPr lang="en-US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Lexicon </a:t>
            </a:r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Lexicons created from seeds in training set</a:t>
            </a:r>
          </a:p>
          <a:p>
            <a:r>
              <a:rPr lang="en-US" dirty="0" smtClean="0"/>
              <a:t>CRF may </a:t>
            </a:r>
            <a:r>
              <a:rPr lang="en-US" dirty="0" err="1" smtClean="0"/>
              <a:t>overfit</a:t>
            </a:r>
            <a:r>
              <a:rPr lang="en-US" dirty="0" smtClean="0"/>
              <a:t> if trained on </a:t>
            </a:r>
            <a:r>
              <a:rPr lang="en-US" i="1" dirty="0" smtClean="0">
                <a:solidFill>
                  <a:srgbClr val="C00000"/>
                </a:solidFill>
              </a:rPr>
              <a:t>same examples</a:t>
            </a:r>
            <a:r>
              <a:rPr lang="en-US" dirty="0" smtClean="0"/>
              <a:t> that generated the lexicon features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800" y="4419600"/>
            <a:ext cx="2862263" cy="23177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9563" y="4510088"/>
            <a:ext cx="2857500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Seinfeld was born in Brooklyn, New York…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Born in Omaha, Tony later developed …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His birthplace was Boston. …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His hometown Denver is well known for …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Redmond where he was born is  …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Simon, born and grown up in Seattle, …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He was born in Spokane.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Portland is his hometown.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Tony was born in Austin.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04975" y="4527550"/>
            <a:ext cx="581025" cy="2016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Brooklyn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55663" y="4710113"/>
            <a:ext cx="515937" cy="2016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Omaha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39875" y="4892675"/>
            <a:ext cx="450850" cy="200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Boston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346200" y="5259388"/>
            <a:ext cx="482600" cy="200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Denver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5600" y="5432425"/>
            <a:ext cx="609600" cy="200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Redmond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25675" y="5640388"/>
            <a:ext cx="477838" cy="200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Seattle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31913" y="6018213"/>
            <a:ext cx="609600" cy="200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Spokane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41313" y="6199188"/>
            <a:ext cx="609600" cy="200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Portland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463675" y="6378575"/>
            <a:ext cx="533400" cy="200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Austin</a:t>
            </a:r>
          </a:p>
        </p:txBody>
      </p:sp>
    </p:spTree>
    <p:extLst>
      <p:ext uri="{BB962C8B-B14F-4D97-AF65-F5344CB8AC3E}">
        <p14:creationId xmlns="" xmlns:p14="http://schemas.microsoft.com/office/powerpoint/2010/main" val="23814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" y="4419600"/>
            <a:ext cx="2862286" cy="71664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600" y="5227435"/>
            <a:ext cx="2862286" cy="71664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600" y="6020277"/>
            <a:ext cx="2862286" cy="71664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… Cross-Training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Lexicons created from seeds in training set</a:t>
            </a:r>
          </a:p>
          <a:p>
            <a:r>
              <a:rPr lang="en-US" dirty="0" smtClean="0"/>
              <a:t>CRF may </a:t>
            </a:r>
            <a:r>
              <a:rPr lang="en-US" dirty="0" err="1" smtClean="0"/>
              <a:t>overfit</a:t>
            </a:r>
            <a:r>
              <a:rPr lang="en-US" dirty="0" smtClean="0"/>
              <a:t> if trained on </a:t>
            </a:r>
            <a:r>
              <a:rPr lang="en-US" i="1" dirty="0" smtClean="0">
                <a:solidFill>
                  <a:srgbClr val="C00000"/>
                </a:solidFill>
              </a:rPr>
              <a:t>same examples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that generated the lexicon features</a:t>
            </a:r>
          </a:p>
          <a:p>
            <a:r>
              <a:rPr lang="en-US" dirty="0" smtClean="0"/>
              <a:t>Split training set into k </a:t>
            </a:r>
            <a:r>
              <a:rPr lang="en-US" i="1" dirty="0" smtClean="0">
                <a:solidFill>
                  <a:srgbClr val="C00000"/>
                </a:solidFill>
              </a:rPr>
              <a:t>partitions</a:t>
            </a:r>
            <a:r>
              <a:rPr lang="en-US" dirty="0" smtClean="0"/>
              <a:t>, use different partitions for lexicon creation, feature generation</a:t>
            </a:r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308781" y="4509925"/>
            <a:ext cx="2858305" cy="639965"/>
            <a:chOff x="609600" y="1600200"/>
            <a:chExt cx="4343400" cy="972473"/>
          </a:xfrm>
        </p:grpSpPr>
        <p:sp>
          <p:nvSpPr>
            <p:cNvPr id="6" name="Rectangle 5"/>
            <p:cNvSpPr/>
            <p:nvPr/>
          </p:nvSpPr>
          <p:spPr>
            <a:xfrm>
              <a:off x="609600" y="1600200"/>
              <a:ext cx="4343400" cy="972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Seinfeld was born in Brooklyn, New York…</a:t>
              </a: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Born in Omaha, Tony later developed …</a:t>
              </a: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His birthplace was Boston. …</a:t>
              </a:r>
            </a:p>
            <a:p>
              <a:pPr algn="just"/>
              <a:endParaRPr lang="en-US" sz="12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His hometown Denver is well known for …</a:t>
              </a: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Redmond where he was born is  …</a:t>
              </a: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Simon, born and grown up in Seattle, …</a:t>
              </a:r>
            </a:p>
            <a:p>
              <a:pPr algn="just"/>
              <a:endParaRPr lang="en-US" sz="12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He was born in Spokane.</a:t>
              </a: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Portland is his hometown.</a:t>
              </a:r>
            </a:p>
            <a:p>
              <a:pPr algn="just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Tony was born in Austin.</a:t>
              </a:r>
            </a:p>
            <a:p>
              <a:pPr algn="just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30933" y="1627908"/>
              <a:ext cx="8382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/>
                <a:t>Brooklyn</a:t>
              </a:r>
              <a:endParaRPr lang="en-US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0870" y="1905000"/>
              <a:ext cx="685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/>
                <a:t>Omaha</a:t>
              </a:r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79965" y="2182090"/>
              <a:ext cx="685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/>
                <a:t>Boston</a:t>
              </a:r>
              <a:endParaRPr lang="en-US" sz="1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46287" y="5258998"/>
            <a:ext cx="451311" cy="2005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Denver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55486" y="5432285"/>
            <a:ext cx="609600" cy="2005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Redmond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225230" y="5639998"/>
            <a:ext cx="478808" cy="2005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Seattle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332438" y="6018005"/>
            <a:ext cx="609600" cy="2005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Spokane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41838" y="6198422"/>
            <a:ext cx="609600" cy="2005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Portland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463230" y="6378118"/>
            <a:ext cx="533400" cy="2005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Austin</a:t>
            </a:r>
            <a:endParaRPr lang="en-US" sz="1200" dirty="0"/>
          </a:p>
        </p:txBody>
      </p:sp>
      <p:sp>
        <p:nvSpPr>
          <p:cNvPr id="25" name="Right Bracket 24"/>
          <p:cNvSpPr/>
          <p:nvPr/>
        </p:nvSpPr>
        <p:spPr>
          <a:xfrm>
            <a:off x="3352800" y="4419600"/>
            <a:ext cx="152400" cy="1524477"/>
          </a:xfrm>
          <a:prstGeom prst="rightBracke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ket 25"/>
          <p:cNvSpPr/>
          <p:nvPr/>
        </p:nvSpPr>
        <p:spPr>
          <a:xfrm>
            <a:off x="3352800" y="6020277"/>
            <a:ext cx="152400" cy="716642"/>
          </a:xfrm>
          <a:prstGeom prst="rightBracke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886200" y="4434582"/>
            <a:ext cx="235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generate lexicons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048058" y="5747704"/>
            <a:ext cx="1668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</a:t>
            </a:r>
            <a:r>
              <a:rPr lang="en-US" sz="2400" dirty="0" smtClean="0"/>
              <a:t>dd lexicon </a:t>
            </a:r>
            <a:br>
              <a:rPr lang="en-US" sz="2400" dirty="0" smtClean="0"/>
            </a:br>
            <a:r>
              <a:rPr lang="en-US" sz="2400" dirty="0" smtClean="0"/>
              <a:t>features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56882" y="4942300"/>
            <a:ext cx="417102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600" dirty="0" smtClean="0"/>
              <a:t>London</a:t>
            </a:r>
          </a:p>
          <a:p>
            <a:r>
              <a:rPr lang="de-DE" sz="600" dirty="0" smtClean="0"/>
              <a:t>Miami</a:t>
            </a:r>
          </a:p>
          <a:p>
            <a:r>
              <a:rPr lang="de-DE" sz="600" dirty="0" smtClean="0"/>
              <a:t>Boston</a:t>
            </a:r>
          </a:p>
          <a:p>
            <a:r>
              <a:rPr lang="de-DE" sz="600" dirty="0" smtClean="0"/>
              <a:t>Denver</a:t>
            </a:r>
          </a:p>
          <a:p>
            <a:r>
              <a:rPr lang="de-DE" sz="600" dirty="0" smtClean="0"/>
              <a:t>Omaha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52858" y="4942300"/>
            <a:ext cx="46198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600" dirty="0" smtClean="0"/>
              <a:t>Brooklyn</a:t>
            </a:r>
            <a:br>
              <a:rPr lang="de-DE" sz="600" dirty="0" smtClean="0"/>
            </a:br>
            <a:r>
              <a:rPr lang="de-DE" sz="600" dirty="0" smtClean="0"/>
              <a:t>Omaha</a:t>
            </a:r>
          </a:p>
          <a:p>
            <a:r>
              <a:rPr lang="de-DE" sz="600" dirty="0" smtClean="0"/>
              <a:t>Boston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96305" y="4942172"/>
            <a:ext cx="495649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600" dirty="0" smtClean="0"/>
              <a:t>London</a:t>
            </a:r>
          </a:p>
          <a:p>
            <a:r>
              <a:rPr lang="de-DE" sz="600" dirty="0" smtClean="0"/>
              <a:t>Miami</a:t>
            </a:r>
          </a:p>
          <a:p>
            <a:r>
              <a:rPr lang="de-DE" sz="600" dirty="0" smtClean="0"/>
              <a:t>Boston</a:t>
            </a:r>
          </a:p>
          <a:p>
            <a:r>
              <a:rPr lang="de-DE" sz="600" dirty="0" smtClean="0"/>
              <a:t>Monterey</a:t>
            </a:r>
          </a:p>
          <a:p>
            <a:r>
              <a:rPr lang="de-DE" sz="600" dirty="0" smtClean="0"/>
              <a:t>Omaha</a:t>
            </a:r>
          </a:p>
          <a:p>
            <a:r>
              <a:rPr lang="de-DE" sz="600" dirty="0" smtClean="0"/>
              <a:t>Dallas</a:t>
            </a:r>
          </a:p>
          <a:p>
            <a:r>
              <a:rPr lang="de-DE" sz="600" dirty="0" smtClean="0"/>
              <a:t>...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581400" y="5149890"/>
            <a:ext cx="495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581400" y="6278898"/>
            <a:ext cx="495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14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r>
              <a:rPr lang="de-DE" dirty="0" smtClean="0"/>
              <a:t>Learning Extractors</a:t>
            </a:r>
          </a:p>
          <a:p>
            <a:r>
              <a:rPr lang="de-DE" dirty="0" smtClean="0"/>
              <a:t>Extraction with Dynamic Lexicons</a:t>
            </a:r>
          </a:p>
          <a:p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Experiments</a:t>
            </a:r>
          </a:p>
          <a:p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609635" cy="1095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07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Lexicons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100 random attributes, heuristic matches as gold: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Lexicons substantially improve F1</a:t>
            </a:r>
          </a:p>
          <a:p>
            <a:r>
              <a:rPr lang="en-US" sz="2800" dirty="0" smtClean="0"/>
              <a:t>Cross-training essential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8570608"/>
              </p:ext>
            </p:extLst>
          </p:nvPr>
        </p:nvGraphicFramePr>
        <p:xfrm>
          <a:off x="2771800" y="2288957"/>
          <a:ext cx="4238600" cy="135606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32167"/>
                <a:gridCol w="706433"/>
              </a:tblGrid>
              <a:tr h="3115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Text</a:t>
                      </a:r>
                      <a:r>
                        <a:rPr lang="en-US" sz="1500" baseline="0" dirty="0" smtClean="0"/>
                        <a:t> attributes</a:t>
                      </a:r>
                      <a:endParaRPr lang="en-US" sz="1500" dirty="0"/>
                    </a:p>
                  </a:txBody>
                  <a:tcPr marL="77066" marR="77066" marT="38533" marB="3853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8083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Baseline</a:t>
                      </a:r>
                      <a:endParaRPr lang="en-US" sz="1700" dirty="0"/>
                    </a:p>
                  </a:txBody>
                  <a:tcPr marL="77066" marR="77066" marT="38533" marB="385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.491</a:t>
                      </a:r>
                      <a:endParaRPr lang="en-US" sz="1700" dirty="0"/>
                    </a:p>
                  </a:txBody>
                  <a:tcPr marL="77066" marR="77066" marT="38533" marB="38533"/>
                </a:tc>
              </a:tr>
              <a:tr h="343883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Baseline + lexicons w/o cross-training</a:t>
                      </a:r>
                      <a:endParaRPr lang="en-US" sz="1700" dirty="0"/>
                    </a:p>
                  </a:txBody>
                  <a:tcPr marL="77066" marR="77066" marT="38533" marB="385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.367</a:t>
                      </a:r>
                      <a:endParaRPr lang="en-US" sz="1700" dirty="0"/>
                    </a:p>
                  </a:txBody>
                  <a:tcPr marL="77066" marR="77066" marT="38533" marB="38533"/>
                </a:tc>
              </a:tr>
              <a:tr h="362551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Baseline +</a:t>
                      </a:r>
                      <a:r>
                        <a:rPr lang="en-US" sz="1700" baseline="0" dirty="0" smtClean="0"/>
                        <a:t> lexicons w/ cross-training</a:t>
                      </a:r>
                      <a:endParaRPr lang="en-US" sz="1700" dirty="0"/>
                    </a:p>
                  </a:txBody>
                  <a:tcPr marL="77066" marR="77066" marT="38533" marB="385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.545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77066" marR="77066" marT="38533" marB="38533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8224" y="1988840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F1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9051707"/>
              </p:ext>
            </p:extLst>
          </p:nvPr>
        </p:nvGraphicFramePr>
        <p:xfrm>
          <a:off x="2771800" y="3734343"/>
          <a:ext cx="4238600" cy="135084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96388"/>
                <a:gridCol w="642212"/>
              </a:tblGrid>
              <a:tr h="3082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Numeric</a:t>
                      </a:r>
                      <a:r>
                        <a:rPr lang="en-US" sz="1500" baseline="0" dirty="0" smtClean="0"/>
                        <a:t> attributes</a:t>
                      </a:r>
                      <a:endParaRPr lang="en-US" sz="1500" dirty="0"/>
                    </a:p>
                  </a:txBody>
                  <a:tcPr marL="77065" marR="77065" marT="38533" marB="3853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395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Baseline</a:t>
                      </a:r>
                      <a:endParaRPr lang="en-US" sz="1700" dirty="0"/>
                    </a:p>
                  </a:txBody>
                  <a:tcPr marL="77065" marR="77065" marT="38533" marB="385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.586</a:t>
                      </a:r>
                      <a:endParaRPr lang="en-US" sz="1700" dirty="0"/>
                    </a:p>
                  </a:txBody>
                  <a:tcPr marL="77065" marR="77065" marT="38533" marB="38533"/>
                </a:tc>
              </a:tr>
              <a:tr h="34388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Baseline + Gaussians w/o cross-training</a:t>
                      </a:r>
                      <a:endParaRPr lang="en-US" sz="1700" dirty="0"/>
                    </a:p>
                  </a:txBody>
                  <a:tcPr marL="77065" marR="77065" marT="38533" marB="385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.623</a:t>
                      </a:r>
                      <a:endParaRPr lang="en-US" sz="1700" dirty="0"/>
                    </a:p>
                  </a:txBody>
                  <a:tcPr marL="77065" marR="77065" marT="38533" marB="38533"/>
                </a:tc>
              </a:tr>
              <a:tr h="362551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Baseline +</a:t>
                      </a:r>
                      <a:r>
                        <a:rPr lang="en-US" sz="1700" baseline="0" dirty="0" smtClean="0"/>
                        <a:t> Gaussians w/ cross-training</a:t>
                      </a:r>
                      <a:endParaRPr lang="en-US" sz="1700" dirty="0"/>
                    </a:p>
                  </a:txBody>
                  <a:tcPr marL="77065" marR="77065" marT="38533" marB="385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.627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77065" marR="77065" marT="38533" marB="38533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698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to all of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Extract all 5025 attributes (matches as gold)</a:t>
            </a:r>
          </a:p>
          <a:p>
            <a:r>
              <a:rPr lang="en-US" dirty="0" smtClean="0"/>
              <a:t>1138 attributes reach F1 score of .80 or higher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Average F1 of .56 for text and .60 for numeric </a:t>
            </a:r>
            <a:r>
              <a:rPr lang="en-US" dirty="0" err="1" smtClean="0"/>
              <a:t>attr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Weighted by #instances, .64 and .78 respectively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3909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68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an Attribute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True promise of relation-specific extraction if ontology ties system together</a:t>
            </a:r>
          </a:p>
          <a:p>
            <a:r>
              <a:rPr lang="en-US" dirty="0" smtClean="0"/>
              <a:t>“Sloppiness” in </a:t>
            </a:r>
            <a:r>
              <a:rPr lang="en-US" dirty="0" err="1" smtClean="0"/>
              <a:t>infoboxes</a:t>
            </a:r>
            <a:r>
              <a:rPr lang="en-US" dirty="0" smtClean="0"/>
              <a:t>: identify duplicate relations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i,j-th</a:t>
            </a:r>
            <a:r>
              <a:rPr lang="en-US" dirty="0" smtClean="0"/>
              <a:t> pixel indicates F1 of training on i and testing on j for the 1000 attributes in the largest clusters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26840"/>
            <a:ext cx="3762388" cy="26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37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cap="small" dirty="0" err="1"/>
              <a:t>luchs</a:t>
            </a:r>
            <a:r>
              <a:rPr lang="en-US" dirty="0"/>
              <a:t>’ performance may benefit substantially from an ontology &amp; </a:t>
            </a:r>
            <a:r>
              <a:rPr lang="en-US" b="1" cap="small" dirty="0" err="1"/>
              <a:t>luchs</a:t>
            </a:r>
            <a:r>
              <a:rPr lang="en-US" dirty="0"/>
              <a:t> may also facilitate ontology learning: thus, learn both jointly</a:t>
            </a:r>
          </a:p>
          <a:p>
            <a:r>
              <a:rPr lang="en-US" dirty="0" smtClean="0"/>
              <a:t>Enhance robustness by performing deeper linguistic analysis; also combine with Open extraction techniques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14" y="152400"/>
            <a:ext cx="2610922" cy="1776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1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92150" lvl="1" indent="-347663">
              <a:buFont typeface="Arial" charset="0"/>
              <a:buChar char="–"/>
            </a:pPr>
            <a:r>
              <a:rPr lang="en-US" altLang="zh-CN" dirty="0" smtClean="0">
                <a:latin typeface="Calibri" pitchFamily="34" charset="0"/>
                <a:cs typeface="宋体"/>
              </a:rPr>
              <a:t>YAGO</a:t>
            </a:r>
            <a:r>
              <a:rPr lang="en-US" altLang="zh-CN" i="1" dirty="0" smtClean="0">
                <a:latin typeface="Calibri" pitchFamily="34" charset="0"/>
                <a:cs typeface="宋体"/>
              </a:rPr>
              <a:t>[</a:t>
            </a:r>
            <a:r>
              <a:rPr lang="en-US" altLang="zh-CN" i="1" dirty="0" err="1" smtClean="0">
                <a:latin typeface="Calibri" pitchFamily="34" charset="0"/>
                <a:cs typeface="宋体"/>
              </a:rPr>
              <a:t>Suchanek</a:t>
            </a:r>
            <a:r>
              <a:rPr lang="en-US" altLang="zh-CN" i="1" dirty="0" smtClean="0">
                <a:latin typeface="Calibri" pitchFamily="34" charset="0"/>
                <a:cs typeface="宋体"/>
              </a:rPr>
              <a:t> et al WWW 2007]</a:t>
            </a:r>
          </a:p>
          <a:p>
            <a:pPr marL="692150" lvl="1" indent="-347663">
              <a:buFont typeface="Arial" charset="0"/>
              <a:buChar char="–"/>
            </a:pPr>
            <a:r>
              <a:rPr lang="en-US" altLang="zh-CN" dirty="0" smtClean="0">
                <a:latin typeface="Calibri" pitchFamily="34" charset="0"/>
                <a:cs typeface="宋体"/>
              </a:rPr>
              <a:t>Bayesian Knowledge Corroboration </a:t>
            </a:r>
            <a:r>
              <a:rPr lang="en-US" altLang="zh-CN" i="1" dirty="0" smtClean="0">
                <a:latin typeface="Calibri" pitchFamily="34" charset="0"/>
                <a:cs typeface="宋体"/>
              </a:rPr>
              <a:t>[</a:t>
            </a:r>
            <a:r>
              <a:rPr lang="en-US" altLang="zh-CN" i="1" dirty="0" err="1" smtClean="0">
                <a:latin typeface="Calibri" pitchFamily="34" charset="0"/>
                <a:cs typeface="宋体"/>
              </a:rPr>
              <a:t>Kasneci</a:t>
            </a:r>
            <a:r>
              <a:rPr lang="en-US" altLang="zh-CN" i="1" dirty="0" smtClean="0">
                <a:latin typeface="Calibri" pitchFamily="34" charset="0"/>
                <a:cs typeface="宋体"/>
              </a:rPr>
              <a:t> et al MSR 2010]</a:t>
            </a:r>
          </a:p>
          <a:p>
            <a:pPr marL="692150" lvl="1" indent="-347663">
              <a:buFont typeface="Arial" charset="0"/>
              <a:buChar char="–"/>
            </a:pPr>
            <a:r>
              <a:rPr lang="en-US" altLang="zh-CN" dirty="0" smtClean="0">
                <a:latin typeface="Calibri" pitchFamily="34" charset="0"/>
                <a:cs typeface="宋体"/>
              </a:rPr>
              <a:t>PORE </a:t>
            </a:r>
            <a:r>
              <a:rPr lang="en-US" altLang="zh-CN" i="1" dirty="0" smtClean="0">
                <a:latin typeface="Calibri" pitchFamily="34" charset="0"/>
                <a:cs typeface="宋体"/>
              </a:rPr>
              <a:t>[Wang et al 2007]</a:t>
            </a:r>
            <a:endParaRPr lang="en-US" altLang="zh-CN" dirty="0" smtClean="0">
              <a:latin typeface="Calibri" pitchFamily="34" charset="0"/>
              <a:cs typeface="宋体"/>
            </a:endParaRPr>
          </a:p>
          <a:p>
            <a:pPr marL="692150" lvl="1" indent="-347663">
              <a:buFont typeface="Arial" charset="0"/>
              <a:buChar char="–"/>
            </a:pPr>
            <a:r>
              <a:rPr lang="en-US" altLang="zh-CN" dirty="0" err="1" smtClean="0">
                <a:latin typeface="Calibri" pitchFamily="34" charset="0"/>
                <a:cs typeface="宋体"/>
              </a:rPr>
              <a:t>TextRunner</a:t>
            </a:r>
            <a:r>
              <a:rPr lang="en-US" altLang="zh-CN" dirty="0" smtClean="0">
                <a:latin typeface="Calibri" pitchFamily="34" charset="0"/>
                <a:cs typeface="宋体"/>
              </a:rPr>
              <a:t> </a:t>
            </a:r>
            <a:r>
              <a:rPr lang="en-US" altLang="zh-CN" i="1" dirty="0" smtClean="0">
                <a:latin typeface="Calibri" pitchFamily="34" charset="0"/>
                <a:cs typeface="宋体"/>
              </a:rPr>
              <a:t>[</a:t>
            </a:r>
            <a:r>
              <a:rPr lang="en-US" altLang="zh-CN" i="1" dirty="0" err="1" smtClean="0">
                <a:latin typeface="Calibri" pitchFamily="34" charset="0"/>
                <a:cs typeface="宋体"/>
              </a:rPr>
              <a:t>Banko</a:t>
            </a:r>
            <a:r>
              <a:rPr lang="en-US" altLang="zh-CN" i="1" dirty="0" smtClean="0">
                <a:latin typeface="Calibri" pitchFamily="34" charset="0"/>
                <a:cs typeface="宋体"/>
              </a:rPr>
              <a:t> et al IJCAI 2007]</a:t>
            </a:r>
            <a:endParaRPr lang="en-US" altLang="zh-CN" dirty="0" smtClean="0">
              <a:latin typeface="Calibri" pitchFamily="34" charset="0"/>
              <a:cs typeface="宋体"/>
            </a:endParaRPr>
          </a:p>
          <a:p>
            <a:pPr marL="692150" lvl="1" indent="-347663">
              <a:buFont typeface="Arial" charset="0"/>
              <a:buChar char="–"/>
            </a:pPr>
            <a:r>
              <a:rPr lang="en-US" altLang="zh-CN" dirty="0" smtClean="0">
                <a:latin typeface="Calibri" pitchFamily="34" charset="0"/>
                <a:cs typeface="宋体"/>
              </a:rPr>
              <a:t>Distant Supervision </a:t>
            </a:r>
            <a:r>
              <a:rPr lang="en-US" altLang="zh-CN" i="1" dirty="0" smtClean="0">
                <a:latin typeface="Calibri" pitchFamily="34" charset="0"/>
                <a:cs typeface="宋体"/>
              </a:rPr>
              <a:t>[</a:t>
            </a:r>
            <a:r>
              <a:rPr lang="en-US" altLang="zh-CN" i="1" dirty="0" err="1" smtClean="0">
                <a:latin typeface="Calibri" pitchFamily="34" charset="0"/>
                <a:cs typeface="宋体"/>
              </a:rPr>
              <a:t>Mintz</a:t>
            </a:r>
            <a:r>
              <a:rPr lang="en-US" altLang="zh-CN" i="1" dirty="0" smtClean="0">
                <a:latin typeface="Calibri" pitchFamily="34" charset="0"/>
                <a:cs typeface="宋体"/>
              </a:rPr>
              <a:t> et al ACL 2009]</a:t>
            </a:r>
            <a:endParaRPr lang="en-US" altLang="zh-CN" dirty="0" smtClean="0">
              <a:latin typeface="Calibri" pitchFamily="34" charset="0"/>
              <a:cs typeface="宋体"/>
            </a:endParaRPr>
          </a:p>
          <a:p>
            <a:pPr marL="692150" lvl="1" indent="-347663">
              <a:buFont typeface="Arial" charset="0"/>
              <a:buChar char="–"/>
            </a:pPr>
            <a:r>
              <a:rPr lang="en-US" altLang="zh-CN" dirty="0" err="1" smtClean="0">
                <a:latin typeface="Calibri" pitchFamily="34" charset="0"/>
                <a:cs typeface="宋体"/>
              </a:rPr>
              <a:t>Kylin</a:t>
            </a:r>
            <a:r>
              <a:rPr lang="en-US" altLang="zh-CN" dirty="0" smtClean="0">
                <a:latin typeface="Calibri" pitchFamily="34" charset="0"/>
                <a:cs typeface="宋体"/>
              </a:rPr>
              <a:t> </a:t>
            </a:r>
            <a:r>
              <a:rPr lang="en-US" altLang="zh-CN" i="1" dirty="0" smtClean="0">
                <a:latin typeface="Calibri" pitchFamily="34" charset="0"/>
                <a:cs typeface="宋体"/>
              </a:rPr>
              <a:t>[Wu et al CIKM 2007, Wu et al KDD 2008]</a:t>
            </a:r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Types</a:t>
            </a:r>
            <a:r>
              <a:rPr lang="de-DE" dirty="0" smtClean="0"/>
              <a:t> of Information </a:t>
            </a:r>
            <a:r>
              <a:rPr lang="de-DE" dirty="0" err="1" smtClean="0"/>
              <a:t>Extraction</a:t>
            </a:r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4610964"/>
              </p:ext>
            </p:extLst>
          </p:nvPr>
        </p:nvGraphicFramePr>
        <p:xfrm>
          <a:off x="1666876" y="2428868"/>
          <a:ext cx="2286016" cy="3357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16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Corpus +</a:t>
                      </a:r>
                      <a:r>
                        <a:rPr lang="de-DE" sz="2100" baseline="0" dirty="0" smtClean="0"/>
                        <a:t> </a:t>
                      </a:r>
                      <a:br>
                        <a:rPr lang="de-DE" sz="2100" baseline="0" dirty="0" smtClean="0"/>
                      </a:br>
                      <a:r>
                        <a:rPr lang="de-DE" sz="2100" baseline="0" dirty="0" smtClean="0"/>
                        <a:t>Manual Labels</a:t>
                      </a:r>
                      <a:endParaRPr lang="de-DE" sz="2100" dirty="0"/>
                    </a:p>
                  </a:txBody>
                  <a:tcPr anchor="ctr"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err="1" smtClean="0"/>
                        <a:t>Specified</a:t>
                      </a:r>
                      <a:r>
                        <a:rPr lang="de-DE" sz="2100" dirty="0" smtClean="0"/>
                        <a:t> in </a:t>
                      </a:r>
                      <a:r>
                        <a:rPr lang="de-DE" sz="2100" dirty="0" err="1" smtClean="0"/>
                        <a:t>Advance</a:t>
                      </a:r>
                      <a:endParaRPr lang="de-DE" sz="2100" dirty="0"/>
                    </a:p>
                  </a:txBody>
                  <a:tcPr anchor="ctr"/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O(D</a:t>
                      </a:r>
                      <a:r>
                        <a:rPr lang="en-US" sz="2100" dirty="0" smtClean="0"/>
                        <a:t>*R)</a:t>
                      </a:r>
                      <a:endParaRPr lang="de-DE" sz="2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2892" y="2428868"/>
          <a:ext cx="2262182" cy="3357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2182"/>
              </a:tblGrid>
              <a:tr h="1138076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Corpus + Wikipedia</a:t>
                      </a:r>
                      <a:r>
                        <a:rPr lang="de-DE" sz="2100" baseline="0" dirty="0" smtClean="0"/>
                        <a:t>/</a:t>
                      </a:r>
                      <a:r>
                        <a:rPr lang="de-DE" sz="2100" dirty="0" smtClean="0"/>
                        <a:t>PennTB </a:t>
                      </a:r>
                      <a:br>
                        <a:rPr lang="de-DE" sz="2100" dirty="0" smtClean="0"/>
                      </a:br>
                      <a:r>
                        <a:rPr lang="de-DE" sz="2100" dirty="0" smtClean="0"/>
                        <a:t>+</a:t>
                      </a:r>
                      <a:r>
                        <a:rPr lang="de-DE" sz="2100" baseline="0" dirty="0" smtClean="0"/>
                        <a:t> DI Methods</a:t>
                      </a:r>
                      <a:endParaRPr lang="de-DE" sz="2100" dirty="0"/>
                    </a:p>
                  </a:txBody>
                  <a:tcPr anchor="ctr"/>
                </a:tc>
              </a:tr>
              <a:tr h="1076502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err="1" smtClean="0"/>
                        <a:t>Discovered</a:t>
                      </a:r>
                      <a:r>
                        <a:rPr lang="de-DE" sz="2100" baseline="0" dirty="0" smtClean="0"/>
                        <a:t> </a:t>
                      </a:r>
                      <a:r>
                        <a:rPr lang="de-DE" sz="2100" baseline="0" dirty="0" err="1" smtClean="0"/>
                        <a:t>Automatically</a:t>
                      </a:r>
                      <a:endParaRPr lang="de-DE" sz="2100" dirty="0"/>
                    </a:p>
                  </a:txBody>
                  <a:tcPr anchor="ctr"/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O(D</a:t>
                      </a:r>
                      <a:r>
                        <a:rPr lang="en-US" sz="2100" dirty="0" smtClean="0"/>
                        <a:t>)</a:t>
                      </a:r>
                      <a:endParaRPr lang="de-DE" sz="2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1190" y="1571612"/>
            <a:ext cx="185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Traditional,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Supervised IE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620" y="2753021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Input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586" y="3857628"/>
            <a:ext cx="1332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Relations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40" y="4967599"/>
            <a:ext cx="158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Complexity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1934" y="3714752"/>
            <a:ext cx="2000264" cy="785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 smtClean="0">
                <a:solidFill>
                  <a:srgbClr val="FF0000"/>
                </a:solidFill>
              </a:rPr>
              <a:t>Uninterpreted</a:t>
            </a:r>
            <a:r>
              <a:rPr lang="en-US" sz="2100" dirty="0" smtClean="0">
                <a:solidFill>
                  <a:srgbClr val="FF0000"/>
                </a:solidFill>
              </a:rPr>
              <a:t/>
            </a:r>
            <a:br>
              <a:rPr lang="en-US" sz="2100" dirty="0" smtClean="0">
                <a:solidFill>
                  <a:srgbClr val="FF0000"/>
                </a:solidFill>
              </a:rPr>
            </a:br>
            <a:r>
              <a:rPr lang="en-US" sz="2100" dirty="0" smtClean="0">
                <a:solidFill>
                  <a:srgbClr val="FF0000"/>
                </a:solidFill>
              </a:rPr>
              <a:t>Text Strings</a:t>
            </a:r>
            <a:endParaRPr lang="de-DE" sz="2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6881" y="1571612"/>
            <a:ext cx="1955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TextRunner</a:t>
            </a:r>
            <a:r>
              <a:rPr lang="en-US" sz="2400" dirty="0" smtClean="0">
                <a:solidFill>
                  <a:srgbClr val="0070C0"/>
                </a:solidFill>
              </a:rPr>
              <a:t> &amp;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WOE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OpenIE</a:t>
            </a:r>
            <a:endParaRPr lang="de-DE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dirty="0" smtClean="0"/>
              <a:t>Weakly-supervised learning of relation-specific extractors </a:t>
            </a:r>
            <a:r>
              <a:rPr lang="en-US" i="1" dirty="0" smtClean="0"/>
              <a:t>does</a:t>
            </a:r>
            <a:r>
              <a:rPr lang="en-US" dirty="0" smtClean="0"/>
              <a:t> scale</a:t>
            </a:r>
          </a:p>
          <a:p>
            <a:r>
              <a:rPr lang="en-US" dirty="0" smtClean="0"/>
              <a:t>Introduced </a:t>
            </a:r>
            <a:r>
              <a:rPr lang="en-US" i="1" dirty="0" smtClean="0"/>
              <a:t>dynamic lexicon features</a:t>
            </a:r>
            <a:r>
              <a:rPr lang="en-US" dirty="0" smtClean="0"/>
              <a:t>, which enable hyper-lexicalized extractors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Wikipedia 10/2008 dump</a:t>
            </a:r>
          </a:p>
          <a:p>
            <a:r>
              <a:rPr lang="en-US" dirty="0" smtClean="0"/>
              <a:t>Classes with at least 10 instances: 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1,583, comprising 981,387 articles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5025 attributes</a:t>
            </a:r>
          </a:p>
          <a:p>
            <a:r>
              <a:rPr lang="en-US" dirty="0" smtClean="0"/>
              <a:t>Consider first 10 sentences of each article</a:t>
            </a:r>
          </a:p>
          <a:p>
            <a:r>
              <a:rPr lang="en-US" dirty="0" smtClean="0"/>
              <a:t>Evaluate extraction on a token-level</a:t>
            </a:r>
          </a:p>
        </p:txBody>
      </p:sp>
      <p:pic>
        <p:nvPicPr>
          <p:cNvPr id="4" name="Picture 59" descr="File:Wikipedia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600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39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Extraction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Tested pipeline of classification and extraction:</a:t>
            </a:r>
          </a:p>
          <a:p>
            <a:r>
              <a:rPr lang="en-US" dirty="0" smtClean="0"/>
              <a:t>Compared to manually created gold labels</a:t>
            </a:r>
          </a:p>
          <a:p>
            <a:pPr lvl="1"/>
            <a:r>
              <a:rPr lang="en-US" dirty="0" smtClean="0"/>
              <a:t>on 100 articles not used for training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Observations: </a:t>
            </a:r>
          </a:p>
          <a:p>
            <a:r>
              <a:rPr lang="en-US" dirty="0" smtClean="0"/>
              <a:t>Many remaining </a:t>
            </a:r>
            <a:br>
              <a:rPr lang="en-US" dirty="0" smtClean="0"/>
            </a:br>
            <a:r>
              <a:rPr lang="en-US" dirty="0" smtClean="0"/>
              <a:t>errors from “ontology” sloppiness</a:t>
            </a:r>
          </a:p>
          <a:p>
            <a:r>
              <a:rPr lang="en-US" dirty="0" smtClean="0"/>
              <a:t>low recall for heuristic matches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071810"/>
            <a:ext cx="3200319" cy="225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26"/>
          <p:cNvGraphicFramePr>
            <a:graphicFrameLocks noGrp="1"/>
          </p:cNvGraphicFramePr>
          <p:nvPr/>
        </p:nvGraphicFramePr>
        <p:xfrm>
          <a:off x="7000892" y="3143248"/>
          <a:ext cx="1600200" cy="1371600"/>
        </p:xfrm>
        <a:graphic>
          <a:graphicData uri="http://schemas.openxmlformats.org/drawingml/2006/table">
            <a:tbl>
              <a:tblPr/>
              <a:tblGrid>
                <a:gridCol w="557213"/>
                <a:gridCol w="1042987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F1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0.61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924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r>
              <a:rPr lang="en-US" dirty="0" smtClean="0"/>
              <a:t>Take all 981,387 articles which have </a:t>
            </a:r>
            <a:r>
              <a:rPr lang="en-US" dirty="0" err="1" smtClean="0"/>
              <a:t>infoboxes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4/5 for training, 1/5 for testing,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 existing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infobox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as gold standard</a:t>
            </a:r>
          </a:p>
          <a:p>
            <a:r>
              <a:rPr lang="en-US" dirty="0" smtClean="0"/>
              <a:t>Accuracy: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92%</a:t>
            </a:r>
          </a:p>
          <a:p>
            <a:r>
              <a:rPr lang="en-US" dirty="0" smtClean="0"/>
              <a:t>Again, many errors due to “ontology” sloppiness:</a:t>
            </a:r>
            <a:br>
              <a:rPr lang="en-US" dirty="0" smtClean="0"/>
            </a:br>
            <a:r>
              <a:rPr lang="en-US" dirty="0" smtClean="0"/>
              <a:t>e.g. </a:t>
            </a:r>
            <a:r>
              <a:rPr lang="en-US" i="1" dirty="0" err="1" smtClean="0"/>
              <a:t>Infobox</a:t>
            </a:r>
            <a:r>
              <a:rPr lang="en-US" i="1" dirty="0" smtClean="0"/>
              <a:t> Minor Planet</a:t>
            </a:r>
            <a:r>
              <a:rPr lang="en-US" dirty="0" smtClean="0"/>
              <a:t> vs. </a:t>
            </a:r>
            <a:r>
              <a:rPr lang="en-US" i="1" dirty="0" err="1" smtClean="0"/>
              <a:t>Infobox</a:t>
            </a:r>
            <a:r>
              <a:rPr lang="en-US" i="1" dirty="0" smtClean="0"/>
              <a:t> Planet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8071527" y="2667000"/>
            <a:ext cx="405991" cy="545455"/>
            <a:chOff x="2458729" y="4744729"/>
            <a:chExt cx="665471" cy="894071"/>
          </a:xfrm>
        </p:grpSpPr>
        <p:sp>
          <p:nvSpPr>
            <p:cNvPr id="5" name="Oval 4"/>
            <p:cNvSpPr/>
            <p:nvPr/>
          </p:nvSpPr>
          <p:spPr>
            <a:xfrm>
              <a:off x="2687329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587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87329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9159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6" idx="0"/>
              <a:endCxn id="5" idx="3"/>
            </p:cNvCxnSpPr>
            <p:nvPr/>
          </p:nvCxnSpPr>
          <p:spPr>
            <a:xfrm flipV="1">
              <a:off x="2562865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0"/>
              <a:endCxn id="5" idx="4"/>
            </p:cNvCxnSpPr>
            <p:nvPr/>
          </p:nvCxnSpPr>
          <p:spPr>
            <a:xfrm flipV="1">
              <a:off x="2791465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0"/>
              <a:endCxn id="5" idx="5"/>
            </p:cNvCxnSpPr>
            <p:nvPr/>
          </p:nvCxnSpPr>
          <p:spPr>
            <a:xfrm flipH="1" flipV="1">
              <a:off x="2865099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6212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3681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260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3322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of 100 attributes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sample 100 articles for training and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 articles for testing </a:t>
            </a:r>
          </a:p>
          <a:p>
            <a:r>
              <a:rPr lang="en-US" dirty="0" smtClean="0"/>
              <a:t>Use heuristic matches as gold labels</a:t>
            </a:r>
          </a:p>
          <a:p>
            <a:r>
              <a:rPr lang="en-US" dirty="0" smtClean="0"/>
              <a:t>Baseline extractor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iteratively add feature with largest improvement (except lexicon &amp; Gaussian)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567924" y="1785926"/>
            <a:ext cx="1323351" cy="545455"/>
            <a:chOff x="2458729" y="4744729"/>
            <a:chExt cx="2169142" cy="894071"/>
          </a:xfrm>
        </p:grpSpPr>
        <p:sp>
          <p:nvSpPr>
            <p:cNvPr id="5" name="Oval 4"/>
            <p:cNvSpPr/>
            <p:nvPr/>
          </p:nvSpPr>
          <p:spPr>
            <a:xfrm>
              <a:off x="2687329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587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87329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9159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6" idx="0"/>
              <a:endCxn id="5" idx="3"/>
            </p:cNvCxnSpPr>
            <p:nvPr/>
          </p:nvCxnSpPr>
          <p:spPr>
            <a:xfrm flipV="1">
              <a:off x="2562865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0"/>
              <a:endCxn id="5" idx="4"/>
            </p:cNvCxnSpPr>
            <p:nvPr/>
          </p:nvCxnSpPr>
          <p:spPr>
            <a:xfrm flipV="1">
              <a:off x="2791465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0"/>
              <a:endCxn id="5" idx="5"/>
            </p:cNvCxnSpPr>
            <p:nvPr/>
          </p:nvCxnSpPr>
          <p:spPr>
            <a:xfrm flipH="1" flipV="1">
              <a:off x="2865099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6212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3681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260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49329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2207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49329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677929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6" idx="0"/>
              <a:endCxn id="15" idx="3"/>
            </p:cNvCxnSpPr>
            <p:nvPr/>
          </p:nvCxnSpPr>
          <p:spPr>
            <a:xfrm flipV="1">
              <a:off x="3324865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0"/>
              <a:endCxn id="15" idx="4"/>
            </p:cNvCxnSpPr>
            <p:nvPr/>
          </p:nvCxnSpPr>
          <p:spPr>
            <a:xfrm flipV="1">
              <a:off x="3553465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0"/>
              <a:endCxn id="15" idx="5"/>
            </p:cNvCxnSpPr>
            <p:nvPr/>
          </p:nvCxnSpPr>
          <p:spPr>
            <a:xfrm flipH="1" flipV="1">
              <a:off x="3627099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3832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35681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88081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191000" y="47447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962400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91000" y="5430529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419600" y="5257800"/>
              <a:ext cx="208271" cy="20827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6" idx="0"/>
              <a:endCxn id="25" idx="3"/>
            </p:cNvCxnSpPr>
            <p:nvPr/>
          </p:nvCxnSpPr>
          <p:spPr>
            <a:xfrm flipV="1">
              <a:off x="4066536" y="4922499"/>
              <a:ext cx="154965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7" idx="0"/>
              <a:endCxn id="25" idx="4"/>
            </p:cNvCxnSpPr>
            <p:nvPr/>
          </p:nvCxnSpPr>
          <p:spPr>
            <a:xfrm flipV="1">
              <a:off x="4295136" y="4953000"/>
              <a:ext cx="0" cy="47752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0"/>
              <a:endCxn id="25" idx="5"/>
            </p:cNvCxnSpPr>
            <p:nvPr/>
          </p:nvCxnSpPr>
          <p:spPr>
            <a:xfrm flipH="1" flipV="1">
              <a:off x="4368770" y="4922499"/>
              <a:ext cx="154966" cy="3353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124952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77352" y="5181600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29752" y="50596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5" idx="6"/>
              <a:endCxn id="15" idx="2"/>
            </p:cNvCxnSpPr>
            <p:nvPr/>
          </p:nvCxnSpPr>
          <p:spPr>
            <a:xfrm>
              <a:off x="2895600" y="4848865"/>
              <a:ext cx="553729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5" idx="6"/>
              <a:endCxn id="25" idx="2"/>
            </p:cNvCxnSpPr>
            <p:nvPr/>
          </p:nvCxnSpPr>
          <p:spPr>
            <a:xfrm>
              <a:off x="3657600" y="4848865"/>
              <a:ext cx="5334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154681" y="48310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16681" y="4831081"/>
              <a:ext cx="45719" cy="4571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8413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on Sparse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Lexicons very effective for sparse attributes</a:t>
            </a:r>
          </a:p>
          <a:p>
            <a:r>
              <a:rPr lang="en-US" dirty="0" smtClean="0"/>
              <a:t>Gains mostly in recall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2822078"/>
              </p:ext>
            </p:extLst>
          </p:nvPr>
        </p:nvGraphicFramePr>
        <p:xfrm>
          <a:off x="1981200" y="1619310"/>
          <a:ext cx="5181600" cy="1600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90600"/>
                <a:gridCol w="1828800"/>
                <a:gridCol w="1143000"/>
                <a:gridCol w="1219200"/>
              </a:tblGrid>
              <a:tr h="30480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Text</a:t>
                      </a:r>
                      <a:r>
                        <a:rPr lang="en-US" baseline="0" dirty="0" smtClean="0"/>
                        <a:t> attributes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+16%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+10%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+20%</a:t>
                      </a:r>
                      <a:endParaRPr lang="en-US" sz="2000" dirty="0"/>
                    </a:p>
                  </a:txBody>
                  <a:tcPr/>
                </a:tc>
              </a:tr>
              <a:tr h="40802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+13%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+7%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+20%</a:t>
                      </a:r>
                      <a:endParaRPr lang="en-US" sz="2000" dirty="0"/>
                    </a:p>
                  </a:txBody>
                  <a:tcPr/>
                </a:tc>
              </a:tr>
              <a:tr h="4301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+11%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+5%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+17%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4882" y="1215242"/>
            <a:ext cx="1732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# train. articles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70798" y="12192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∆F1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21484" y="1219200"/>
            <a:ext cx="1274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∆Precision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45509" y="1219200"/>
            <a:ext cx="941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∆Recall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2086167"/>
              </p:ext>
            </p:extLst>
          </p:nvPr>
        </p:nvGraphicFramePr>
        <p:xfrm>
          <a:off x="1981200" y="3276600"/>
          <a:ext cx="5181600" cy="1600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90600"/>
                <a:gridCol w="1828800"/>
                <a:gridCol w="1143000"/>
                <a:gridCol w="1219200"/>
              </a:tblGrid>
              <a:tr h="30480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Numeric </a:t>
                      </a:r>
                      <a:r>
                        <a:rPr lang="en-US" baseline="0" dirty="0" smtClean="0"/>
                        <a:t>attributes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+10%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+13%</a:t>
                      </a:r>
                      <a:endParaRPr lang="en-US" sz="2000" dirty="0"/>
                    </a:p>
                  </a:txBody>
                  <a:tcPr/>
                </a:tc>
              </a:tr>
              <a:tr h="40802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+8%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+10%</a:t>
                      </a:r>
                      <a:endParaRPr lang="en-US" sz="2000" dirty="0"/>
                    </a:p>
                  </a:txBody>
                  <a:tcPr/>
                </a:tc>
              </a:tr>
              <a:tr h="4301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+7%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+5%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+8%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75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r>
              <a:rPr lang="de-DE" dirty="0" smtClean="0"/>
              <a:t>Learning Extractors</a:t>
            </a:r>
          </a:p>
          <a:p>
            <a:r>
              <a:rPr lang="de-DE" dirty="0" smtClean="0"/>
              <a:t>Extraction with Dynamic Lexicons</a:t>
            </a:r>
          </a:p>
          <a:p>
            <a:r>
              <a:rPr lang="de-DE" dirty="0" smtClean="0"/>
              <a:t>Experiments</a:t>
            </a:r>
          </a:p>
          <a:p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Next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6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Types</a:t>
            </a:r>
            <a:r>
              <a:rPr lang="de-DE" dirty="0" smtClean="0"/>
              <a:t> of Information </a:t>
            </a:r>
            <a:r>
              <a:rPr lang="de-DE" dirty="0" err="1" smtClean="0"/>
              <a:t>Extraction</a:t>
            </a:r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6876" y="2428868"/>
          <a:ext cx="2286016" cy="3357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16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Corpus +</a:t>
                      </a:r>
                      <a:r>
                        <a:rPr lang="de-DE" sz="2100" baseline="0" dirty="0" smtClean="0"/>
                        <a:t> </a:t>
                      </a:r>
                      <a:br>
                        <a:rPr lang="de-DE" sz="2100" baseline="0" dirty="0" smtClean="0"/>
                      </a:br>
                      <a:r>
                        <a:rPr lang="de-DE" sz="2100" baseline="0" dirty="0" smtClean="0"/>
                        <a:t>Manual Labels</a:t>
                      </a:r>
                      <a:endParaRPr lang="de-DE" sz="2100" dirty="0"/>
                    </a:p>
                  </a:txBody>
                  <a:tcPr anchor="ctr"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err="1" smtClean="0"/>
                        <a:t>Specified</a:t>
                      </a:r>
                      <a:r>
                        <a:rPr lang="de-DE" sz="2100" dirty="0" smtClean="0"/>
                        <a:t> in </a:t>
                      </a:r>
                      <a:r>
                        <a:rPr lang="de-DE" sz="2100" dirty="0" err="1" smtClean="0"/>
                        <a:t>Advance</a:t>
                      </a:r>
                      <a:endParaRPr lang="de-DE" sz="2100" dirty="0"/>
                    </a:p>
                  </a:txBody>
                  <a:tcPr anchor="ctr"/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O(D</a:t>
                      </a:r>
                      <a:r>
                        <a:rPr lang="en-US" sz="2100" dirty="0" smtClean="0"/>
                        <a:t>*R)</a:t>
                      </a:r>
                      <a:endParaRPr lang="de-DE" sz="2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20869" y="2428869"/>
          <a:ext cx="2286016" cy="3357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16"/>
              </a:tblGrid>
              <a:tr h="1138074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>
                          <a:solidFill>
                            <a:srgbClr val="FF0000"/>
                          </a:solidFill>
                        </a:rPr>
                        <a:t>Corpus +</a:t>
                      </a:r>
                      <a:r>
                        <a:rPr lang="de-DE" sz="2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2100" baseline="0" dirty="0" err="1" smtClean="0">
                          <a:solidFill>
                            <a:srgbClr val="FF0000"/>
                          </a:solidFill>
                        </a:rPr>
                        <a:t>Wikipedia</a:t>
                      </a:r>
                      <a:r>
                        <a:rPr lang="de-DE" sz="2100" baseline="0" dirty="0" smtClean="0">
                          <a:solidFill>
                            <a:srgbClr val="FF0000"/>
                          </a:solidFill>
                        </a:rPr>
                        <a:t> + </a:t>
                      </a:r>
                      <a:r>
                        <a:rPr lang="de-DE" sz="2100" baseline="0" dirty="0" err="1" smtClean="0">
                          <a:solidFill>
                            <a:srgbClr val="FF0000"/>
                          </a:solidFill>
                        </a:rPr>
                        <a:t>Domain-Indep</a:t>
                      </a:r>
                      <a:r>
                        <a:rPr lang="de-DE" sz="2100" baseline="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de-DE" sz="2100" baseline="0" dirty="0" err="1" smtClean="0">
                          <a:solidFill>
                            <a:srgbClr val="FF0000"/>
                          </a:solidFill>
                        </a:rPr>
                        <a:t>Methods</a:t>
                      </a:r>
                      <a:endParaRPr lang="de-DE" sz="2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076503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err="1" smtClean="0">
                          <a:solidFill>
                            <a:srgbClr val="FF0000"/>
                          </a:solidFill>
                        </a:rPr>
                        <a:t>Learned</a:t>
                      </a:r>
                      <a:endParaRPr lang="de-DE" sz="2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>
                          <a:solidFill>
                            <a:srgbClr val="FF0000"/>
                          </a:solidFill>
                        </a:rPr>
                        <a:t>O(D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*R)</a:t>
                      </a:r>
                      <a:endParaRPr lang="de-DE" sz="2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3861663"/>
              </p:ext>
            </p:extLst>
          </p:nvPr>
        </p:nvGraphicFramePr>
        <p:xfrm>
          <a:off x="3952892" y="2428868"/>
          <a:ext cx="2262182" cy="3357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2182"/>
              </a:tblGrid>
              <a:tr h="1138076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Corpus + Wikipedia</a:t>
                      </a:r>
                      <a:r>
                        <a:rPr lang="de-DE" sz="2100" baseline="0" dirty="0" smtClean="0"/>
                        <a:t>/</a:t>
                      </a:r>
                      <a:r>
                        <a:rPr lang="de-DE" sz="2100" dirty="0" smtClean="0"/>
                        <a:t>PennTB </a:t>
                      </a:r>
                      <a:br>
                        <a:rPr lang="de-DE" sz="2100" dirty="0" smtClean="0"/>
                      </a:br>
                      <a:r>
                        <a:rPr lang="de-DE" sz="2100" dirty="0" smtClean="0"/>
                        <a:t>+</a:t>
                      </a:r>
                      <a:r>
                        <a:rPr lang="de-DE" sz="2100" baseline="0" dirty="0" smtClean="0"/>
                        <a:t> DI Methods</a:t>
                      </a:r>
                      <a:endParaRPr lang="de-DE" sz="2100" dirty="0"/>
                    </a:p>
                  </a:txBody>
                  <a:tcPr anchor="ctr"/>
                </a:tc>
              </a:tr>
              <a:tr h="1076502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err="1" smtClean="0"/>
                        <a:t>Discovered</a:t>
                      </a:r>
                      <a:r>
                        <a:rPr lang="de-DE" sz="2100" baseline="0" dirty="0" smtClean="0"/>
                        <a:t> </a:t>
                      </a:r>
                      <a:r>
                        <a:rPr lang="de-DE" sz="2100" baseline="0" dirty="0" err="1" smtClean="0"/>
                        <a:t>Automatically</a:t>
                      </a:r>
                      <a:endParaRPr lang="de-DE" sz="2100" dirty="0"/>
                    </a:p>
                  </a:txBody>
                  <a:tcPr anchor="ctr"/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O(D</a:t>
                      </a:r>
                      <a:r>
                        <a:rPr lang="en-US" sz="2100" dirty="0" smtClean="0"/>
                        <a:t>)</a:t>
                      </a:r>
                      <a:endParaRPr lang="de-DE" sz="2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1190" y="1571612"/>
            <a:ext cx="185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Traditional,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Supervised IE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6881" y="1571612"/>
            <a:ext cx="1955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TextRunner</a:t>
            </a:r>
            <a:r>
              <a:rPr lang="en-US" sz="2400" dirty="0" smtClean="0">
                <a:solidFill>
                  <a:srgbClr val="0070C0"/>
                </a:solidFill>
              </a:rPr>
              <a:t> &amp;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WOE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OpenIE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620" y="2753021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Input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586" y="3857628"/>
            <a:ext cx="1332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Relations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40" y="4967599"/>
            <a:ext cx="158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Complexity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1571612"/>
            <a:ext cx="2410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Kylin</a:t>
            </a:r>
            <a:r>
              <a:rPr lang="en-US" sz="2400" dirty="0" smtClean="0">
                <a:solidFill>
                  <a:srgbClr val="0070C0"/>
                </a:solidFill>
              </a:rPr>
              <a:t> &amp; </a:t>
            </a:r>
            <a:r>
              <a:rPr lang="en-US" sz="2400" dirty="0" err="1" smtClean="0">
                <a:solidFill>
                  <a:srgbClr val="0070C0"/>
                </a:solidFill>
              </a:rPr>
              <a:t>Luchs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Weak Supervision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1934" y="3714752"/>
            <a:ext cx="2000264" cy="785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 smtClean="0">
                <a:solidFill>
                  <a:srgbClr val="FF0000"/>
                </a:solidFill>
              </a:rPr>
              <a:t>Uninterpreted</a:t>
            </a:r>
            <a:r>
              <a:rPr lang="en-US" sz="2100" dirty="0" smtClean="0">
                <a:solidFill>
                  <a:srgbClr val="FF0000"/>
                </a:solidFill>
              </a:rPr>
              <a:t/>
            </a:r>
            <a:br>
              <a:rPr lang="en-US" sz="2100" dirty="0" smtClean="0">
                <a:solidFill>
                  <a:srgbClr val="FF0000"/>
                </a:solidFill>
              </a:rPr>
            </a:br>
            <a:r>
              <a:rPr lang="en-US" sz="2100" dirty="0" smtClean="0">
                <a:solidFill>
                  <a:srgbClr val="FF0000"/>
                </a:solidFill>
              </a:rPr>
              <a:t>Text Strings</a:t>
            </a:r>
            <a:endParaRPr lang="de-DE" sz="2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124200"/>
            <a:ext cx="48768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Jerome Allen “Jerry” Seinfeld is an American stand-up comedian, actor and writer, best known for playing a semi-fictional version of himself in the situation comedy Seinfeld (1989-1998), which he co-created and co-wrote with Larry David, and, in the show’s final two seasons, co-executive-produced.</a:t>
            </a:r>
          </a:p>
          <a:p>
            <a:pPr algn="just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Seinfeld was born in Brooklyn, New York. His father,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Kalman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Seinfeld, was of Galician Jewish background and owned a sign-making company; his mother, Betty, is of Syrian Jewish descent.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Heuristically match </a:t>
            </a:r>
            <a:r>
              <a:rPr lang="en-US" dirty="0" smtClean="0">
                <a:solidFill>
                  <a:srgbClr val="C00000"/>
                </a:solidFill>
              </a:rPr>
              <a:t>Wikipedia </a:t>
            </a:r>
            <a:r>
              <a:rPr lang="en-US" dirty="0" err="1" smtClean="0">
                <a:solidFill>
                  <a:srgbClr val="C00000"/>
                </a:solidFill>
              </a:rPr>
              <a:t>infobox</a:t>
            </a:r>
            <a:r>
              <a:rPr lang="en-US" dirty="0" smtClean="0">
                <a:solidFill>
                  <a:srgbClr val="C00000"/>
                </a:solidFill>
              </a:rPr>
              <a:t> values </a:t>
            </a:r>
            <a:r>
              <a:rPr lang="en-US" dirty="0" smtClean="0"/>
              <a:t>to article text (</a:t>
            </a:r>
            <a:r>
              <a:rPr lang="en-US" dirty="0" err="1" smtClean="0"/>
              <a:t>Kylin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2743200"/>
            <a:ext cx="3429000" cy="1908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smtClean="0"/>
              <a:t>Jerry Seinfeld</a:t>
            </a:r>
          </a:p>
          <a:p>
            <a:r>
              <a:rPr lang="en-US" dirty="0" smtClean="0"/>
              <a:t>birth-date:	April 29, 1954</a:t>
            </a:r>
            <a:br>
              <a:rPr lang="en-US" dirty="0" smtClean="0"/>
            </a:br>
            <a:r>
              <a:rPr lang="en-US" dirty="0" smtClean="0"/>
              <a:t>birth-place:	Brooklyn</a:t>
            </a:r>
          </a:p>
          <a:p>
            <a:r>
              <a:rPr lang="en-US" dirty="0" smtClean="0"/>
              <a:t>nationality:	American</a:t>
            </a:r>
          </a:p>
          <a:p>
            <a:r>
              <a:rPr lang="en-US" dirty="0" smtClean="0"/>
              <a:t>genre:		comedy, satire</a:t>
            </a:r>
          </a:p>
          <a:p>
            <a:r>
              <a:rPr lang="en-US" dirty="0" smtClean="0"/>
              <a:t>height:		5 </a:t>
            </a:r>
            <a:r>
              <a:rPr lang="en-US" dirty="0" err="1" smtClean="0"/>
              <a:t>ft</a:t>
            </a:r>
            <a:r>
              <a:rPr lang="en-US" dirty="0" smtClean="0"/>
              <a:t> 11 in	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3131127"/>
            <a:ext cx="990600" cy="2978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dirty="0" smtClean="0"/>
              <a:t>American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57945" y="5077690"/>
            <a:ext cx="8382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Brooklyn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67600" y="3608097"/>
            <a:ext cx="990600" cy="2978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dirty="0" smtClean="0"/>
              <a:t>American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4946072" y="3488362"/>
            <a:ext cx="2549237" cy="551308"/>
          </a:xfrm>
          <a:custGeom>
            <a:avLst/>
            <a:gdLst>
              <a:gd name="connsiteX0" fmla="*/ 2660073 w 2660073"/>
              <a:gd name="connsiteY0" fmla="*/ 304800 h 537344"/>
              <a:gd name="connsiteX1" fmla="*/ 1357746 w 2660073"/>
              <a:gd name="connsiteY1" fmla="*/ 526473 h 537344"/>
              <a:gd name="connsiteX2" fmla="*/ 0 w 2660073"/>
              <a:gd name="connsiteY2" fmla="*/ 0 h 537344"/>
              <a:gd name="connsiteX0" fmla="*/ 2549237 w 2549237"/>
              <a:gd name="connsiteY0" fmla="*/ 387928 h 551308"/>
              <a:gd name="connsiteX1" fmla="*/ 1357746 w 2549237"/>
              <a:gd name="connsiteY1" fmla="*/ 526473 h 551308"/>
              <a:gd name="connsiteX2" fmla="*/ 0 w 2549237"/>
              <a:gd name="connsiteY2" fmla="*/ 0 h 55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9237" h="551308">
                <a:moveTo>
                  <a:pt x="2549237" y="387928"/>
                </a:moveTo>
                <a:cubicBezTo>
                  <a:pt x="2119746" y="524164"/>
                  <a:pt x="1782619" y="591128"/>
                  <a:pt x="1357746" y="526473"/>
                </a:cubicBezTo>
                <a:cubicBezTo>
                  <a:pt x="932873" y="461818"/>
                  <a:pt x="457200" y="237836"/>
                  <a:pt x="0" y="0"/>
                </a:cubicBezTo>
              </a:path>
            </a:pathLst>
          </a:cu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2145268"/>
            <a:ext cx="221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[Wu and Weld,  2007]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3352800"/>
            <a:ext cx="8382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Brooklyn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796144" y="3585344"/>
            <a:ext cx="3629892" cy="2032491"/>
          </a:xfrm>
          <a:custGeom>
            <a:avLst/>
            <a:gdLst>
              <a:gd name="connsiteX0" fmla="*/ 2660073 w 2660073"/>
              <a:gd name="connsiteY0" fmla="*/ 304800 h 537344"/>
              <a:gd name="connsiteX1" fmla="*/ 1357746 w 2660073"/>
              <a:gd name="connsiteY1" fmla="*/ 526473 h 537344"/>
              <a:gd name="connsiteX2" fmla="*/ 0 w 2660073"/>
              <a:gd name="connsiteY2" fmla="*/ 0 h 537344"/>
              <a:gd name="connsiteX0" fmla="*/ 2549237 w 2549237"/>
              <a:gd name="connsiteY0" fmla="*/ 387928 h 551308"/>
              <a:gd name="connsiteX1" fmla="*/ 1357746 w 2549237"/>
              <a:gd name="connsiteY1" fmla="*/ 526473 h 551308"/>
              <a:gd name="connsiteX2" fmla="*/ 0 w 2549237"/>
              <a:gd name="connsiteY2" fmla="*/ 0 h 551308"/>
              <a:gd name="connsiteX0" fmla="*/ 2327564 w 2327564"/>
              <a:gd name="connsiteY0" fmla="*/ 0 h 582099"/>
              <a:gd name="connsiteX1" fmla="*/ 1357746 w 2327564"/>
              <a:gd name="connsiteY1" fmla="*/ 581890 h 582099"/>
              <a:gd name="connsiteX2" fmla="*/ 0 w 2327564"/>
              <a:gd name="connsiteY2" fmla="*/ 55417 h 582099"/>
              <a:gd name="connsiteX0" fmla="*/ 2327564 w 2327564"/>
              <a:gd name="connsiteY0" fmla="*/ 0 h 1870403"/>
              <a:gd name="connsiteX1" fmla="*/ 706582 w 2327564"/>
              <a:gd name="connsiteY1" fmla="*/ 1870363 h 1870403"/>
              <a:gd name="connsiteX2" fmla="*/ 0 w 2327564"/>
              <a:gd name="connsiteY2" fmla="*/ 55417 h 1870403"/>
              <a:gd name="connsiteX0" fmla="*/ 3629892 w 3629892"/>
              <a:gd name="connsiteY0" fmla="*/ 0 h 2032491"/>
              <a:gd name="connsiteX1" fmla="*/ 2008910 w 3629892"/>
              <a:gd name="connsiteY1" fmla="*/ 1870363 h 2032491"/>
              <a:gd name="connsiteX2" fmla="*/ 0 w 3629892"/>
              <a:gd name="connsiteY2" fmla="*/ 1773381 h 203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892" h="2032491">
                <a:moveTo>
                  <a:pt x="3629892" y="0"/>
                </a:moveTo>
                <a:cubicBezTo>
                  <a:pt x="3200401" y="136236"/>
                  <a:pt x="2613892" y="1574800"/>
                  <a:pt x="2008910" y="1870363"/>
                </a:cubicBezTo>
                <a:cubicBezTo>
                  <a:pt x="1403928" y="2165926"/>
                  <a:pt x="457200" y="2011217"/>
                  <a:pt x="0" y="1773381"/>
                </a:cubicBezTo>
              </a:path>
            </a:pathLst>
          </a:cu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36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</a:t>
            </a:r>
            <a:r>
              <a:rPr lang="en-US" dirty="0" err="1" smtClean="0"/>
              <a:t>Infoboxes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Thousands of relations encoded in </a:t>
            </a:r>
            <a:r>
              <a:rPr lang="en-US" dirty="0" err="1" smtClean="0"/>
              <a:t>infoboxes</a:t>
            </a:r>
            <a:endParaRPr lang="en-US" dirty="0"/>
          </a:p>
          <a:p>
            <a:r>
              <a:rPr lang="en-US" dirty="0" err="1" smtClean="0"/>
              <a:t>Infoboxes</a:t>
            </a:r>
            <a:r>
              <a:rPr lang="en-US" dirty="0" smtClean="0"/>
              <a:t> are interesting target:</a:t>
            </a:r>
          </a:p>
          <a:p>
            <a:pPr lvl="1"/>
            <a:r>
              <a:rPr lang="en-US" dirty="0" smtClean="0"/>
              <a:t>By-</a:t>
            </a:r>
            <a:r>
              <a:rPr lang="en-US" dirty="0" err="1" smtClean="0"/>
              <a:t>broduct</a:t>
            </a:r>
            <a:r>
              <a:rPr lang="en-US" dirty="0" smtClean="0"/>
              <a:t> of thousands of contributors</a:t>
            </a:r>
          </a:p>
          <a:p>
            <a:pPr lvl="1"/>
            <a:r>
              <a:rPr lang="en-US" dirty="0" smtClean="0"/>
              <a:t>Broad in coverage and growing quickly</a:t>
            </a:r>
          </a:p>
          <a:p>
            <a:pPr lvl="1"/>
            <a:r>
              <a:rPr lang="en-US" dirty="0" smtClean="0"/>
              <a:t>Schema noisy and sparse, extraction</a:t>
            </a:r>
            <a:r>
              <a:rPr lang="en-US" dirty="0"/>
              <a:t> </a:t>
            </a:r>
            <a:r>
              <a:rPr lang="en-US" dirty="0" smtClean="0"/>
              <a:t>is challenging</a:t>
            </a:r>
          </a:p>
          <a:p>
            <a:endParaRPr lang="en-US" dirty="0"/>
          </a:p>
        </p:txBody>
      </p:sp>
      <p:pic>
        <p:nvPicPr>
          <p:cNvPr id="1026" name="Picture 2" descr="J:\infobox images\infobox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6937"/>
            <a:ext cx="1212002" cy="2638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7" name="Picture 3" descr="J:\infobox images\infobox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04537"/>
            <a:ext cx="1222375" cy="2763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8" name="Picture 4" descr="J:\infobox images\infobox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80737"/>
            <a:ext cx="1346076" cy="280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9" name="Picture 5" descr="J:\infobox images\infobox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85537"/>
            <a:ext cx="1295400" cy="3734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0" name="Picture 6" descr="J:\infobox images\infobox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6537"/>
            <a:ext cx="1306513" cy="615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1" name="Picture 7" descr="J:\infobox images\infobox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8337"/>
            <a:ext cx="1023177" cy="2182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2" name="Picture 8" descr="J:\infobox images\infobox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6937"/>
            <a:ext cx="1027113" cy="248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83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work on </a:t>
            </a:r>
            <a:r>
              <a:rPr lang="en-US" dirty="0" err="1" smtClean="0"/>
              <a:t>Kylin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457200">
              <a:spcBef>
                <a:spcPts val="600"/>
              </a:spcBef>
              <a:buClr>
                <a:srgbClr val="7C1302"/>
              </a:buClr>
              <a:buSzPct val="7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 err="1" smtClean="0"/>
              <a:t>Kylin</a:t>
            </a:r>
            <a:r>
              <a:rPr lang="en-US" dirty="0" smtClean="0"/>
              <a:t> </a:t>
            </a:r>
            <a:r>
              <a:rPr lang="en-US" dirty="0" smtClean="0"/>
              <a:t>performs </a:t>
            </a:r>
            <a:r>
              <a:rPr lang="en-US" dirty="0" smtClean="0"/>
              <a:t>well on popular classes …</a:t>
            </a:r>
            <a:br>
              <a:rPr lang="en-US" dirty="0" smtClean="0"/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  <a:ea typeface="宋体"/>
                <a:cs typeface="宋体"/>
              </a:rPr>
              <a:t>Precision: 	mid 70% ~ high 90%</a:t>
            </a:r>
            <a:br>
              <a:rPr lang="en-GB" dirty="0" smtClean="0">
                <a:solidFill>
                  <a:schemeClr val="bg1">
                    <a:lumMod val="65000"/>
                  </a:schemeClr>
                </a:solidFill>
                <a:ea typeface="宋体"/>
                <a:cs typeface="宋体"/>
              </a:rPr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  <a:ea typeface="宋体"/>
                <a:cs typeface="宋体"/>
              </a:rPr>
              <a:t>Recall: 	low 50% ~ mid 90%</a:t>
            </a:r>
          </a:p>
          <a:p>
            <a:pPr marL="341313" indent="-341313" defTabSz="457200">
              <a:spcBef>
                <a:spcPts val="600"/>
              </a:spcBef>
              <a:buClr>
                <a:srgbClr val="7C1302"/>
              </a:buClr>
              <a:buSzPct val="7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ea typeface="宋体"/>
                <a:cs typeface="宋体"/>
              </a:rPr>
              <a:t>… but </a:t>
            </a:r>
            <a:r>
              <a:rPr lang="en-GB" dirty="0" smtClean="0">
                <a:solidFill>
                  <a:srgbClr val="000000"/>
                </a:solidFill>
                <a:ea typeface="宋体"/>
                <a:cs typeface="宋体"/>
              </a:rPr>
              <a:t>flounders </a:t>
            </a:r>
            <a:r>
              <a:rPr lang="en-GB" dirty="0" smtClean="0">
                <a:solidFill>
                  <a:srgbClr val="000000"/>
                </a:solidFill>
                <a:ea typeface="宋体"/>
                <a:cs typeface="宋体"/>
              </a:rPr>
              <a:t>on sparse classes.</a:t>
            </a:r>
            <a:br>
              <a:rPr lang="en-GB" dirty="0" smtClean="0">
                <a:solidFill>
                  <a:srgbClr val="000000"/>
                </a:solidFill>
                <a:ea typeface="宋体"/>
                <a:cs typeface="宋体"/>
              </a:rPr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  <a:ea typeface="宋体"/>
                <a:cs typeface="宋体"/>
              </a:rPr>
              <a:t>(too little training data)</a:t>
            </a:r>
          </a:p>
          <a:p>
            <a:pPr marL="341313" indent="-341313" defTabSz="457200">
              <a:spcBef>
                <a:spcPts val="600"/>
              </a:spcBef>
              <a:buClr>
                <a:srgbClr val="7C1302"/>
              </a:buClr>
              <a:buSzPct val="7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ea typeface="宋体"/>
                <a:cs typeface="宋体"/>
              </a:rPr>
              <a:t>Is this a big problem?</a:t>
            </a:r>
          </a:p>
          <a:p>
            <a:pPr marL="341313" indent="-341313" defTabSz="457200">
              <a:spcBef>
                <a:spcPts val="600"/>
              </a:spcBef>
              <a:buClr>
                <a:srgbClr val="7C1302"/>
              </a:buClr>
              <a:buSzPct val="7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ea typeface="宋体"/>
                <a:cs typeface="宋体"/>
              </a:rPr>
              <a:t>18% &gt;= 100 instances</a:t>
            </a:r>
            <a:br>
              <a:rPr lang="en-GB" dirty="0" smtClean="0">
                <a:ea typeface="宋体"/>
                <a:cs typeface="宋体"/>
              </a:rPr>
            </a:br>
            <a:r>
              <a:rPr lang="en-GB" dirty="0" smtClean="0">
                <a:ea typeface="宋体"/>
                <a:cs typeface="宋体"/>
              </a:rPr>
              <a:t>60% &gt;= 10 instances</a:t>
            </a:r>
          </a:p>
          <a:p>
            <a:pPr>
              <a:buNone/>
            </a:pPr>
            <a:endParaRPr lang="en-US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cap="small" dirty="0" err="1" smtClean="0"/>
              <a:t>luchs</a:t>
            </a:r>
            <a:r>
              <a:rPr lang="en-US" dirty="0" smtClean="0"/>
              <a:t> – an autonomous, weakly-supervised system which learns 5025 relational extractors</a:t>
            </a:r>
          </a:p>
          <a:p>
            <a:r>
              <a:rPr lang="en-US" b="1" cap="small" dirty="0" err="1"/>
              <a:t>luchs</a:t>
            </a:r>
            <a:r>
              <a:rPr lang="en-US" dirty="0" smtClean="0"/>
              <a:t> introduces </a:t>
            </a:r>
            <a:r>
              <a:rPr lang="en-US" i="1" dirty="0" smtClean="0"/>
              <a:t>dynamic lexicon features</a:t>
            </a:r>
            <a:r>
              <a:rPr lang="en-US" dirty="0" smtClean="0"/>
              <a:t>, a new technique which dramatically improves performance from sparse data and that way enables scalability</a:t>
            </a:r>
          </a:p>
          <a:p>
            <a:r>
              <a:rPr lang="en-US" b="1" cap="small" dirty="0" err="1"/>
              <a:t>luchs</a:t>
            </a:r>
            <a:r>
              <a:rPr lang="de-DE" dirty="0" smtClean="0"/>
              <a:t> reaches an average F1 score of 61%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609635" cy="1095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44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Learning Extractors</a:t>
            </a:r>
          </a:p>
          <a:p>
            <a:r>
              <a:rPr lang="de-DE" dirty="0" smtClean="0"/>
              <a:t>Extraction with Dynamic Lexicons</a:t>
            </a:r>
          </a:p>
          <a:p>
            <a:r>
              <a:rPr lang="de-DE" dirty="0" smtClean="0"/>
              <a:t>Experiments</a:t>
            </a:r>
          </a:p>
          <a:p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609635" cy="1095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51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</Words>
  <Application>Microsoft Office PowerPoint</Application>
  <PresentationFormat>On-screen Show (4:3)</PresentationFormat>
  <Paragraphs>557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Learning 5000 Relational Extractors</vt:lpstr>
      <vt:lpstr>“What Russian-born writers  publish in the U.K.?”</vt:lpstr>
      <vt:lpstr>Types of Information Extraction</vt:lpstr>
      <vt:lpstr>Types of Information Extraction</vt:lpstr>
      <vt:lpstr>Weak Supervision</vt:lpstr>
      <vt:lpstr>Wikipedia Infoboxes</vt:lpstr>
      <vt:lpstr>Existing work on Kylin</vt:lpstr>
      <vt:lpstr>Contributions</vt:lpstr>
      <vt:lpstr>Outline</vt:lpstr>
      <vt:lpstr>Overview of luchs </vt:lpstr>
      <vt:lpstr>Overview of luchs </vt:lpstr>
      <vt:lpstr>Overview of luchs </vt:lpstr>
      <vt:lpstr>Overview of luchs</vt:lpstr>
      <vt:lpstr>Learning Extractors</vt:lpstr>
      <vt:lpstr>Overview of luchs</vt:lpstr>
      <vt:lpstr>Outline</vt:lpstr>
      <vt:lpstr>Harvesting Lists from the Web</vt:lpstr>
      <vt:lpstr>Semi-Supervised Learning of Lexicons</vt:lpstr>
      <vt:lpstr>From Seeds to Lexicons</vt:lpstr>
      <vt:lpstr>From Seeds to Lexicons</vt:lpstr>
      <vt:lpstr>Semi-Supervised Learning of Lexicons</vt:lpstr>
      <vt:lpstr>Preventing Lexicon Overfitting</vt:lpstr>
      <vt:lpstr>With … Cross-Training</vt:lpstr>
      <vt:lpstr>Outline</vt:lpstr>
      <vt:lpstr>Impact of Lexicons</vt:lpstr>
      <vt:lpstr>Scaling to all of Wikipedia</vt:lpstr>
      <vt:lpstr>Towards an Attribute Ontology</vt:lpstr>
      <vt:lpstr>Next Steps</vt:lpstr>
      <vt:lpstr>Related Work</vt:lpstr>
      <vt:lpstr>Conclusions</vt:lpstr>
      <vt:lpstr>Thank You!</vt:lpstr>
      <vt:lpstr>Experiments</vt:lpstr>
      <vt:lpstr>Overall Extraction Performance</vt:lpstr>
      <vt:lpstr>Article Classification</vt:lpstr>
      <vt:lpstr>Attribute Extraction</vt:lpstr>
      <vt:lpstr>Impact on Sparse Attributes</vt:lpstr>
      <vt:lpstr>Outline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Raphael Hoffmann</dc:creator>
  <cp:lastModifiedBy>Raphael</cp:lastModifiedBy>
  <cp:revision>143</cp:revision>
  <dcterms:created xsi:type="dcterms:W3CDTF">2010-05-24T03:57:48Z</dcterms:created>
  <dcterms:modified xsi:type="dcterms:W3CDTF">2010-07-11T20:20:42Z</dcterms:modified>
</cp:coreProperties>
</file>