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70" r:id="rId2"/>
    <p:sldId id="346" r:id="rId3"/>
    <p:sldId id="309" r:id="rId4"/>
    <p:sldId id="306" r:id="rId5"/>
    <p:sldId id="316" r:id="rId6"/>
    <p:sldId id="323" r:id="rId7"/>
    <p:sldId id="317" r:id="rId8"/>
    <p:sldId id="325" r:id="rId9"/>
    <p:sldId id="280" r:id="rId10"/>
    <p:sldId id="307" r:id="rId11"/>
    <p:sldId id="308" r:id="rId12"/>
    <p:sldId id="315" r:id="rId13"/>
    <p:sldId id="287" r:id="rId14"/>
    <p:sldId id="288" r:id="rId15"/>
    <p:sldId id="290" r:id="rId16"/>
    <p:sldId id="291" r:id="rId17"/>
    <p:sldId id="310" r:id="rId18"/>
    <p:sldId id="289" r:id="rId19"/>
    <p:sldId id="335" r:id="rId20"/>
    <p:sldId id="326" r:id="rId21"/>
    <p:sldId id="337" r:id="rId22"/>
    <p:sldId id="338" r:id="rId23"/>
    <p:sldId id="348" r:id="rId24"/>
    <p:sldId id="277" r:id="rId25"/>
    <p:sldId id="274" r:id="rId26"/>
    <p:sldId id="275" r:id="rId27"/>
    <p:sldId id="330" r:id="rId28"/>
    <p:sldId id="276" r:id="rId29"/>
    <p:sldId id="272" r:id="rId30"/>
    <p:sldId id="271" r:id="rId31"/>
    <p:sldId id="331" r:id="rId32"/>
    <p:sldId id="273" r:id="rId33"/>
    <p:sldId id="336" r:id="rId34"/>
    <p:sldId id="293" r:id="rId35"/>
    <p:sldId id="314" r:id="rId36"/>
    <p:sldId id="332" r:id="rId37"/>
    <p:sldId id="268" r:id="rId38"/>
    <p:sldId id="333" r:id="rId39"/>
    <p:sldId id="313" r:id="rId40"/>
    <p:sldId id="301" r:id="rId41"/>
    <p:sldId id="302" r:id="rId42"/>
    <p:sldId id="295" r:id="rId43"/>
    <p:sldId id="311" r:id="rId44"/>
    <p:sldId id="312" r:id="rId45"/>
    <p:sldId id="298" r:id="rId46"/>
    <p:sldId id="320" r:id="rId47"/>
    <p:sldId id="303" r:id="rId48"/>
    <p:sldId id="343" r:id="rId49"/>
    <p:sldId id="347" r:id="rId50"/>
    <p:sldId id="334" r:id="rId51"/>
    <p:sldId id="300" r:id="rId52"/>
    <p:sldId id="342" r:id="rId53"/>
    <p:sldId id="321" r:id="rId54"/>
  </p:sldIdLst>
  <p:sldSz cx="9144000" cy="6858000" type="screen4x3"/>
  <p:notesSz cx="6858000" cy="9144000"/>
  <p:custDataLst>
    <p:tags r:id="rId5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69"/>
    <a:srgbClr val="FFF871"/>
    <a:srgbClr val="CC0000"/>
    <a:srgbClr val="C9C9C9"/>
    <a:srgbClr val="DDD0C5"/>
    <a:srgbClr val="FDDFC7"/>
    <a:srgbClr val="F9AB6B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4706" autoAdjust="0"/>
  </p:normalViewPr>
  <p:slideViewPr>
    <p:cSldViewPr>
      <p:cViewPr varScale="1">
        <p:scale>
          <a:sx n="93" d="100"/>
          <a:sy n="93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B6A25072-5EB0-4D77-A69E-F0CF67770E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EE70C9-4629-4A46-8239-E90A8FF4C663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9180A-8B88-4E11-AE1D-D0C9553939F0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620BBA-96DB-4CC1-B32D-E5DC61AD106F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8BD34-3A04-4B92-837F-8242879B58DF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4CF286-A2E5-4639-AAE0-8BFE2EBA81DB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14BD4B-332D-48C5-9286-640E6CA441D1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01652D-C9E5-4C8A-B033-9BB02C9F948D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0FCCA2-F3D1-48D3-A5B5-182BC8A646D8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78E25-1CEE-4EF4-9B86-F4950539AA31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7BE489-AF09-4FBD-A559-28C93843E8A3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00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C534C9-2648-4B8A-9A43-D5F2E4C01D8A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20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4E3E73-8253-4F25-AAC3-087429176C75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42C12-5B40-45CE-9562-0530957FA712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0785B7-BE05-4A76-AB80-6D4658CE4148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8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F4D604-4CF6-4C3A-A0DB-9764B8B2F79A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0D9EDE-A856-4C92-9803-5E18E7E36F16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62D8F9-BF61-4177-B695-3FF2ABCEC57F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3241DA-BF59-4556-88C9-939CDE56A59D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DEB0C8-96F7-40D1-AA26-BF30BFD3C0A5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F09394-9B85-4E6A-9228-EE5614261E6E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67E9B3-5FAF-4B32-9FFF-650F1FCC5961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9BC3D7-2FA1-40F9-B217-D26D18963214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99D43E-EC2E-4AB7-B143-8FA2E3ABA626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6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8A8C94-E129-4C5D-9C11-607152F39376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8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688CB-667B-442B-80F4-28B42DF171F6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0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8F9779-E607-4E5D-A5DB-EF582766926E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A13506-7333-429F-94C7-2ABDED926EC2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AB7CD-FE6B-4152-997A-AC2D78F1F9AF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6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ACBBC1-A3CA-4163-B6C3-3C27194660B0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CC772C-7B91-4FAC-81F9-19BED2FE7BF7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8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98C39A-4DA7-4CA8-91AF-8BEA80311A17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7FBA91-DA0D-4A74-A7EF-41EAC2883683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54235-B572-4084-968F-2A378781D011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1C4323-7D79-499A-8B9E-3922402A3710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7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4B977-15C4-491E-815C-36934CE302E0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9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AC3878-69BE-4670-9169-EBAA92ED2F8D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1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7F38BA-170E-4903-A58F-87D04D5CD3B0}" type="slidenum">
              <a:rPr lang="en-US" smtClean="0"/>
              <a:pPr/>
              <a:t>46</a:t>
            </a:fld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3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1003E5-8761-4F05-A4D8-F9257950B10F}" type="slidenum">
              <a:rPr lang="en-US" smtClean="0"/>
              <a:pPr/>
              <a:t>47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5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05D9B-E49D-493A-9015-B7C447FD707D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D81D53-A545-415B-84A4-81AC6F6E88EC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E12FE0-4463-44E3-A7FC-6565AC51E981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9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68C2D-F412-44F7-B3B5-659A47D1781C}" type="slidenum">
              <a:rPr lang="en-US" smtClean="0"/>
              <a:pPr/>
              <a:t>50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1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65CFB9-4E8C-432E-BC78-434EA3B27029}" type="slidenum">
              <a:rPr lang="en-US" smtClean="0"/>
              <a:pPr/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C76FC-49F5-45D3-85E6-21E197CC61C6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8D37C-C5AE-4A69-967D-8CB67275E2A7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92117-7F84-4CC4-9266-9795B30668AC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70062C-D3F5-4848-884A-E313298F448E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A5B6B-6E0D-45A7-AA99-F1FE90171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C9A59-83A4-4CB5-BE2B-F0C9895D7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14966-B9DE-4FFD-B0FD-E0AFDCCDB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B814D-292B-4A53-B13B-37B67DA40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0CD06-8FD2-4A7E-9F1E-BB913D7B6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F512F-004F-4220-9149-FDE310A86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3D1FC-0193-439D-857C-872BE6183C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87E1A-2D28-4762-9BAF-2E72941AD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DE312-B98A-41DE-AA2F-2019EA8F5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994B3-C95F-4461-A5BA-F6EC1D5B5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15DC2-FB6D-4DC9-A6BA-C44135D1A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28DF0-6BD9-4743-89E2-241C67F11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DA346-0ED6-486B-BB51-19B8253B5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7E9A7B0C-52F7-4398-A405-3E6311FA2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58375" name="Object 7"/>
          <p:cNvGraphicFramePr>
            <a:graphicFrameLocks noChangeAspect="1"/>
          </p:cNvGraphicFramePr>
          <p:nvPr/>
        </p:nvGraphicFramePr>
        <p:xfrm>
          <a:off x="8153400" y="6354763"/>
          <a:ext cx="996950" cy="519112"/>
        </p:xfrm>
        <a:graphic>
          <a:graphicData uri="http://schemas.openxmlformats.org/presentationml/2006/ole">
            <p:oleObj spid="_x0000_s58375" name="Image" r:id="rId16" imgW="2907937" imgH="1511111" progId="Photoshop.Image.9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w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tel.com/index.htm?iid=hdr+logo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imag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chemeClr val="tx1"/>
                </a:solidFill>
                <a:latin typeface="Corbel" pitchFamily="34" charset="0"/>
              </a:rPr>
              <a:t>Amplifying </a:t>
            </a:r>
            <a:br>
              <a:rPr lang="en-US" sz="4000" b="1" smtClean="0">
                <a:solidFill>
                  <a:schemeClr val="tx1"/>
                </a:solidFill>
                <a:latin typeface="Corbel" pitchFamily="34" charset="0"/>
              </a:rPr>
            </a:br>
            <a:r>
              <a:rPr lang="en-US" sz="4000" b="1" smtClean="0">
                <a:solidFill>
                  <a:schemeClr val="tx1"/>
                </a:solidFill>
                <a:latin typeface="Corbel" pitchFamily="34" charset="0"/>
              </a:rPr>
              <a:t>Community Content Creation </a:t>
            </a:r>
            <a:br>
              <a:rPr lang="en-US" sz="4000" b="1" smtClean="0">
                <a:solidFill>
                  <a:schemeClr val="tx1"/>
                </a:solidFill>
                <a:latin typeface="Corbel" pitchFamily="34" charset="0"/>
              </a:rPr>
            </a:br>
            <a:r>
              <a:rPr lang="en-US" sz="4000" b="1" smtClean="0">
                <a:solidFill>
                  <a:schemeClr val="tx1"/>
                </a:solidFill>
                <a:latin typeface="Corbel" pitchFamily="34" charset="0"/>
              </a:rPr>
              <a:t>with Mixed-Initiative </a:t>
            </a:r>
            <a:br>
              <a:rPr lang="en-US" sz="4000" b="1" smtClean="0">
                <a:solidFill>
                  <a:schemeClr val="tx1"/>
                </a:solidFill>
                <a:latin typeface="Corbel" pitchFamily="34" charset="0"/>
              </a:rPr>
            </a:br>
            <a:r>
              <a:rPr lang="en-US" sz="4000" b="1" smtClean="0">
                <a:solidFill>
                  <a:schemeClr val="tx1"/>
                </a:solidFill>
                <a:latin typeface="Corbel" pitchFamily="34" charset="0"/>
              </a:rPr>
              <a:t>Information Extraction</a:t>
            </a:r>
          </a:p>
        </p:txBody>
      </p:sp>
      <p:sp>
        <p:nvSpPr>
          <p:cNvPr id="73732" name="Text Box 6"/>
          <p:cNvSpPr txBox="1">
            <a:spLocks noChangeArrowheads="1"/>
          </p:cNvSpPr>
          <p:nvPr/>
        </p:nvSpPr>
        <p:spPr bwMode="auto">
          <a:xfrm>
            <a:off x="533400" y="3778250"/>
            <a:ext cx="8382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0">
                <a:latin typeface="Corbel" pitchFamily="34" charset="0"/>
              </a:rPr>
              <a:t>Raphael Hoffmann, Saleema Amershi, Kayur Patel, </a:t>
            </a:r>
            <a:br>
              <a:rPr lang="en-US" sz="2800" b="0">
                <a:latin typeface="Corbel" pitchFamily="34" charset="0"/>
              </a:rPr>
            </a:br>
            <a:r>
              <a:rPr lang="en-US" sz="2800" b="0">
                <a:latin typeface="Corbel" pitchFamily="34" charset="0"/>
              </a:rPr>
              <a:t>Fei Wu, James Fogarty, Daniel S. Weld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More user contributions</a:t>
            </a:r>
          </a:p>
        </p:txBody>
      </p:sp>
      <p:grpSp>
        <p:nvGrpSpPr>
          <p:cNvPr id="109570" name="Group 4"/>
          <p:cNvGrpSpPr>
            <a:grpSpLocks noChangeAspect="1"/>
          </p:cNvGrpSpPr>
          <p:nvPr/>
        </p:nvGrpSpPr>
        <p:grpSpPr bwMode="auto">
          <a:xfrm>
            <a:off x="3895725" y="2286000"/>
            <a:ext cx="4257675" cy="2819400"/>
            <a:chOff x="1872" y="1008"/>
            <a:chExt cx="3832" cy="2537"/>
          </a:xfrm>
        </p:grpSpPr>
        <p:pic>
          <p:nvPicPr>
            <p:cNvPr id="109576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1872" y="1008"/>
              <a:ext cx="3832" cy="2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7" name="Picture 6" descr="WLM_edited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3456" y="1680"/>
              <a:ext cx="1168" cy="1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9571" name="Group 7"/>
          <p:cNvGrpSpPr>
            <a:grpSpLocks noChangeAspect="1"/>
          </p:cNvGrpSpPr>
          <p:nvPr/>
        </p:nvGrpSpPr>
        <p:grpSpPr bwMode="auto">
          <a:xfrm>
            <a:off x="1116013" y="2328863"/>
            <a:ext cx="4267200" cy="2762250"/>
            <a:chOff x="-3840" y="1049"/>
            <a:chExt cx="3840" cy="2485"/>
          </a:xfrm>
        </p:grpSpPr>
        <p:pic>
          <p:nvPicPr>
            <p:cNvPr id="109573" name="Picture 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-3840" y="1049"/>
              <a:ext cx="3840" cy="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4" name="Picture 9" descr="My-PC_edited"/>
            <p:cNvPicPr>
              <a:picLocks noChangeAspect="1" noChangeArrowheads="1"/>
            </p:cNvPicPr>
            <p:nvPr/>
          </p:nvPicPr>
          <p:blipFill>
            <a:blip r:embed="rId6">
              <a:grayscl/>
            </a:blip>
            <a:srcRect/>
            <a:stretch>
              <a:fillRect/>
            </a:stretch>
          </p:blipFill>
          <p:spPr bwMode="auto">
            <a:xfrm>
              <a:off x="-2800" y="175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575" name="Picture 10" descr="My-PC_edited"/>
            <p:cNvPicPr>
              <a:picLocks noChangeAspect="1" noChangeArrowheads="1"/>
            </p:cNvPicPr>
            <p:nvPr/>
          </p:nvPicPr>
          <p:blipFill>
            <a:blip r:embed="rId6">
              <a:grayscl/>
            </a:blip>
            <a:srcRect/>
            <a:stretch>
              <a:fillRect/>
            </a:stretch>
          </p:blipFill>
          <p:spPr bwMode="auto">
            <a:xfrm>
              <a:off x="-2464" y="199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Freeform 12"/>
          <p:cNvSpPr>
            <a:spLocks noChangeArrowheads="1"/>
          </p:cNvSpPr>
          <p:nvPr/>
        </p:nvSpPr>
        <p:spPr bwMode="auto">
          <a:xfrm>
            <a:off x="1497013" y="2592388"/>
            <a:ext cx="6613525" cy="2162175"/>
          </a:xfrm>
          <a:custGeom>
            <a:avLst/>
            <a:gdLst>
              <a:gd name="T0" fmla="*/ 0 w 6612835"/>
              <a:gd name="T1" fmla="*/ 1121947 h 2162313"/>
              <a:gd name="T2" fmla="*/ 1590428 w 6612835"/>
              <a:gd name="T3" fmla="*/ 8834 h 2162313"/>
              <a:gd name="T4" fmla="*/ 3326643 w 6612835"/>
              <a:gd name="T5" fmla="*/ 1188204 h 2162313"/>
              <a:gd name="T6" fmla="*/ 5099307 w 6612835"/>
              <a:gd name="T7" fmla="*/ 2155549 h 2162313"/>
              <a:gd name="T8" fmla="*/ 6613525 w 6612835"/>
              <a:gd name="T9" fmla="*/ 1068941 h 21623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12835"/>
              <a:gd name="T16" fmla="*/ 0 h 2162313"/>
              <a:gd name="T17" fmla="*/ 6612835 w 6612835"/>
              <a:gd name="T18" fmla="*/ 2162313 h 21623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12835" h="2162313">
                <a:moveTo>
                  <a:pt x="0" y="1122018"/>
                </a:moveTo>
                <a:cubicBezTo>
                  <a:pt x="30921" y="172279"/>
                  <a:pt x="644940" y="17670"/>
                  <a:pt x="1590261" y="8835"/>
                </a:cubicBezTo>
                <a:cubicBezTo>
                  <a:pt x="2535582" y="0"/>
                  <a:pt x="3337891" y="635000"/>
                  <a:pt x="3326295" y="1188279"/>
                </a:cubicBezTo>
                <a:cubicBezTo>
                  <a:pt x="3314699" y="1741558"/>
                  <a:pt x="4170016" y="2162313"/>
                  <a:pt x="5098773" y="2155687"/>
                </a:cubicBezTo>
                <a:cubicBezTo>
                  <a:pt x="6027530" y="2149061"/>
                  <a:pt x="6611730" y="1572591"/>
                  <a:pt x="6612835" y="1069009"/>
                </a:cubicBezTo>
              </a:path>
            </a:pathLst>
          </a:custGeom>
          <a:noFill/>
          <a:ln w="495300" cap="rnd" algn="ctr">
            <a:solidFill>
              <a:srgbClr val="FF9F69">
                <a:alpha val="50195"/>
              </a:srgbClr>
            </a:solidFill>
            <a:miter lim="800000"/>
            <a:headEnd/>
            <a:tailEnd type="triangle" w="sm" len="sm"/>
          </a:ln>
        </p:spPr>
        <p:txBody>
          <a:bodyPr anchor="ctr"/>
          <a:lstStyle/>
          <a:p>
            <a:pPr algn="ctr">
              <a:defRPr/>
            </a:pPr>
            <a:endParaRPr lang="en-US" b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More precise extractors</a:t>
            </a:r>
          </a:p>
        </p:txBody>
      </p:sp>
      <p:grpSp>
        <p:nvGrpSpPr>
          <p:cNvPr id="111618" name="Group 4"/>
          <p:cNvGrpSpPr>
            <a:grpSpLocks noChangeAspect="1"/>
          </p:cNvGrpSpPr>
          <p:nvPr/>
        </p:nvGrpSpPr>
        <p:grpSpPr bwMode="auto">
          <a:xfrm>
            <a:off x="3895725" y="2286000"/>
            <a:ext cx="4257675" cy="2819400"/>
            <a:chOff x="1872" y="1008"/>
            <a:chExt cx="3832" cy="2537"/>
          </a:xfrm>
        </p:grpSpPr>
        <p:pic>
          <p:nvPicPr>
            <p:cNvPr id="111624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1872" y="1008"/>
              <a:ext cx="3832" cy="2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25" name="Picture 6" descr="WLM_edited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3456" y="1680"/>
              <a:ext cx="1168" cy="1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1619" name="Group 7"/>
          <p:cNvGrpSpPr>
            <a:grpSpLocks noChangeAspect="1"/>
          </p:cNvGrpSpPr>
          <p:nvPr/>
        </p:nvGrpSpPr>
        <p:grpSpPr bwMode="auto">
          <a:xfrm>
            <a:off x="1116013" y="2328863"/>
            <a:ext cx="4267200" cy="2762250"/>
            <a:chOff x="-3840" y="1049"/>
            <a:chExt cx="3840" cy="2485"/>
          </a:xfrm>
        </p:grpSpPr>
        <p:pic>
          <p:nvPicPr>
            <p:cNvPr id="111621" name="Picture 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-3840" y="1049"/>
              <a:ext cx="3840" cy="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22" name="Picture 9" descr="My-PC_edited"/>
            <p:cNvPicPr>
              <a:picLocks noChangeAspect="1" noChangeArrowheads="1"/>
            </p:cNvPicPr>
            <p:nvPr/>
          </p:nvPicPr>
          <p:blipFill>
            <a:blip r:embed="rId6">
              <a:grayscl/>
            </a:blip>
            <a:srcRect/>
            <a:stretch>
              <a:fillRect/>
            </a:stretch>
          </p:blipFill>
          <p:spPr bwMode="auto">
            <a:xfrm>
              <a:off x="-2800" y="175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23" name="Picture 10" descr="My-PC_edited"/>
            <p:cNvPicPr>
              <a:picLocks noChangeAspect="1" noChangeArrowheads="1"/>
            </p:cNvPicPr>
            <p:nvPr/>
          </p:nvPicPr>
          <p:blipFill>
            <a:blip r:embed="rId6">
              <a:grayscl/>
            </a:blip>
            <a:srcRect/>
            <a:stretch>
              <a:fillRect/>
            </a:stretch>
          </p:blipFill>
          <p:spPr bwMode="auto">
            <a:xfrm>
              <a:off x="-2464" y="199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Freeform 12"/>
          <p:cNvSpPr>
            <a:spLocks noChangeArrowheads="1"/>
          </p:cNvSpPr>
          <p:nvPr/>
        </p:nvSpPr>
        <p:spPr bwMode="auto">
          <a:xfrm rot="10800000" flipV="1">
            <a:off x="1268413" y="2590800"/>
            <a:ext cx="6613525" cy="2133600"/>
          </a:xfrm>
          <a:custGeom>
            <a:avLst/>
            <a:gdLst>
              <a:gd name="T0" fmla="*/ 0 w 6612835"/>
              <a:gd name="T1" fmla="*/ 1107119 h 2162313"/>
              <a:gd name="T2" fmla="*/ 1590428 w 6612835"/>
              <a:gd name="T3" fmla="*/ 8718 h 2162313"/>
              <a:gd name="T4" fmla="*/ 3326643 w 6612835"/>
              <a:gd name="T5" fmla="*/ 1172501 h 2162313"/>
              <a:gd name="T6" fmla="*/ 5099307 w 6612835"/>
              <a:gd name="T7" fmla="*/ 2127062 h 2162313"/>
              <a:gd name="T8" fmla="*/ 6613525 w 6612835"/>
              <a:gd name="T9" fmla="*/ 1054814 h 21623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12835"/>
              <a:gd name="T16" fmla="*/ 0 h 2162313"/>
              <a:gd name="T17" fmla="*/ 6612835 w 6612835"/>
              <a:gd name="T18" fmla="*/ 2162313 h 21623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12835" h="2162313">
                <a:moveTo>
                  <a:pt x="0" y="1122018"/>
                </a:moveTo>
                <a:cubicBezTo>
                  <a:pt x="30921" y="172279"/>
                  <a:pt x="644940" y="17670"/>
                  <a:pt x="1590261" y="8835"/>
                </a:cubicBezTo>
                <a:cubicBezTo>
                  <a:pt x="2535582" y="0"/>
                  <a:pt x="3337891" y="635000"/>
                  <a:pt x="3326295" y="1188279"/>
                </a:cubicBezTo>
                <a:cubicBezTo>
                  <a:pt x="3314699" y="1741558"/>
                  <a:pt x="4170016" y="2162313"/>
                  <a:pt x="5098773" y="2155687"/>
                </a:cubicBezTo>
                <a:cubicBezTo>
                  <a:pt x="6027530" y="2149061"/>
                  <a:pt x="6611730" y="1572591"/>
                  <a:pt x="6612835" y="1069009"/>
                </a:cubicBezTo>
              </a:path>
            </a:pathLst>
          </a:custGeom>
          <a:noFill/>
          <a:ln w="495300" cap="rnd" algn="ctr">
            <a:solidFill>
              <a:srgbClr val="FF9F69">
                <a:alpha val="50195"/>
              </a:srgbClr>
            </a:solidFill>
            <a:miter lim="800000"/>
            <a:headEnd/>
            <a:tailEnd type="triangle" w="sm" len="sm"/>
          </a:ln>
        </p:spPr>
        <p:txBody>
          <a:bodyPr anchor="ctr"/>
          <a:lstStyle/>
          <a:p>
            <a:pPr algn="ctr">
              <a:defRPr/>
            </a:pPr>
            <a:endParaRPr lang="en-US" b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What this work is about</a:t>
            </a:r>
          </a:p>
        </p:txBody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smtClean="0">
                <a:latin typeface="Corbel" pitchFamily="34" charset="0"/>
              </a:rPr>
              <a:t>Synergistic method for amplifying Community Content Creation and Information Extraction</a:t>
            </a:r>
          </a:p>
          <a:p>
            <a:endParaRPr lang="en-US" smtClean="0">
              <a:latin typeface="Corbel" pitchFamily="34" charset="0"/>
            </a:endParaRPr>
          </a:p>
          <a:p>
            <a:endParaRPr lang="en-US" smtClean="0">
              <a:latin typeface="Corbel" pitchFamily="34" charset="0"/>
            </a:endParaRPr>
          </a:p>
          <a:p>
            <a:endParaRPr lang="en-US" smtClean="0">
              <a:latin typeface="Corbel" pitchFamily="34" charset="0"/>
            </a:endParaRPr>
          </a:p>
          <a:p>
            <a:r>
              <a:rPr lang="en-US" smtClean="0">
                <a:latin typeface="Corbel" pitchFamily="34" charset="0"/>
              </a:rPr>
              <a:t>Use of search advertising for evaluation</a:t>
            </a:r>
          </a:p>
          <a:p>
            <a:endParaRPr lang="en-US" smtClean="0"/>
          </a:p>
        </p:txBody>
      </p:sp>
      <p:pic>
        <p:nvPicPr>
          <p:cNvPr id="11366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5173663"/>
            <a:ext cx="2636838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6800" y="53594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56388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7800" y="55626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58674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2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58674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3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5257800"/>
            <a:ext cx="2636838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3674" name="Group 18"/>
          <p:cNvGrpSpPr>
            <a:grpSpLocks/>
          </p:cNvGrpSpPr>
          <p:nvPr/>
        </p:nvGrpSpPr>
        <p:grpSpPr bwMode="auto">
          <a:xfrm>
            <a:off x="3128963" y="2971800"/>
            <a:ext cx="2662237" cy="1066800"/>
            <a:chOff x="1116013" y="2286000"/>
            <a:chExt cx="7037387" cy="2819400"/>
          </a:xfrm>
        </p:grpSpPr>
        <p:grpSp>
          <p:nvGrpSpPr>
            <p:cNvPr id="113675" name="Group 4"/>
            <p:cNvGrpSpPr>
              <a:grpSpLocks noChangeAspect="1"/>
            </p:cNvGrpSpPr>
            <p:nvPr/>
          </p:nvGrpSpPr>
          <p:grpSpPr bwMode="auto">
            <a:xfrm>
              <a:off x="3895725" y="2286000"/>
              <a:ext cx="4257675" cy="2819400"/>
              <a:chOff x="1872" y="1008"/>
              <a:chExt cx="3832" cy="2537"/>
            </a:xfrm>
          </p:grpSpPr>
          <p:pic>
            <p:nvPicPr>
              <p:cNvPr id="113680" name="Picture 5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872" y="1008"/>
                <a:ext cx="3832" cy="2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3681" name="Picture 6" descr="WLM_edited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456" y="1680"/>
                <a:ext cx="1168" cy="1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3676" name="Group 7"/>
            <p:cNvGrpSpPr>
              <a:grpSpLocks noChangeAspect="1"/>
            </p:cNvGrpSpPr>
            <p:nvPr/>
          </p:nvGrpSpPr>
          <p:grpSpPr bwMode="auto">
            <a:xfrm>
              <a:off x="1116013" y="2328863"/>
              <a:ext cx="4267200" cy="2762250"/>
              <a:chOff x="-3840" y="1049"/>
              <a:chExt cx="3840" cy="2485"/>
            </a:xfrm>
          </p:grpSpPr>
          <p:pic>
            <p:nvPicPr>
              <p:cNvPr id="113677" name="Picture 8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-3840" y="1049"/>
                <a:ext cx="3840" cy="2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3678" name="Picture 9" descr="My-PC_edited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-2800" y="1758"/>
                <a:ext cx="880" cy="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3679" name="Picture 10" descr="My-PC_edited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-2464" y="1998"/>
                <a:ext cx="880" cy="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Outline</a:t>
            </a:r>
          </a:p>
        </p:txBody>
      </p:sp>
      <p:sp>
        <p:nvSpPr>
          <p:cNvPr id="1157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Motivation</a:t>
            </a:r>
          </a:p>
          <a:p>
            <a:r>
              <a:rPr lang="en-US" smtClean="0">
                <a:solidFill>
                  <a:srgbClr val="FF9F69"/>
                </a:solidFill>
                <a:latin typeface="Corbel" pitchFamily="34" charset="0"/>
              </a:rPr>
              <a:t>Case Study: Intelligence in Wikipedia</a:t>
            </a:r>
          </a:p>
          <a:p>
            <a:r>
              <a:rPr lang="en-US" smtClean="0">
                <a:latin typeface="Corbel" pitchFamily="34" charset="0"/>
              </a:rPr>
              <a:t>Designing for the Wikipedia Community</a:t>
            </a:r>
          </a:p>
          <a:p>
            <a:r>
              <a:rPr lang="en-US" smtClean="0">
                <a:latin typeface="Corbel" pitchFamily="34" charset="0"/>
              </a:rPr>
              <a:t>Search Advertising Deployment Study</a:t>
            </a:r>
          </a:p>
          <a:p>
            <a:r>
              <a:rPr lang="en-US" smtClean="0">
                <a:latin typeface="Corbel" pitchFamily="34" charset="0"/>
              </a:rPr>
              <a:t>Conclusion</a:t>
            </a:r>
          </a:p>
          <a:p>
            <a:endParaRPr lang="en-US" smtClean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15" name="Object 15"/>
          <p:cNvGraphicFramePr>
            <a:graphicFrameLocks noChangeAspect="1"/>
          </p:cNvGraphicFramePr>
          <p:nvPr/>
        </p:nvGraphicFramePr>
        <p:xfrm>
          <a:off x="3581400" y="3884613"/>
          <a:ext cx="4038600" cy="2592387"/>
        </p:xfrm>
        <a:graphic>
          <a:graphicData uri="http://schemas.openxmlformats.org/presentationml/2006/ole">
            <p:oleObj spid="_x0000_s25615" name="Image" r:id="rId4" imgW="9752381" imgH="6260317" progId="Photoshop.Image.9">
              <p:embed/>
            </p:oleObj>
          </a:graphicData>
        </a:graphic>
      </p:graphicFrame>
      <p:sp>
        <p:nvSpPr>
          <p:cNvPr id="256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Case Study: </a:t>
            </a:r>
            <a:br>
              <a:rPr lang="en-US" smtClean="0">
                <a:latin typeface="Corbel" pitchFamily="34" charset="0"/>
              </a:rPr>
            </a:br>
            <a:r>
              <a:rPr lang="en-US" smtClean="0">
                <a:latin typeface="Corbel" pitchFamily="34" charset="0"/>
              </a:rPr>
              <a:t>Intelligence in Wikipedia</a:t>
            </a:r>
          </a:p>
        </p:txBody>
      </p:sp>
      <p:sp>
        <p:nvSpPr>
          <p:cNvPr id="25617" name="AutoShape 4"/>
          <p:cNvSpPr>
            <a:spLocks noChangeArrowheads="1"/>
          </p:cNvSpPr>
          <p:nvPr/>
        </p:nvSpPr>
        <p:spPr bwMode="auto">
          <a:xfrm>
            <a:off x="304800" y="1828800"/>
            <a:ext cx="7467600" cy="457200"/>
          </a:xfrm>
          <a:prstGeom prst="roundRect">
            <a:avLst>
              <a:gd name="adj" fmla="val 16667"/>
            </a:avLst>
          </a:prstGeom>
          <a:solidFill>
            <a:schemeClr val="bg1">
              <a:alpha val="10980"/>
            </a:schemeClr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b="0">
                <a:latin typeface="Corbel" pitchFamily="34" charset="0"/>
              </a:rPr>
              <a:t>What Russian-born writers publish in the U.S.?</a:t>
            </a:r>
          </a:p>
        </p:txBody>
      </p:sp>
      <p:sp>
        <p:nvSpPr>
          <p:cNvPr id="25618" name="AutoShape 5"/>
          <p:cNvSpPr>
            <a:spLocks noChangeArrowheads="1"/>
          </p:cNvSpPr>
          <p:nvPr/>
        </p:nvSpPr>
        <p:spPr bwMode="auto">
          <a:xfrm>
            <a:off x="7848600" y="1828800"/>
            <a:ext cx="1143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9C9C9">
                  <a:alpha val="79999"/>
                </a:srgbClr>
              </a:gs>
              <a:gs pos="100000">
                <a:schemeClr val="bg1">
                  <a:alpha val="79999"/>
                </a:schemeClr>
              </a:gs>
            </a:gsLst>
            <a:lin ang="18900000" scaled="1"/>
          </a:gra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0">
                <a:latin typeface="Corbel" pitchFamily="34" charset="0"/>
              </a:rPr>
              <a:t>Search</a:t>
            </a:r>
          </a:p>
        </p:txBody>
      </p:sp>
      <p:graphicFrame>
        <p:nvGraphicFramePr>
          <p:cNvPr id="25613" name="Object 13"/>
          <p:cNvGraphicFramePr>
            <a:graphicFrameLocks noChangeAspect="1"/>
          </p:cNvGraphicFramePr>
          <p:nvPr/>
        </p:nvGraphicFramePr>
        <p:xfrm>
          <a:off x="1828800" y="2514600"/>
          <a:ext cx="4038600" cy="2595563"/>
        </p:xfrm>
        <a:graphic>
          <a:graphicData uri="http://schemas.openxmlformats.org/presentationml/2006/ole">
            <p:oleObj spid="_x0000_s25613" name="Image" r:id="rId5" imgW="9739683" imgH="6260317" progId="Photoshop.Image.9">
              <p:embed/>
            </p:oleObj>
          </a:graphicData>
        </a:graphic>
      </p:graphicFrame>
      <p:graphicFrame>
        <p:nvGraphicFramePr>
          <p:cNvPr id="25614" name="Object 14"/>
          <p:cNvGraphicFramePr>
            <a:graphicFrameLocks noChangeAspect="1"/>
          </p:cNvGraphicFramePr>
          <p:nvPr/>
        </p:nvGraphicFramePr>
        <p:xfrm>
          <a:off x="838200" y="3425825"/>
          <a:ext cx="4038600" cy="2593975"/>
        </p:xfrm>
        <a:graphic>
          <a:graphicData uri="http://schemas.openxmlformats.org/presentationml/2006/ole">
            <p:oleObj spid="_x0000_s25614" name="Image" r:id="rId6" imgW="9752381" imgH="6260317" progId="Photoshop.Image.9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2" name="Rectangle 18"/>
          <p:cNvSpPr>
            <a:spLocks noChangeArrowheads="1"/>
          </p:cNvSpPr>
          <p:nvPr/>
        </p:nvSpPr>
        <p:spPr bwMode="auto">
          <a:xfrm>
            <a:off x="3027363" y="3733800"/>
            <a:ext cx="1219200" cy="552450"/>
          </a:xfrm>
          <a:prstGeom prst="rect">
            <a:avLst/>
          </a:prstGeom>
          <a:solidFill>
            <a:srgbClr val="FF9F69">
              <a:alpha val="30196"/>
            </a:srgbClr>
          </a:solidFill>
          <a:ln w="9525">
            <a:solidFill>
              <a:srgbClr val="FF9F6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33823" name="Rectangle 22"/>
          <p:cNvSpPr>
            <a:spLocks noChangeArrowheads="1"/>
          </p:cNvSpPr>
          <p:nvPr/>
        </p:nvSpPr>
        <p:spPr bwMode="auto">
          <a:xfrm>
            <a:off x="4800600" y="2813050"/>
            <a:ext cx="4114800" cy="1752600"/>
          </a:xfrm>
          <a:prstGeom prst="rect">
            <a:avLst/>
          </a:prstGeom>
          <a:solidFill>
            <a:srgbClr val="FF9F69">
              <a:alpha val="30196"/>
            </a:srgbClr>
          </a:solidFill>
          <a:ln w="9525">
            <a:solidFill>
              <a:srgbClr val="FF9F6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aphicFrame>
        <p:nvGraphicFramePr>
          <p:cNvPr id="33820" name="Object 28"/>
          <p:cNvGraphicFramePr>
            <a:graphicFrameLocks noChangeAspect="1"/>
          </p:cNvGraphicFramePr>
          <p:nvPr/>
        </p:nvGraphicFramePr>
        <p:xfrm>
          <a:off x="457200" y="1600200"/>
          <a:ext cx="3886200" cy="2701925"/>
        </p:xfrm>
        <a:graphic>
          <a:graphicData uri="http://schemas.openxmlformats.org/presentationml/2006/ole">
            <p:oleObj spid="_x0000_s33820" name="Image" r:id="rId4" imgW="9752381" imgH="6780952" progId="Photoshop.Image.9">
              <p:embed/>
            </p:oleObj>
          </a:graphicData>
        </a:graphic>
      </p:graphicFrame>
      <p:sp>
        <p:nvSpPr>
          <p:cNvPr id="33824" name="Text Box 6"/>
          <p:cNvSpPr txBox="1">
            <a:spLocks noChangeArrowheads="1"/>
          </p:cNvSpPr>
          <p:nvPr/>
        </p:nvSpPr>
        <p:spPr bwMode="auto">
          <a:xfrm>
            <a:off x="1241425" y="5180013"/>
            <a:ext cx="61499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>
                <a:latin typeface="Corbel" pitchFamily="34" charset="0"/>
              </a:rPr>
              <a:t>&lt;Ayn Rand, </a:t>
            </a:r>
            <a:r>
              <a:rPr lang="en-US" sz="2800" b="0">
                <a:solidFill>
                  <a:srgbClr val="FF9F69"/>
                </a:solidFill>
                <a:latin typeface="Corbel" pitchFamily="34" charset="0"/>
              </a:rPr>
              <a:t>birthdate</a:t>
            </a:r>
            <a:r>
              <a:rPr lang="en-US" sz="2800" b="0">
                <a:latin typeface="Corbel" pitchFamily="34" charset="0"/>
              </a:rPr>
              <a:t>, </a:t>
            </a:r>
            <a:r>
              <a:rPr lang="en-US" sz="2800" b="0" i="1">
                <a:latin typeface="Corbel" pitchFamily="34" charset="0"/>
              </a:rPr>
              <a:t>February 2, 1905</a:t>
            </a:r>
            <a:r>
              <a:rPr lang="en-US" sz="2800" b="0">
                <a:latin typeface="Corbel" pitchFamily="34" charset="0"/>
              </a:rPr>
              <a:t>&gt;</a:t>
            </a:r>
            <a:br>
              <a:rPr lang="en-US" sz="2800" b="0">
                <a:latin typeface="Corbel" pitchFamily="34" charset="0"/>
              </a:rPr>
            </a:br>
            <a:r>
              <a:rPr lang="en-US" sz="2800" b="0">
                <a:latin typeface="Corbel" pitchFamily="34" charset="0"/>
              </a:rPr>
              <a:t>&lt;Ayn Rand, </a:t>
            </a:r>
            <a:r>
              <a:rPr lang="en-US" sz="2800" b="0">
                <a:solidFill>
                  <a:srgbClr val="FF9F69"/>
                </a:solidFill>
                <a:latin typeface="Corbel" pitchFamily="34" charset="0"/>
              </a:rPr>
              <a:t>birthplace</a:t>
            </a:r>
            <a:r>
              <a:rPr lang="en-US" sz="2800" b="0">
                <a:latin typeface="Corbel" pitchFamily="34" charset="0"/>
              </a:rPr>
              <a:t>, </a:t>
            </a:r>
            <a:r>
              <a:rPr lang="en-US" sz="2800" b="0" i="1">
                <a:latin typeface="Corbel" pitchFamily="34" charset="0"/>
              </a:rPr>
              <a:t>Saint Petersburg</a:t>
            </a:r>
            <a:r>
              <a:rPr lang="en-US" sz="2800" b="0">
                <a:latin typeface="Corbel" pitchFamily="34" charset="0"/>
              </a:rPr>
              <a:t>&gt;</a:t>
            </a:r>
          </a:p>
          <a:p>
            <a:r>
              <a:rPr lang="en-US" sz="2800" b="0">
                <a:latin typeface="Corbel" pitchFamily="34" charset="0"/>
              </a:rPr>
              <a:t>&lt;Ayn Rand, </a:t>
            </a:r>
            <a:r>
              <a:rPr lang="en-US" sz="2800" b="0">
                <a:solidFill>
                  <a:srgbClr val="FF9F69"/>
                </a:solidFill>
                <a:latin typeface="Corbel" pitchFamily="34" charset="0"/>
              </a:rPr>
              <a:t>occupation</a:t>
            </a:r>
            <a:r>
              <a:rPr lang="en-US" sz="2800" b="0">
                <a:latin typeface="Corbel" pitchFamily="34" charset="0"/>
              </a:rPr>
              <a:t>, </a:t>
            </a:r>
            <a:r>
              <a:rPr lang="en-US" sz="2800" b="0" i="1">
                <a:latin typeface="Corbel" pitchFamily="34" charset="0"/>
              </a:rPr>
              <a:t>writer</a:t>
            </a:r>
            <a:r>
              <a:rPr lang="en-US" sz="2800" b="0">
                <a:latin typeface="Corbel" pitchFamily="34" charset="0"/>
              </a:rPr>
              <a:t>&gt;</a:t>
            </a:r>
          </a:p>
        </p:txBody>
      </p:sp>
      <p:sp>
        <p:nvSpPr>
          <p:cNvPr id="33825" name="Freeform 20"/>
          <p:cNvSpPr>
            <a:spLocks/>
          </p:cNvSpPr>
          <p:nvPr/>
        </p:nvSpPr>
        <p:spPr bwMode="auto">
          <a:xfrm>
            <a:off x="3810000" y="4572000"/>
            <a:ext cx="3360738" cy="619125"/>
          </a:xfrm>
          <a:custGeom>
            <a:avLst/>
            <a:gdLst>
              <a:gd name="T0" fmla="*/ 2147483647 w 2117"/>
              <a:gd name="T1" fmla="*/ 0 h 581"/>
              <a:gd name="T2" fmla="*/ 2147483647 w 2117"/>
              <a:gd name="T3" fmla="*/ 278208724 h 581"/>
              <a:gd name="T4" fmla="*/ 725804972 w 2117"/>
              <a:gd name="T5" fmla="*/ 387220566 h 581"/>
              <a:gd name="T6" fmla="*/ 0 w 2117"/>
              <a:gd name="T7" fmla="*/ 659751737 h 581"/>
              <a:gd name="T8" fmla="*/ 0 60000 65536"/>
              <a:gd name="T9" fmla="*/ 0 60000 65536"/>
              <a:gd name="T10" fmla="*/ 0 60000 65536"/>
              <a:gd name="T11" fmla="*/ 0 60000 65536"/>
              <a:gd name="T12" fmla="*/ 0 w 2117"/>
              <a:gd name="T13" fmla="*/ 0 h 581"/>
              <a:gd name="T14" fmla="*/ 2117 w 2117"/>
              <a:gd name="T15" fmla="*/ 581 h 58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17" h="581">
                <a:moveTo>
                  <a:pt x="2117" y="0"/>
                </a:moveTo>
                <a:cubicBezTo>
                  <a:pt x="2053" y="41"/>
                  <a:pt x="2033" y="188"/>
                  <a:pt x="1728" y="245"/>
                </a:cubicBezTo>
                <a:cubicBezTo>
                  <a:pt x="1423" y="302"/>
                  <a:pt x="576" y="285"/>
                  <a:pt x="288" y="341"/>
                </a:cubicBezTo>
                <a:cubicBezTo>
                  <a:pt x="0" y="397"/>
                  <a:pt x="0" y="489"/>
                  <a:pt x="0" y="58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b="0"/>
          </a:p>
        </p:txBody>
      </p:sp>
      <p:sp>
        <p:nvSpPr>
          <p:cNvPr id="33826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z="4000" smtClean="0">
                <a:latin typeface="Corbel" pitchFamily="34" charset="0"/>
              </a:rPr>
              <a:t>Some Structured Content </a:t>
            </a:r>
            <a:br>
              <a:rPr lang="en-US" sz="4000" smtClean="0">
                <a:latin typeface="Corbel" pitchFamily="34" charset="0"/>
              </a:rPr>
            </a:br>
            <a:r>
              <a:rPr lang="en-US" sz="4000" smtClean="0">
                <a:latin typeface="Corbel" pitchFamily="34" charset="0"/>
              </a:rPr>
              <a:t>in Wikipedia</a:t>
            </a:r>
          </a:p>
        </p:txBody>
      </p:sp>
      <p:graphicFrame>
        <p:nvGraphicFramePr>
          <p:cNvPr id="33821" name="Object 29"/>
          <p:cNvGraphicFramePr>
            <a:graphicFrameLocks noChangeAspect="1"/>
          </p:cNvGraphicFramePr>
          <p:nvPr/>
        </p:nvGraphicFramePr>
        <p:xfrm>
          <a:off x="4921250" y="2817813"/>
          <a:ext cx="3867150" cy="1754187"/>
        </p:xfrm>
        <a:graphic>
          <a:graphicData uri="http://schemas.openxmlformats.org/presentationml/2006/ole">
            <p:oleObj spid="_x0000_s33821" name="Image" r:id="rId5" imgW="9752381" imgH="6780952" progId="Photoshop.Image.9">
              <p:embed/>
            </p:oleObj>
          </a:graphicData>
        </a:graphic>
      </p:graphicFrame>
      <p:sp>
        <p:nvSpPr>
          <p:cNvPr id="33827" name="Line 30"/>
          <p:cNvSpPr>
            <a:spLocks noChangeShapeType="1"/>
          </p:cNvSpPr>
          <p:nvPr/>
        </p:nvSpPr>
        <p:spPr bwMode="auto">
          <a:xfrm flipV="1">
            <a:off x="3032125" y="2819400"/>
            <a:ext cx="1763713" cy="914400"/>
          </a:xfrm>
          <a:prstGeom prst="line">
            <a:avLst/>
          </a:prstGeom>
          <a:noFill/>
          <a:ln w="9525">
            <a:solidFill>
              <a:srgbClr val="FF9F69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8" name="Line 31"/>
          <p:cNvSpPr>
            <a:spLocks noChangeShapeType="1"/>
          </p:cNvSpPr>
          <p:nvPr/>
        </p:nvSpPr>
        <p:spPr bwMode="auto">
          <a:xfrm flipV="1">
            <a:off x="4237038" y="3636963"/>
            <a:ext cx="558800" cy="90487"/>
          </a:xfrm>
          <a:prstGeom prst="line">
            <a:avLst/>
          </a:prstGeom>
          <a:noFill/>
          <a:ln w="9525">
            <a:solidFill>
              <a:srgbClr val="FF9F69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29" name="Line 32"/>
          <p:cNvSpPr>
            <a:spLocks noChangeShapeType="1"/>
          </p:cNvSpPr>
          <p:nvPr/>
        </p:nvSpPr>
        <p:spPr bwMode="auto">
          <a:xfrm>
            <a:off x="4257675" y="4289425"/>
            <a:ext cx="527050" cy="36513"/>
          </a:xfrm>
          <a:prstGeom prst="line">
            <a:avLst/>
          </a:prstGeom>
          <a:noFill/>
          <a:ln w="9525">
            <a:solidFill>
              <a:srgbClr val="FF9F69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30" name="Line 33"/>
          <p:cNvSpPr>
            <a:spLocks noChangeShapeType="1"/>
          </p:cNvSpPr>
          <p:nvPr/>
        </p:nvSpPr>
        <p:spPr bwMode="auto">
          <a:xfrm>
            <a:off x="3016250" y="4287838"/>
            <a:ext cx="1781175" cy="277812"/>
          </a:xfrm>
          <a:prstGeom prst="line">
            <a:avLst/>
          </a:prstGeom>
          <a:noFill/>
          <a:ln w="9525">
            <a:solidFill>
              <a:srgbClr val="FF9F69">
                <a:alpha val="50195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26" name="Object 10"/>
          <p:cNvGraphicFramePr>
            <a:graphicFrameLocks noChangeAspect="1"/>
          </p:cNvGraphicFramePr>
          <p:nvPr/>
        </p:nvGraphicFramePr>
        <p:xfrm>
          <a:off x="381000" y="1981200"/>
          <a:ext cx="4343400" cy="2782888"/>
        </p:xfrm>
        <a:graphic>
          <a:graphicData uri="http://schemas.openxmlformats.org/presentationml/2006/ole">
            <p:oleObj spid="_x0000_s34826" name="Image" r:id="rId4" imgW="9752381" imgH="6247619" progId="Photoshop.Image.9">
              <p:embed/>
            </p:oleObj>
          </a:graphicData>
        </a:graphic>
      </p:graphicFrame>
      <p:sp>
        <p:nvSpPr>
          <p:cNvPr id="348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Lack of Structured Content </a:t>
            </a:r>
            <a:br>
              <a:rPr lang="en-US" smtClean="0">
                <a:latin typeface="Corbel" pitchFamily="34" charset="0"/>
              </a:rPr>
            </a:br>
            <a:r>
              <a:rPr lang="en-US" smtClean="0">
                <a:latin typeface="Corbel" pitchFamily="34" charset="0"/>
              </a:rPr>
              <a:t>in Wikipedia</a:t>
            </a:r>
          </a:p>
        </p:txBody>
      </p:sp>
      <p:sp>
        <p:nvSpPr>
          <p:cNvPr id="34829" name="Rectangle 7"/>
          <p:cNvSpPr>
            <a:spLocks noChangeArrowheads="1"/>
          </p:cNvSpPr>
          <p:nvPr/>
        </p:nvSpPr>
        <p:spPr bwMode="auto">
          <a:xfrm>
            <a:off x="3352800" y="2438400"/>
            <a:ext cx="1219200" cy="1524000"/>
          </a:xfrm>
          <a:prstGeom prst="rect">
            <a:avLst/>
          </a:prstGeom>
          <a:noFill/>
          <a:ln w="76200">
            <a:solidFill>
              <a:srgbClr val="F9AB6B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aphicFrame>
        <p:nvGraphicFramePr>
          <p:cNvPr id="34827" name="Object 11"/>
          <p:cNvGraphicFramePr>
            <a:graphicFrameLocks noChangeAspect="1"/>
          </p:cNvGraphicFramePr>
          <p:nvPr/>
        </p:nvGraphicFramePr>
        <p:xfrm>
          <a:off x="4038600" y="3124200"/>
          <a:ext cx="4572000" cy="2922588"/>
        </p:xfrm>
        <a:graphic>
          <a:graphicData uri="http://schemas.openxmlformats.org/presentationml/2006/ole">
            <p:oleObj spid="_x0000_s34827" name="Image" r:id="rId5" imgW="9752381" imgH="6234921" progId="Photoshop.Image.9">
              <p:embed/>
            </p:oleObj>
          </a:graphicData>
        </a:graphic>
      </p:graphicFrame>
      <p:sp>
        <p:nvSpPr>
          <p:cNvPr id="34830" name="Rectangle 7"/>
          <p:cNvSpPr>
            <a:spLocks noChangeArrowheads="1"/>
          </p:cNvSpPr>
          <p:nvPr/>
        </p:nvSpPr>
        <p:spPr bwMode="auto">
          <a:xfrm>
            <a:off x="7315200" y="3581400"/>
            <a:ext cx="1219200" cy="1524000"/>
          </a:xfrm>
          <a:prstGeom prst="rect">
            <a:avLst/>
          </a:prstGeom>
          <a:noFill/>
          <a:ln w="76200">
            <a:solidFill>
              <a:srgbClr val="F9AB6B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38" name="Rectangle 42"/>
          <p:cNvSpPr>
            <a:spLocks noChangeArrowheads="1"/>
          </p:cNvSpPr>
          <p:nvPr/>
        </p:nvSpPr>
        <p:spPr bwMode="auto">
          <a:xfrm>
            <a:off x="5029200" y="2362200"/>
            <a:ext cx="3810000" cy="12954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39" name="Rectangle 12"/>
          <p:cNvSpPr>
            <a:spLocks noChangeArrowheads="1"/>
          </p:cNvSpPr>
          <p:nvPr/>
        </p:nvSpPr>
        <p:spPr bwMode="auto">
          <a:xfrm>
            <a:off x="1981200" y="2825750"/>
            <a:ext cx="1295400" cy="304800"/>
          </a:xfrm>
          <a:prstGeom prst="rect">
            <a:avLst/>
          </a:prstGeom>
          <a:solidFill>
            <a:srgbClr val="FF9F69">
              <a:alpha val="50195"/>
            </a:srgbClr>
          </a:solidFill>
          <a:ln w="38100">
            <a:solidFill>
              <a:srgbClr val="FF9F6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aphicFrame>
        <p:nvGraphicFramePr>
          <p:cNvPr id="80935" name="Object 39"/>
          <p:cNvGraphicFramePr>
            <a:graphicFrameLocks noChangeAspect="1"/>
          </p:cNvGraphicFramePr>
          <p:nvPr/>
        </p:nvGraphicFramePr>
        <p:xfrm>
          <a:off x="457200" y="2387600"/>
          <a:ext cx="4165600" cy="1193800"/>
        </p:xfrm>
        <a:graphic>
          <a:graphicData uri="http://schemas.openxmlformats.org/presentationml/2006/ole">
            <p:oleObj spid="_x0000_s80935" name="Image" r:id="rId4" imgW="4165079" imgH="1193230" progId="Photoshop.Image.9">
              <p:embed/>
            </p:oleObj>
          </a:graphicData>
        </a:graphic>
      </p:graphicFrame>
      <p:sp>
        <p:nvSpPr>
          <p:cNvPr id="80940" name="Rectangle 13"/>
          <p:cNvSpPr>
            <a:spLocks noChangeArrowheads="1"/>
          </p:cNvSpPr>
          <p:nvPr/>
        </p:nvSpPr>
        <p:spPr bwMode="auto">
          <a:xfrm>
            <a:off x="6477000" y="2652713"/>
            <a:ext cx="1409700" cy="304800"/>
          </a:xfrm>
          <a:prstGeom prst="rect">
            <a:avLst/>
          </a:prstGeom>
          <a:solidFill>
            <a:srgbClr val="FF9F69">
              <a:alpha val="50195"/>
            </a:srgbClr>
          </a:solidFill>
          <a:ln w="38100">
            <a:solidFill>
              <a:srgbClr val="FF9F6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80941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orbel" pitchFamily="34" charset="0"/>
              </a:rPr>
              <a:t>Previous Work:</a:t>
            </a:r>
            <a:br>
              <a:rPr lang="en-US" sz="4000" smtClean="0">
                <a:latin typeface="Corbel" pitchFamily="34" charset="0"/>
              </a:rPr>
            </a:br>
            <a:r>
              <a:rPr lang="en-US" sz="4000" smtClean="0">
                <a:latin typeface="Corbel" pitchFamily="34" charset="0"/>
              </a:rPr>
              <a:t>Learning from Existing Infoboxes</a:t>
            </a:r>
          </a:p>
        </p:txBody>
      </p:sp>
      <p:sp>
        <p:nvSpPr>
          <p:cNvPr id="80942" name="Text Box 15"/>
          <p:cNvSpPr txBox="1">
            <a:spLocks noChangeArrowheads="1"/>
          </p:cNvSpPr>
          <p:nvPr/>
        </p:nvSpPr>
        <p:spPr bwMode="auto">
          <a:xfrm>
            <a:off x="6629400" y="1447800"/>
            <a:ext cx="2001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[Wu et.al. CIKM’07]</a:t>
            </a:r>
          </a:p>
        </p:txBody>
      </p:sp>
      <p:grpSp>
        <p:nvGrpSpPr>
          <p:cNvPr id="80943" name="Group 36"/>
          <p:cNvGrpSpPr>
            <a:grpSpLocks/>
          </p:cNvGrpSpPr>
          <p:nvPr/>
        </p:nvGrpSpPr>
        <p:grpSpPr bwMode="auto">
          <a:xfrm>
            <a:off x="3429000" y="4876800"/>
            <a:ext cx="2438400" cy="914400"/>
            <a:chOff x="2016" y="3312"/>
            <a:chExt cx="1536" cy="576"/>
          </a:xfrm>
        </p:grpSpPr>
        <p:sp>
          <p:nvSpPr>
            <p:cNvPr id="80956" name="Oval 16"/>
            <p:cNvSpPr>
              <a:spLocks noChangeArrowheads="1"/>
            </p:cNvSpPr>
            <p:nvPr/>
          </p:nvSpPr>
          <p:spPr bwMode="auto">
            <a:xfrm>
              <a:off x="2016" y="3312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80957" name="Oval 17"/>
            <p:cNvSpPr>
              <a:spLocks noChangeArrowheads="1"/>
            </p:cNvSpPr>
            <p:nvPr/>
          </p:nvSpPr>
          <p:spPr bwMode="auto">
            <a:xfrm>
              <a:off x="2352" y="3312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80958" name="Oval 18"/>
            <p:cNvSpPr>
              <a:spLocks noChangeArrowheads="1"/>
            </p:cNvSpPr>
            <p:nvPr/>
          </p:nvSpPr>
          <p:spPr bwMode="auto">
            <a:xfrm>
              <a:off x="2688" y="3312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80959" name="Oval 19"/>
            <p:cNvSpPr>
              <a:spLocks noChangeArrowheads="1"/>
            </p:cNvSpPr>
            <p:nvPr/>
          </p:nvSpPr>
          <p:spPr bwMode="auto">
            <a:xfrm>
              <a:off x="3024" y="3312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80960" name="Oval 20"/>
            <p:cNvSpPr>
              <a:spLocks noChangeArrowheads="1"/>
            </p:cNvSpPr>
            <p:nvPr/>
          </p:nvSpPr>
          <p:spPr bwMode="auto">
            <a:xfrm>
              <a:off x="2016" y="369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80961" name="Oval 21"/>
            <p:cNvSpPr>
              <a:spLocks noChangeArrowheads="1"/>
            </p:cNvSpPr>
            <p:nvPr/>
          </p:nvSpPr>
          <p:spPr bwMode="auto">
            <a:xfrm>
              <a:off x="2352" y="369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80962" name="Oval 22"/>
            <p:cNvSpPr>
              <a:spLocks noChangeArrowheads="1"/>
            </p:cNvSpPr>
            <p:nvPr/>
          </p:nvSpPr>
          <p:spPr bwMode="auto">
            <a:xfrm>
              <a:off x="2688" y="369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80963" name="Oval 23"/>
            <p:cNvSpPr>
              <a:spLocks noChangeArrowheads="1"/>
            </p:cNvSpPr>
            <p:nvPr/>
          </p:nvSpPr>
          <p:spPr bwMode="auto">
            <a:xfrm>
              <a:off x="3024" y="369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80964" name="Oval 24"/>
            <p:cNvSpPr>
              <a:spLocks noChangeArrowheads="1"/>
            </p:cNvSpPr>
            <p:nvPr/>
          </p:nvSpPr>
          <p:spPr bwMode="auto">
            <a:xfrm>
              <a:off x="3360" y="3312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80965" name="Oval 25"/>
            <p:cNvSpPr>
              <a:spLocks noChangeArrowheads="1"/>
            </p:cNvSpPr>
            <p:nvPr/>
          </p:nvSpPr>
          <p:spPr bwMode="auto">
            <a:xfrm>
              <a:off x="3360" y="3696"/>
              <a:ext cx="192" cy="192"/>
            </a:xfrm>
            <a:prstGeom prst="ellipse">
              <a:avLst/>
            </a:prstGeom>
            <a:gradFill rotWithShape="1">
              <a:gsLst>
                <a:gs pos="0">
                  <a:srgbClr val="C9C9C9"/>
                </a:gs>
                <a:gs pos="100000">
                  <a:schemeClr val="bg1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sp>
          <p:nvSpPr>
            <p:cNvPr id="80966" name="Line 27"/>
            <p:cNvSpPr>
              <a:spLocks noChangeShapeType="1"/>
            </p:cNvSpPr>
            <p:nvPr/>
          </p:nvSpPr>
          <p:spPr bwMode="auto">
            <a:xfrm>
              <a:off x="2112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67" name="Line 28"/>
            <p:cNvSpPr>
              <a:spLocks noChangeShapeType="1"/>
            </p:cNvSpPr>
            <p:nvPr/>
          </p:nvSpPr>
          <p:spPr bwMode="auto">
            <a:xfrm>
              <a:off x="2208" y="340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68" name="Line 29"/>
            <p:cNvSpPr>
              <a:spLocks noChangeShapeType="1"/>
            </p:cNvSpPr>
            <p:nvPr/>
          </p:nvSpPr>
          <p:spPr bwMode="auto">
            <a:xfrm>
              <a:off x="2544" y="340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69" name="Line 30"/>
            <p:cNvSpPr>
              <a:spLocks noChangeShapeType="1"/>
            </p:cNvSpPr>
            <p:nvPr/>
          </p:nvSpPr>
          <p:spPr bwMode="auto">
            <a:xfrm>
              <a:off x="2448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70" name="Line 31"/>
            <p:cNvSpPr>
              <a:spLocks noChangeShapeType="1"/>
            </p:cNvSpPr>
            <p:nvPr/>
          </p:nvSpPr>
          <p:spPr bwMode="auto">
            <a:xfrm>
              <a:off x="2880" y="340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71" name="Line 32"/>
            <p:cNvSpPr>
              <a:spLocks noChangeShapeType="1"/>
            </p:cNvSpPr>
            <p:nvPr/>
          </p:nvSpPr>
          <p:spPr bwMode="auto">
            <a:xfrm>
              <a:off x="3216" y="340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72" name="Line 33"/>
            <p:cNvSpPr>
              <a:spLocks noChangeShapeType="1"/>
            </p:cNvSpPr>
            <p:nvPr/>
          </p:nvSpPr>
          <p:spPr bwMode="auto">
            <a:xfrm>
              <a:off x="2784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73" name="Line 34"/>
            <p:cNvSpPr>
              <a:spLocks noChangeShapeType="1"/>
            </p:cNvSpPr>
            <p:nvPr/>
          </p:nvSpPr>
          <p:spPr bwMode="auto">
            <a:xfrm>
              <a:off x="3120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74" name="Line 35"/>
            <p:cNvSpPr>
              <a:spLocks noChangeShapeType="1"/>
            </p:cNvSpPr>
            <p:nvPr/>
          </p:nvSpPr>
          <p:spPr bwMode="auto">
            <a:xfrm>
              <a:off x="3456" y="350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80937" name="Object 41"/>
          <p:cNvGraphicFramePr>
            <a:graphicFrameLocks noChangeAspect="1"/>
          </p:cNvGraphicFramePr>
          <p:nvPr/>
        </p:nvGraphicFramePr>
        <p:xfrm>
          <a:off x="5029200" y="2286000"/>
          <a:ext cx="3867150" cy="1371600"/>
        </p:xfrm>
        <a:graphic>
          <a:graphicData uri="http://schemas.openxmlformats.org/presentationml/2006/ole">
            <p:oleObj spid="_x0000_s80937" name="Image" r:id="rId5" imgW="9752381" imgH="6780952" progId="Photoshop.Image.9">
              <p:embed/>
            </p:oleObj>
          </a:graphicData>
        </a:graphic>
      </p:graphicFrame>
      <p:sp>
        <p:nvSpPr>
          <p:cNvPr id="80944" name="Freeform 43"/>
          <p:cNvSpPr>
            <a:spLocks/>
          </p:cNvSpPr>
          <p:nvPr/>
        </p:nvSpPr>
        <p:spPr bwMode="auto">
          <a:xfrm>
            <a:off x="3271838" y="2209800"/>
            <a:ext cx="3182937" cy="571500"/>
          </a:xfrm>
          <a:custGeom>
            <a:avLst/>
            <a:gdLst>
              <a:gd name="T0" fmla="*/ 0 w 2005"/>
              <a:gd name="T1" fmla="*/ 571500 h 453"/>
              <a:gd name="T2" fmla="*/ 1006475 w 2005"/>
              <a:gd name="T3" fmla="*/ 83265 h 453"/>
              <a:gd name="T4" fmla="*/ 2252662 w 2005"/>
              <a:gd name="T5" fmla="*/ 70649 h 453"/>
              <a:gd name="T6" fmla="*/ 3182937 w 2005"/>
              <a:gd name="T7" fmla="*/ 452911 h 453"/>
              <a:gd name="T8" fmla="*/ 0 60000 65536"/>
              <a:gd name="T9" fmla="*/ 0 60000 65536"/>
              <a:gd name="T10" fmla="*/ 0 60000 65536"/>
              <a:gd name="T11" fmla="*/ 0 60000 65536"/>
              <a:gd name="T12" fmla="*/ 0 w 2005"/>
              <a:gd name="T13" fmla="*/ 0 h 453"/>
              <a:gd name="T14" fmla="*/ 2005 w 2005"/>
              <a:gd name="T15" fmla="*/ 453 h 4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05" h="453">
                <a:moveTo>
                  <a:pt x="0" y="453"/>
                </a:moveTo>
                <a:cubicBezTo>
                  <a:pt x="105" y="388"/>
                  <a:pt x="398" y="132"/>
                  <a:pt x="634" y="66"/>
                </a:cubicBezTo>
                <a:cubicBezTo>
                  <a:pt x="870" y="0"/>
                  <a:pt x="1191" y="7"/>
                  <a:pt x="1419" y="56"/>
                </a:cubicBezTo>
                <a:cubicBezTo>
                  <a:pt x="1647" y="105"/>
                  <a:pt x="1883" y="296"/>
                  <a:pt x="2005" y="359"/>
                </a:cubicBezTo>
              </a:path>
            </a:pathLst>
          </a:custGeom>
          <a:noFill/>
          <a:ln w="19050">
            <a:solidFill>
              <a:srgbClr val="FF9F6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45" name="Text Box 6"/>
          <p:cNvSpPr txBox="1">
            <a:spLocks noChangeArrowheads="1"/>
          </p:cNvSpPr>
          <p:nvPr/>
        </p:nvSpPr>
        <p:spPr bwMode="auto">
          <a:xfrm>
            <a:off x="6392863" y="5105400"/>
            <a:ext cx="2678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latin typeface="Corbel" pitchFamily="34" charset="0"/>
              </a:rPr>
              <a:t>&lt;Ben, </a:t>
            </a:r>
            <a:r>
              <a:rPr lang="en-US" sz="2000" b="0">
                <a:solidFill>
                  <a:srgbClr val="FF9F69"/>
                </a:solidFill>
                <a:latin typeface="Corbel" pitchFamily="34" charset="0"/>
              </a:rPr>
              <a:t>birthplace</a:t>
            </a:r>
            <a:r>
              <a:rPr lang="en-US" sz="2000" b="0">
                <a:latin typeface="Corbel" pitchFamily="34" charset="0"/>
              </a:rPr>
              <a:t>, </a:t>
            </a:r>
            <a:r>
              <a:rPr lang="en-US" sz="2000" b="0" i="1">
                <a:latin typeface="Corbel" pitchFamily="34" charset="0"/>
              </a:rPr>
              <a:t>Paris</a:t>
            </a:r>
            <a:r>
              <a:rPr lang="en-US" sz="2000" b="0">
                <a:latin typeface="Corbel" pitchFamily="34" charset="0"/>
              </a:rPr>
              <a:t>&gt;</a:t>
            </a:r>
          </a:p>
        </p:txBody>
      </p:sp>
      <p:sp>
        <p:nvSpPr>
          <p:cNvPr id="80946" name="Text Box 6"/>
          <p:cNvSpPr txBox="1">
            <a:spLocks noChangeArrowheads="1"/>
          </p:cNvSpPr>
          <p:nvPr/>
        </p:nvSpPr>
        <p:spPr bwMode="auto">
          <a:xfrm>
            <a:off x="533400" y="5105400"/>
            <a:ext cx="2317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latin typeface="Corbel" pitchFamily="34" charset="0"/>
              </a:rPr>
              <a:t>Ben is living in Paris.</a:t>
            </a:r>
          </a:p>
        </p:txBody>
      </p:sp>
      <p:sp>
        <p:nvSpPr>
          <p:cNvPr id="80947" name="AutoShape 46"/>
          <p:cNvSpPr>
            <a:spLocks noChangeArrowheads="1"/>
          </p:cNvSpPr>
          <p:nvPr/>
        </p:nvSpPr>
        <p:spPr bwMode="auto">
          <a:xfrm>
            <a:off x="4343400" y="4038600"/>
            <a:ext cx="609600" cy="533400"/>
          </a:xfrm>
          <a:prstGeom prst="downArrow">
            <a:avLst>
              <a:gd name="adj1" fmla="val 50000"/>
              <a:gd name="adj2" fmla="val 77083"/>
            </a:avLst>
          </a:prstGeom>
          <a:solidFill>
            <a:srgbClr val="FF9F6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0">
              <a:solidFill>
                <a:srgbClr val="FF9F69"/>
              </a:solidFill>
            </a:endParaRPr>
          </a:p>
        </p:txBody>
      </p:sp>
      <p:sp>
        <p:nvSpPr>
          <p:cNvPr id="80948" name="Text Box 6"/>
          <p:cNvSpPr txBox="1">
            <a:spLocks noChangeArrowheads="1"/>
          </p:cNvSpPr>
          <p:nvPr/>
        </p:nvSpPr>
        <p:spPr bwMode="auto">
          <a:xfrm>
            <a:off x="4114800" y="5867400"/>
            <a:ext cx="1158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latin typeface="Corbel" pitchFamily="34" charset="0"/>
              </a:rPr>
              <a:t>Extractor</a:t>
            </a:r>
          </a:p>
        </p:txBody>
      </p:sp>
      <p:grpSp>
        <p:nvGrpSpPr>
          <p:cNvPr id="80949" name="Group 7"/>
          <p:cNvGrpSpPr>
            <a:grpSpLocks noChangeAspect="1"/>
          </p:cNvGrpSpPr>
          <p:nvPr/>
        </p:nvGrpSpPr>
        <p:grpSpPr bwMode="auto">
          <a:xfrm>
            <a:off x="228600" y="5805488"/>
            <a:ext cx="1477963" cy="957262"/>
            <a:chOff x="-3840" y="1049"/>
            <a:chExt cx="3840" cy="2485"/>
          </a:xfrm>
        </p:grpSpPr>
        <p:pic>
          <p:nvPicPr>
            <p:cNvPr id="80953" name="Picture 8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840" y="1049"/>
              <a:ext cx="3840" cy="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54" name="Picture 9" descr="My-PC_edite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2800" y="175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955" name="Picture 10" descr="My-PC_edited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2464" y="199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0950" name="Text Box 6"/>
          <p:cNvSpPr txBox="1">
            <a:spLocks noChangeArrowheads="1"/>
          </p:cNvSpPr>
          <p:nvPr/>
        </p:nvSpPr>
        <p:spPr bwMode="auto">
          <a:xfrm>
            <a:off x="3505200" y="6232525"/>
            <a:ext cx="2297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latin typeface="Corbel" pitchFamily="34" charset="0"/>
              </a:rPr>
              <a:t>(~60-90% precision)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887663" y="531495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943600" y="5316538"/>
            <a:ext cx="3810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Community-based Validation </a:t>
            </a:r>
            <a:br>
              <a:rPr lang="en-US" smtClean="0">
                <a:latin typeface="Corbel" pitchFamily="34" charset="0"/>
              </a:rPr>
            </a:br>
            <a:r>
              <a:rPr lang="en-US" smtClean="0">
                <a:latin typeface="Corbel" pitchFamily="34" charset="0"/>
              </a:rPr>
              <a:t>of Extractions</a:t>
            </a: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3962400" y="2419350"/>
            <a:ext cx="1295400" cy="304800"/>
          </a:xfrm>
          <a:prstGeom prst="rect">
            <a:avLst/>
          </a:prstGeom>
          <a:solidFill>
            <a:srgbClr val="FF9F69">
              <a:alpha val="50195"/>
            </a:srgbClr>
          </a:solidFill>
          <a:ln w="38100">
            <a:solidFill>
              <a:srgbClr val="FF9F6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graphicFrame>
        <p:nvGraphicFramePr>
          <p:cNvPr id="35850" name="Object 10"/>
          <p:cNvGraphicFramePr>
            <a:graphicFrameLocks noChangeAspect="1"/>
          </p:cNvGraphicFramePr>
          <p:nvPr/>
        </p:nvGraphicFramePr>
        <p:xfrm>
          <a:off x="2438400" y="1981200"/>
          <a:ext cx="4165600" cy="1193800"/>
        </p:xfrm>
        <a:graphic>
          <a:graphicData uri="http://schemas.openxmlformats.org/presentationml/2006/ole">
            <p:oleObj spid="_x0000_s35850" name="Image" r:id="rId4" imgW="4165079" imgH="1193230" progId="Photoshop.Image.9">
              <p:embed/>
            </p:oleObj>
          </a:graphicData>
        </a:graphic>
      </p:graphicFrame>
      <p:sp>
        <p:nvSpPr>
          <p:cNvPr id="35853" name="AutoShape 9"/>
          <p:cNvSpPr>
            <a:spLocks noChangeArrowheads="1"/>
          </p:cNvSpPr>
          <p:nvPr/>
        </p:nvSpPr>
        <p:spPr bwMode="auto">
          <a:xfrm>
            <a:off x="1752600" y="3657600"/>
            <a:ext cx="5334000" cy="914400"/>
          </a:xfrm>
          <a:prstGeom prst="wedgeRectCallout">
            <a:avLst>
              <a:gd name="adj1" fmla="val -41546"/>
              <a:gd name="adj2" fmla="val 91495"/>
            </a:avLst>
          </a:prstGeom>
          <a:solidFill>
            <a:srgbClr val="FDDFC7">
              <a:alpha val="50195"/>
            </a:srgbClr>
          </a:solidFill>
          <a:ln w="9525">
            <a:solidFill>
              <a:srgbClr val="FF9F69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b="0"/>
          </a:p>
        </p:txBody>
      </p:sp>
      <p:sp>
        <p:nvSpPr>
          <p:cNvPr id="35854" name="Text Box 5"/>
          <p:cNvSpPr txBox="1">
            <a:spLocks noChangeArrowheads="1"/>
          </p:cNvSpPr>
          <p:nvPr/>
        </p:nvSpPr>
        <p:spPr bwMode="auto">
          <a:xfrm>
            <a:off x="2151063" y="3657600"/>
            <a:ext cx="45481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>
                <a:latin typeface="Corbel" pitchFamily="34" charset="0"/>
              </a:rPr>
              <a:t>“We think Ayn Rand’s birthplace is </a:t>
            </a:r>
            <a:br>
              <a:rPr lang="en-US" sz="2400" b="0">
                <a:latin typeface="Corbel" pitchFamily="34" charset="0"/>
              </a:rPr>
            </a:br>
            <a:r>
              <a:rPr lang="en-US" sz="2400" b="0">
                <a:latin typeface="Corbel" pitchFamily="34" charset="0"/>
              </a:rPr>
              <a:t>Saint Petersburg. Is this correct?”</a:t>
            </a:r>
          </a:p>
        </p:txBody>
      </p:sp>
      <p:grpSp>
        <p:nvGrpSpPr>
          <p:cNvPr id="35855" name="Group 13"/>
          <p:cNvGrpSpPr>
            <a:grpSpLocks/>
          </p:cNvGrpSpPr>
          <p:nvPr/>
        </p:nvGrpSpPr>
        <p:grpSpPr bwMode="auto">
          <a:xfrm>
            <a:off x="228600" y="5791200"/>
            <a:ext cx="2438400" cy="976313"/>
            <a:chOff x="1116013" y="2286000"/>
            <a:chExt cx="7037387" cy="2819400"/>
          </a:xfrm>
        </p:grpSpPr>
        <p:grpSp>
          <p:nvGrpSpPr>
            <p:cNvPr id="35856" name="Group 4"/>
            <p:cNvGrpSpPr>
              <a:grpSpLocks noChangeAspect="1"/>
            </p:cNvGrpSpPr>
            <p:nvPr/>
          </p:nvGrpSpPr>
          <p:grpSpPr bwMode="auto">
            <a:xfrm>
              <a:off x="3895725" y="2286000"/>
              <a:ext cx="4257675" cy="2819400"/>
              <a:chOff x="1872" y="1008"/>
              <a:chExt cx="3832" cy="2537"/>
            </a:xfrm>
          </p:grpSpPr>
          <p:pic>
            <p:nvPicPr>
              <p:cNvPr id="35861" name="Picture 5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872" y="1008"/>
                <a:ext cx="3832" cy="2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62" name="Picture 6" descr="WLM_edited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456" y="1680"/>
                <a:ext cx="1168" cy="1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5857" name="Group 7"/>
            <p:cNvGrpSpPr>
              <a:grpSpLocks noChangeAspect="1"/>
            </p:cNvGrpSpPr>
            <p:nvPr/>
          </p:nvGrpSpPr>
          <p:grpSpPr bwMode="auto">
            <a:xfrm>
              <a:off x="1116013" y="2328863"/>
              <a:ext cx="4267200" cy="2762250"/>
              <a:chOff x="-3840" y="1049"/>
              <a:chExt cx="3840" cy="2485"/>
            </a:xfrm>
          </p:grpSpPr>
          <p:pic>
            <p:nvPicPr>
              <p:cNvPr id="35858" name="Picture 8"/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-3840" y="1049"/>
                <a:ext cx="3840" cy="24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59" name="Picture 9" descr="My-PC_edited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-2800" y="1758"/>
                <a:ext cx="880" cy="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60" name="Picture 10" descr="My-PC_edited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-2464" y="1998"/>
                <a:ext cx="880" cy="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Outline</a:t>
            </a:r>
          </a:p>
        </p:txBody>
      </p:sp>
      <p:sp>
        <p:nvSpPr>
          <p:cNvPr id="1280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Motivation</a:t>
            </a:r>
          </a:p>
          <a:p>
            <a:r>
              <a:rPr lang="en-US" smtClean="0">
                <a:latin typeface="Corbel" pitchFamily="34" charset="0"/>
              </a:rPr>
              <a:t>Case Study: Intelligence in Wikipedia</a:t>
            </a:r>
          </a:p>
          <a:p>
            <a:r>
              <a:rPr lang="en-US" smtClean="0">
                <a:solidFill>
                  <a:srgbClr val="FF9F69"/>
                </a:solidFill>
                <a:latin typeface="Corbel" pitchFamily="34" charset="0"/>
              </a:rPr>
              <a:t>Designing for the Wikipedia Community</a:t>
            </a:r>
          </a:p>
          <a:p>
            <a:r>
              <a:rPr lang="en-US" smtClean="0">
                <a:latin typeface="Corbel" pitchFamily="34" charset="0"/>
              </a:rPr>
              <a:t>Search Advertising Deployment Study</a:t>
            </a:r>
          </a:p>
          <a:p>
            <a:r>
              <a:rPr lang="en-US" smtClean="0">
                <a:latin typeface="Corbel" pitchFamily="34" charset="0"/>
              </a:rPr>
              <a:t>Conclusion</a:t>
            </a:r>
          </a:p>
          <a:p>
            <a:endParaRPr lang="en-US" smtClean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“What Russian-born writers publish in the U.S.?”</a:t>
            </a:r>
            <a:endParaRPr lang="en-US" smtClean="0"/>
          </a:p>
        </p:txBody>
      </p:sp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133600"/>
            <a:ext cx="378777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78138" y="1524000"/>
            <a:ext cx="2836862" cy="2895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8500" y="3276600"/>
            <a:ext cx="3060700" cy="31908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75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86200" y="3124200"/>
            <a:ext cx="2895600" cy="29416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24400" y="1905000"/>
            <a:ext cx="2840038" cy="2895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4759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0400" y="2743200"/>
            <a:ext cx="2924175" cy="30448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Method</a:t>
            </a:r>
          </a:p>
        </p:txBody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>
                <a:latin typeface="Corbel" pitchFamily="34" charset="0"/>
              </a:rPr>
              <a:t>Design</a:t>
            </a:r>
          </a:p>
          <a:p>
            <a:r>
              <a:rPr lang="en-US" smtClean="0">
                <a:latin typeface="Corbel" pitchFamily="34" charset="0"/>
              </a:rPr>
              <a:t>Interviews with Wikipedians</a:t>
            </a:r>
          </a:p>
          <a:p>
            <a:r>
              <a:rPr lang="en-US" smtClean="0">
                <a:latin typeface="Corbel" pitchFamily="34" charset="0"/>
              </a:rPr>
              <a:t>Design of 3 interfaces</a:t>
            </a:r>
          </a:p>
          <a:p>
            <a:r>
              <a:rPr lang="en-US" smtClean="0">
                <a:latin typeface="Corbel" pitchFamily="34" charset="0"/>
              </a:rPr>
              <a:t>Talk-aloud studies with 9 participants </a:t>
            </a:r>
          </a:p>
          <a:p>
            <a:endParaRPr lang="en-US" smtClean="0">
              <a:latin typeface="Corbel" pitchFamily="34" charset="0"/>
            </a:endParaRPr>
          </a:p>
          <a:p>
            <a:pPr>
              <a:buFontTx/>
              <a:buNone/>
            </a:pPr>
            <a:r>
              <a:rPr lang="en-US" smtClean="0">
                <a:latin typeface="Corbel" pitchFamily="34" charset="0"/>
              </a:rPr>
              <a:t>Evaluation</a:t>
            </a:r>
          </a:p>
          <a:p>
            <a:r>
              <a:rPr lang="en-US" smtClean="0">
                <a:latin typeface="Corbel" pitchFamily="34" charset="0"/>
              </a:rPr>
              <a:t>Search advertising study with 2473 visitors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orbel" pitchFamily="34" charset="0"/>
              </a:rPr>
              <a:t>Incentivizing Contribution</a:t>
            </a:r>
          </a:p>
        </p:txBody>
      </p:sp>
      <p:sp>
        <p:nvSpPr>
          <p:cNvPr id="1310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mtClean="0">
                <a:latin typeface="Corbel" pitchFamily="34" charset="0"/>
              </a:rPr>
              <a:t>Audience</a:t>
            </a:r>
          </a:p>
          <a:p>
            <a:r>
              <a:rPr lang="en-US" smtClean="0">
                <a:latin typeface="Corbel" pitchFamily="34" charset="0"/>
              </a:rPr>
              <a:t>Target experienced Wikipedians (power law)</a:t>
            </a:r>
          </a:p>
          <a:p>
            <a:r>
              <a:rPr lang="en-US" smtClean="0">
                <a:latin typeface="Corbel" pitchFamily="34" charset="0"/>
              </a:rPr>
              <a:t>Target newcomers</a:t>
            </a:r>
          </a:p>
          <a:p>
            <a:pPr>
              <a:buFontTx/>
              <a:buNone/>
            </a:pPr>
            <a:endParaRPr lang="en-US" smtClean="0">
              <a:latin typeface="Corbel" pitchFamily="34" charset="0"/>
            </a:endParaRPr>
          </a:p>
          <a:p>
            <a:pPr>
              <a:buFontTx/>
              <a:buNone/>
            </a:pPr>
            <a:r>
              <a:rPr lang="en-US" smtClean="0">
                <a:latin typeface="Corbel" pitchFamily="34" charset="0"/>
              </a:rPr>
              <a:t>Motivation</a:t>
            </a:r>
          </a:p>
          <a:p>
            <a:r>
              <a:rPr lang="en-US" smtClean="0">
                <a:latin typeface="Corbel" pitchFamily="34" charset="0"/>
              </a:rPr>
              <a:t>Co-ercion (unacceptable to Wikipedia)</a:t>
            </a:r>
          </a:p>
          <a:p>
            <a:r>
              <a:rPr lang="en-US" smtClean="0">
                <a:latin typeface="Corbel" pitchFamily="34" charset="0"/>
              </a:rPr>
              <a:t>Using information extraction to make the ability to contribute visible and easy</a:t>
            </a:r>
          </a:p>
          <a:p>
            <a:endParaRPr lang="en-US" smtClean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smtClean="0">
                <a:latin typeface="Corbel" pitchFamily="34" charset="0"/>
              </a:rPr>
              <a:t>Contribution as a Non-Primary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orbel" pitchFamily="34" charset="0"/>
              </a:rPr>
              <a:t>We want to solicit contributions from people pursuing some </a:t>
            </a:r>
            <a:r>
              <a:rPr lang="en-US" i="1" dirty="0" smtClean="0">
                <a:latin typeface="Corbel" pitchFamily="34" charset="0"/>
              </a:rPr>
              <a:t>other</a:t>
            </a:r>
            <a:r>
              <a:rPr lang="en-US" dirty="0" smtClean="0">
                <a:latin typeface="Corbel" pitchFamily="34" charset="0"/>
              </a:rPr>
              <a:t> task</a:t>
            </a:r>
            <a:br>
              <a:rPr lang="en-US" dirty="0" smtClean="0">
                <a:latin typeface="Corbel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rbel" pitchFamily="34" charset="0"/>
              </a:rPr>
              <a:t>(the information need that brought them to this article)</a:t>
            </a:r>
          </a:p>
          <a:p>
            <a:pPr>
              <a:defRPr/>
            </a:pPr>
            <a:endParaRPr lang="en-US" dirty="0" smtClean="0">
              <a:latin typeface="Corbel" pitchFamily="34" charset="0"/>
            </a:endParaRPr>
          </a:p>
          <a:p>
            <a:pPr>
              <a:defRPr/>
            </a:pPr>
            <a:r>
              <a:rPr lang="en-US" dirty="0" smtClean="0">
                <a:latin typeface="Corbel" pitchFamily="34" charset="0"/>
              </a:rPr>
              <a:t>Using information extraction to ease contribution, we explore a tradeoff between </a:t>
            </a:r>
            <a:r>
              <a:rPr lang="en-US" i="1" dirty="0" smtClean="0">
                <a:latin typeface="Corbel" pitchFamily="34" charset="0"/>
              </a:rPr>
              <a:t>intrusiveness</a:t>
            </a:r>
            <a:r>
              <a:rPr lang="en-US" dirty="0" smtClean="0">
                <a:latin typeface="Corbel" pitchFamily="34" charset="0"/>
              </a:rPr>
              <a:t> and </a:t>
            </a:r>
            <a:r>
              <a:rPr lang="en-US" i="1" dirty="0" smtClean="0">
                <a:latin typeface="Corbel" pitchFamily="34" charset="0"/>
              </a:rPr>
              <a:t>contribution rate</a:t>
            </a:r>
            <a:br>
              <a:rPr lang="en-US" i="1" dirty="0" smtClean="0">
                <a:latin typeface="Corbel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rbel" pitchFamily="34" charset="0"/>
              </a:rPr>
              <a:t>(Popup, Highlight, and Icon designs)</a:t>
            </a:r>
            <a:endParaRPr lang="en-US" dirty="0">
              <a:solidFill>
                <a:schemeClr val="bg1">
                  <a:lumMod val="75000"/>
                </a:schemeClr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Designed Three Interfaces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Corbel" pitchFamily="34" charset="0"/>
              </a:rPr>
              <a:t>Popup</a:t>
            </a:r>
            <a:br>
              <a:rPr lang="en-US" dirty="0" smtClean="0">
                <a:latin typeface="Corbel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rbel" pitchFamily="34" charset="0"/>
              </a:rPr>
              <a:t>(immediate interruption strategy)</a:t>
            </a:r>
          </a:p>
          <a:p>
            <a:pPr>
              <a:defRPr/>
            </a:pPr>
            <a:r>
              <a:rPr lang="en-US" dirty="0" smtClean="0">
                <a:latin typeface="Corbel" pitchFamily="34" charset="0"/>
              </a:rPr>
              <a:t>Highlight</a:t>
            </a:r>
            <a:br>
              <a:rPr lang="en-US" dirty="0" smtClean="0">
                <a:latin typeface="Corbel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rbel" pitchFamily="34" charset="0"/>
              </a:rPr>
              <a:t>(negotiated interruption strategy)</a:t>
            </a:r>
          </a:p>
          <a:p>
            <a:pPr>
              <a:defRPr/>
            </a:pPr>
            <a:r>
              <a:rPr lang="en-US" dirty="0" smtClean="0">
                <a:latin typeface="Corbel" pitchFamily="34" charset="0"/>
              </a:rPr>
              <a:t>Icon</a:t>
            </a:r>
            <a:r>
              <a:rPr lang="en-US" dirty="0">
                <a:latin typeface="Corbel" pitchFamily="34" charset="0"/>
              </a:rPr>
              <a:t/>
            </a:r>
            <a:br>
              <a:rPr lang="en-US" dirty="0">
                <a:latin typeface="Corbel" pitchFamily="34" charset="0"/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rbel" pitchFamily="34" charset="0"/>
              </a:rPr>
              <a:t>(negotiated interruption strategy)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7220" name="Picture 4" descr="interfaces8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7938" y="455613"/>
            <a:ext cx="9159875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8153400" y="6338888"/>
            <a:ext cx="990600" cy="544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3503613" y="6400800"/>
            <a:ext cx="1754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rbel" pitchFamily="34" charset="0"/>
              </a:rPr>
              <a:t>Popup Interface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9268" name="Picture 4" descr="interfaces5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7938" y="455613"/>
            <a:ext cx="9159875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8153400" y="6338888"/>
            <a:ext cx="990600" cy="544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443288" y="6400800"/>
            <a:ext cx="204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rbel" pitchFamily="34" charset="0"/>
              </a:rPr>
              <a:t>Highlight Interface</a:t>
            </a:r>
          </a:p>
        </p:txBody>
      </p:sp>
      <p:sp>
        <p:nvSpPr>
          <p:cNvPr id="104455" name="AutoShape 7"/>
          <p:cNvSpPr>
            <a:spLocks noChangeArrowheads="1"/>
          </p:cNvSpPr>
          <p:nvPr/>
        </p:nvSpPr>
        <p:spPr bwMode="auto">
          <a:xfrm rot="-1015650">
            <a:off x="5715000" y="1143000"/>
            <a:ext cx="1066800" cy="990600"/>
          </a:xfrm>
          <a:prstGeom prst="irregularSeal1">
            <a:avLst/>
          </a:prstGeom>
          <a:solidFill>
            <a:srgbClr val="FF9F69"/>
          </a:solidFill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hover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1316" name="Picture 4" descr="interfaces6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7938" y="455613"/>
            <a:ext cx="9159875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Rectangle 5"/>
          <p:cNvSpPr>
            <a:spLocks noChangeArrowheads="1"/>
          </p:cNvSpPr>
          <p:nvPr/>
        </p:nvSpPr>
        <p:spPr bwMode="auto">
          <a:xfrm>
            <a:off x="8153400" y="6338888"/>
            <a:ext cx="990600" cy="544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3443288" y="6400800"/>
            <a:ext cx="204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rbel" pitchFamily="34" charset="0"/>
              </a:rPr>
              <a:t>Highlight Interface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364" name="Picture 4" descr="interfaces5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7938" y="455613"/>
            <a:ext cx="9159875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8153400" y="6338888"/>
            <a:ext cx="990600" cy="544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3443288" y="6400800"/>
            <a:ext cx="204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rbel" pitchFamily="34" charset="0"/>
              </a:rPr>
              <a:t>Highlight Interface</a:t>
            </a:r>
          </a:p>
        </p:txBody>
      </p:sp>
      <p:sp>
        <p:nvSpPr>
          <p:cNvPr id="136199" name="AutoShape 7"/>
          <p:cNvSpPr>
            <a:spLocks noChangeArrowheads="1"/>
          </p:cNvSpPr>
          <p:nvPr/>
        </p:nvSpPr>
        <p:spPr bwMode="auto">
          <a:xfrm rot="-1015650">
            <a:off x="7391400" y="3581400"/>
            <a:ext cx="1066800" cy="990600"/>
          </a:xfrm>
          <a:prstGeom prst="irregularSeal1">
            <a:avLst/>
          </a:prstGeom>
          <a:solidFill>
            <a:srgbClr val="FF9F69"/>
          </a:solidFill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hover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5412" name="Picture 4" descr="interfaces7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7938" y="455613"/>
            <a:ext cx="9159875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8153400" y="6338888"/>
            <a:ext cx="990600" cy="544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3443288" y="6400800"/>
            <a:ext cx="20431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rbel" pitchFamily="34" charset="0"/>
              </a:rPr>
              <a:t>Highlight Interface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7460" name="Picture 5" descr="interfaces2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7938" y="455613"/>
            <a:ext cx="915987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8153400" y="6338888"/>
            <a:ext cx="990600" cy="544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3962400" y="6400800"/>
            <a:ext cx="1533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rbel" pitchFamily="34" charset="0"/>
              </a:rPr>
              <a:t>Icon Interface</a:t>
            </a:r>
          </a:p>
        </p:txBody>
      </p:sp>
      <p:sp>
        <p:nvSpPr>
          <p:cNvPr id="101383" name="AutoShape 7"/>
          <p:cNvSpPr>
            <a:spLocks noChangeArrowheads="1"/>
          </p:cNvSpPr>
          <p:nvPr/>
        </p:nvSpPr>
        <p:spPr bwMode="auto">
          <a:xfrm rot="-1015650">
            <a:off x="762000" y="2743200"/>
            <a:ext cx="1066800" cy="990600"/>
          </a:xfrm>
          <a:prstGeom prst="irregularSeal1">
            <a:avLst/>
          </a:prstGeom>
          <a:solidFill>
            <a:srgbClr val="FF9F69"/>
          </a:solidFill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hover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orbel" pitchFamily="34" charset="0"/>
              </a:rPr>
              <a:t>Advanced Interfaces Leverage Structure of Content</a:t>
            </a:r>
          </a:p>
        </p:txBody>
      </p:sp>
      <p:pic>
        <p:nvPicPr>
          <p:cNvPr id="76802" name="Picture 9" descr="fp199-dfhuynh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" y="1600200"/>
            <a:ext cx="3273425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1447800"/>
            <a:ext cx="2895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267200"/>
            <a:ext cx="37338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3429000"/>
            <a:ext cx="324802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Text Box 12"/>
          <p:cNvSpPr txBox="1">
            <a:spLocks noChangeArrowheads="1"/>
          </p:cNvSpPr>
          <p:nvPr/>
        </p:nvSpPr>
        <p:spPr bwMode="auto">
          <a:xfrm>
            <a:off x="1104900" y="3810000"/>
            <a:ext cx="235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Huynh et al., UIST’06</a:t>
            </a:r>
          </a:p>
        </p:txBody>
      </p:sp>
      <p:sp>
        <p:nvSpPr>
          <p:cNvPr id="76807" name="Text Box 13"/>
          <p:cNvSpPr txBox="1">
            <a:spLocks noChangeArrowheads="1"/>
          </p:cNvSpPr>
          <p:nvPr/>
        </p:nvSpPr>
        <p:spPr bwMode="auto">
          <a:xfrm>
            <a:off x="914400" y="6324600"/>
            <a:ext cx="268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Hoffmann et al., UIST’07</a:t>
            </a:r>
          </a:p>
        </p:txBody>
      </p:sp>
      <p:sp>
        <p:nvSpPr>
          <p:cNvPr id="76808" name="Text Box 14"/>
          <p:cNvSpPr txBox="1">
            <a:spLocks noChangeArrowheads="1"/>
          </p:cNvSpPr>
          <p:nvPr/>
        </p:nvSpPr>
        <p:spPr bwMode="auto">
          <a:xfrm>
            <a:off x="4229100" y="6096000"/>
            <a:ext cx="2393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/>
              <a:t>Toomim et al., CHI’09</a:t>
            </a:r>
          </a:p>
        </p:txBody>
      </p:sp>
      <p:sp>
        <p:nvSpPr>
          <p:cNvPr id="76809" name="Text Box 15"/>
          <p:cNvSpPr txBox="1">
            <a:spLocks noChangeArrowheads="1"/>
          </p:cNvSpPr>
          <p:nvPr/>
        </p:nvSpPr>
        <p:spPr bwMode="auto">
          <a:xfrm>
            <a:off x="6877050" y="4191000"/>
            <a:ext cx="196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/>
              <a:t>Dontcheva et al., </a:t>
            </a:r>
            <a:br>
              <a:rPr lang="en-US" b="0"/>
            </a:br>
            <a:r>
              <a:rPr lang="en-US" b="0"/>
              <a:t>UIST’06, UIST’07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9508" name="Picture 4" descr="interfaces3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7938" y="455613"/>
            <a:ext cx="9159875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8153400" y="6338888"/>
            <a:ext cx="990600" cy="544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3962400" y="6400800"/>
            <a:ext cx="1533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rbel" pitchFamily="34" charset="0"/>
              </a:rPr>
              <a:t>Icon Interface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1556" name="Picture 5" descr="interfaces2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7938" y="455613"/>
            <a:ext cx="915987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8153400" y="6338888"/>
            <a:ext cx="990600" cy="544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3962400" y="6400800"/>
            <a:ext cx="1533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rbel" pitchFamily="34" charset="0"/>
              </a:rPr>
              <a:t>Icon Interface</a:t>
            </a:r>
          </a:p>
        </p:txBody>
      </p:sp>
      <p:sp>
        <p:nvSpPr>
          <p:cNvPr id="137223" name="AutoShape 7"/>
          <p:cNvSpPr>
            <a:spLocks noChangeArrowheads="1"/>
          </p:cNvSpPr>
          <p:nvPr/>
        </p:nvSpPr>
        <p:spPr bwMode="auto">
          <a:xfrm rot="-1015650">
            <a:off x="5791200" y="4343400"/>
            <a:ext cx="1066800" cy="990600"/>
          </a:xfrm>
          <a:prstGeom prst="irregularSeal1">
            <a:avLst/>
          </a:prstGeom>
          <a:solidFill>
            <a:srgbClr val="FF9F69"/>
          </a:solidFill>
          <a:ln w="127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hover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2580" name="Picture 4" descr="interfaces4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7938" y="455613"/>
            <a:ext cx="9159875" cy="587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8153400" y="6338888"/>
            <a:ext cx="990600" cy="544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3962400" y="6400800"/>
            <a:ext cx="1533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rbel" pitchFamily="34" charset="0"/>
              </a:rPr>
              <a:t>Icon Interface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Outline</a:t>
            </a:r>
          </a:p>
        </p:txBody>
      </p:sp>
      <p:sp>
        <p:nvSpPr>
          <p:cNvPr id="153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Motivation</a:t>
            </a:r>
          </a:p>
          <a:p>
            <a:r>
              <a:rPr lang="en-US" smtClean="0">
                <a:latin typeface="Corbel" pitchFamily="34" charset="0"/>
              </a:rPr>
              <a:t>Case Study: Intelligence in Wikipedia</a:t>
            </a:r>
          </a:p>
          <a:p>
            <a:r>
              <a:rPr lang="en-US" smtClean="0">
                <a:latin typeface="Corbel" pitchFamily="34" charset="0"/>
              </a:rPr>
              <a:t>Designing for the Wikipedia Community</a:t>
            </a:r>
          </a:p>
          <a:p>
            <a:r>
              <a:rPr lang="en-US" smtClean="0">
                <a:solidFill>
                  <a:srgbClr val="FF9F69"/>
                </a:solidFill>
                <a:latin typeface="Corbel" pitchFamily="34" charset="0"/>
              </a:rPr>
              <a:t>Search Advertising Deployment Study</a:t>
            </a:r>
          </a:p>
          <a:p>
            <a:r>
              <a:rPr lang="en-US" smtClean="0">
                <a:latin typeface="Corbel" pitchFamily="34" charset="0"/>
              </a:rPr>
              <a:t>Conclusion</a:t>
            </a:r>
          </a:p>
          <a:p>
            <a:endParaRPr lang="en-US" smtClean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How do you evaluate this?</a:t>
            </a:r>
          </a:p>
        </p:txBody>
      </p:sp>
      <p:sp>
        <p:nvSpPr>
          <p:cNvPr id="155650" name="Content Placeholder 4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i="1" smtClean="0">
                <a:latin typeface="Corbel" pitchFamily="34" charset="0"/>
              </a:rPr>
              <a:t>Contribution as a non-primary task</a:t>
            </a:r>
            <a:r>
              <a:rPr lang="en-US" smtClean="0">
                <a:latin typeface="Corbel" pitchFamily="34" charset="0"/>
              </a:rPr>
              <a:t/>
            </a:r>
            <a:br>
              <a:rPr lang="en-US" smtClean="0">
                <a:latin typeface="Corbel" pitchFamily="34" charset="0"/>
              </a:rPr>
            </a:br>
            <a:endParaRPr lang="en-US" smtClean="0">
              <a:latin typeface="Corbel" pitchFamily="34" charset="0"/>
            </a:endParaRPr>
          </a:p>
          <a:p>
            <a:pPr algn="ctr">
              <a:buFontTx/>
              <a:buNone/>
            </a:pPr>
            <a:endParaRPr lang="en-US" smtClean="0">
              <a:latin typeface="Corbel" pitchFamily="34" charset="0"/>
            </a:endParaRPr>
          </a:p>
          <a:p>
            <a:pPr algn="ctr">
              <a:buFontTx/>
              <a:buNone/>
            </a:pPr>
            <a:r>
              <a:rPr lang="en-US" smtClean="0">
                <a:latin typeface="Corbel" pitchFamily="34" charset="0"/>
              </a:rPr>
              <a:t>Can lab study show if interfaces increase</a:t>
            </a:r>
          </a:p>
          <a:p>
            <a:pPr algn="ctr">
              <a:buFontTx/>
              <a:buNone/>
            </a:pPr>
            <a:r>
              <a:rPr lang="en-US" i="1" smtClean="0">
                <a:latin typeface="Corbel" pitchFamily="34" charset="0"/>
              </a:rPr>
              <a:t>spontaneous</a:t>
            </a:r>
            <a:r>
              <a:rPr lang="en-US" smtClean="0">
                <a:latin typeface="Corbel" pitchFamily="34" charset="0"/>
              </a:rPr>
              <a:t> contributions?</a:t>
            </a:r>
          </a:p>
          <a:p>
            <a:pPr>
              <a:buFontTx/>
              <a:buNone/>
            </a:pPr>
            <a:endParaRPr lang="en-US" smtClean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Search Advertising Study </a:t>
            </a:r>
          </a:p>
        </p:txBody>
      </p:sp>
      <p:sp>
        <p:nvSpPr>
          <p:cNvPr id="157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Deployed interfaces on Wikipedia proxy </a:t>
            </a:r>
          </a:p>
          <a:p>
            <a:r>
              <a:rPr lang="en-US" smtClean="0">
                <a:latin typeface="Corbel" pitchFamily="34" charset="0"/>
              </a:rPr>
              <a:t>2000 articles</a:t>
            </a:r>
          </a:p>
          <a:p>
            <a:r>
              <a:rPr lang="en-US" smtClean="0">
                <a:latin typeface="Corbel" pitchFamily="34" charset="0"/>
              </a:rPr>
              <a:t>One ad per article </a:t>
            </a:r>
          </a:p>
        </p:txBody>
      </p:sp>
      <p:pic>
        <p:nvPicPr>
          <p:cNvPr id="157699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3427413"/>
            <a:ext cx="362743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Box 26"/>
          <p:cNvSpPr txBox="1">
            <a:spLocks noChangeArrowheads="1"/>
          </p:cNvSpPr>
          <p:nvPr/>
        </p:nvSpPr>
        <p:spPr bwMode="auto">
          <a:xfrm>
            <a:off x="5943600" y="2438400"/>
            <a:ext cx="15700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“ray bradbury”</a:t>
            </a:r>
          </a:p>
        </p:txBody>
      </p:sp>
      <p:pic>
        <p:nvPicPr>
          <p:cNvPr id="157701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45400" y="22860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2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0800" y="25654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3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6400" y="24892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4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51800" y="27940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5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32800" y="27940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6" name="Freeform 11"/>
          <p:cNvSpPr>
            <a:spLocks/>
          </p:cNvSpPr>
          <p:nvPr/>
        </p:nvSpPr>
        <p:spPr bwMode="auto">
          <a:xfrm>
            <a:off x="5562600" y="2809875"/>
            <a:ext cx="1990725" cy="542925"/>
          </a:xfrm>
          <a:custGeom>
            <a:avLst/>
            <a:gdLst>
              <a:gd name="T0" fmla="*/ 1990725 w 1302"/>
              <a:gd name="T1" fmla="*/ 141309 h 438"/>
              <a:gd name="T2" fmla="*/ 1321034 w 1302"/>
              <a:gd name="T3" fmla="*/ 66936 h 438"/>
              <a:gd name="T4" fmla="*/ 0 w 1302"/>
              <a:gd name="T5" fmla="*/ 542925 h 438"/>
              <a:gd name="T6" fmla="*/ 0 60000 65536"/>
              <a:gd name="T7" fmla="*/ 0 60000 65536"/>
              <a:gd name="T8" fmla="*/ 0 60000 65536"/>
              <a:gd name="T9" fmla="*/ 0 w 1302"/>
              <a:gd name="T10" fmla="*/ 0 h 438"/>
              <a:gd name="T11" fmla="*/ 1302 w 1302"/>
              <a:gd name="T12" fmla="*/ 438 h 4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02" h="438">
                <a:moveTo>
                  <a:pt x="1302" y="114"/>
                </a:moveTo>
                <a:cubicBezTo>
                  <a:pt x="1231" y="104"/>
                  <a:pt x="1081" y="0"/>
                  <a:pt x="864" y="54"/>
                </a:cubicBezTo>
                <a:cubicBezTo>
                  <a:pt x="647" y="108"/>
                  <a:pt x="284" y="270"/>
                  <a:pt x="0" y="43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7707" name="Picture 4" descr="interfaces4"/>
          <p:cNvPicPr>
            <a:picLocks noChangeAspect="1" noChangeArrowheads="1"/>
          </p:cNvPicPr>
          <p:nvPr/>
        </p:nvPicPr>
        <p:blipFill>
          <a:blip r:embed="rId5"/>
          <a:srcRect l="406" t="11086" r="2028" b="5588"/>
          <a:stretch>
            <a:fillRect/>
          </a:stretch>
        </p:blipFill>
        <p:spPr bwMode="auto">
          <a:xfrm>
            <a:off x="228600" y="5029200"/>
            <a:ext cx="2514600" cy="1611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7708" name="Freeform 14"/>
          <p:cNvSpPr>
            <a:spLocks/>
          </p:cNvSpPr>
          <p:nvPr/>
        </p:nvSpPr>
        <p:spPr bwMode="auto">
          <a:xfrm>
            <a:off x="1481138" y="4179888"/>
            <a:ext cx="1500187" cy="766762"/>
          </a:xfrm>
          <a:custGeom>
            <a:avLst/>
            <a:gdLst>
              <a:gd name="T0" fmla="*/ 1500187 w 945"/>
              <a:gd name="T1" fmla="*/ 0 h 483"/>
              <a:gd name="T2" fmla="*/ 768350 w 945"/>
              <a:gd name="T3" fmla="*/ 190500 h 483"/>
              <a:gd name="T4" fmla="*/ 0 w 945"/>
              <a:gd name="T5" fmla="*/ 766762 h 483"/>
              <a:gd name="T6" fmla="*/ 0 60000 65536"/>
              <a:gd name="T7" fmla="*/ 0 60000 65536"/>
              <a:gd name="T8" fmla="*/ 0 60000 65536"/>
              <a:gd name="T9" fmla="*/ 0 w 945"/>
              <a:gd name="T10" fmla="*/ 0 h 483"/>
              <a:gd name="T11" fmla="*/ 945 w 945"/>
              <a:gd name="T12" fmla="*/ 483 h 48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5" h="483">
                <a:moveTo>
                  <a:pt x="945" y="0"/>
                </a:moveTo>
                <a:cubicBezTo>
                  <a:pt x="868" y="20"/>
                  <a:pt x="641" y="40"/>
                  <a:pt x="484" y="120"/>
                </a:cubicBezTo>
                <a:cubicBezTo>
                  <a:pt x="327" y="200"/>
                  <a:pt x="101" y="408"/>
                  <a:pt x="0" y="483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Search Advertising Study</a:t>
            </a:r>
          </a:p>
        </p:txBody>
      </p:sp>
      <p:sp>
        <p:nvSpPr>
          <p:cNvPr id="159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Select interface round-robin</a:t>
            </a:r>
          </a:p>
          <a:p>
            <a:r>
              <a:rPr lang="en-US" smtClean="0">
                <a:latin typeface="Corbel" pitchFamily="34" charset="0"/>
              </a:rPr>
              <a:t>Track session ID, time, all interactions</a:t>
            </a:r>
          </a:p>
          <a:p>
            <a:r>
              <a:rPr lang="en-US" smtClean="0">
                <a:latin typeface="Corbel" pitchFamily="34" charset="0"/>
              </a:rPr>
              <a:t>Questionnaire pops up 60 sec after page loads</a:t>
            </a:r>
          </a:p>
        </p:txBody>
      </p:sp>
      <p:pic>
        <p:nvPicPr>
          <p:cNvPr id="159747" name="Picture 4" descr="interfaces4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4191000" y="3730625"/>
            <a:ext cx="838200" cy="53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9748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2418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9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4704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0" name="Picture 10" descr="WLM_edit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648200"/>
            <a:ext cx="635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1" name="Line 15"/>
          <p:cNvSpPr>
            <a:spLocks noChangeShapeType="1"/>
          </p:cNvSpPr>
          <p:nvPr/>
        </p:nvSpPr>
        <p:spPr bwMode="auto">
          <a:xfrm>
            <a:off x="1295400" y="48006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9752" name="Line 16"/>
          <p:cNvSpPr>
            <a:spLocks noChangeShapeType="1"/>
          </p:cNvSpPr>
          <p:nvPr/>
        </p:nvSpPr>
        <p:spPr bwMode="auto">
          <a:xfrm>
            <a:off x="1295400" y="4953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753" name="AutoShape 17"/>
          <p:cNvSpPr>
            <a:spLocks noChangeArrowheads="1"/>
          </p:cNvSpPr>
          <p:nvPr/>
        </p:nvSpPr>
        <p:spPr bwMode="auto">
          <a:xfrm>
            <a:off x="7239000" y="4648200"/>
            <a:ext cx="838200" cy="838200"/>
          </a:xfrm>
          <a:prstGeom prst="flowChartInternalStorage">
            <a:avLst/>
          </a:prstGeom>
          <a:solidFill>
            <a:srgbClr val="FDDF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orbel" pitchFamily="34" charset="0"/>
              </a:rPr>
              <a:t>Logs</a:t>
            </a:r>
          </a:p>
        </p:txBody>
      </p:sp>
      <p:pic>
        <p:nvPicPr>
          <p:cNvPr id="159754" name="Picture 4" descr="interfaces4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4191000" y="4416425"/>
            <a:ext cx="838200" cy="53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9755" name="Picture 4" descr="interfaces4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4191000" y="5099050"/>
            <a:ext cx="838200" cy="53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9756" name="Picture 4" descr="interfaces4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4191000" y="5788025"/>
            <a:ext cx="838200" cy="536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9757" name="Text Box 21"/>
          <p:cNvSpPr txBox="1">
            <a:spLocks noChangeArrowheads="1"/>
          </p:cNvSpPr>
          <p:nvPr/>
        </p:nvSpPr>
        <p:spPr bwMode="auto">
          <a:xfrm>
            <a:off x="5105400" y="3817938"/>
            <a:ext cx="10017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rbel" pitchFamily="34" charset="0"/>
              </a:rPr>
              <a:t>baseline</a:t>
            </a:r>
          </a:p>
        </p:txBody>
      </p:sp>
      <p:sp>
        <p:nvSpPr>
          <p:cNvPr id="159758" name="Text Box 22"/>
          <p:cNvSpPr txBox="1">
            <a:spLocks noChangeArrowheads="1"/>
          </p:cNvSpPr>
          <p:nvPr/>
        </p:nvSpPr>
        <p:spPr bwMode="auto">
          <a:xfrm>
            <a:off x="5105400" y="4503738"/>
            <a:ext cx="811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rbel" pitchFamily="34" charset="0"/>
              </a:rPr>
              <a:t>popup</a:t>
            </a:r>
          </a:p>
        </p:txBody>
      </p:sp>
      <p:sp>
        <p:nvSpPr>
          <p:cNvPr id="159759" name="Text Box 23"/>
          <p:cNvSpPr txBox="1">
            <a:spLocks noChangeArrowheads="1"/>
          </p:cNvSpPr>
          <p:nvPr/>
        </p:nvSpPr>
        <p:spPr bwMode="auto">
          <a:xfrm>
            <a:off x="5105400" y="5203825"/>
            <a:ext cx="107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rbel" pitchFamily="34" charset="0"/>
              </a:rPr>
              <a:t>highlight</a:t>
            </a:r>
          </a:p>
        </p:txBody>
      </p:sp>
      <p:sp>
        <p:nvSpPr>
          <p:cNvPr id="159760" name="Text Box 24"/>
          <p:cNvSpPr txBox="1">
            <a:spLocks noChangeArrowheads="1"/>
          </p:cNvSpPr>
          <p:nvPr/>
        </p:nvSpPr>
        <p:spPr bwMode="auto">
          <a:xfrm>
            <a:off x="5105400" y="5889625"/>
            <a:ext cx="595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rbel" pitchFamily="34" charset="0"/>
              </a:rPr>
              <a:t>icon</a:t>
            </a:r>
          </a:p>
        </p:txBody>
      </p:sp>
      <p:sp>
        <p:nvSpPr>
          <p:cNvPr id="159761" name="Line 25"/>
          <p:cNvSpPr>
            <a:spLocks noChangeShapeType="1"/>
          </p:cNvSpPr>
          <p:nvPr/>
        </p:nvSpPr>
        <p:spPr bwMode="auto">
          <a:xfrm flipV="1">
            <a:off x="3048000" y="3962400"/>
            <a:ext cx="1143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762" name="Line 26"/>
          <p:cNvSpPr>
            <a:spLocks noChangeShapeType="1"/>
          </p:cNvSpPr>
          <p:nvPr/>
        </p:nvSpPr>
        <p:spPr bwMode="auto">
          <a:xfrm flipV="1">
            <a:off x="3048000" y="4648200"/>
            <a:ext cx="1143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763" name="Line 27"/>
          <p:cNvSpPr>
            <a:spLocks noChangeShapeType="1"/>
          </p:cNvSpPr>
          <p:nvPr/>
        </p:nvSpPr>
        <p:spPr bwMode="auto">
          <a:xfrm>
            <a:off x="3048000" y="4876800"/>
            <a:ext cx="1143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764" name="Line 28"/>
          <p:cNvSpPr>
            <a:spLocks noChangeShapeType="1"/>
          </p:cNvSpPr>
          <p:nvPr/>
        </p:nvSpPr>
        <p:spPr bwMode="auto">
          <a:xfrm>
            <a:off x="3048000" y="48768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765" name="Line 29"/>
          <p:cNvSpPr>
            <a:spLocks noChangeShapeType="1"/>
          </p:cNvSpPr>
          <p:nvPr/>
        </p:nvSpPr>
        <p:spPr bwMode="auto">
          <a:xfrm flipV="1">
            <a:off x="6324600" y="5105400"/>
            <a:ext cx="914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766" name="Line 30"/>
          <p:cNvSpPr>
            <a:spLocks noChangeShapeType="1"/>
          </p:cNvSpPr>
          <p:nvPr/>
        </p:nvSpPr>
        <p:spPr bwMode="auto">
          <a:xfrm flipV="1">
            <a:off x="6324600" y="51054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767" name="Line 31"/>
          <p:cNvSpPr>
            <a:spLocks noChangeShapeType="1"/>
          </p:cNvSpPr>
          <p:nvPr/>
        </p:nvSpPr>
        <p:spPr bwMode="auto">
          <a:xfrm>
            <a:off x="6324600" y="47244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768" name="Line 32"/>
          <p:cNvSpPr>
            <a:spLocks noChangeShapeType="1"/>
          </p:cNvSpPr>
          <p:nvPr/>
        </p:nvSpPr>
        <p:spPr bwMode="auto">
          <a:xfrm>
            <a:off x="6324600" y="4038600"/>
            <a:ext cx="914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9769" name="Rectangle 33"/>
          <p:cNvSpPr>
            <a:spLocks noChangeArrowheads="1"/>
          </p:cNvSpPr>
          <p:nvPr/>
        </p:nvSpPr>
        <p:spPr bwMode="auto">
          <a:xfrm>
            <a:off x="2362200" y="4648200"/>
            <a:ext cx="685800" cy="457200"/>
          </a:xfrm>
          <a:prstGeom prst="rect">
            <a:avLst/>
          </a:prstGeom>
          <a:solidFill>
            <a:srgbClr val="FDDFC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orbel" pitchFamily="34" charset="0"/>
              </a:rPr>
              <a:t>proxy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1796" name="Picture 4" descr="interfaces1"/>
          <p:cNvPicPr>
            <a:picLocks noChangeAspect="1" noChangeArrowheads="1"/>
          </p:cNvPicPr>
          <p:nvPr/>
        </p:nvPicPr>
        <p:blipFill>
          <a:blip r:embed="rId3"/>
          <a:srcRect l="406" t="11086" r="2028" b="5588"/>
          <a:stretch>
            <a:fillRect/>
          </a:stretch>
        </p:blipFill>
        <p:spPr bwMode="auto">
          <a:xfrm>
            <a:off x="7938" y="460375"/>
            <a:ext cx="9159875" cy="586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7" name="Rectangle 5"/>
          <p:cNvSpPr>
            <a:spLocks noChangeArrowheads="1"/>
          </p:cNvSpPr>
          <p:nvPr/>
        </p:nvSpPr>
        <p:spPr bwMode="auto">
          <a:xfrm>
            <a:off x="8153400" y="6338888"/>
            <a:ext cx="990600" cy="54451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3765550" y="6400800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orbel" pitchFamily="34" charset="0"/>
              </a:rPr>
              <a:t>Baseline Interface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Search Advertising Study</a:t>
            </a:r>
          </a:p>
        </p:txBody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Used Yahoo and Google</a:t>
            </a:r>
          </a:p>
          <a:p>
            <a:r>
              <a:rPr lang="en-US" smtClean="0">
                <a:latin typeface="Corbel" pitchFamily="34" charset="0"/>
              </a:rPr>
              <a:t>2473 visitors</a:t>
            </a:r>
          </a:p>
          <a:p>
            <a:r>
              <a:rPr lang="en-US" smtClean="0">
                <a:latin typeface="Corbel" pitchFamily="34" charset="0"/>
              </a:rPr>
              <a:t>Deployment for ~ 7 days</a:t>
            </a:r>
          </a:p>
          <a:p>
            <a:r>
              <a:rPr lang="en-US" smtClean="0">
                <a:latin typeface="Corbel" pitchFamily="34" charset="0"/>
              </a:rPr>
              <a:t>~ 1M impressions</a:t>
            </a:r>
          </a:p>
          <a:p>
            <a:r>
              <a:rPr lang="en-US" smtClean="0">
                <a:latin typeface="Corbel" pitchFamily="34" charset="0"/>
              </a:rPr>
              <a:t>Estimated cost: $1500  </a:t>
            </a:r>
            <a:br>
              <a:rPr lang="en-US" smtClean="0">
                <a:latin typeface="Corbel" pitchFamily="34" charset="0"/>
              </a:rPr>
            </a:br>
            <a:r>
              <a:rPr lang="en-US" smtClean="0">
                <a:latin typeface="Corbel" pitchFamily="34" charset="0"/>
              </a:rPr>
              <a:t>(generous support from Yahoo)</a:t>
            </a:r>
          </a:p>
          <a:p>
            <a:endParaRPr lang="en-US" smtClean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12"/>
          <p:cNvSpPr>
            <a:spLocks noChangeArrowheads="1"/>
          </p:cNvSpPr>
          <p:nvPr/>
        </p:nvSpPr>
        <p:spPr bwMode="auto">
          <a:xfrm>
            <a:off x="1646238" y="3419475"/>
            <a:ext cx="1258887" cy="304800"/>
          </a:xfrm>
          <a:prstGeom prst="rect">
            <a:avLst/>
          </a:prstGeom>
          <a:solidFill>
            <a:srgbClr val="FF9F69">
              <a:alpha val="50195"/>
            </a:srgbClr>
          </a:solidFill>
          <a:ln w="38100">
            <a:solidFill>
              <a:srgbClr val="FF9F6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890" name="Rectangle 12"/>
          <p:cNvSpPr>
            <a:spLocks noChangeArrowheads="1"/>
          </p:cNvSpPr>
          <p:nvPr/>
        </p:nvSpPr>
        <p:spPr bwMode="auto">
          <a:xfrm>
            <a:off x="6038850" y="1943100"/>
            <a:ext cx="954088" cy="304800"/>
          </a:xfrm>
          <a:prstGeom prst="rect">
            <a:avLst/>
          </a:prstGeom>
          <a:solidFill>
            <a:srgbClr val="FF9F69">
              <a:alpha val="50195"/>
            </a:srgbClr>
          </a:solidFill>
          <a:ln w="38100">
            <a:solidFill>
              <a:srgbClr val="FF9F6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6589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An Early Observation</a:t>
            </a:r>
          </a:p>
        </p:txBody>
      </p:sp>
      <p:sp>
        <p:nvSpPr>
          <p:cNvPr id="165892" name="AutoShape 9"/>
          <p:cNvSpPr>
            <a:spLocks noChangeArrowheads="1"/>
          </p:cNvSpPr>
          <p:nvPr/>
        </p:nvSpPr>
        <p:spPr bwMode="auto">
          <a:xfrm>
            <a:off x="533400" y="2971800"/>
            <a:ext cx="5334000" cy="914400"/>
          </a:xfrm>
          <a:prstGeom prst="wedgeRectCallout">
            <a:avLst>
              <a:gd name="adj1" fmla="val -41546"/>
              <a:gd name="adj2" fmla="val 91495"/>
            </a:avLst>
          </a:prstGeom>
          <a:solidFill>
            <a:srgbClr val="FDDFC7">
              <a:alpha val="50195"/>
            </a:srgbClr>
          </a:solidFill>
          <a:ln w="9525">
            <a:solidFill>
              <a:srgbClr val="FF9F69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b="0"/>
          </a:p>
        </p:txBody>
      </p:sp>
      <p:sp>
        <p:nvSpPr>
          <p:cNvPr id="165893" name="Text Box 5"/>
          <p:cNvSpPr txBox="1">
            <a:spLocks noChangeArrowheads="1"/>
          </p:cNvSpPr>
          <p:nvPr/>
        </p:nvSpPr>
        <p:spPr bwMode="auto">
          <a:xfrm>
            <a:off x="796925" y="2971800"/>
            <a:ext cx="4799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>
                <a:latin typeface="Corbel" pitchFamily="34" charset="0"/>
              </a:rPr>
              <a:t>“We think Ray Bradbury’s nationality</a:t>
            </a:r>
            <a:br>
              <a:rPr lang="en-US" sz="2400" b="0">
                <a:latin typeface="Corbel" pitchFamily="34" charset="0"/>
              </a:rPr>
            </a:br>
            <a:r>
              <a:rPr lang="en-US" sz="2400" b="0">
                <a:latin typeface="Corbel" pitchFamily="34" charset="0"/>
              </a:rPr>
              <a:t>is American. Is this correct?”</a:t>
            </a:r>
          </a:p>
        </p:txBody>
      </p:sp>
      <p:grpSp>
        <p:nvGrpSpPr>
          <p:cNvPr id="88079" name="Group 15"/>
          <p:cNvGrpSpPr>
            <a:grpSpLocks/>
          </p:cNvGrpSpPr>
          <p:nvPr/>
        </p:nvGrpSpPr>
        <p:grpSpPr bwMode="auto">
          <a:xfrm>
            <a:off x="3429000" y="4038600"/>
            <a:ext cx="5334000" cy="533400"/>
            <a:chOff x="1776" y="2256"/>
            <a:chExt cx="3360" cy="336"/>
          </a:xfrm>
        </p:grpSpPr>
        <p:sp>
          <p:nvSpPr>
            <p:cNvPr id="165904" name="AutoShape 10"/>
            <p:cNvSpPr>
              <a:spLocks noChangeArrowheads="1"/>
            </p:cNvSpPr>
            <p:nvPr/>
          </p:nvSpPr>
          <p:spPr bwMode="auto">
            <a:xfrm>
              <a:off x="1776" y="2256"/>
              <a:ext cx="3360" cy="336"/>
            </a:xfrm>
            <a:prstGeom prst="wedgeRectCallout">
              <a:avLst>
                <a:gd name="adj1" fmla="val 41935"/>
                <a:gd name="adj2" fmla="val 108630"/>
              </a:avLst>
            </a:prstGeom>
            <a:solidFill>
              <a:srgbClr val="FDDFC7">
                <a:alpha val="50195"/>
              </a:srgbClr>
            </a:solidFill>
            <a:ln w="9525">
              <a:solidFill>
                <a:srgbClr val="FF9F6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b="0"/>
            </a:p>
          </p:txBody>
        </p:sp>
        <p:sp>
          <p:nvSpPr>
            <p:cNvPr id="165905" name="Text Box 6"/>
            <p:cNvSpPr txBox="1">
              <a:spLocks noChangeArrowheads="1"/>
            </p:cNvSpPr>
            <p:nvPr/>
          </p:nvSpPr>
          <p:spPr bwMode="auto">
            <a:xfrm>
              <a:off x="1968" y="2256"/>
              <a:ext cx="28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>
                  <a:latin typeface="Corbel" pitchFamily="34" charset="0"/>
                </a:rPr>
                <a:t>“Please check with the Britannica!”</a:t>
              </a:r>
            </a:p>
          </p:txBody>
        </p:sp>
      </p:grpSp>
      <p:grpSp>
        <p:nvGrpSpPr>
          <p:cNvPr id="88080" name="Group 16"/>
          <p:cNvGrpSpPr>
            <a:grpSpLocks/>
          </p:cNvGrpSpPr>
          <p:nvPr/>
        </p:nvGrpSpPr>
        <p:grpSpPr bwMode="auto">
          <a:xfrm>
            <a:off x="3429000" y="5029200"/>
            <a:ext cx="5334000" cy="533400"/>
            <a:chOff x="1776" y="2880"/>
            <a:chExt cx="3360" cy="336"/>
          </a:xfrm>
        </p:grpSpPr>
        <p:sp>
          <p:nvSpPr>
            <p:cNvPr id="165902" name="AutoShape 11"/>
            <p:cNvSpPr>
              <a:spLocks noChangeArrowheads="1"/>
            </p:cNvSpPr>
            <p:nvPr/>
          </p:nvSpPr>
          <p:spPr bwMode="auto">
            <a:xfrm>
              <a:off x="1776" y="2880"/>
              <a:ext cx="3360" cy="336"/>
            </a:xfrm>
            <a:prstGeom prst="wedgeRectCallout">
              <a:avLst>
                <a:gd name="adj1" fmla="val 42352"/>
                <a:gd name="adj2" fmla="val 107440"/>
              </a:avLst>
            </a:prstGeom>
            <a:solidFill>
              <a:srgbClr val="FDDFC7">
                <a:alpha val="50195"/>
              </a:srgbClr>
            </a:solidFill>
            <a:ln w="9525">
              <a:solidFill>
                <a:srgbClr val="FF9F69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b="0"/>
            </a:p>
          </p:txBody>
        </p:sp>
        <p:sp>
          <p:nvSpPr>
            <p:cNvPr id="165903" name="Text Box 7"/>
            <p:cNvSpPr txBox="1">
              <a:spLocks noChangeArrowheads="1"/>
            </p:cNvSpPr>
            <p:nvPr/>
          </p:nvSpPr>
          <p:spPr bwMode="auto">
            <a:xfrm>
              <a:off x="1968" y="2913"/>
              <a:ext cx="30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>
                  <a:latin typeface="Corbel" pitchFamily="34" charset="0"/>
                </a:rPr>
                <a:t>“If I knew would I really need to look”</a:t>
              </a:r>
            </a:p>
          </p:txBody>
        </p:sp>
      </p:grpSp>
      <p:pic>
        <p:nvPicPr>
          <p:cNvPr id="165896" name="Picture 4" descr="interfaces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834" t="27765" r="42500" b="66682"/>
          <a:stretch>
            <a:fillRect/>
          </a:stretch>
        </p:blipFill>
        <p:spPr bwMode="auto">
          <a:xfrm>
            <a:off x="1143000" y="1889125"/>
            <a:ext cx="701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457200" y="4419600"/>
            <a:ext cx="5410200" cy="1295400"/>
            <a:chOff x="457200" y="4419600"/>
            <a:chExt cx="5410200" cy="1295400"/>
          </a:xfrm>
        </p:grpSpPr>
        <p:sp>
          <p:nvSpPr>
            <p:cNvPr id="165898" name="Rectangle 12"/>
            <p:cNvSpPr>
              <a:spLocks noChangeArrowheads="1"/>
            </p:cNvSpPr>
            <p:nvPr/>
          </p:nvSpPr>
          <p:spPr bwMode="auto">
            <a:xfrm>
              <a:off x="3581400" y="4953000"/>
              <a:ext cx="1258888" cy="304800"/>
            </a:xfrm>
            <a:prstGeom prst="rect">
              <a:avLst/>
            </a:prstGeom>
            <a:solidFill>
              <a:srgbClr val="FF9F69">
                <a:alpha val="50195"/>
              </a:srgbClr>
            </a:solidFill>
            <a:ln w="38100">
              <a:solidFill>
                <a:srgbClr val="FF9F6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/>
            </a:p>
          </p:txBody>
        </p:sp>
        <p:grpSp>
          <p:nvGrpSpPr>
            <p:cNvPr id="165899" name="Group 19"/>
            <p:cNvGrpSpPr>
              <a:grpSpLocks/>
            </p:cNvGrpSpPr>
            <p:nvPr/>
          </p:nvGrpSpPr>
          <p:grpSpPr bwMode="auto">
            <a:xfrm>
              <a:off x="457200" y="4419600"/>
              <a:ext cx="5410200" cy="1295400"/>
              <a:chOff x="288" y="2400"/>
              <a:chExt cx="3408" cy="816"/>
            </a:xfrm>
          </p:grpSpPr>
          <p:sp>
            <p:nvSpPr>
              <p:cNvPr id="165900" name="AutoShape 17"/>
              <p:cNvSpPr>
                <a:spLocks noChangeArrowheads="1"/>
              </p:cNvSpPr>
              <p:nvPr/>
            </p:nvSpPr>
            <p:spPr bwMode="auto">
              <a:xfrm>
                <a:off x="336" y="2400"/>
                <a:ext cx="3360" cy="816"/>
              </a:xfrm>
              <a:prstGeom prst="wedgeRectCallout">
                <a:avLst>
                  <a:gd name="adj1" fmla="val -45088"/>
                  <a:gd name="adj2" fmla="val 97796"/>
                </a:avLst>
              </a:prstGeom>
              <a:solidFill>
                <a:srgbClr val="FDDFC7">
                  <a:alpha val="50195"/>
                </a:srgbClr>
              </a:solidFill>
              <a:ln w="9525">
                <a:solidFill>
                  <a:srgbClr val="FF9F6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b="0"/>
              </a:p>
            </p:txBody>
          </p:sp>
          <p:sp>
            <p:nvSpPr>
              <p:cNvPr id="165901" name="Text Box 18"/>
              <p:cNvSpPr txBox="1">
                <a:spLocks noChangeArrowheads="1"/>
              </p:cNvSpPr>
              <p:nvPr/>
            </p:nvSpPr>
            <p:spPr bwMode="auto">
              <a:xfrm>
                <a:off x="288" y="2448"/>
                <a:ext cx="3360" cy="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b="0">
                    <a:latin typeface="Corbel" pitchFamily="34" charset="0"/>
                  </a:rPr>
                  <a:t>“We think the summary should say Ray Bradbury’s nationality is American. Is this what the article says?”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Corbel" pitchFamily="34" charset="0"/>
              </a:rPr>
              <a:t>How can we obtain the necessary structure on Web scale?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2057400"/>
            <a:ext cx="7239000" cy="3611563"/>
          </a:xfrm>
        </p:spPr>
        <p:txBody>
          <a:bodyPr/>
          <a:lstStyle/>
          <a:p>
            <a:r>
              <a:rPr lang="en-US" smtClean="0">
                <a:latin typeface="Corbel" pitchFamily="34" charset="0"/>
              </a:rPr>
              <a:t>Community Content Creation</a:t>
            </a:r>
          </a:p>
          <a:p>
            <a:r>
              <a:rPr lang="en-US" smtClean="0">
                <a:latin typeface="Corbel" pitchFamily="34" charset="0"/>
              </a:rPr>
              <a:t>Information Extraction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47175" name="Group 71"/>
          <p:cNvGraphicFramePr>
            <a:graphicFrameLocks noGrp="1"/>
          </p:cNvGraphicFramePr>
          <p:nvPr>
            <p:ph idx="1"/>
          </p:nvPr>
        </p:nvGraphicFramePr>
        <p:xfrm>
          <a:off x="457200" y="538163"/>
          <a:ext cx="8229600" cy="5222875"/>
        </p:xfrm>
        <a:graphic>
          <a:graphicData uri="http://schemas.openxmlformats.org/drawingml/2006/table">
            <a:tbl>
              <a:tblPr/>
              <a:tblGrid>
                <a:gridCol w="1752600"/>
                <a:gridCol w="1539875"/>
                <a:gridCol w="1644650"/>
                <a:gridCol w="1646238"/>
                <a:gridCol w="164623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Baseline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Icon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Highlight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Popup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Visitors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Distinct Contributors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Contribution Likelihood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7.5%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7.8%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Number of Contributions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Contributions per Visit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.07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.16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.14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Survey Responses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Saw I Could Help Improve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11/33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(33%)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30/73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(41%)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23/58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(40%)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24/52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(46%)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Intrusiveness (1:not – 5:very)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graphicFrame>
        <p:nvGraphicFramePr>
          <p:cNvPr id="114756" name="Group 68"/>
          <p:cNvGraphicFramePr>
            <a:graphicFrameLocks noGrp="1"/>
          </p:cNvGraphicFramePr>
          <p:nvPr>
            <p:ph idx="1"/>
          </p:nvPr>
        </p:nvGraphicFramePr>
        <p:xfrm>
          <a:off x="457200" y="538163"/>
          <a:ext cx="8229600" cy="5222875"/>
        </p:xfrm>
        <a:graphic>
          <a:graphicData uri="http://schemas.openxmlformats.org/drawingml/2006/table">
            <a:tbl>
              <a:tblPr/>
              <a:tblGrid>
                <a:gridCol w="1752600"/>
                <a:gridCol w="1539875"/>
                <a:gridCol w="1644650"/>
                <a:gridCol w="1646238"/>
                <a:gridCol w="164623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Baseline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Icon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Highlight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Popup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Visitors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476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563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Distinct Contributors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Contribution Likelihood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6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6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6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7.5%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6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7.8%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69">
                        <a:alpha val="50000"/>
                      </a:srgb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Number of Contributions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Contributions per Visit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.07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.16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.14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Survey Responses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Saw I Could Help Improve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11/33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(33%)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30/73</a:t>
                      </a:r>
                      <a:b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(41%)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23/58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(40%)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24/52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(46%)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Intrusiveness (1:not – 5:very)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6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6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6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69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F69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74803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More user contributions</a:t>
            </a:r>
          </a:p>
        </p:txBody>
      </p:sp>
      <p:grpSp>
        <p:nvGrpSpPr>
          <p:cNvPr id="174082" name="Group 4"/>
          <p:cNvGrpSpPr>
            <a:grpSpLocks noChangeAspect="1"/>
          </p:cNvGrpSpPr>
          <p:nvPr/>
        </p:nvGrpSpPr>
        <p:grpSpPr bwMode="auto">
          <a:xfrm>
            <a:off x="3922713" y="2133600"/>
            <a:ext cx="4257675" cy="2819400"/>
            <a:chOff x="1872" y="1008"/>
            <a:chExt cx="3832" cy="2537"/>
          </a:xfrm>
        </p:grpSpPr>
        <p:pic>
          <p:nvPicPr>
            <p:cNvPr id="174088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1872" y="1008"/>
              <a:ext cx="3832" cy="2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089" name="Picture 6" descr="WLM_edited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3456" y="1680"/>
              <a:ext cx="1168" cy="1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4083" name="Group 7"/>
          <p:cNvGrpSpPr>
            <a:grpSpLocks noChangeAspect="1"/>
          </p:cNvGrpSpPr>
          <p:nvPr/>
        </p:nvGrpSpPr>
        <p:grpSpPr bwMode="auto">
          <a:xfrm>
            <a:off x="1143000" y="2176463"/>
            <a:ext cx="4267200" cy="2762250"/>
            <a:chOff x="-3840" y="1049"/>
            <a:chExt cx="3840" cy="2485"/>
          </a:xfrm>
        </p:grpSpPr>
        <p:pic>
          <p:nvPicPr>
            <p:cNvPr id="174085" name="Picture 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-3840" y="1049"/>
              <a:ext cx="3840" cy="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086" name="Picture 9" descr="My-PC_edited"/>
            <p:cNvPicPr>
              <a:picLocks noChangeAspect="1" noChangeArrowheads="1"/>
            </p:cNvPicPr>
            <p:nvPr/>
          </p:nvPicPr>
          <p:blipFill>
            <a:blip r:embed="rId6">
              <a:grayscl/>
            </a:blip>
            <a:srcRect/>
            <a:stretch>
              <a:fillRect/>
            </a:stretch>
          </p:blipFill>
          <p:spPr bwMode="auto">
            <a:xfrm>
              <a:off x="-2800" y="175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087" name="Picture 10" descr="My-PC_edited"/>
            <p:cNvPicPr>
              <a:picLocks noChangeAspect="1" noChangeArrowheads="1"/>
            </p:cNvPicPr>
            <p:nvPr/>
          </p:nvPicPr>
          <p:blipFill>
            <a:blip r:embed="rId6">
              <a:grayscl/>
            </a:blip>
            <a:srcRect/>
            <a:stretch>
              <a:fillRect/>
            </a:stretch>
          </p:blipFill>
          <p:spPr bwMode="auto">
            <a:xfrm>
              <a:off x="-2464" y="199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Freeform 12"/>
          <p:cNvSpPr>
            <a:spLocks noChangeArrowheads="1"/>
          </p:cNvSpPr>
          <p:nvPr/>
        </p:nvSpPr>
        <p:spPr bwMode="auto">
          <a:xfrm>
            <a:off x="1447800" y="2516188"/>
            <a:ext cx="6613525" cy="2162175"/>
          </a:xfrm>
          <a:custGeom>
            <a:avLst/>
            <a:gdLst>
              <a:gd name="T0" fmla="*/ 0 w 6612835"/>
              <a:gd name="T1" fmla="*/ 1121947 h 2162313"/>
              <a:gd name="T2" fmla="*/ 1590428 w 6612835"/>
              <a:gd name="T3" fmla="*/ 8834 h 2162313"/>
              <a:gd name="T4" fmla="*/ 3326643 w 6612835"/>
              <a:gd name="T5" fmla="*/ 1188204 h 2162313"/>
              <a:gd name="T6" fmla="*/ 5099307 w 6612835"/>
              <a:gd name="T7" fmla="*/ 2155549 h 2162313"/>
              <a:gd name="T8" fmla="*/ 6613525 w 6612835"/>
              <a:gd name="T9" fmla="*/ 1068941 h 21623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12835"/>
              <a:gd name="T16" fmla="*/ 0 h 2162313"/>
              <a:gd name="T17" fmla="*/ 6612835 w 6612835"/>
              <a:gd name="T18" fmla="*/ 2162313 h 21623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12835" h="2162313">
                <a:moveTo>
                  <a:pt x="0" y="1122018"/>
                </a:moveTo>
                <a:cubicBezTo>
                  <a:pt x="30921" y="172279"/>
                  <a:pt x="644940" y="17670"/>
                  <a:pt x="1590261" y="8835"/>
                </a:cubicBezTo>
                <a:cubicBezTo>
                  <a:pt x="2535582" y="0"/>
                  <a:pt x="3337891" y="635000"/>
                  <a:pt x="3326295" y="1188279"/>
                </a:cubicBezTo>
                <a:cubicBezTo>
                  <a:pt x="3314699" y="1741558"/>
                  <a:pt x="4170016" y="2162313"/>
                  <a:pt x="5098773" y="2155687"/>
                </a:cubicBezTo>
                <a:cubicBezTo>
                  <a:pt x="6027530" y="2149061"/>
                  <a:pt x="6611730" y="1572591"/>
                  <a:pt x="6612835" y="1069009"/>
                </a:cubicBezTo>
              </a:path>
            </a:pathLst>
          </a:custGeom>
          <a:noFill/>
          <a:ln w="495300" cap="rnd" algn="ctr">
            <a:solidFill>
              <a:srgbClr val="FF9F69">
                <a:alpha val="50195"/>
              </a:srgbClr>
            </a:solidFill>
            <a:miter lim="800000"/>
            <a:headEnd/>
            <a:tailEnd type="triangle" w="sm" len="sm"/>
          </a:ln>
        </p:spPr>
        <p:txBody>
          <a:bodyPr anchor="ctr"/>
          <a:lstStyle/>
          <a:p>
            <a:pPr algn="ctr">
              <a:defRPr/>
            </a:pPr>
            <a:endParaRPr lang="en-US" b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More precise extractors</a:t>
            </a:r>
          </a:p>
        </p:txBody>
      </p:sp>
      <p:grpSp>
        <p:nvGrpSpPr>
          <p:cNvPr id="176130" name="Group 4"/>
          <p:cNvGrpSpPr>
            <a:grpSpLocks noChangeAspect="1"/>
          </p:cNvGrpSpPr>
          <p:nvPr/>
        </p:nvGrpSpPr>
        <p:grpSpPr bwMode="auto">
          <a:xfrm>
            <a:off x="3922713" y="2133600"/>
            <a:ext cx="4257675" cy="2819400"/>
            <a:chOff x="1872" y="1008"/>
            <a:chExt cx="3832" cy="2537"/>
          </a:xfrm>
        </p:grpSpPr>
        <p:pic>
          <p:nvPicPr>
            <p:cNvPr id="176136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1872" y="1008"/>
              <a:ext cx="3832" cy="2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37" name="Picture 6" descr="WLM_edited"/>
            <p:cNvPicPr>
              <a:picLocks noChangeAspect="1" noChangeArrowheads="1"/>
            </p:cNvPicPr>
            <p:nvPr/>
          </p:nvPicPr>
          <p:blipFill>
            <a:blip r:embed="rId4">
              <a:grayscl/>
            </a:blip>
            <a:srcRect/>
            <a:stretch>
              <a:fillRect/>
            </a:stretch>
          </p:blipFill>
          <p:spPr bwMode="auto">
            <a:xfrm>
              <a:off x="3456" y="1680"/>
              <a:ext cx="1168" cy="1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6131" name="Group 7"/>
          <p:cNvGrpSpPr>
            <a:grpSpLocks noChangeAspect="1"/>
          </p:cNvGrpSpPr>
          <p:nvPr/>
        </p:nvGrpSpPr>
        <p:grpSpPr bwMode="auto">
          <a:xfrm>
            <a:off x="1143000" y="2176463"/>
            <a:ext cx="4267200" cy="2762250"/>
            <a:chOff x="-3840" y="1049"/>
            <a:chExt cx="3840" cy="2485"/>
          </a:xfrm>
        </p:grpSpPr>
        <p:pic>
          <p:nvPicPr>
            <p:cNvPr id="176133" name="Picture 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</a:blip>
            <a:srcRect/>
            <a:stretch>
              <a:fillRect/>
            </a:stretch>
          </p:blipFill>
          <p:spPr bwMode="auto">
            <a:xfrm>
              <a:off x="-3840" y="1049"/>
              <a:ext cx="3840" cy="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34" name="Picture 9" descr="My-PC_edited"/>
            <p:cNvPicPr>
              <a:picLocks noChangeAspect="1" noChangeArrowheads="1"/>
            </p:cNvPicPr>
            <p:nvPr/>
          </p:nvPicPr>
          <p:blipFill>
            <a:blip r:embed="rId6">
              <a:grayscl/>
            </a:blip>
            <a:srcRect/>
            <a:stretch>
              <a:fillRect/>
            </a:stretch>
          </p:blipFill>
          <p:spPr bwMode="auto">
            <a:xfrm>
              <a:off x="-2800" y="175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35" name="Picture 10" descr="My-PC_edited"/>
            <p:cNvPicPr>
              <a:picLocks noChangeAspect="1" noChangeArrowheads="1"/>
            </p:cNvPicPr>
            <p:nvPr/>
          </p:nvPicPr>
          <p:blipFill>
            <a:blip r:embed="rId6">
              <a:grayscl/>
            </a:blip>
            <a:srcRect/>
            <a:stretch>
              <a:fillRect/>
            </a:stretch>
          </p:blipFill>
          <p:spPr bwMode="auto">
            <a:xfrm>
              <a:off x="-2464" y="199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Freeform 12"/>
          <p:cNvSpPr>
            <a:spLocks noChangeArrowheads="1"/>
          </p:cNvSpPr>
          <p:nvPr/>
        </p:nvSpPr>
        <p:spPr bwMode="auto">
          <a:xfrm rot="10800000" flipV="1">
            <a:off x="1295400" y="2438400"/>
            <a:ext cx="6613525" cy="2133600"/>
          </a:xfrm>
          <a:custGeom>
            <a:avLst/>
            <a:gdLst>
              <a:gd name="T0" fmla="*/ 0 w 6612835"/>
              <a:gd name="T1" fmla="*/ 1107119 h 2162313"/>
              <a:gd name="T2" fmla="*/ 1590428 w 6612835"/>
              <a:gd name="T3" fmla="*/ 8718 h 2162313"/>
              <a:gd name="T4" fmla="*/ 3326643 w 6612835"/>
              <a:gd name="T5" fmla="*/ 1172501 h 2162313"/>
              <a:gd name="T6" fmla="*/ 5099307 w 6612835"/>
              <a:gd name="T7" fmla="*/ 2127062 h 2162313"/>
              <a:gd name="T8" fmla="*/ 6613525 w 6612835"/>
              <a:gd name="T9" fmla="*/ 1054814 h 21623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12835"/>
              <a:gd name="T16" fmla="*/ 0 h 2162313"/>
              <a:gd name="T17" fmla="*/ 6612835 w 6612835"/>
              <a:gd name="T18" fmla="*/ 2162313 h 21623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12835" h="2162313">
                <a:moveTo>
                  <a:pt x="0" y="1122018"/>
                </a:moveTo>
                <a:cubicBezTo>
                  <a:pt x="30921" y="172279"/>
                  <a:pt x="644940" y="17670"/>
                  <a:pt x="1590261" y="8835"/>
                </a:cubicBezTo>
                <a:cubicBezTo>
                  <a:pt x="2535582" y="0"/>
                  <a:pt x="3337891" y="635000"/>
                  <a:pt x="3326295" y="1188279"/>
                </a:cubicBezTo>
                <a:cubicBezTo>
                  <a:pt x="3314699" y="1741558"/>
                  <a:pt x="4170016" y="2162313"/>
                  <a:pt x="5098773" y="2155687"/>
                </a:cubicBezTo>
                <a:cubicBezTo>
                  <a:pt x="6027530" y="2149061"/>
                  <a:pt x="6611730" y="1572591"/>
                  <a:pt x="6612835" y="1069009"/>
                </a:cubicBezTo>
              </a:path>
            </a:pathLst>
          </a:custGeom>
          <a:noFill/>
          <a:ln w="495300" cap="rnd" algn="ctr">
            <a:solidFill>
              <a:srgbClr val="FF9F69">
                <a:alpha val="50195"/>
              </a:srgbClr>
            </a:solidFill>
            <a:miter lim="800000"/>
            <a:headEnd/>
            <a:tailEnd type="triangle" w="sm" len="sm"/>
          </a:ln>
        </p:spPr>
        <p:txBody>
          <a:bodyPr anchor="ctr"/>
          <a:lstStyle/>
          <a:p>
            <a:pPr algn="ctr">
              <a:defRPr/>
            </a:pPr>
            <a:endParaRPr lang="en-US" b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Users are conservative</a:t>
            </a:r>
          </a:p>
        </p:txBody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Of extractions that visitors </a:t>
            </a:r>
            <a:r>
              <a:rPr lang="en-US" b="1" smtClean="0">
                <a:latin typeface="Corbel" pitchFamily="34" charset="0"/>
              </a:rPr>
              <a:t>marked as correct</a:t>
            </a:r>
            <a:r>
              <a:rPr lang="en-US" smtClean="0">
                <a:latin typeface="Corbel" pitchFamily="34" charset="0"/>
              </a:rPr>
              <a:t>, </a:t>
            </a:r>
            <a:r>
              <a:rPr lang="en-US" b="1" smtClean="0">
                <a:latin typeface="Corbel" pitchFamily="34" charset="0"/>
              </a:rPr>
              <a:t>90.4% </a:t>
            </a:r>
            <a:r>
              <a:rPr lang="en-US" smtClean="0">
                <a:latin typeface="Corbel" pitchFamily="34" charset="0"/>
              </a:rPr>
              <a:t>were indeed valid</a:t>
            </a:r>
          </a:p>
          <a:p>
            <a:r>
              <a:rPr lang="en-US" smtClean="0">
                <a:latin typeface="Corbel" pitchFamily="34" charset="0"/>
              </a:rPr>
              <a:t>Of extractions that visitors </a:t>
            </a:r>
            <a:r>
              <a:rPr lang="en-US" b="1" smtClean="0">
                <a:latin typeface="Corbel" pitchFamily="34" charset="0"/>
              </a:rPr>
              <a:t>marked as incorrect</a:t>
            </a:r>
            <a:r>
              <a:rPr lang="en-US" smtClean="0">
                <a:latin typeface="Corbel" pitchFamily="34" charset="0"/>
              </a:rPr>
              <a:t>, </a:t>
            </a:r>
            <a:r>
              <a:rPr lang="en-US" b="1" smtClean="0">
                <a:latin typeface="Corbel" pitchFamily="34" charset="0"/>
              </a:rPr>
              <a:t>57.9%</a:t>
            </a:r>
            <a:r>
              <a:rPr lang="en-US" smtClean="0">
                <a:latin typeface="Corbel" pitchFamily="34" charset="0"/>
              </a:rPr>
              <a:t> were indeed incorrect</a:t>
            </a:r>
          </a:p>
        </p:txBody>
      </p:sp>
      <p:pic>
        <p:nvPicPr>
          <p:cNvPr id="178179" name="Picture 7" descr="interfaces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4191000"/>
            <a:ext cx="3302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Area under Precision/Recall curve</a:t>
            </a:r>
            <a:br>
              <a:rPr lang="en-US" smtClean="0">
                <a:latin typeface="Corbel" pitchFamily="34" charset="0"/>
              </a:rPr>
            </a:br>
            <a:r>
              <a:rPr lang="en-US" smtClean="0">
                <a:latin typeface="Corbel" pitchFamily="34" charset="0"/>
              </a:rPr>
              <a:t>with only </a:t>
            </a:r>
            <a:r>
              <a:rPr lang="en-US" i="1" smtClean="0">
                <a:latin typeface="Corbel" pitchFamily="34" charset="0"/>
              </a:rPr>
              <a:t>existing</a:t>
            </a:r>
            <a:r>
              <a:rPr lang="en-US" smtClean="0">
                <a:latin typeface="Corbel" pitchFamily="34" charset="0"/>
              </a:rPr>
              <a:t> infoboxes</a:t>
            </a:r>
          </a:p>
        </p:txBody>
      </p:sp>
      <p:sp>
        <p:nvSpPr>
          <p:cNvPr id="180226" name="Rectangle 4"/>
          <p:cNvSpPr>
            <a:spLocks noChangeArrowheads="1"/>
          </p:cNvSpPr>
          <p:nvPr/>
        </p:nvSpPr>
        <p:spPr bwMode="auto">
          <a:xfrm>
            <a:off x="2328863" y="4244975"/>
            <a:ext cx="565150" cy="423863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0227" name="Rectangle 5"/>
          <p:cNvSpPr>
            <a:spLocks noChangeArrowheads="1"/>
          </p:cNvSpPr>
          <p:nvPr/>
        </p:nvSpPr>
        <p:spPr bwMode="auto">
          <a:xfrm>
            <a:off x="3460750" y="4386263"/>
            <a:ext cx="565150" cy="282575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0228" name="Rectangle 7"/>
          <p:cNvSpPr>
            <a:spLocks noChangeArrowheads="1"/>
          </p:cNvSpPr>
          <p:nvPr/>
        </p:nvSpPr>
        <p:spPr bwMode="auto">
          <a:xfrm>
            <a:off x="4591050" y="4411663"/>
            <a:ext cx="565150" cy="257175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0229" name="Rectangle 8"/>
          <p:cNvSpPr>
            <a:spLocks noChangeArrowheads="1"/>
          </p:cNvSpPr>
          <p:nvPr/>
        </p:nvSpPr>
        <p:spPr bwMode="auto">
          <a:xfrm>
            <a:off x="5722938" y="3989388"/>
            <a:ext cx="565150" cy="679450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0230" name="Rectangle 9"/>
          <p:cNvSpPr>
            <a:spLocks noChangeArrowheads="1"/>
          </p:cNvSpPr>
          <p:nvPr/>
        </p:nvSpPr>
        <p:spPr bwMode="auto">
          <a:xfrm>
            <a:off x="6853238" y="4244975"/>
            <a:ext cx="565150" cy="423863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0231" name="Rectangle 13"/>
          <p:cNvSpPr>
            <a:spLocks noChangeArrowheads="1"/>
          </p:cNvSpPr>
          <p:nvPr/>
        </p:nvSpPr>
        <p:spPr bwMode="auto">
          <a:xfrm>
            <a:off x="1905000" y="2195513"/>
            <a:ext cx="5867400" cy="247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0232" name="Text Box 16"/>
          <p:cNvSpPr txBox="1">
            <a:spLocks noChangeArrowheads="1"/>
          </p:cNvSpPr>
          <p:nvPr/>
        </p:nvSpPr>
        <p:spPr bwMode="auto">
          <a:xfrm>
            <a:off x="609600" y="2840038"/>
            <a:ext cx="10747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0">
                <a:latin typeface="Corbel" pitchFamily="34" charset="0"/>
              </a:rPr>
              <a:t>Area</a:t>
            </a:r>
            <a:br>
              <a:rPr lang="en-US" b="0">
                <a:latin typeface="Corbel" pitchFamily="34" charset="0"/>
              </a:rPr>
            </a:br>
            <a:r>
              <a:rPr lang="en-US" b="0">
                <a:latin typeface="Corbel" pitchFamily="34" charset="0"/>
              </a:rPr>
              <a:t>under</a:t>
            </a:r>
            <a:br>
              <a:rPr lang="en-US" b="0">
                <a:latin typeface="Corbel" pitchFamily="34" charset="0"/>
              </a:rPr>
            </a:br>
            <a:r>
              <a:rPr lang="en-US" b="0">
                <a:latin typeface="Corbel" pitchFamily="34" charset="0"/>
              </a:rPr>
              <a:t>P/R curve</a:t>
            </a:r>
          </a:p>
        </p:txBody>
      </p:sp>
      <p:sp>
        <p:nvSpPr>
          <p:cNvPr id="180233" name="Text Box 17"/>
          <p:cNvSpPr txBox="1">
            <a:spLocks noChangeArrowheads="1"/>
          </p:cNvSpPr>
          <p:nvPr/>
        </p:nvSpPr>
        <p:spPr bwMode="auto">
          <a:xfrm rot="-5400000">
            <a:off x="2033588" y="5149850"/>
            <a:ext cx="1176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birth_date</a:t>
            </a:r>
          </a:p>
        </p:txBody>
      </p:sp>
      <p:sp>
        <p:nvSpPr>
          <p:cNvPr id="180234" name="Text Box 18"/>
          <p:cNvSpPr txBox="1">
            <a:spLocks noChangeArrowheads="1"/>
          </p:cNvSpPr>
          <p:nvPr/>
        </p:nvSpPr>
        <p:spPr bwMode="auto">
          <a:xfrm rot="-5400000">
            <a:off x="3140869" y="5185569"/>
            <a:ext cx="1247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birth_place</a:t>
            </a:r>
          </a:p>
        </p:txBody>
      </p:sp>
      <p:sp>
        <p:nvSpPr>
          <p:cNvPr id="180235" name="Text Box 19"/>
          <p:cNvSpPr txBox="1">
            <a:spLocks noChangeArrowheads="1"/>
          </p:cNvSpPr>
          <p:nvPr/>
        </p:nvSpPr>
        <p:spPr bwMode="auto">
          <a:xfrm rot="-5400000">
            <a:off x="4194176" y="5199062"/>
            <a:ext cx="1274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death_date</a:t>
            </a:r>
          </a:p>
        </p:txBody>
      </p:sp>
      <p:sp>
        <p:nvSpPr>
          <p:cNvPr id="180236" name="Text Box 20"/>
          <p:cNvSpPr txBox="1">
            <a:spLocks noChangeArrowheads="1"/>
          </p:cNvSpPr>
          <p:nvPr/>
        </p:nvSpPr>
        <p:spPr bwMode="auto">
          <a:xfrm rot="-5400000">
            <a:off x="5451476" y="5160962"/>
            <a:ext cx="1198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nationality</a:t>
            </a:r>
          </a:p>
        </p:txBody>
      </p:sp>
      <p:sp>
        <p:nvSpPr>
          <p:cNvPr id="180237" name="Text Box 21"/>
          <p:cNvSpPr txBox="1">
            <a:spLocks noChangeArrowheads="1"/>
          </p:cNvSpPr>
          <p:nvPr/>
        </p:nvSpPr>
        <p:spPr bwMode="auto">
          <a:xfrm rot="-5400000">
            <a:off x="6577013" y="5178425"/>
            <a:ext cx="1233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occupation</a:t>
            </a:r>
          </a:p>
        </p:txBody>
      </p:sp>
      <p:sp>
        <p:nvSpPr>
          <p:cNvPr id="180238" name="TextBox 17"/>
          <p:cNvSpPr txBox="1">
            <a:spLocks noChangeArrowheads="1"/>
          </p:cNvSpPr>
          <p:nvPr/>
        </p:nvSpPr>
        <p:spPr bwMode="auto">
          <a:xfrm>
            <a:off x="2895600" y="6248400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Using 5 existing infoboxes per attribute</a:t>
            </a:r>
          </a:p>
        </p:txBody>
      </p:sp>
      <p:sp>
        <p:nvSpPr>
          <p:cNvPr id="180239" name="Text Box 15"/>
          <p:cNvSpPr txBox="1">
            <a:spLocks noChangeArrowheads="1"/>
          </p:cNvSpPr>
          <p:nvPr/>
        </p:nvSpPr>
        <p:spPr bwMode="auto">
          <a:xfrm>
            <a:off x="1524000" y="4267200"/>
            <a:ext cx="368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>
                <a:latin typeface="Corbel" pitchFamily="34" charset="0"/>
              </a:rPr>
              <a:t>0</a:t>
            </a:r>
          </a:p>
        </p:txBody>
      </p:sp>
      <p:sp>
        <p:nvSpPr>
          <p:cNvPr id="180240" name="Text Box 16"/>
          <p:cNvSpPr txBox="1">
            <a:spLocks noChangeArrowheads="1"/>
          </p:cNvSpPr>
          <p:nvPr/>
        </p:nvSpPr>
        <p:spPr bwMode="auto">
          <a:xfrm>
            <a:off x="1295400" y="1981200"/>
            <a:ext cx="622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>
                <a:latin typeface="Corbel" pitchFamily="34" charset="0"/>
              </a:rPr>
              <a:t>.12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Area under Precision/Recall curve</a:t>
            </a:r>
            <a:br>
              <a:rPr lang="en-US" smtClean="0">
                <a:latin typeface="Corbel" pitchFamily="34" charset="0"/>
              </a:rPr>
            </a:br>
            <a:r>
              <a:rPr lang="en-US" smtClean="0">
                <a:latin typeface="Corbel" pitchFamily="34" charset="0"/>
              </a:rPr>
              <a:t>after adding user contributions</a:t>
            </a:r>
          </a:p>
        </p:txBody>
      </p:sp>
      <p:sp>
        <p:nvSpPr>
          <p:cNvPr id="182274" name="Rectangle 4"/>
          <p:cNvSpPr>
            <a:spLocks noChangeArrowheads="1"/>
          </p:cNvSpPr>
          <p:nvPr/>
        </p:nvSpPr>
        <p:spPr bwMode="auto">
          <a:xfrm>
            <a:off x="2328863" y="2994025"/>
            <a:ext cx="565150" cy="1250950"/>
          </a:xfrm>
          <a:prstGeom prst="rect">
            <a:avLst/>
          </a:prstGeom>
          <a:solidFill>
            <a:srgbClr val="FF9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2275" name="Rectangle 5"/>
          <p:cNvSpPr>
            <a:spLocks noChangeArrowheads="1"/>
          </p:cNvSpPr>
          <p:nvPr/>
        </p:nvSpPr>
        <p:spPr bwMode="auto">
          <a:xfrm>
            <a:off x="2328863" y="4244975"/>
            <a:ext cx="565150" cy="423863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2276" name="Rectangle 6"/>
          <p:cNvSpPr>
            <a:spLocks noChangeArrowheads="1"/>
          </p:cNvSpPr>
          <p:nvPr/>
        </p:nvSpPr>
        <p:spPr bwMode="auto">
          <a:xfrm>
            <a:off x="3460750" y="4386263"/>
            <a:ext cx="565150" cy="282575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2277" name="Rectangle 7"/>
          <p:cNvSpPr>
            <a:spLocks noChangeArrowheads="1"/>
          </p:cNvSpPr>
          <p:nvPr/>
        </p:nvSpPr>
        <p:spPr bwMode="auto">
          <a:xfrm>
            <a:off x="3460750" y="4032250"/>
            <a:ext cx="565150" cy="354013"/>
          </a:xfrm>
          <a:prstGeom prst="rect">
            <a:avLst/>
          </a:prstGeom>
          <a:solidFill>
            <a:srgbClr val="FF9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2278" name="Rectangle 8"/>
          <p:cNvSpPr>
            <a:spLocks noChangeArrowheads="1"/>
          </p:cNvSpPr>
          <p:nvPr/>
        </p:nvSpPr>
        <p:spPr bwMode="auto">
          <a:xfrm>
            <a:off x="4591050" y="4411663"/>
            <a:ext cx="565150" cy="257175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2279" name="Rectangle 9"/>
          <p:cNvSpPr>
            <a:spLocks noChangeArrowheads="1"/>
          </p:cNvSpPr>
          <p:nvPr/>
        </p:nvSpPr>
        <p:spPr bwMode="auto">
          <a:xfrm>
            <a:off x="5722938" y="3989388"/>
            <a:ext cx="565150" cy="679450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2280" name="Rectangle 10"/>
          <p:cNvSpPr>
            <a:spLocks noChangeArrowheads="1"/>
          </p:cNvSpPr>
          <p:nvPr/>
        </p:nvSpPr>
        <p:spPr bwMode="auto">
          <a:xfrm>
            <a:off x="6853238" y="4244975"/>
            <a:ext cx="565150" cy="423863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2281" name="Rectangle 11"/>
          <p:cNvSpPr>
            <a:spLocks noChangeArrowheads="1"/>
          </p:cNvSpPr>
          <p:nvPr/>
        </p:nvSpPr>
        <p:spPr bwMode="auto">
          <a:xfrm>
            <a:off x="4591050" y="4270375"/>
            <a:ext cx="565150" cy="146050"/>
          </a:xfrm>
          <a:prstGeom prst="rect">
            <a:avLst/>
          </a:prstGeom>
          <a:solidFill>
            <a:srgbClr val="FF9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2282" name="Rectangle 12"/>
          <p:cNvSpPr>
            <a:spLocks noChangeArrowheads="1"/>
          </p:cNvSpPr>
          <p:nvPr/>
        </p:nvSpPr>
        <p:spPr bwMode="auto">
          <a:xfrm>
            <a:off x="5722938" y="3344863"/>
            <a:ext cx="565150" cy="644525"/>
          </a:xfrm>
          <a:prstGeom prst="rect">
            <a:avLst/>
          </a:prstGeom>
          <a:solidFill>
            <a:srgbClr val="FF9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2283" name="Rectangle 13"/>
          <p:cNvSpPr>
            <a:spLocks noChangeArrowheads="1"/>
          </p:cNvSpPr>
          <p:nvPr/>
        </p:nvSpPr>
        <p:spPr bwMode="auto">
          <a:xfrm>
            <a:off x="6853238" y="3138488"/>
            <a:ext cx="565150" cy="1106487"/>
          </a:xfrm>
          <a:prstGeom prst="rect">
            <a:avLst/>
          </a:prstGeom>
          <a:solidFill>
            <a:srgbClr val="FF9F6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2284" name="Rectangle 14"/>
          <p:cNvSpPr>
            <a:spLocks noChangeArrowheads="1"/>
          </p:cNvSpPr>
          <p:nvPr/>
        </p:nvSpPr>
        <p:spPr bwMode="auto">
          <a:xfrm>
            <a:off x="1905000" y="2195513"/>
            <a:ext cx="5867400" cy="247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/>
          </a:p>
        </p:txBody>
      </p:sp>
      <p:sp>
        <p:nvSpPr>
          <p:cNvPr id="182285" name="Text Box 15"/>
          <p:cNvSpPr txBox="1">
            <a:spLocks noChangeArrowheads="1"/>
          </p:cNvSpPr>
          <p:nvPr/>
        </p:nvSpPr>
        <p:spPr bwMode="auto">
          <a:xfrm>
            <a:off x="1524000" y="4267200"/>
            <a:ext cx="368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>
                <a:latin typeface="Corbel" pitchFamily="34" charset="0"/>
              </a:rPr>
              <a:t>0</a:t>
            </a:r>
          </a:p>
        </p:txBody>
      </p:sp>
      <p:sp>
        <p:nvSpPr>
          <p:cNvPr id="182286" name="Text Box 16"/>
          <p:cNvSpPr txBox="1">
            <a:spLocks noChangeArrowheads="1"/>
          </p:cNvSpPr>
          <p:nvPr/>
        </p:nvSpPr>
        <p:spPr bwMode="auto">
          <a:xfrm>
            <a:off x="1295400" y="1981200"/>
            <a:ext cx="622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>
                <a:latin typeface="Corbel" pitchFamily="34" charset="0"/>
              </a:rPr>
              <a:t>.12</a:t>
            </a:r>
          </a:p>
        </p:txBody>
      </p:sp>
      <p:sp>
        <p:nvSpPr>
          <p:cNvPr id="182287" name="Text Box 17"/>
          <p:cNvSpPr txBox="1">
            <a:spLocks noChangeArrowheads="1"/>
          </p:cNvSpPr>
          <p:nvPr/>
        </p:nvSpPr>
        <p:spPr bwMode="auto">
          <a:xfrm>
            <a:off x="609600" y="2840038"/>
            <a:ext cx="10747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b="0">
                <a:latin typeface="Corbel" pitchFamily="34" charset="0"/>
              </a:rPr>
              <a:t>Area</a:t>
            </a:r>
            <a:br>
              <a:rPr lang="en-US" b="0">
                <a:latin typeface="Corbel" pitchFamily="34" charset="0"/>
              </a:rPr>
            </a:br>
            <a:r>
              <a:rPr lang="en-US" b="0">
                <a:latin typeface="Corbel" pitchFamily="34" charset="0"/>
              </a:rPr>
              <a:t>under</a:t>
            </a:r>
            <a:br>
              <a:rPr lang="en-US" b="0">
                <a:latin typeface="Corbel" pitchFamily="34" charset="0"/>
              </a:rPr>
            </a:br>
            <a:r>
              <a:rPr lang="en-US" b="0">
                <a:latin typeface="Corbel" pitchFamily="34" charset="0"/>
              </a:rPr>
              <a:t>P/R curve</a:t>
            </a:r>
          </a:p>
        </p:txBody>
      </p:sp>
      <p:sp>
        <p:nvSpPr>
          <p:cNvPr id="182288" name="Text Box 19"/>
          <p:cNvSpPr txBox="1">
            <a:spLocks noChangeArrowheads="1"/>
          </p:cNvSpPr>
          <p:nvPr/>
        </p:nvSpPr>
        <p:spPr bwMode="auto">
          <a:xfrm rot="-5400000">
            <a:off x="2033588" y="5149850"/>
            <a:ext cx="1176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birth_date</a:t>
            </a:r>
          </a:p>
        </p:txBody>
      </p:sp>
      <p:sp>
        <p:nvSpPr>
          <p:cNvPr id="182289" name="Text Box 20"/>
          <p:cNvSpPr txBox="1">
            <a:spLocks noChangeArrowheads="1"/>
          </p:cNvSpPr>
          <p:nvPr/>
        </p:nvSpPr>
        <p:spPr bwMode="auto">
          <a:xfrm rot="-5400000">
            <a:off x="3140869" y="5185569"/>
            <a:ext cx="1247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birth_place</a:t>
            </a:r>
          </a:p>
        </p:txBody>
      </p:sp>
      <p:sp>
        <p:nvSpPr>
          <p:cNvPr id="182290" name="Text Box 21"/>
          <p:cNvSpPr txBox="1">
            <a:spLocks noChangeArrowheads="1"/>
          </p:cNvSpPr>
          <p:nvPr/>
        </p:nvSpPr>
        <p:spPr bwMode="auto">
          <a:xfrm rot="-5400000">
            <a:off x="4194176" y="5199062"/>
            <a:ext cx="1274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death_date</a:t>
            </a:r>
          </a:p>
        </p:txBody>
      </p:sp>
      <p:sp>
        <p:nvSpPr>
          <p:cNvPr id="182291" name="Text Box 22"/>
          <p:cNvSpPr txBox="1">
            <a:spLocks noChangeArrowheads="1"/>
          </p:cNvSpPr>
          <p:nvPr/>
        </p:nvSpPr>
        <p:spPr bwMode="auto">
          <a:xfrm rot="-5400000">
            <a:off x="5451476" y="5160962"/>
            <a:ext cx="1198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nationality</a:t>
            </a:r>
          </a:p>
        </p:txBody>
      </p:sp>
      <p:sp>
        <p:nvSpPr>
          <p:cNvPr id="182292" name="Text Box 23"/>
          <p:cNvSpPr txBox="1">
            <a:spLocks noChangeArrowheads="1"/>
          </p:cNvSpPr>
          <p:nvPr/>
        </p:nvSpPr>
        <p:spPr bwMode="auto">
          <a:xfrm rot="-5400000">
            <a:off x="6577013" y="5178425"/>
            <a:ext cx="1233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occupation</a:t>
            </a:r>
          </a:p>
        </p:txBody>
      </p:sp>
      <p:sp>
        <p:nvSpPr>
          <p:cNvPr id="182293" name="TextBox 21"/>
          <p:cNvSpPr txBox="1">
            <a:spLocks noChangeArrowheads="1"/>
          </p:cNvSpPr>
          <p:nvPr/>
        </p:nvSpPr>
        <p:spPr bwMode="auto">
          <a:xfrm>
            <a:off x="2895600" y="6248400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Corbel" pitchFamily="34" charset="0"/>
              </a:rPr>
              <a:t>Using 5 existing infoboxes per attribute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Improvements and </a:t>
            </a:r>
            <a:br>
              <a:rPr lang="en-US" smtClean="0">
                <a:latin typeface="Corbel" pitchFamily="34" charset="0"/>
              </a:rPr>
            </a:br>
            <a:r>
              <a:rPr lang="en-US" smtClean="0">
                <a:latin typeface="Corbel" pitchFamily="34" charset="0"/>
              </a:rPr>
              <a:t>Number of Existing Infoboxes</a:t>
            </a:r>
          </a:p>
        </p:txBody>
      </p:sp>
      <p:sp>
        <p:nvSpPr>
          <p:cNvPr id="184322" name="Content Placeholder 2"/>
          <p:cNvSpPr>
            <a:spLocks noGrp="1"/>
          </p:cNvSpPr>
          <p:nvPr>
            <p:ph idx="1"/>
          </p:nvPr>
        </p:nvSpPr>
        <p:spPr>
          <a:xfrm>
            <a:off x="457200" y="1951038"/>
            <a:ext cx="8229600" cy="4525962"/>
          </a:xfrm>
        </p:spPr>
        <p:txBody>
          <a:bodyPr/>
          <a:lstStyle/>
          <a:p>
            <a:r>
              <a:rPr lang="en-US" smtClean="0">
                <a:latin typeface="Corbel" pitchFamily="34" charset="0"/>
              </a:rPr>
              <a:t>Improvements larger if few existing infoboxes</a:t>
            </a:r>
          </a:p>
          <a:p>
            <a:pPr lvl="1"/>
            <a:r>
              <a:rPr lang="en-US" smtClean="0">
                <a:latin typeface="Corbel" pitchFamily="34" charset="0"/>
              </a:rPr>
              <a:t>significant improvements for 5, 10, 25, 50, 100 existing infoboxes</a:t>
            </a:r>
            <a:br>
              <a:rPr lang="en-US" smtClean="0">
                <a:latin typeface="Corbel" pitchFamily="34" charset="0"/>
              </a:rPr>
            </a:br>
            <a:endParaRPr lang="en-US" smtClean="0">
              <a:latin typeface="Corbel" pitchFamily="34" charset="0"/>
            </a:endParaRPr>
          </a:p>
          <a:p>
            <a:r>
              <a:rPr lang="en-US" smtClean="0">
                <a:latin typeface="Corbel" pitchFamily="34" charset="0"/>
              </a:rPr>
              <a:t>Most infobox classes have few instances</a:t>
            </a:r>
          </a:p>
          <a:p>
            <a:pPr lvl="1"/>
            <a:r>
              <a:rPr lang="en-US" smtClean="0">
                <a:latin typeface="Corbel" pitchFamily="34" charset="0"/>
              </a:rPr>
              <a:t>72% of classes have 100 or fewer instances</a:t>
            </a:r>
          </a:p>
          <a:p>
            <a:pPr lvl="1"/>
            <a:r>
              <a:rPr lang="en-US" smtClean="0">
                <a:latin typeface="Corbel" pitchFamily="34" charset="0"/>
              </a:rPr>
              <a:t>40% of classes have 10 or fewer instances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Synergy</a:t>
            </a:r>
          </a:p>
        </p:txBody>
      </p:sp>
      <p:grpSp>
        <p:nvGrpSpPr>
          <p:cNvPr id="186370" name="Group 4"/>
          <p:cNvGrpSpPr>
            <a:grpSpLocks noChangeAspect="1"/>
          </p:cNvGrpSpPr>
          <p:nvPr/>
        </p:nvGrpSpPr>
        <p:grpSpPr bwMode="auto">
          <a:xfrm>
            <a:off x="3895725" y="2286000"/>
            <a:ext cx="4257675" cy="2819400"/>
            <a:chOff x="1872" y="1008"/>
            <a:chExt cx="3832" cy="2537"/>
          </a:xfrm>
        </p:grpSpPr>
        <p:pic>
          <p:nvPicPr>
            <p:cNvPr id="186375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72" y="1008"/>
              <a:ext cx="3832" cy="2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376" name="Picture 6" descr="WLM_edite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56" y="1680"/>
              <a:ext cx="1168" cy="1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6371" name="Group 7"/>
          <p:cNvGrpSpPr>
            <a:grpSpLocks noChangeAspect="1"/>
          </p:cNvGrpSpPr>
          <p:nvPr/>
        </p:nvGrpSpPr>
        <p:grpSpPr bwMode="auto">
          <a:xfrm>
            <a:off x="1116013" y="2328863"/>
            <a:ext cx="4267200" cy="2762250"/>
            <a:chOff x="-3840" y="1049"/>
            <a:chExt cx="3840" cy="2485"/>
          </a:xfrm>
        </p:grpSpPr>
        <p:pic>
          <p:nvPicPr>
            <p:cNvPr id="186372" name="Picture 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840" y="1049"/>
              <a:ext cx="3840" cy="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373" name="Picture 9" descr="My-PC_edite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2800" y="175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374" name="Picture 10" descr="My-PC_edite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2464" y="199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Community Content Creation</a:t>
            </a:r>
          </a:p>
        </p:txBody>
      </p:sp>
      <p:graphicFrame>
        <p:nvGraphicFramePr>
          <p:cNvPr id="99332" name="Object 4"/>
          <p:cNvGraphicFramePr>
            <a:graphicFrameLocks noChangeAspect="1"/>
          </p:cNvGraphicFramePr>
          <p:nvPr/>
        </p:nvGraphicFramePr>
        <p:xfrm>
          <a:off x="381000" y="1524000"/>
          <a:ext cx="5105400" cy="3276600"/>
        </p:xfrm>
        <a:graphic>
          <a:graphicData uri="http://schemas.openxmlformats.org/presentationml/2006/ole">
            <p:oleObj spid="_x0000_s99332" name="Image" r:id="rId4" imgW="9752381" imgH="6260317" progId="Photoshop.Image.9">
              <p:embed/>
            </p:oleObj>
          </a:graphicData>
        </a:graphic>
      </p:graphicFrame>
      <p:graphicFrame>
        <p:nvGraphicFramePr>
          <p:cNvPr id="99333" name="Object 5"/>
          <p:cNvGraphicFramePr>
            <a:graphicFrameLocks noChangeAspect="1"/>
          </p:cNvGraphicFramePr>
          <p:nvPr/>
        </p:nvGraphicFramePr>
        <p:xfrm>
          <a:off x="2819400" y="2743200"/>
          <a:ext cx="5105400" cy="3163888"/>
        </p:xfrm>
        <a:graphic>
          <a:graphicData uri="http://schemas.openxmlformats.org/presentationml/2006/ole">
            <p:oleObj spid="_x0000_s99333" name="Image" r:id="rId5" imgW="9752381" imgH="6044444" progId="Photoshop.Image.9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Going Beyond Wikipedia</a:t>
            </a:r>
          </a:p>
        </p:txBody>
      </p:sp>
      <p:sp>
        <p:nvSpPr>
          <p:cNvPr id="1884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Research on contribution to communities shows parallels between Wikipedia and others</a:t>
            </a:r>
          </a:p>
          <a:p>
            <a:r>
              <a:rPr lang="en-US" smtClean="0">
                <a:latin typeface="Corbel" pitchFamily="34" charset="0"/>
              </a:rPr>
              <a:t>Wikipedians may not be typical, but our contributions were solicited from people using search to complete their everyday tasks</a:t>
            </a:r>
          </a:p>
          <a:p>
            <a:endParaRPr lang="en-US" smtClean="0">
              <a:latin typeface="Corbel" pitchFamily="34" charset="0"/>
            </a:endParaRPr>
          </a:p>
          <a:p>
            <a:r>
              <a:rPr lang="en-US" smtClean="0">
                <a:latin typeface="Corbel" pitchFamily="34" charset="0"/>
              </a:rPr>
              <a:t>Goal: Hooks to platforms like MediaWiki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Conclusions</a:t>
            </a:r>
          </a:p>
        </p:txBody>
      </p:sp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smtClean="0">
                <a:latin typeface="Corbel" pitchFamily="34" charset="0"/>
              </a:rPr>
              <a:t>Synergistic method for amplifying Community Content Creation and Information Extraction</a:t>
            </a:r>
          </a:p>
          <a:p>
            <a:pPr lvl="1"/>
            <a:r>
              <a:rPr lang="en-US" smtClean="0">
                <a:latin typeface="Corbel" pitchFamily="34" charset="0"/>
              </a:rPr>
              <a:t>Significantly increased likelihood of contribution</a:t>
            </a:r>
          </a:p>
          <a:p>
            <a:pPr lvl="1"/>
            <a:r>
              <a:rPr lang="en-US" smtClean="0">
                <a:latin typeface="Corbel" pitchFamily="34" charset="0"/>
              </a:rPr>
              <a:t>Significantly improved quality of extraction</a:t>
            </a:r>
          </a:p>
          <a:p>
            <a:r>
              <a:rPr lang="en-US" smtClean="0">
                <a:latin typeface="Corbel" pitchFamily="34" charset="0"/>
              </a:rPr>
              <a:t>Demonstrated use of search advertising in evaluating interfaces as a non-primary task</a:t>
            </a:r>
          </a:p>
          <a:p>
            <a:endParaRPr lang="en-US" smtClean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925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92515" name="Picture 5" descr="imag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33800" y="762000"/>
            <a:ext cx="4876800" cy="369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dirty="0">
                <a:latin typeface="Corbel" pitchFamily="34" charset="0"/>
              </a:rPr>
              <a:t>Raphael Hoffmann</a:t>
            </a:r>
          </a:p>
          <a:p>
            <a:pPr algn="r">
              <a:defRPr/>
            </a:pPr>
            <a:r>
              <a:rPr lang="en-US" sz="2400" dirty="0" err="1">
                <a:latin typeface="Corbel" pitchFamily="34" charset="0"/>
              </a:rPr>
              <a:t>Saleema</a:t>
            </a:r>
            <a:r>
              <a:rPr lang="en-US" sz="2400" dirty="0">
                <a:latin typeface="Corbel" pitchFamily="34" charset="0"/>
              </a:rPr>
              <a:t> </a:t>
            </a:r>
            <a:r>
              <a:rPr lang="en-US" sz="2400" dirty="0" err="1">
                <a:latin typeface="Corbel" pitchFamily="34" charset="0"/>
              </a:rPr>
              <a:t>Amershi</a:t>
            </a:r>
            <a:endParaRPr lang="en-US" sz="2400" dirty="0">
              <a:latin typeface="Corbel" pitchFamily="34" charset="0"/>
            </a:endParaRPr>
          </a:p>
          <a:p>
            <a:pPr algn="r">
              <a:defRPr/>
            </a:pPr>
            <a:r>
              <a:rPr lang="en-US" sz="2400" dirty="0" err="1">
                <a:latin typeface="Corbel" pitchFamily="34" charset="0"/>
              </a:rPr>
              <a:t>Kayur</a:t>
            </a:r>
            <a:r>
              <a:rPr lang="en-US" sz="2400" dirty="0">
                <a:latin typeface="Corbel" pitchFamily="34" charset="0"/>
              </a:rPr>
              <a:t> Patel</a:t>
            </a:r>
          </a:p>
          <a:p>
            <a:pPr algn="r">
              <a:defRPr/>
            </a:pPr>
            <a:r>
              <a:rPr lang="en-US" sz="2400" dirty="0" err="1">
                <a:latin typeface="Corbel" pitchFamily="34" charset="0"/>
              </a:rPr>
              <a:t>Fei</a:t>
            </a:r>
            <a:r>
              <a:rPr lang="en-US" sz="2400" dirty="0">
                <a:latin typeface="Corbel" pitchFamily="34" charset="0"/>
              </a:rPr>
              <a:t> Wu</a:t>
            </a:r>
          </a:p>
          <a:p>
            <a:pPr algn="r">
              <a:defRPr/>
            </a:pPr>
            <a:r>
              <a:rPr lang="en-US" sz="2400" dirty="0">
                <a:latin typeface="Corbel" pitchFamily="34" charset="0"/>
              </a:rPr>
              <a:t>James Fogarty</a:t>
            </a:r>
          </a:p>
          <a:p>
            <a:pPr algn="r">
              <a:defRPr/>
            </a:pPr>
            <a:r>
              <a:rPr lang="en-US" sz="2400" dirty="0">
                <a:latin typeface="Corbel" pitchFamily="34" charset="0"/>
              </a:rPr>
              <a:t>Daniel S. Weld</a:t>
            </a:r>
          </a:p>
          <a:p>
            <a:pPr algn="r">
              <a:defRPr/>
            </a:pPr>
            <a:endParaRPr lang="en-US" dirty="0">
              <a:latin typeface="Corbel" pitchFamily="34" charset="0"/>
            </a:endParaRPr>
          </a:p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  <a:t>{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  <a:t>raphaelh,samershi,kayur,wufei,jfogarty,weld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  <a:t>}</a:t>
            </a:r>
          </a:p>
          <a:p>
            <a:pPr algn="r">
              <a:defRPr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  <a:t>@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  <a:t>cs.washington.edu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  <a:t/>
            </a:r>
            <a:br>
              <a:rPr lang="en-US" dirty="0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rbel" pitchFamily="34" charset="0"/>
              </a:rPr>
              <a:t>University of Washington</a:t>
            </a:r>
          </a:p>
          <a:p>
            <a:pPr algn="r">
              <a:defRPr/>
            </a:pPr>
            <a:endParaRPr lang="en-US" dirty="0">
              <a:latin typeface="Corbel" pitchFamily="34" charset="0"/>
            </a:endParaRPr>
          </a:p>
        </p:txBody>
      </p:sp>
      <p:sp>
        <p:nvSpPr>
          <p:cNvPr id="192517" name="TextBox 5"/>
          <p:cNvSpPr txBox="1">
            <a:spLocks noChangeArrowheads="1"/>
          </p:cNvSpPr>
          <p:nvPr/>
        </p:nvSpPr>
        <p:spPr bwMode="auto">
          <a:xfrm>
            <a:off x="3733800" y="4724400"/>
            <a:ext cx="4953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1400">
                <a:latin typeface="Corbel" pitchFamily="34" charset="0"/>
              </a:rPr>
              <a:t>This work was supported by Office of Naval Research grant N00014-06-1-0147, CALO grant 03-000225, NSF grant IIS-0812590, the WRF / TJ Cable Professorship, a UW CSE Microsoft Endowed Fellowship, a NDSEG Fellowship, a Web-advertising donation by Yahoo, and an equipment donation from Intel’s Higher Education Program.</a:t>
            </a:r>
          </a:p>
          <a:p>
            <a:endParaRPr lang="en-US" sz="1400">
              <a:latin typeface="Corbel" pitchFamily="34" charset="0"/>
            </a:endParaRPr>
          </a:p>
        </p:txBody>
      </p:sp>
      <p:pic>
        <p:nvPicPr>
          <p:cNvPr id="192518" name="Picture 7" descr="microsoft-logo"/>
          <p:cNvPicPr>
            <a:picLocks noChangeAspect="1" noChangeArrowheads="1"/>
          </p:cNvPicPr>
          <p:nvPr/>
        </p:nvPicPr>
        <p:blipFill>
          <a:blip r:embed="rId4"/>
          <a:srcRect t="39999" b="39999"/>
          <a:stretch>
            <a:fillRect/>
          </a:stretch>
        </p:blipFill>
        <p:spPr bwMode="auto">
          <a:xfrm>
            <a:off x="457200" y="2667000"/>
            <a:ext cx="22098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2"/>
          <p:cNvPicPr>
            <a:picLocks noChangeAspect="1" noChangeArrowheads="1"/>
          </p:cNvPicPr>
          <p:nvPr/>
        </p:nvPicPr>
        <p:blipFill>
          <a:blip r:embed="rId5"/>
          <a:srcRect t="27429" b="38400"/>
          <a:stretch>
            <a:fillRect/>
          </a:stretch>
        </p:blipFill>
        <p:spPr bwMode="auto">
          <a:xfrm>
            <a:off x="381000" y="1981200"/>
            <a:ext cx="199548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181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25" descr="calo"/>
          <p:cNvPicPr>
            <a:picLocks noChangeAspect="1" noChangeArrowheads="1"/>
          </p:cNvPicPr>
          <p:nvPr/>
        </p:nvPicPr>
        <p:blipFill>
          <a:blip r:embed="rId7"/>
          <a:srcRect t="32033" r="60001" b="-12115"/>
          <a:stretch>
            <a:fillRect/>
          </a:stretch>
        </p:blipFill>
        <p:spPr bwMode="auto">
          <a:xfrm>
            <a:off x="457200" y="3962400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04800" y="457200"/>
            <a:ext cx="441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4400" b="0" kern="0">
                <a:solidFill>
                  <a:schemeClr val="tx2"/>
                </a:solidFill>
                <a:latin typeface="Corbel" pitchFamily="34" charset="0"/>
                <a:ea typeface="+mj-ea"/>
                <a:cs typeface="+mj-cs"/>
              </a:rPr>
              <a:t>Thank You!</a:t>
            </a:r>
            <a:endParaRPr lang="en-US" sz="4400" b="0" kern="0" dirty="0">
              <a:solidFill>
                <a:schemeClr val="tx2"/>
              </a:solidFill>
              <a:latin typeface="Corbel" pitchFamily="34" charset="0"/>
              <a:ea typeface="+mj-ea"/>
              <a:cs typeface="+mj-cs"/>
            </a:endParaRPr>
          </a:p>
        </p:txBody>
      </p:sp>
      <p:pic>
        <p:nvPicPr>
          <p:cNvPr id="192523" name="Picture 2" descr="Logo - Intel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6725" y="4495800"/>
            <a:ext cx="120967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Related Work</a:t>
            </a:r>
          </a:p>
        </p:txBody>
      </p:sp>
      <p:sp>
        <p:nvSpPr>
          <p:cNvPr id="193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smtClean="0">
                <a:latin typeface="Corbel" pitchFamily="34" charset="0"/>
              </a:rPr>
              <a:t>Snow, O’Connor, Jurafsky, Ng. </a:t>
            </a:r>
            <a:r>
              <a:rPr lang="en-US" sz="2400" i="1" smtClean="0">
                <a:latin typeface="Corbel" pitchFamily="34" charset="0"/>
              </a:rPr>
              <a:t>Cheap and Fast – But is it Good? Evaluating Non-Expert Annotations for Natural Language Tasks</a:t>
            </a:r>
            <a:r>
              <a:rPr lang="en-US" sz="2400" smtClean="0">
                <a:latin typeface="Corbel" pitchFamily="34" charset="0"/>
              </a:rPr>
              <a:t>, EMNLP’08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latin typeface="Corbel" pitchFamily="34" charset="0"/>
              </a:rPr>
              <a:t>DeRose, Chai, Gao, Shen, Doan, Bohannon, Zhu. </a:t>
            </a:r>
            <a:r>
              <a:rPr lang="en-US" sz="2400" i="1" smtClean="0">
                <a:latin typeface="Corbel" pitchFamily="34" charset="0"/>
              </a:rPr>
              <a:t>Building Community Wikipedias: A Human-Machine Approach</a:t>
            </a:r>
            <a:r>
              <a:rPr lang="en-US" sz="2400" smtClean="0">
                <a:latin typeface="Corbel" pitchFamily="34" charset="0"/>
              </a:rPr>
              <a:t>, ICDE’08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latin typeface="Corbel" pitchFamily="34" charset="0"/>
              </a:rPr>
              <a:t>Ahn, Dabbish. </a:t>
            </a:r>
            <a:r>
              <a:rPr lang="en-US" sz="2400" i="1" smtClean="0">
                <a:latin typeface="Corbel" pitchFamily="34" charset="0"/>
              </a:rPr>
              <a:t>Labeling Images with a Computer Game</a:t>
            </a:r>
            <a:r>
              <a:rPr lang="en-US" sz="2400" smtClean="0">
                <a:latin typeface="Corbel" pitchFamily="34" charset="0"/>
              </a:rPr>
              <a:t>, CHI’04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latin typeface="Corbel" pitchFamily="34" charset="0"/>
              </a:rPr>
              <a:t>Mankoff, Hudson, Abowd. </a:t>
            </a:r>
            <a:r>
              <a:rPr lang="en-US" sz="2400" i="1" smtClean="0">
                <a:latin typeface="Corbel" pitchFamily="34" charset="0"/>
              </a:rPr>
              <a:t>Interaction Techniques for Ambiguity Resolution in Recognition-Based Interface</a:t>
            </a:r>
            <a:r>
              <a:rPr lang="en-US" sz="2400" smtClean="0">
                <a:latin typeface="Corbel" pitchFamily="34" charset="0"/>
              </a:rPr>
              <a:t>, UIST’00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latin typeface="Corbel" pitchFamily="34" charset="0"/>
              </a:rPr>
              <a:t>Culotta, Kristjansson, McCallum, Viola. </a:t>
            </a:r>
            <a:r>
              <a:rPr lang="en-US" sz="2400" i="1" smtClean="0">
                <a:latin typeface="Corbel" pitchFamily="34" charset="0"/>
              </a:rPr>
              <a:t>Corrective Feedback and Persistent Learning for Information Extraction</a:t>
            </a:r>
            <a:r>
              <a:rPr lang="en-US" sz="2400" smtClean="0">
                <a:latin typeface="Corbel" pitchFamily="34" charset="0"/>
              </a:rPr>
              <a:t>. Artificial Intelligence 170(14)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latin typeface="Corbel" pitchFamily="34" charset="0"/>
              </a:rPr>
              <a:t>Cosley, Frankowski, Terveen, Riedl. </a:t>
            </a:r>
            <a:r>
              <a:rPr lang="en-US" sz="2400" i="1" smtClean="0">
                <a:latin typeface="Corbel" pitchFamily="34" charset="0"/>
              </a:rPr>
              <a:t>SuggestBot: Using Intelligent Task Routing to Help People Find Work in Wikipedia</a:t>
            </a:r>
            <a:r>
              <a:rPr lang="en-US" sz="2400" smtClean="0">
                <a:latin typeface="Corbel" pitchFamily="34" charset="0"/>
              </a:rPr>
              <a:t>, IUI’07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Community Content Creation</a:t>
            </a:r>
          </a:p>
        </p:txBody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2362200"/>
            <a:ext cx="3048000" cy="3763963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latin typeface="Corbel" pitchFamily="34" charset="0"/>
              </a:rPr>
              <a:t>Requires</a:t>
            </a:r>
          </a:p>
          <a:p>
            <a:r>
              <a:rPr lang="en-US" smtClean="0">
                <a:latin typeface="Corbel" pitchFamily="34" charset="0"/>
              </a:rPr>
              <a:t>Critical mass</a:t>
            </a:r>
          </a:p>
          <a:p>
            <a:r>
              <a:rPr lang="en-US" smtClean="0">
                <a:latin typeface="Corbel" pitchFamily="34" charset="0"/>
              </a:rPr>
              <a:t>Incentives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3675" y="2295525"/>
            <a:ext cx="3592513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5263" y="1784350"/>
            <a:ext cx="3779837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4188" y="1770063"/>
            <a:ext cx="4760912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1752600"/>
            <a:ext cx="4787900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3" name="Picture 12" descr="WLM_edit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2655888"/>
            <a:ext cx="1458913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uiExpan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6" name="Object 6"/>
          <p:cNvGraphicFramePr>
            <a:graphicFrameLocks noChangeAspect="1"/>
          </p:cNvGraphicFramePr>
          <p:nvPr/>
        </p:nvGraphicFramePr>
        <p:xfrm>
          <a:off x="381000" y="1295400"/>
          <a:ext cx="5562600" cy="3570288"/>
        </p:xfrm>
        <a:graphic>
          <a:graphicData uri="http://schemas.openxmlformats.org/presentationml/2006/ole">
            <p:oleObj spid="_x0000_s81926" name="Image" r:id="rId4" imgW="9752381" imgH="6260317" progId="Photoshop.Image.9">
              <p:embed/>
            </p:oleObj>
          </a:graphicData>
        </a:graphic>
      </p:graphicFrame>
      <p:sp>
        <p:nvSpPr>
          <p:cNvPr id="819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Information Extraction</a:t>
            </a:r>
          </a:p>
        </p:txBody>
      </p:sp>
      <p:graphicFrame>
        <p:nvGraphicFramePr>
          <p:cNvPr id="81925" name="Object 5"/>
          <p:cNvGraphicFramePr>
            <a:graphicFrameLocks noChangeAspect="1"/>
          </p:cNvGraphicFramePr>
          <p:nvPr/>
        </p:nvGraphicFramePr>
        <p:xfrm>
          <a:off x="2590800" y="2590800"/>
          <a:ext cx="5715000" cy="3541713"/>
        </p:xfrm>
        <a:graphic>
          <a:graphicData uri="http://schemas.openxmlformats.org/presentationml/2006/ole">
            <p:oleObj spid="_x0000_s81925" name="Image" r:id="rId5" imgW="9752381" imgH="6044444" progId="Photoshop.Image.9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Information Extraction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943600" y="2590800"/>
            <a:ext cx="3124200" cy="3535363"/>
          </a:xfrm>
        </p:spPr>
        <p:txBody>
          <a:bodyPr/>
          <a:lstStyle/>
          <a:p>
            <a:r>
              <a:rPr lang="en-US" smtClean="0">
                <a:latin typeface="Corbel" pitchFamily="34" charset="0"/>
              </a:rPr>
              <a:t>Training data</a:t>
            </a:r>
            <a:br>
              <a:rPr lang="en-US" smtClean="0">
                <a:latin typeface="Corbel" pitchFamily="34" charset="0"/>
              </a:rPr>
            </a:br>
            <a:r>
              <a:rPr lang="en-US" smtClean="0">
                <a:latin typeface="Corbel" pitchFamily="34" charset="0"/>
              </a:rPr>
              <a:t>expensive</a:t>
            </a:r>
          </a:p>
          <a:p>
            <a:r>
              <a:rPr lang="en-US" smtClean="0">
                <a:latin typeface="Corbel" pitchFamily="34" charset="0"/>
              </a:rPr>
              <a:t>Error-prone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7263" y="2257425"/>
            <a:ext cx="37084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1751013"/>
            <a:ext cx="395922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938" y="1758950"/>
            <a:ext cx="50069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1738313"/>
            <a:ext cx="502920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9" name="Picture 23" descr="My-PC_edit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81200" y="2590800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0" name="Picture 24" descr="My-PC_edit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2971800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>
                <a:latin typeface="Corbel" pitchFamily="34" charset="0"/>
              </a:rPr>
              <a:t>Our Goal: Synergistic Pairing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648200" y="2286000"/>
            <a:ext cx="4257675" cy="2819400"/>
            <a:chOff x="1872" y="1008"/>
            <a:chExt cx="3832" cy="2537"/>
          </a:xfrm>
        </p:grpSpPr>
        <p:pic>
          <p:nvPicPr>
            <p:cNvPr id="107527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72" y="1008"/>
              <a:ext cx="3832" cy="2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528" name="Picture 6" descr="WLM_edite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56" y="1680"/>
              <a:ext cx="1168" cy="1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 noChangeAspect="1"/>
          </p:cNvGrpSpPr>
          <p:nvPr/>
        </p:nvGrpSpPr>
        <p:grpSpPr bwMode="auto">
          <a:xfrm>
            <a:off x="304800" y="2333625"/>
            <a:ext cx="4267200" cy="2762250"/>
            <a:chOff x="-3840" y="1049"/>
            <a:chExt cx="3840" cy="2485"/>
          </a:xfrm>
        </p:grpSpPr>
        <p:pic>
          <p:nvPicPr>
            <p:cNvPr id="107524" name="Picture 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840" y="1049"/>
              <a:ext cx="3840" cy="2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525" name="Picture 9" descr="My-PC_edite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2800" y="175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7526" name="Picture 10" descr="My-PC_edite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2464" y="1998"/>
              <a:ext cx="880" cy="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8732 -3.33333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1.11111E-6 L -0.08299 1.1111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RAPHAELH@WJBEBANFUVWXYL66" val="293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9480</TotalTime>
  <Words>1019</Words>
  <Application>Microsoft Office PowerPoint</Application>
  <PresentationFormat>On-screen Show (4:3)</PresentationFormat>
  <Paragraphs>330</Paragraphs>
  <Slides>53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Corbel</vt:lpstr>
      <vt:lpstr>Default Design</vt:lpstr>
      <vt:lpstr>Image</vt:lpstr>
      <vt:lpstr>Amplifying  Community Content Creation  with Mixed-Initiative  Information Extraction</vt:lpstr>
      <vt:lpstr>“What Russian-born writers publish in the U.S.?”</vt:lpstr>
      <vt:lpstr>Advanced Interfaces Leverage Structure of Content</vt:lpstr>
      <vt:lpstr>How can we obtain the necessary structure on Web scale?</vt:lpstr>
      <vt:lpstr>Community Content Creation</vt:lpstr>
      <vt:lpstr>Community Content Creation</vt:lpstr>
      <vt:lpstr>Information Extraction</vt:lpstr>
      <vt:lpstr>Information Extraction</vt:lpstr>
      <vt:lpstr>Our Goal: Synergistic Pairing</vt:lpstr>
      <vt:lpstr>More user contributions</vt:lpstr>
      <vt:lpstr>More precise extractors</vt:lpstr>
      <vt:lpstr>What this work is about</vt:lpstr>
      <vt:lpstr>Outline</vt:lpstr>
      <vt:lpstr>Case Study:  Intelligence in Wikipedia</vt:lpstr>
      <vt:lpstr>Some Structured Content  in Wikipedia</vt:lpstr>
      <vt:lpstr>Lack of Structured Content  in Wikipedia</vt:lpstr>
      <vt:lpstr>Previous Work: Learning from Existing Infoboxes</vt:lpstr>
      <vt:lpstr>Community-based Validation  of Extractions</vt:lpstr>
      <vt:lpstr>Outline</vt:lpstr>
      <vt:lpstr>Method</vt:lpstr>
      <vt:lpstr>Incentivizing Contribution</vt:lpstr>
      <vt:lpstr>Contribution as a Non-Primary Task</vt:lpstr>
      <vt:lpstr>Designed Three Interfaces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Outline</vt:lpstr>
      <vt:lpstr>How do you evaluate this?</vt:lpstr>
      <vt:lpstr>Search Advertising Study </vt:lpstr>
      <vt:lpstr>Search Advertising Study</vt:lpstr>
      <vt:lpstr>Slide 37</vt:lpstr>
      <vt:lpstr>Search Advertising Study</vt:lpstr>
      <vt:lpstr>An Early Observation</vt:lpstr>
      <vt:lpstr>Slide 40</vt:lpstr>
      <vt:lpstr>Slide 41</vt:lpstr>
      <vt:lpstr>Slide 42</vt:lpstr>
      <vt:lpstr>More user contributions</vt:lpstr>
      <vt:lpstr>More precise extractors</vt:lpstr>
      <vt:lpstr>Users are conservative</vt:lpstr>
      <vt:lpstr>Area under Precision/Recall curve with only existing infoboxes</vt:lpstr>
      <vt:lpstr>Area under Precision/Recall curve after adding user contributions</vt:lpstr>
      <vt:lpstr>Improvements and  Number of Existing Infoboxes</vt:lpstr>
      <vt:lpstr>Synergy</vt:lpstr>
      <vt:lpstr>Going Beyond Wikipedia</vt:lpstr>
      <vt:lpstr>Conclusions</vt:lpstr>
      <vt:lpstr>Slide 52</vt:lpstr>
      <vt:lpstr>Related Work</vt:lpstr>
    </vt:vector>
  </TitlesOfParts>
  <Company>UW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Raphael Hoffmann</dc:creator>
  <cp:lastModifiedBy>Raphael Hoffmann</cp:lastModifiedBy>
  <cp:revision>98</cp:revision>
  <dcterms:created xsi:type="dcterms:W3CDTF">2008-10-08T00:28:51Z</dcterms:created>
  <dcterms:modified xsi:type="dcterms:W3CDTF">2009-04-14T22:20:04Z</dcterms:modified>
</cp:coreProperties>
</file>