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7" r:id="rId3"/>
    <p:sldId id="259" r:id="rId4"/>
    <p:sldId id="260" r:id="rId5"/>
    <p:sldId id="275" r:id="rId6"/>
    <p:sldId id="265" r:id="rId7"/>
    <p:sldId id="266" r:id="rId8"/>
    <p:sldId id="277" r:id="rId9"/>
    <p:sldId id="270" r:id="rId10"/>
    <p:sldId id="271" r:id="rId11"/>
    <p:sldId id="278" r:id="rId12"/>
    <p:sldId id="272" r:id="rId13"/>
    <p:sldId id="273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498F5-8EE1-7043-8077-BCFB37F46F4E}" type="datetimeFigureOut">
              <a:rPr lang="en-US" smtClean="0"/>
              <a:pPr/>
              <a:t>8/17/2010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C1CE3-3349-7649-A855-1D704ED48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6C35B-6BDB-3B4B-8628-29F3E379DED6}" type="datetimeFigureOut">
              <a:rPr lang="en-US" smtClean="0"/>
              <a:pPr/>
              <a:t>8/17/2010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DDC36-8003-FC49-84F3-BD21BBFD1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E439EB1-228C-E440-9702-5ED0E43ED017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C33C-A155-B54A-AB06-A8FC720E96F2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8B7A-5B40-414C-A5C7-92663555F836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5B9C0-754C-C447-AE53-E7FD6CEF3E2D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415C02C-B510-FF4C-92F0-E026612F296B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DD21-CF26-2947-A749-76BB348F29DF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82F8E-227B-634C-BB45-783FFCD217A1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11C8-5CA7-0242-B55A-5D0255E8B638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25892-0ECB-894C-B519-55DD0DE855D6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814D-7C5B-0D44-B63A-F36771183CD2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377-B4D8-CC49-99E2-8FC47F267C62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22B810-B27B-4647-8B57-F22FA00D6AEB}" type="datetime1">
              <a:rPr lang="en-US" smtClean="0"/>
              <a:pPr/>
              <a:t>8/17/2010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4ABBED-830E-7C42-B0B6-323AB0C15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1041009"/>
            <a:ext cx="6858000" cy="1504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t" anchorCtr="0">
            <a:normAutofit fontScale="97500" lnSpcReduction="10000"/>
          </a:bodyPr>
          <a:lstStyle/>
          <a:p>
            <a:pPr lvl="0" algn="r" defTabSz="914400">
              <a:spcBef>
                <a:spcPct val="0"/>
              </a:spcBef>
            </a:pPr>
            <a:r>
              <a:rPr lang="en-US" sz="3200" dirty="0">
                <a:solidFill>
                  <a:schemeClr val="tx1"/>
                </a:solidFill>
              </a:rPr>
              <a:t>Haar Random Forest Features Combined with a Spatial Matching Kernel for Stoneﬂy Species Identiﬁcation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19200" y="2827606"/>
            <a:ext cx="6858000" cy="352874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Natalia </a:t>
            </a:r>
            <a:r>
              <a:rPr lang="en-US" sz="2000" dirty="0" err="1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Larios</a:t>
            </a: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*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Bilge </a:t>
            </a:r>
            <a:r>
              <a:rPr lang="en-US" sz="2000" dirty="0" err="1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Soran</a:t>
            </a: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*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Linda Shapiro*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Gonzalo Martinez-Munoz^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Jeffrey Lin+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Tom </a:t>
            </a:r>
            <a:r>
              <a:rPr lang="en-US" sz="2000" dirty="0" err="1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Dietterich</a:t>
            </a: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+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endParaRPr lang="en-US" sz="2000" dirty="0">
              <a:solidFill>
                <a:srgbClr val="464653"/>
              </a:solidFill>
              <a:latin typeface="Bookman Old Style"/>
              <a:ea typeface="+mj-ea"/>
              <a:cs typeface="+mj-cs"/>
            </a:endParaRP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*University </a:t>
            </a:r>
            <a:r>
              <a:rPr lang="en-US" sz="2000" dirty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of </a:t>
            </a: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Washington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+Oregon State University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0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^Universidad Autónoma de Madrid</a:t>
            </a:r>
          </a:p>
          <a:p>
            <a:pPr lvl="0" algn="ctr" defTabSz="914400">
              <a:spcBef>
                <a:spcPts val="600"/>
              </a:spcBef>
              <a:buClr>
                <a:srgbClr val="727CA3"/>
              </a:buClr>
              <a:buSzPct val="76000"/>
            </a:pPr>
            <a:endParaRPr lang="en-US" sz="2000" dirty="0">
              <a:solidFill>
                <a:srgbClr val="464653"/>
              </a:solidFill>
              <a:latin typeface="Bookman Old Style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Pyramid-Matching Kernel Evaluation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1753" y="1343926"/>
            <a:ext cx="8577072" cy="151053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kernel  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K</a:t>
            </a:r>
            <a:r>
              <a:rPr lang="en-US" sz="2000" dirty="0" smtClean="0"/>
              <a:t>(P, Q) uses </a:t>
            </a:r>
            <a:r>
              <a:rPr lang="en-US" sz="2000" dirty="0" err="1" smtClean="0"/>
              <a:t>Lazebnik’s</a:t>
            </a:r>
            <a:r>
              <a:rPr lang="en-US" sz="2000" dirty="0" smtClean="0"/>
              <a:t> spatial pyramid kernel at each node of the forest.</a:t>
            </a:r>
          </a:p>
          <a:p>
            <a:r>
              <a:rPr lang="en-US" sz="2000" dirty="0" smtClean="0"/>
              <a:t>The basic operation at different levels of the pyramid is histogram intersection.</a:t>
            </a:r>
          </a:p>
          <a:p>
            <a:pPr>
              <a:buNone/>
            </a:pP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815012" y="3045503"/>
            <a:ext cx="162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Histogram </a:t>
            </a:r>
            <a:r>
              <a:rPr lang="en-US" i="1" dirty="0" smtClean="0"/>
              <a:t>P</a:t>
            </a:r>
            <a:endParaRPr lang="en-US" i="1" dirty="0"/>
          </a:p>
        </p:txBody>
      </p:sp>
      <p:sp>
        <p:nvSpPr>
          <p:cNvPr id="66" name="TextBox 65"/>
          <p:cNvSpPr txBox="1"/>
          <p:nvPr/>
        </p:nvSpPr>
        <p:spPr>
          <a:xfrm>
            <a:off x="6587192" y="3135406"/>
            <a:ext cx="16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Histogram </a:t>
            </a:r>
            <a:r>
              <a:rPr lang="en-US" i="1" dirty="0" smtClean="0"/>
              <a:t>Q</a:t>
            </a:r>
            <a:endParaRPr lang="en-US" i="1" dirty="0"/>
          </a:p>
        </p:txBody>
      </p:sp>
      <p:grpSp>
        <p:nvGrpSpPr>
          <p:cNvPr id="72" name="Group 71"/>
          <p:cNvGrpSpPr/>
          <p:nvPr/>
        </p:nvGrpSpPr>
        <p:grpSpPr>
          <a:xfrm>
            <a:off x="969226" y="4403150"/>
            <a:ext cx="2266103" cy="1480571"/>
            <a:chOff x="410865" y="5054955"/>
            <a:chExt cx="2266103" cy="1480571"/>
          </a:xfrm>
        </p:grpSpPr>
        <p:grpSp>
          <p:nvGrpSpPr>
            <p:cNvPr id="73" name="Group 149"/>
            <p:cNvGrpSpPr/>
            <p:nvPr/>
          </p:nvGrpSpPr>
          <p:grpSpPr>
            <a:xfrm>
              <a:off x="538696" y="5054955"/>
              <a:ext cx="2138272" cy="1480571"/>
              <a:chOff x="695534" y="4993764"/>
              <a:chExt cx="2138272" cy="1480571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695534" y="4993764"/>
                <a:ext cx="2138272" cy="1480571"/>
              </a:xfrm>
              <a:prstGeom prst="rect">
                <a:avLst/>
              </a:prstGeom>
              <a:effectLst>
                <a:innerShdw blurRad="63500" dist="50800" dir="8100000">
                  <a:srgbClr val="000000">
                    <a:alpha val="50000"/>
                  </a:srgbClr>
                </a:innerShdw>
              </a:effectLst>
              <a:scene3d>
                <a:camera prst="isometricTopUp">
                  <a:rot lat="19476000" lon="18882001" rev="3612000"/>
                </a:camera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V="1">
                <a:off x="697389" y="5118624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973418" y="5282262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1260686" y="5457138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43496" y="5614916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28798" y="5400948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607832" y="5186052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Cube 73"/>
            <p:cNvSpPr/>
            <p:nvPr/>
          </p:nvSpPr>
          <p:spPr>
            <a:xfrm>
              <a:off x="1717907" y="5248839"/>
              <a:ext cx="396376" cy="555066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Cube 74"/>
            <p:cNvSpPr/>
            <p:nvPr/>
          </p:nvSpPr>
          <p:spPr>
            <a:xfrm>
              <a:off x="410865" y="5636678"/>
              <a:ext cx="396376" cy="311553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477947" y="4341959"/>
            <a:ext cx="2138272" cy="1480571"/>
            <a:chOff x="4919586" y="4993764"/>
            <a:chExt cx="2138272" cy="1480571"/>
          </a:xfrm>
        </p:grpSpPr>
        <p:grpSp>
          <p:nvGrpSpPr>
            <p:cNvPr id="84" name="Group 79"/>
            <p:cNvGrpSpPr/>
            <p:nvPr/>
          </p:nvGrpSpPr>
          <p:grpSpPr>
            <a:xfrm>
              <a:off x="4919586" y="4993764"/>
              <a:ext cx="2138272" cy="1480571"/>
              <a:chOff x="5166819" y="4531599"/>
              <a:chExt cx="2138272" cy="1480571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5166819" y="4531599"/>
                <a:ext cx="2138272" cy="1480571"/>
              </a:xfrm>
              <a:prstGeom prst="rect">
                <a:avLst/>
              </a:prstGeom>
              <a:effectLst>
                <a:innerShdw blurRad="63500" dist="50800" dir="8100000">
                  <a:srgbClr val="000000">
                    <a:alpha val="50000"/>
                  </a:srgbClr>
                </a:innerShdw>
              </a:effectLst>
              <a:scene3d>
                <a:camera prst="isometricTopUp">
                  <a:rot lat="19476000" lon="18882001" rev="3612000"/>
                </a:camera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 flipV="1">
                <a:off x="5168674" y="4656459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5444703" y="4820097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5731971" y="4994973"/>
                <a:ext cx="1473329" cy="83893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5314781" y="5152751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5700083" y="4938783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6079117" y="4723887"/>
                <a:ext cx="1089005" cy="617853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Cube 84"/>
            <p:cNvSpPr/>
            <p:nvPr/>
          </p:nvSpPr>
          <p:spPr>
            <a:xfrm>
              <a:off x="5049552" y="5518329"/>
              <a:ext cx="396376" cy="479375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Cube 85"/>
            <p:cNvSpPr/>
            <p:nvPr/>
          </p:nvSpPr>
          <p:spPr>
            <a:xfrm>
              <a:off x="5987155" y="5333520"/>
              <a:ext cx="396376" cy="773630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658244" y="3277955"/>
            <a:ext cx="1175264" cy="976665"/>
            <a:chOff x="2099883" y="3929760"/>
            <a:chExt cx="1175264" cy="976665"/>
          </a:xfrm>
        </p:grpSpPr>
        <p:grpSp>
          <p:nvGrpSpPr>
            <p:cNvPr id="99" name="Group 158"/>
            <p:cNvGrpSpPr/>
            <p:nvPr/>
          </p:nvGrpSpPr>
          <p:grpSpPr>
            <a:xfrm>
              <a:off x="2099883" y="4044938"/>
              <a:ext cx="1175264" cy="861487"/>
              <a:chOff x="2676968" y="4521905"/>
              <a:chExt cx="1175264" cy="861487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2676968" y="4521905"/>
                <a:ext cx="1175264" cy="861487"/>
              </a:xfrm>
              <a:prstGeom prst="rect">
                <a:avLst/>
              </a:prstGeom>
              <a:effectLst>
                <a:innerShdw blurRad="63500" dist="50800" dir="8100000">
                  <a:srgbClr val="000000">
                    <a:alpha val="50000"/>
                  </a:srgbClr>
                </a:innerShdw>
              </a:effectLst>
              <a:scene3d>
                <a:camera prst="isometricTopUp">
                  <a:rot lat="19476000" lon="18882001" rev="3612000"/>
                </a:camera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flipV="1">
                <a:off x="2822591" y="4684260"/>
                <a:ext cx="756336" cy="478146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946732" y="4740450"/>
                <a:ext cx="598553" cy="359505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Cube 99"/>
            <p:cNvSpPr/>
            <p:nvPr/>
          </p:nvSpPr>
          <p:spPr>
            <a:xfrm>
              <a:off x="2103450" y="4263483"/>
              <a:ext cx="396376" cy="311553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Cube 100"/>
            <p:cNvSpPr/>
            <p:nvPr/>
          </p:nvSpPr>
          <p:spPr>
            <a:xfrm>
              <a:off x="2813291" y="3929760"/>
              <a:ext cx="396376" cy="555066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495070" y="3277955"/>
            <a:ext cx="1197333" cy="976665"/>
            <a:chOff x="4936709" y="3929760"/>
            <a:chExt cx="1197333" cy="976665"/>
          </a:xfrm>
        </p:grpSpPr>
        <p:grpSp>
          <p:nvGrpSpPr>
            <p:cNvPr id="108" name="Group 159"/>
            <p:cNvGrpSpPr/>
            <p:nvPr/>
          </p:nvGrpSpPr>
          <p:grpSpPr>
            <a:xfrm>
              <a:off x="4958778" y="4044938"/>
              <a:ext cx="1175264" cy="861487"/>
              <a:chOff x="2676968" y="4521905"/>
              <a:chExt cx="1175264" cy="861487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676968" y="4521905"/>
                <a:ext cx="1175264" cy="861487"/>
              </a:xfrm>
              <a:prstGeom prst="rect">
                <a:avLst/>
              </a:prstGeom>
              <a:effectLst>
                <a:innerShdw blurRad="63500" dist="50800" dir="8100000">
                  <a:srgbClr val="000000">
                    <a:alpha val="50000"/>
                  </a:srgbClr>
                </a:innerShdw>
              </a:effectLst>
              <a:scene3d>
                <a:camera prst="isometricTopUp">
                  <a:rot lat="19476000" lon="18882001" rev="3612000"/>
                </a:camera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2822591" y="4684260"/>
                <a:ext cx="756336" cy="478146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2946732" y="4740450"/>
                <a:ext cx="598553" cy="359505"/>
              </a:xfrm>
              <a:prstGeom prst="line">
                <a:avLst/>
              </a:prstGeom>
              <a:ln>
                <a:solidFill>
                  <a:srgbClr val="8CB0E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Cube 108"/>
            <p:cNvSpPr/>
            <p:nvPr/>
          </p:nvSpPr>
          <p:spPr>
            <a:xfrm>
              <a:off x="4936709" y="4095661"/>
              <a:ext cx="396376" cy="479375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Cube 109"/>
            <p:cNvSpPr/>
            <p:nvPr/>
          </p:nvSpPr>
          <p:spPr>
            <a:xfrm>
              <a:off x="5286550" y="3929760"/>
              <a:ext cx="396376" cy="773630"/>
            </a:xfrm>
            <a:prstGeom prst="cube">
              <a:avLst>
                <a:gd name="adj" fmla="val 2483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3282429" y="5270679"/>
            <a:ext cx="180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I(</a:t>
            </a:r>
            <a:r>
              <a:rPr lang="en-US" sz="1600" i="1" dirty="0" smtClean="0"/>
              <a:t>P</a:t>
            </a:r>
            <a:r>
              <a:rPr lang="en-US" sz="1600" dirty="0" smtClean="0"/>
              <a:t>[</a:t>
            </a:r>
            <a:r>
              <a:rPr lang="en-US" sz="1600" i="1" dirty="0" err="1" smtClean="0"/>
              <a:t>d,n,r</a:t>
            </a:r>
            <a:r>
              <a:rPr lang="en-US" sz="1600" dirty="0" smtClean="0"/>
              <a:t>]</a:t>
            </a:r>
            <a:r>
              <a:rPr lang="en-US" i="1" dirty="0" smtClean="0"/>
              <a:t>, </a:t>
            </a:r>
            <a:r>
              <a:rPr lang="en-US" sz="1600" i="1" dirty="0" err="1" smtClean="0"/>
              <a:t>Q</a:t>
            </a:r>
            <a:r>
              <a:rPr lang="en-US" sz="1600" dirty="0" err="1" smtClean="0"/>
              <a:t>[</a:t>
            </a:r>
            <a:r>
              <a:rPr lang="en-US" sz="1600" i="1" dirty="0" err="1" smtClean="0"/>
              <a:t>d,n,r</a:t>
            </a:r>
            <a:r>
              <a:rPr lang="en-US" sz="1600" dirty="0" smtClean="0"/>
              <a:t>]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7540167" y="3611678"/>
            <a:ext cx="79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7516428" y="4322316"/>
            <a:ext cx="79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dirty="0" smtClean="0"/>
              <a:t> = 2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3560203" y="4630457"/>
            <a:ext cx="147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Histogram intersection</a:t>
            </a:r>
            <a:endParaRPr lang="en-US" dirty="0"/>
          </a:p>
        </p:txBody>
      </p:sp>
      <p:cxnSp>
        <p:nvCxnSpPr>
          <p:cNvPr id="118" name="Straight Arrow Connector 117"/>
          <p:cNvCxnSpPr>
            <a:endCxn id="114" idx="3"/>
          </p:cNvCxnSpPr>
          <p:nvPr/>
        </p:nvCxnSpPr>
        <p:spPr>
          <a:xfrm rot="10800000">
            <a:off x="5087519" y="5455345"/>
            <a:ext cx="758241" cy="15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114" idx="1"/>
          </p:cNvCxnSpPr>
          <p:nvPr/>
        </p:nvCxnSpPr>
        <p:spPr>
          <a:xfrm flipV="1">
            <a:off x="2719326" y="5455345"/>
            <a:ext cx="563103" cy="15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50862" y="2531290"/>
            <a:ext cx="433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every node </a:t>
            </a:r>
            <a:r>
              <a:rPr lang="en-US" i="1" dirty="0" err="1" smtClean="0">
                <a:solidFill>
                  <a:srgbClr val="FF0000"/>
                </a:solidFill>
              </a:rPr>
              <a:t>n</a:t>
            </a:r>
            <a:endParaRPr lang="en-US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Two versions of our algorithm were tested:</a:t>
            </a:r>
          </a:p>
          <a:p>
            <a:pPr lvl="1"/>
            <a:r>
              <a:rPr lang="en-US" dirty="0" smtClean="0"/>
              <a:t>One used only CIELAB color features.</a:t>
            </a:r>
          </a:p>
          <a:p>
            <a:pPr lvl="1"/>
            <a:r>
              <a:rPr lang="en-US" dirty="0" smtClean="0"/>
              <a:t>The second used CIELAB features plus gradient-orientation features.</a:t>
            </a:r>
          </a:p>
          <a:p>
            <a:endParaRPr lang="en-US" dirty="0" smtClean="0"/>
          </a:p>
          <a:p>
            <a:r>
              <a:rPr lang="en-US" dirty="0" smtClean="0"/>
              <a:t>Both versions were compared to the stacked evidence trees (SET) algorithm published in CVPR’09,  the best of the previously published stonefly classification algorithms.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SET uses 3 different interest operators (Hessian-affine, </a:t>
            </a:r>
            <a:r>
              <a:rPr lang="en-US" dirty="0" err="1" smtClean="0"/>
              <a:t>Kadir</a:t>
            </a:r>
            <a:r>
              <a:rPr lang="en-US" dirty="0" smtClean="0"/>
              <a:t>, and PCBR (principal curvature based regions) that are much slower to compute than our Haar-like features.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RESULTS:</a:t>
            </a:r>
            <a:br>
              <a:rPr lang="en-US" sz="2600" dirty="0" smtClean="0"/>
            </a:br>
            <a:r>
              <a:rPr lang="en-US" sz="2600" dirty="0" smtClean="0"/>
              <a:t>Stonefly Identification: Classification Error [%]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7FEE-A0E7-3040-8319-EFEDD7D6C56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1337394" y="1271123"/>
          <a:ext cx="6046360" cy="5052350"/>
        </p:xfrm>
        <a:graphic>
          <a:graphicData uri="http://schemas.openxmlformats.org/drawingml/2006/table">
            <a:tbl>
              <a:tblPr/>
              <a:tblGrid>
                <a:gridCol w="1511590"/>
                <a:gridCol w="1511590"/>
                <a:gridCol w="1511590"/>
                <a:gridCol w="1511590"/>
              </a:tblGrid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Task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CIELAB color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CIELAB+G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Dor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6.26</a:t>
                      </a:r>
                      <a:endParaRPr lang="en-US" sz="1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4.60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3.74</a:t>
                      </a:r>
                      <a:endParaRPr lang="en-US" sz="1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9.05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3.55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Pte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2.71</a:t>
                      </a:r>
                      <a:endParaRPr lang="en-US" sz="18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8.75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2.80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Dor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Hes</a:t>
                      </a:r>
                      <a:endParaRPr kumimoji="0" lang="en-US" sz="18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2.25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8.09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2.20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vs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Pte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7.95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Yor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vs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Zap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Zap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vs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Cal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Swe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vs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Yor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Iso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vs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Mos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6.90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Average</a:t>
                      </a:r>
                      <a:endParaRPr kumimoji="0" 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7.96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2.25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2008108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difficult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Feature Extraction Average Timing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7FEE-A0E7-3040-8319-EFEDD7D6C564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4496" y="1898635"/>
          <a:ext cx="5996709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2168"/>
                <a:gridCol w="1431212"/>
                <a:gridCol w="1593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Average image timing [seconds]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SET</a:t>
                      </a:r>
                      <a:endParaRPr lang="en-US" b="1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HRF LAB+G</a:t>
                      </a:r>
                      <a:endParaRPr lang="en-US" b="1" dirty="0"/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Hessian-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Afﬁne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KB Salient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390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PCBR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516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Keyword assignment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917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b="1" dirty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0749" y="4933490"/>
            <a:ext cx="7586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classification stage for both systems is very efficient timing about </a:t>
            </a:r>
            <a:r>
              <a:rPr lang="en-US" sz="2400" i="1" dirty="0" smtClean="0"/>
              <a:t>0.2</a:t>
            </a:r>
            <a:r>
              <a:rPr lang="en-US" sz="2400" dirty="0" smtClean="0"/>
              <a:t> seconds </a:t>
            </a:r>
            <a:r>
              <a:rPr lang="en-US" sz="2400" dirty="0" smtClean="0">
                <a:solidFill>
                  <a:srgbClr val="FF0000"/>
                </a:solidFill>
              </a:rPr>
              <a:t>on average per image.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Our algorithm combines efficient low-level extraction with discriminative learning.</a:t>
            </a:r>
          </a:p>
          <a:p>
            <a:endParaRPr lang="en-US" dirty="0" smtClean="0"/>
          </a:p>
          <a:p>
            <a:r>
              <a:rPr lang="en-US" dirty="0" smtClean="0"/>
              <a:t>The HRF algorithm generates a semantic image representation with spatial information in a single step.</a:t>
            </a:r>
          </a:p>
          <a:p>
            <a:endParaRPr lang="en-US" dirty="0" smtClean="0"/>
          </a:p>
          <a:p>
            <a:r>
              <a:rPr lang="en-US" dirty="0" smtClean="0"/>
              <a:t>This low-level discriminative method enables the creation of a feature extractor tailored to the application.</a:t>
            </a:r>
          </a:p>
          <a:p>
            <a:endParaRPr lang="en-US" b="1" dirty="0" smtClean="0"/>
          </a:p>
          <a:p>
            <a:r>
              <a:rPr lang="en-US" dirty="0" smtClean="0"/>
              <a:t>The use of scale-invariant, constant-time Haar-like features achieves a much lower average processing time than general detectors with similar invariance characteristics.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1971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Employ </a:t>
            </a:r>
            <a:r>
              <a:rPr lang="en-US" smtClean="0"/>
              <a:t>other </a:t>
            </a:r>
            <a:r>
              <a:rPr lang="en-US" smtClean="0"/>
              <a:t>types </a:t>
            </a:r>
            <a:r>
              <a:rPr lang="en-US" dirty="0" smtClean="0"/>
              <a:t>of features: shape, invariant local features</a:t>
            </a:r>
          </a:p>
          <a:p>
            <a:r>
              <a:rPr lang="en-US" dirty="0" smtClean="0"/>
              <a:t>Combine specialized classifiers for each feature type</a:t>
            </a:r>
          </a:p>
          <a:p>
            <a:r>
              <a:rPr lang="en-US" dirty="0" smtClean="0"/>
              <a:t>Create a multiclass version and evaluate on different datasets</a:t>
            </a:r>
            <a:endParaRPr lang="en-US" dirty="0"/>
          </a:p>
        </p:txBody>
      </p:sp>
      <p:pic>
        <p:nvPicPr>
          <p:cNvPr id="4" name="Picture 3" descr="Epeor_44-specimen-i005-s056-e250.spc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69" y="4399585"/>
            <a:ext cx="1628551" cy="1628551"/>
          </a:xfrm>
          <a:prstGeom prst="rect">
            <a:avLst/>
          </a:prstGeom>
        </p:spPr>
      </p:pic>
      <p:pic>
        <p:nvPicPr>
          <p:cNvPr id="5" name="Picture 4" descr="Epeor_44-specimen-i005-s056-e2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58" y="4399585"/>
            <a:ext cx="1625600" cy="1625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Goal: to identify the species of insect specimens rapidly and accurately</a:t>
            </a:r>
            <a:endParaRPr lang="en-US" dirty="0"/>
          </a:p>
        </p:txBody>
      </p:sp>
      <p:pic>
        <p:nvPicPr>
          <p:cNvPr id="4" name="Picture 3" descr="stonefly9_se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40" y="1770425"/>
            <a:ext cx="7453793" cy="40171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and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Automated biomonitoring:   </a:t>
            </a:r>
            <a:r>
              <a:rPr lang="en-US" dirty="0" smtClean="0"/>
              <a:t>assessment of the environment by population counts of different stonefly species:</a:t>
            </a:r>
          </a:p>
          <a:p>
            <a:pPr lvl="1"/>
            <a:r>
              <a:rPr lang="en-US" dirty="0" smtClean="0"/>
              <a:t>Allows long term measurement capturing cumulative effects</a:t>
            </a:r>
          </a:p>
          <a:p>
            <a:pPr lvl="1"/>
            <a:r>
              <a:rPr lang="en-US" dirty="0" smtClean="0"/>
              <a:t>Manually intensive and time consuming for experts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Significant challenge: </a:t>
            </a:r>
          </a:p>
          <a:p>
            <a:pPr lvl="1"/>
            <a:r>
              <a:rPr lang="en-US" dirty="0" smtClean="0"/>
              <a:t>Some species are closely related i.e. </a:t>
            </a:r>
            <a:r>
              <a:rPr lang="en-US" i="1" dirty="0" err="1" smtClean="0"/>
              <a:t>Calineuria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Doroneuria</a:t>
            </a:r>
            <a:endParaRPr lang="en-US" i="1" dirty="0" smtClean="0"/>
          </a:p>
          <a:p>
            <a:pPr lvl="1"/>
            <a:r>
              <a:rPr lang="en-US" dirty="0" smtClean="0"/>
              <a:t>The specimens are in different positions in 3D and in different developmental and degradation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cal_ppt"/>
          <p:cNvPicPr>
            <a:picLocks noChangeAspect="1" noChangeArrowheads="1"/>
          </p:cNvPicPr>
          <p:nvPr/>
        </p:nvPicPr>
        <p:blipFill>
          <a:blip r:embed="rId2"/>
          <a:srcRect r="16855" b="67700"/>
          <a:stretch>
            <a:fillRect/>
          </a:stretch>
        </p:blipFill>
        <p:spPr bwMode="auto">
          <a:xfrm>
            <a:off x="3916680" y="5461198"/>
            <a:ext cx="1981200" cy="87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or_ppt"/>
          <p:cNvPicPr>
            <a:picLocks noChangeAspect="1" noChangeArrowheads="1"/>
          </p:cNvPicPr>
          <p:nvPr/>
        </p:nvPicPr>
        <p:blipFill>
          <a:blip r:embed="rId3"/>
          <a:srcRect r="14194" b="62766"/>
          <a:stretch>
            <a:fillRect/>
          </a:stretch>
        </p:blipFill>
        <p:spPr bwMode="auto">
          <a:xfrm>
            <a:off x="6300216" y="5461198"/>
            <a:ext cx="2102676" cy="89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92713" y="6356350"/>
            <a:ext cx="363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Calineuria</a:t>
            </a:r>
            <a:r>
              <a:rPr lang="en-US" dirty="0" smtClean="0"/>
              <a:t>                      </a:t>
            </a:r>
            <a:r>
              <a:rPr lang="en-US" dirty="0" err="1" smtClean="0"/>
              <a:t>Doroneuria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lternate Process 21"/>
          <p:cNvSpPr/>
          <p:nvPr/>
        </p:nvSpPr>
        <p:spPr>
          <a:xfrm>
            <a:off x="1171171" y="4484615"/>
            <a:ext cx="1356655" cy="64633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083640" y="1264552"/>
            <a:ext cx="2252996" cy="5006552"/>
            <a:chOff x="4326856" y="2610934"/>
            <a:chExt cx="3745965" cy="3753496"/>
          </a:xfrm>
          <a:solidFill>
            <a:schemeClr val="bg1"/>
          </a:solidFill>
        </p:grpSpPr>
        <p:sp>
          <p:nvSpPr>
            <p:cNvPr id="56" name="Rectangle 55"/>
            <p:cNvSpPr/>
            <p:nvPr/>
          </p:nvSpPr>
          <p:spPr>
            <a:xfrm>
              <a:off x="4326856" y="2610934"/>
              <a:ext cx="3745965" cy="3753496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26856" y="2610934"/>
              <a:ext cx="1617131" cy="27689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Testing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Classification Method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2519" y="5091408"/>
            <a:ext cx="823192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SVM</a:t>
            </a:r>
            <a:endParaRPr lang="en-US" baseline="30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867560" y="5530211"/>
            <a:ext cx="1326152" cy="646331"/>
            <a:chOff x="1780279" y="4343548"/>
            <a:chExt cx="1067666" cy="646331"/>
          </a:xfrm>
        </p:grpSpPr>
        <p:sp>
          <p:nvSpPr>
            <p:cNvPr id="6" name="Alternate Process 5"/>
            <p:cNvSpPr/>
            <p:nvPr/>
          </p:nvSpPr>
          <p:spPr>
            <a:xfrm>
              <a:off x="1780279" y="4343548"/>
              <a:ext cx="1067666" cy="646331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55131" y="4343548"/>
              <a:ext cx="80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SVM Learning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455" y="1287028"/>
            <a:ext cx="2224086" cy="1046325"/>
            <a:chOff x="1231219" y="2275700"/>
            <a:chExt cx="2224086" cy="1639852"/>
          </a:xfrm>
        </p:grpSpPr>
        <p:sp>
          <p:nvSpPr>
            <p:cNvPr id="9" name="Rectangle 8"/>
            <p:cNvSpPr/>
            <p:nvPr/>
          </p:nvSpPr>
          <p:spPr>
            <a:xfrm>
              <a:off x="1231219" y="2275700"/>
              <a:ext cx="2224086" cy="16398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63000"/>
                  </a:schemeClr>
                </a:gs>
                <a:gs pos="30000">
                  <a:schemeClr val="accent1">
                    <a:shade val="90000"/>
                    <a:satMod val="110000"/>
                  </a:schemeClr>
                </a:gs>
                <a:gs pos="45000">
                  <a:schemeClr val="accent1">
                    <a:shade val="100000"/>
                    <a:satMod val="118000"/>
                  </a:schemeClr>
                </a:gs>
                <a:gs pos="55000">
                  <a:schemeClr val="accent1">
                    <a:shade val="100000"/>
                    <a:satMod val="118000"/>
                  </a:schemeClr>
                </a:gs>
                <a:gs pos="73000">
                  <a:schemeClr val="accent1">
                    <a:shade val="90000"/>
                    <a:satMod val="110000"/>
                  </a:schemeClr>
                </a:gs>
                <a:gs pos="100000">
                  <a:schemeClr val="accent1">
                    <a:shade val="63000"/>
                  </a:schemeClr>
                </a:gs>
              </a:gsLst>
              <a:lin ang="95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1219" y="2452306"/>
              <a:ext cx="2224086" cy="68881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Training  Image Set</a:t>
              </a:r>
            </a:p>
            <a:p>
              <a:r>
                <a:rPr lang="en-US" dirty="0" smtClean="0"/>
                <a:t>Positive and Negative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43008" y="3731705"/>
            <a:ext cx="1212981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HRF</a:t>
            </a:r>
            <a:endParaRPr lang="en-US" baseline="30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423149" y="1399713"/>
            <a:ext cx="1368876" cy="699032"/>
            <a:chOff x="1643760" y="4327347"/>
            <a:chExt cx="865791" cy="699032"/>
          </a:xfrm>
        </p:grpSpPr>
        <p:sp>
          <p:nvSpPr>
            <p:cNvPr id="19" name="Alternate Process 18"/>
            <p:cNvSpPr/>
            <p:nvPr/>
          </p:nvSpPr>
          <p:spPr>
            <a:xfrm>
              <a:off x="1651488" y="4327347"/>
              <a:ext cx="858063" cy="646331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3760" y="4380048"/>
              <a:ext cx="809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Patch       extraction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58506" y="2925834"/>
            <a:ext cx="1767806" cy="646331"/>
            <a:chOff x="1758605" y="4361957"/>
            <a:chExt cx="999904" cy="646331"/>
          </a:xfrm>
        </p:grpSpPr>
        <p:sp>
          <p:nvSpPr>
            <p:cNvPr id="22" name="Alternate Process 21"/>
            <p:cNvSpPr/>
            <p:nvPr/>
          </p:nvSpPr>
          <p:spPr>
            <a:xfrm>
              <a:off x="1873607" y="4361957"/>
              <a:ext cx="858062" cy="646331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8605" y="4361957"/>
              <a:ext cx="999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HRF Feature Extraction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91941" y="1766616"/>
            <a:ext cx="130093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Image Patches </a:t>
            </a:r>
            <a:endParaRPr lang="en-US" baseline="30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348584" y="5091408"/>
            <a:ext cx="1587651" cy="369332"/>
            <a:chOff x="1876847" y="4463015"/>
            <a:chExt cx="1092224" cy="369332"/>
          </a:xfrm>
        </p:grpSpPr>
        <p:sp>
          <p:nvSpPr>
            <p:cNvPr id="26" name="Alternate Process 25"/>
            <p:cNvSpPr/>
            <p:nvPr/>
          </p:nvSpPr>
          <p:spPr>
            <a:xfrm>
              <a:off x="1876847" y="4463015"/>
              <a:ext cx="1067666" cy="369332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76847" y="4463015"/>
              <a:ext cx="109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Classification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340587" y="4088470"/>
            <a:ext cx="160364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Image Features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75176" y="5800630"/>
            <a:ext cx="11344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Prediction</a:t>
            </a:r>
            <a:endParaRPr lang="en-US" baseline="30000" dirty="0"/>
          </a:p>
        </p:txBody>
      </p:sp>
      <p:sp>
        <p:nvSpPr>
          <p:cNvPr id="30" name="Down Arrow 29"/>
          <p:cNvSpPr/>
          <p:nvPr/>
        </p:nvSpPr>
        <p:spPr>
          <a:xfrm>
            <a:off x="1731340" y="3305877"/>
            <a:ext cx="236317" cy="4258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1708812" y="4151812"/>
            <a:ext cx="281372" cy="332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185838" y="5530211"/>
            <a:ext cx="132732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Training Vectors</a:t>
            </a: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2513158" y="5853377"/>
            <a:ext cx="35440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4" idx="2"/>
            <a:endCxn id="23" idx="0"/>
          </p:cNvCxnSpPr>
          <p:nvPr/>
        </p:nvCxnSpPr>
        <p:spPr>
          <a:xfrm rot="5400000">
            <a:off x="6885967" y="2669390"/>
            <a:ext cx="51288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" idx="3"/>
            <a:endCxn id="26" idx="1"/>
          </p:cNvCxnSpPr>
          <p:nvPr/>
        </p:nvCxnSpPr>
        <p:spPr>
          <a:xfrm>
            <a:off x="5525711" y="5276074"/>
            <a:ext cx="822873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1137978" y="2558592"/>
            <a:ext cx="1423040" cy="734429"/>
            <a:chOff x="1876847" y="4463014"/>
            <a:chExt cx="1145669" cy="734429"/>
          </a:xfrm>
        </p:grpSpPr>
        <p:sp>
          <p:nvSpPr>
            <p:cNvPr id="49" name="Alternate Process 48"/>
            <p:cNvSpPr/>
            <p:nvPr/>
          </p:nvSpPr>
          <p:spPr>
            <a:xfrm>
              <a:off x="1876847" y="4463014"/>
              <a:ext cx="1067666" cy="734429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76847" y="4463016"/>
              <a:ext cx="1145669" cy="65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Forest     Learning</a:t>
              </a:r>
              <a:endParaRPr lang="en-US" dirty="0"/>
            </a:p>
          </p:txBody>
        </p:sp>
      </p:grpSp>
      <p:sp>
        <p:nvSpPr>
          <p:cNvPr id="52" name="Down Arrow 51"/>
          <p:cNvSpPr/>
          <p:nvPr/>
        </p:nvSpPr>
        <p:spPr>
          <a:xfrm rot="16200000">
            <a:off x="3064087" y="1480158"/>
            <a:ext cx="263801" cy="4543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7" name="Down Arrow 66"/>
          <p:cNvSpPr/>
          <p:nvPr/>
        </p:nvSpPr>
        <p:spPr>
          <a:xfrm>
            <a:off x="3975687" y="2106193"/>
            <a:ext cx="263801" cy="4543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587541" y="2637260"/>
            <a:ext cx="101761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Patches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1734454" y="5174932"/>
            <a:ext cx="230089" cy="332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 Arrow 74"/>
          <p:cNvSpPr/>
          <p:nvPr/>
        </p:nvSpPr>
        <p:spPr>
          <a:xfrm>
            <a:off x="2541444" y="2849352"/>
            <a:ext cx="978408" cy="24231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237193" y="4484615"/>
            <a:ext cx="135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HRF Feature Extraction</a:t>
            </a:r>
            <a:endParaRPr lang="en-US" dirty="0"/>
          </a:p>
        </p:txBody>
      </p:sp>
      <p:cxnSp>
        <p:nvCxnSpPr>
          <p:cNvPr id="121" name="Straight Arrow Connector 120"/>
          <p:cNvCxnSpPr>
            <a:stCxn id="23" idx="2"/>
          </p:cNvCxnSpPr>
          <p:nvPr/>
        </p:nvCxnSpPr>
        <p:spPr>
          <a:xfrm rot="16200000" flipH="1">
            <a:off x="6885343" y="3829231"/>
            <a:ext cx="517098" cy="2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29" idx="0"/>
          </p:cNvCxnSpPr>
          <p:nvPr/>
        </p:nvCxnSpPr>
        <p:spPr>
          <a:xfrm rot="5400000">
            <a:off x="6972465" y="5630685"/>
            <a:ext cx="33989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8" idx="2"/>
            <a:endCxn id="27" idx="0"/>
          </p:cNvCxnSpPr>
          <p:nvPr/>
        </p:nvCxnSpPr>
        <p:spPr>
          <a:xfrm rot="5400000">
            <a:off x="6964107" y="4913104"/>
            <a:ext cx="35660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6" idx="0"/>
            <a:endCxn id="4" idx="1"/>
          </p:cNvCxnSpPr>
          <p:nvPr/>
        </p:nvCxnSpPr>
        <p:spPr>
          <a:xfrm rot="5400000" flipH="1" flipV="1">
            <a:off x="3989509" y="4817202"/>
            <a:ext cx="254137" cy="117188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endCxn id="22" idx="1"/>
          </p:cNvCxnSpPr>
          <p:nvPr/>
        </p:nvCxnSpPr>
        <p:spPr>
          <a:xfrm flipV="1">
            <a:off x="2455989" y="3249000"/>
            <a:ext cx="4005838" cy="839470"/>
          </a:xfrm>
          <a:prstGeom prst="bentConnector3">
            <a:avLst>
              <a:gd name="adj1" fmla="val 70481"/>
            </a:avLst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 and Patch Extraction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2844155" y="2356778"/>
            <a:ext cx="2349662" cy="1517072"/>
            <a:chOff x="606883" y="1417639"/>
            <a:chExt cx="2349662" cy="1517072"/>
          </a:xfrm>
        </p:grpSpPr>
        <p:sp>
          <p:nvSpPr>
            <p:cNvPr id="5" name="Rectangle 4"/>
            <p:cNvSpPr/>
            <p:nvPr/>
          </p:nvSpPr>
          <p:spPr>
            <a:xfrm>
              <a:off x="606884" y="1417639"/>
              <a:ext cx="2348866" cy="1515484"/>
            </a:xfrm>
            <a:prstGeom prst="rect">
              <a:avLst/>
            </a:prstGeom>
            <a:ln>
              <a:solidFill>
                <a:srgbClr val="8CB0E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1"/>
              <a:endCxn id="5" idx="3"/>
            </p:cNvCxnSpPr>
            <p:nvPr/>
          </p:nvCxnSpPr>
          <p:spPr>
            <a:xfrm rot="10800000" flipH="1">
              <a:off x="606884" y="2175381"/>
              <a:ext cx="2348866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" idx="0"/>
              <a:endCxn id="5" idx="2"/>
            </p:cNvCxnSpPr>
            <p:nvPr/>
          </p:nvCxnSpPr>
          <p:spPr>
            <a:xfrm rot="16200000" flipH="1">
              <a:off x="1023575" y="2175381"/>
              <a:ext cx="1515484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444793" y="2175380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603153" y="2176176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7678" y="1786845"/>
              <a:ext cx="2348867" cy="2247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06883" y="2551030"/>
              <a:ext cx="2348867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11"/>
          <p:cNvGrpSpPr/>
          <p:nvPr/>
        </p:nvGrpSpPr>
        <p:grpSpPr>
          <a:xfrm>
            <a:off x="3007799" y="2191552"/>
            <a:ext cx="2371345" cy="1562024"/>
            <a:chOff x="606883" y="1372687"/>
            <a:chExt cx="2371345" cy="1562024"/>
          </a:xfrm>
        </p:grpSpPr>
        <p:sp>
          <p:nvSpPr>
            <p:cNvPr id="13" name="Rectangle 12"/>
            <p:cNvSpPr/>
            <p:nvPr/>
          </p:nvSpPr>
          <p:spPr>
            <a:xfrm>
              <a:off x="629362" y="1372687"/>
              <a:ext cx="2348866" cy="1515484"/>
            </a:xfrm>
            <a:prstGeom prst="rect">
              <a:avLst/>
            </a:prstGeom>
            <a:ln>
              <a:solidFill>
                <a:srgbClr val="8CB0E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1"/>
              <a:endCxn id="13" idx="3"/>
            </p:cNvCxnSpPr>
            <p:nvPr/>
          </p:nvCxnSpPr>
          <p:spPr>
            <a:xfrm rot="10800000" flipH="1">
              <a:off x="629362" y="2130429"/>
              <a:ext cx="2348866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0"/>
              <a:endCxn id="13" idx="2"/>
            </p:cNvCxnSpPr>
            <p:nvPr/>
          </p:nvCxnSpPr>
          <p:spPr>
            <a:xfrm rot="16200000" flipH="1">
              <a:off x="1046053" y="2130429"/>
              <a:ext cx="1515484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444793" y="2175380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1603153" y="2176176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07678" y="1786845"/>
              <a:ext cx="2348867" cy="2247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6883" y="2551030"/>
              <a:ext cx="2348867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9"/>
          <p:cNvGrpSpPr/>
          <p:nvPr/>
        </p:nvGrpSpPr>
        <p:grpSpPr>
          <a:xfrm>
            <a:off x="3157483" y="2030219"/>
            <a:ext cx="2349662" cy="1517072"/>
            <a:chOff x="606883" y="1417639"/>
            <a:chExt cx="2349662" cy="1517072"/>
          </a:xfrm>
        </p:grpSpPr>
        <p:sp>
          <p:nvSpPr>
            <p:cNvPr id="21" name="Rectangle 20"/>
            <p:cNvSpPr/>
            <p:nvPr/>
          </p:nvSpPr>
          <p:spPr>
            <a:xfrm>
              <a:off x="606884" y="1417639"/>
              <a:ext cx="2348866" cy="1515484"/>
            </a:xfrm>
            <a:prstGeom prst="rect">
              <a:avLst/>
            </a:prstGeom>
            <a:ln>
              <a:solidFill>
                <a:srgbClr val="8CB0E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1" idx="1"/>
              <a:endCxn id="21" idx="3"/>
            </p:cNvCxnSpPr>
            <p:nvPr/>
          </p:nvCxnSpPr>
          <p:spPr>
            <a:xfrm rot="10800000" flipH="1">
              <a:off x="606884" y="2175381"/>
              <a:ext cx="2348866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0"/>
              <a:endCxn id="21" idx="2"/>
            </p:cNvCxnSpPr>
            <p:nvPr/>
          </p:nvCxnSpPr>
          <p:spPr>
            <a:xfrm rot="16200000" flipH="1">
              <a:off x="1023575" y="2175381"/>
              <a:ext cx="1515484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444793" y="2175380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1603153" y="2176176"/>
              <a:ext cx="1515483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07678" y="1786845"/>
              <a:ext cx="2348867" cy="2247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6883" y="2551030"/>
              <a:ext cx="2348867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V="1">
            <a:off x="3449684" y="2995040"/>
            <a:ext cx="955280" cy="11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38681" y="2895883"/>
            <a:ext cx="274784" cy="1890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52340" y="2533375"/>
            <a:ext cx="95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Scanning window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027" y="5822960"/>
            <a:ext cx="91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I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190871" y="4358326"/>
            <a:ext cx="391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Feature bands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3 color bands in CIELAB space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9 gradient-orientation bands</a:t>
            </a:r>
          </a:p>
        </p:txBody>
      </p:sp>
      <p:sp>
        <p:nvSpPr>
          <p:cNvPr id="37" name="Right Brace 36"/>
          <p:cNvSpPr/>
          <p:nvPr/>
        </p:nvSpPr>
        <p:spPr>
          <a:xfrm rot="5400000">
            <a:off x="3988095" y="2774143"/>
            <a:ext cx="247108" cy="253498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Hesp_106-specimen-i001-s1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5" y="4873268"/>
            <a:ext cx="1307259" cy="980444"/>
          </a:xfrm>
          <a:prstGeom prst="rect">
            <a:avLst/>
          </a:prstGeom>
        </p:spPr>
      </p:pic>
      <p:grpSp>
        <p:nvGrpSpPr>
          <p:cNvPr id="31" name="Group 38"/>
          <p:cNvGrpSpPr/>
          <p:nvPr/>
        </p:nvGrpSpPr>
        <p:grpSpPr>
          <a:xfrm>
            <a:off x="603301" y="3420743"/>
            <a:ext cx="1554510" cy="994680"/>
            <a:chOff x="1876848" y="4463014"/>
            <a:chExt cx="983203" cy="739593"/>
          </a:xfrm>
        </p:grpSpPr>
        <p:sp>
          <p:nvSpPr>
            <p:cNvPr id="40" name="Alternate Process 39"/>
            <p:cNvSpPr/>
            <p:nvPr/>
          </p:nvSpPr>
          <p:spPr>
            <a:xfrm>
              <a:off x="1876848" y="4463014"/>
              <a:ext cx="983203" cy="739593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25729" y="4463014"/>
              <a:ext cx="934320" cy="686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Segmentation and Orientation</a:t>
              </a:r>
              <a:endParaRPr lang="en-US" dirty="0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5400000" flipH="1" flipV="1">
            <a:off x="1163998" y="4645008"/>
            <a:ext cx="34837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Hesp_106-specimen-i001-s125.comp0.s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70" y="1680227"/>
            <a:ext cx="955222" cy="955222"/>
          </a:xfrm>
          <a:prstGeom prst="rect">
            <a:avLst/>
          </a:prstGeom>
        </p:spPr>
      </p:pic>
      <p:pic>
        <p:nvPicPr>
          <p:cNvPr id="44" name="Picture 43" descr="Hesp_106-specimen-i001-s125.com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33" y="2030219"/>
            <a:ext cx="956811" cy="956811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rot="5400000" flipH="1" flipV="1">
            <a:off x="1162410" y="3179673"/>
            <a:ext cx="34837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Brace 46"/>
          <p:cNvSpPr/>
          <p:nvPr/>
        </p:nvSpPr>
        <p:spPr>
          <a:xfrm flipH="1">
            <a:off x="2191527" y="1810085"/>
            <a:ext cx="415033" cy="2315137"/>
          </a:xfrm>
          <a:prstGeom prst="rightBrace">
            <a:avLst>
              <a:gd name="adj1" fmla="val 8333"/>
              <a:gd name="adj2" fmla="val 4816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240474" y="2669445"/>
            <a:ext cx="1464381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 of  Patches W</a:t>
            </a:r>
          </a:p>
          <a:p>
            <a:pPr algn="ctr"/>
            <a:endParaRPr lang="en-US" baseline="30000" dirty="0"/>
          </a:p>
        </p:txBody>
      </p:sp>
      <p:grpSp>
        <p:nvGrpSpPr>
          <p:cNvPr id="33" name="Group 52"/>
          <p:cNvGrpSpPr/>
          <p:nvPr/>
        </p:nvGrpSpPr>
        <p:grpSpPr>
          <a:xfrm>
            <a:off x="5655890" y="1250768"/>
            <a:ext cx="3293057" cy="1012544"/>
            <a:chOff x="2546945" y="244134"/>
            <a:chExt cx="3488110" cy="1390672"/>
          </a:xfrm>
        </p:grpSpPr>
        <p:sp>
          <p:nvSpPr>
            <p:cNvPr id="54" name="Cloud Callout 53"/>
            <p:cNvSpPr/>
            <p:nvPr/>
          </p:nvSpPr>
          <p:spPr>
            <a:xfrm>
              <a:off x="2546945" y="244134"/>
              <a:ext cx="3488110" cy="1354942"/>
            </a:xfrm>
            <a:prstGeom prst="cloudCallout">
              <a:avLst>
                <a:gd name="adj1" fmla="val -10441"/>
                <a:gd name="adj2" fmla="val 8685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30386" y="366664"/>
              <a:ext cx="2914379" cy="1268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Patches for all  window locations over all feature bands</a:t>
              </a:r>
              <a:endParaRPr lang="en-US" dirty="0"/>
            </a:p>
          </p:txBody>
        </p:sp>
      </p:grpSp>
      <p:sp>
        <p:nvSpPr>
          <p:cNvPr id="56" name="Down Arrow 55"/>
          <p:cNvSpPr/>
          <p:nvPr/>
        </p:nvSpPr>
        <p:spPr>
          <a:xfrm rot="16200000">
            <a:off x="5791581" y="2804550"/>
            <a:ext cx="263801" cy="4543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Haar Random Forest Learning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94908" y="2269071"/>
            <a:ext cx="3745965" cy="3753496"/>
            <a:chOff x="4326856" y="2674650"/>
            <a:chExt cx="3745965" cy="3753496"/>
          </a:xfrm>
        </p:grpSpPr>
        <p:sp>
          <p:nvSpPr>
            <p:cNvPr id="5" name="Rectangle 4"/>
            <p:cNvSpPr/>
            <p:nvPr/>
          </p:nvSpPr>
          <p:spPr>
            <a:xfrm>
              <a:off x="4326856" y="2674650"/>
              <a:ext cx="3745965" cy="37534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63000"/>
                    <a:satMod val="165000"/>
                    <a:alpha val="22000"/>
                  </a:schemeClr>
                </a:gs>
                <a:gs pos="30000">
                  <a:schemeClr val="accent1">
                    <a:shade val="58000"/>
                    <a:satMod val="165000"/>
                    <a:alpha val="22000"/>
                  </a:schemeClr>
                </a:gs>
                <a:gs pos="75000">
                  <a:schemeClr val="accent1">
                    <a:shade val="30000"/>
                    <a:satMod val="175000"/>
                    <a:alpha val="22000"/>
                  </a:schemeClr>
                </a:gs>
                <a:gs pos="100000">
                  <a:schemeClr val="accent1">
                    <a:shade val="15000"/>
                    <a:satMod val="175000"/>
                    <a:alpha val="22000"/>
                  </a:schemeClr>
                </a:gs>
              </a:gsLst>
              <a:path path="circle">
                <a:fillToRect l="5000" t="100000" r="120000" b="1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83050" y="2756745"/>
              <a:ext cx="77776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6100743" y="2522310"/>
            <a:ext cx="396376" cy="396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82778" y="3544113"/>
            <a:ext cx="396376" cy="396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86343" y="3544113"/>
            <a:ext cx="396376" cy="396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11638" y="4460099"/>
            <a:ext cx="396376" cy="396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51102" y="4460099"/>
            <a:ext cx="396376" cy="396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7" idx="3"/>
            <a:endCxn id="9" idx="7"/>
          </p:cNvCxnSpPr>
          <p:nvPr/>
        </p:nvCxnSpPr>
        <p:spPr>
          <a:xfrm rot="5400000">
            <a:off x="5470970" y="2914339"/>
            <a:ext cx="741523" cy="634120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  <a:endCxn id="11" idx="0"/>
          </p:cNvCxnSpPr>
          <p:nvPr/>
        </p:nvCxnSpPr>
        <p:spPr>
          <a:xfrm rot="5400000">
            <a:off x="4758012" y="3973720"/>
            <a:ext cx="577658" cy="395101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5"/>
            <a:endCxn id="10" idx="0"/>
          </p:cNvCxnSpPr>
          <p:nvPr/>
        </p:nvCxnSpPr>
        <p:spPr>
          <a:xfrm rot="16200000" flipH="1">
            <a:off x="5428419" y="3978692"/>
            <a:ext cx="577658" cy="385155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5"/>
            <a:endCxn id="8" idx="1"/>
          </p:cNvCxnSpPr>
          <p:nvPr/>
        </p:nvCxnSpPr>
        <p:spPr>
          <a:xfrm rot="16200000" flipH="1">
            <a:off x="6419187" y="2880521"/>
            <a:ext cx="741523" cy="701755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53413" y="4086583"/>
            <a:ext cx="52821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W</a:t>
            </a:r>
            <a:r>
              <a:rPr lang="en-US" baseline="30000" dirty="0" smtClean="0">
                <a:cs typeface="Apple Chancery"/>
              </a:rPr>
              <a:t>n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6585251" y="4916973"/>
            <a:ext cx="396376" cy="396376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35000"/>
                  <a:satMod val="260000"/>
                  <a:alpha val="41000"/>
                </a:schemeClr>
              </a:gs>
              <a:gs pos="30000">
                <a:schemeClr val="accent2">
                  <a:tint val="38000"/>
                  <a:satMod val="260000"/>
                  <a:alpha val="41000"/>
                </a:schemeClr>
              </a:gs>
              <a:gs pos="75000">
                <a:schemeClr val="accent2">
                  <a:tint val="55000"/>
                  <a:satMod val="255000"/>
                  <a:alpha val="41000"/>
                </a:schemeClr>
              </a:gs>
              <a:gs pos="100000">
                <a:schemeClr val="accent2">
                  <a:tint val="70000"/>
                  <a:satMod val="255000"/>
                  <a:alpha val="41000"/>
                </a:schemeClr>
              </a:gs>
            </a:gsLst>
            <a:path path="circle">
              <a:fillToRect l="5000" t="100000" r="120000" b="10000"/>
            </a:path>
            <a:tileRect/>
          </a:gradFill>
          <a:ln w="12700" cap="flat" cmpd="sng" algn="ctr">
            <a:solidFill>
              <a:schemeClr val="accent2">
                <a:shade val="70000"/>
                <a:satMod val="150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80477" y="5574569"/>
            <a:ext cx="52821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Apple Chancery"/>
                <a:cs typeface="Apple Chancery"/>
              </a:rPr>
              <a:t>W</a:t>
            </a:r>
            <a:r>
              <a:rPr lang="en-US" baseline="30000" dirty="0" err="1" smtClean="0">
                <a:cs typeface="Apple Chancery"/>
              </a:rPr>
              <a:t>r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130492" y="5574569"/>
            <a:ext cx="52821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Apple Chancery"/>
                <a:cs typeface="Apple Chancery"/>
              </a:rPr>
              <a:t>W</a:t>
            </a:r>
            <a:r>
              <a:rPr lang="en-US" baseline="30000" dirty="0" err="1" smtClean="0">
                <a:cs typeface="Apple Chancery"/>
              </a:rPr>
              <a:t>l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endCxn id="17" idx="1"/>
          </p:cNvCxnSpPr>
          <p:nvPr/>
        </p:nvCxnSpPr>
        <p:spPr>
          <a:xfrm rot="5400000">
            <a:off x="6442710" y="4656505"/>
            <a:ext cx="519106" cy="117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4"/>
            <a:endCxn id="17" idx="0"/>
          </p:cNvCxnSpPr>
          <p:nvPr/>
        </p:nvCxnSpPr>
        <p:spPr>
          <a:xfrm rot="5400000">
            <a:off x="6543961" y="4179968"/>
            <a:ext cx="976484" cy="497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19" idx="0"/>
          </p:cNvCxnSpPr>
          <p:nvPr/>
        </p:nvCxnSpPr>
        <p:spPr>
          <a:xfrm rot="5400000">
            <a:off x="6359315" y="5290585"/>
            <a:ext cx="319268" cy="24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5"/>
            <a:endCxn id="18" idx="0"/>
          </p:cNvCxnSpPr>
          <p:nvPr/>
        </p:nvCxnSpPr>
        <p:spPr>
          <a:xfrm rot="16200000" flipH="1">
            <a:off x="6874447" y="5304432"/>
            <a:ext cx="319268" cy="221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24988" y="4880418"/>
            <a:ext cx="3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</a:t>
            </a:r>
            <a:endParaRPr lang="en-US" dirty="0"/>
          </a:p>
        </p:txBody>
      </p:sp>
      <p:sp>
        <p:nvSpPr>
          <p:cNvPr id="25" name="Alternate Process 24"/>
          <p:cNvSpPr/>
          <p:nvPr/>
        </p:nvSpPr>
        <p:spPr>
          <a:xfrm>
            <a:off x="7188484" y="4779275"/>
            <a:ext cx="1025614" cy="61264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22201" y="4823751"/>
            <a:ext cx="97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Learning at node </a:t>
            </a:r>
            <a:r>
              <a:rPr lang="en-US" sz="1400" dirty="0" err="1" smtClean="0"/>
              <a:t>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49041" y="1318484"/>
            <a:ext cx="1756803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Training set  of patches </a:t>
            </a:r>
            <a:r>
              <a:rPr lang="en-US" dirty="0" smtClean="0">
                <a:latin typeface="Apple Chancery"/>
              </a:rPr>
              <a:t>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79539" y="3906590"/>
            <a:ext cx="588969" cy="1895"/>
          </a:xfrm>
          <a:prstGeom prst="straightConnector1">
            <a:avLst/>
          </a:prstGeom>
          <a:ln w="57150" cap="flat" cmpd="sng" algn="ctr">
            <a:solidFill>
              <a:schemeClr val="accent1">
                <a:alpha val="73000"/>
              </a:schemeClr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15300000" algn="br">
              <a:srgbClr val="000000">
                <a:alpha val="6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68508" y="3602161"/>
            <a:ext cx="1025614" cy="612648"/>
            <a:chOff x="5877533" y="1192098"/>
            <a:chExt cx="1025614" cy="612648"/>
          </a:xfrm>
        </p:grpSpPr>
        <p:sp>
          <p:nvSpPr>
            <p:cNvPr id="32" name="Alternate Process 31"/>
            <p:cNvSpPr/>
            <p:nvPr/>
          </p:nvSpPr>
          <p:spPr>
            <a:xfrm>
              <a:off x="5877533" y="1192098"/>
              <a:ext cx="1025614" cy="612648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09826" y="1248049"/>
              <a:ext cx="970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Tree Learning</a:t>
              </a:r>
              <a:endParaRPr lang="en-US" sz="1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3129" y="2382463"/>
            <a:ext cx="1263091" cy="612648"/>
            <a:chOff x="3182894" y="1551136"/>
            <a:chExt cx="1143962" cy="612648"/>
          </a:xfrm>
        </p:grpSpPr>
        <p:sp>
          <p:nvSpPr>
            <p:cNvPr id="35" name="Alternate Process 34"/>
            <p:cNvSpPr/>
            <p:nvPr/>
          </p:nvSpPr>
          <p:spPr>
            <a:xfrm>
              <a:off x="3182894" y="1551136"/>
              <a:ext cx="1143962" cy="612648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82894" y="1627561"/>
              <a:ext cx="114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Sampling with replacement</a:t>
              </a:r>
              <a:endParaRPr lang="en-US" sz="1400" dirty="0"/>
            </a:p>
          </p:txBody>
        </p:sp>
      </p:grpSp>
      <p:cxnSp>
        <p:nvCxnSpPr>
          <p:cNvPr id="37" name="Straight Arrow Connector 36"/>
          <p:cNvCxnSpPr>
            <a:stCxn id="32" idx="3"/>
          </p:cNvCxnSpPr>
          <p:nvPr/>
        </p:nvCxnSpPr>
        <p:spPr>
          <a:xfrm flipV="1">
            <a:off x="3894122" y="3882441"/>
            <a:ext cx="700786" cy="26044"/>
          </a:xfrm>
          <a:prstGeom prst="straightConnector1">
            <a:avLst/>
          </a:prstGeom>
          <a:ln w="57150" cap="flat" cmpd="sng" algn="ctr">
            <a:solidFill>
              <a:schemeClr val="accent1">
                <a:alpha val="73000"/>
              </a:schemeClr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15300000" algn="br">
              <a:srgbClr val="000000">
                <a:alpha val="6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194431" y="3242460"/>
            <a:ext cx="443254" cy="7589"/>
          </a:xfrm>
          <a:prstGeom prst="straightConnector1">
            <a:avLst/>
          </a:prstGeom>
          <a:ln w="57150" cap="flat" cmpd="sng" algn="ctr">
            <a:solidFill>
              <a:schemeClr val="accent1">
                <a:alpha val="73000"/>
              </a:schemeClr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15300000" algn="br">
              <a:srgbClr val="000000">
                <a:alpha val="6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56660" y="1563727"/>
            <a:ext cx="433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training patch data is recursively split using information gain.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22736" y="3467881"/>
            <a:ext cx="1764907" cy="973499"/>
            <a:chOff x="612647" y="2269072"/>
            <a:chExt cx="1764907" cy="1538712"/>
          </a:xfrm>
        </p:grpSpPr>
        <p:sp>
          <p:nvSpPr>
            <p:cNvPr id="46" name="Rectangle 45"/>
            <p:cNvSpPr/>
            <p:nvPr/>
          </p:nvSpPr>
          <p:spPr>
            <a:xfrm>
              <a:off x="612647" y="2269072"/>
              <a:ext cx="1764907" cy="153871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63000"/>
                  </a:schemeClr>
                </a:gs>
                <a:gs pos="30000">
                  <a:schemeClr val="accent1">
                    <a:shade val="90000"/>
                    <a:satMod val="110000"/>
                  </a:schemeClr>
                </a:gs>
                <a:gs pos="45000">
                  <a:schemeClr val="accent1">
                    <a:shade val="100000"/>
                    <a:satMod val="118000"/>
                  </a:schemeClr>
                </a:gs>
                <a:gs pos="55000">
                  <a:schemeClr val="accent1">
                    <a:shade val="100000"/>
                    <a:satMod val="118000"/>
                  </a:schemeClr>
                </a:gs>
                <a:gs pos="73000">
                  <a:schemeClr val="accent1">
                    <a:shade val="90000"/>
                    <a:satMod val="110000"/>
                  </a:schemeClr>
                </a:gs>
                <a:gs pos="100000">
                  <a:schemeClr val="accent1">
                    <a:shade val="63000"/>
                  </a:schemeClr>
                </a:gs>
              </a:gsLst>
              <a:lin ang="95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37599" y="2627190"/>
              <a:ext cx="1285202" cy="102159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pple Chancery"/>
                  <a:cs typeface="Apple Chancery"/>
                </a:rPr>
                <a:t>Sampled   set W</a:t>
              </a:r>
              <a:r>
                <a:rPr lang="en-US" dirty="0" smtClean="0"/>
                <a:t>’</a:t>
              </a:r>
              <a:endParaRPr lang="en-US" baseline="-25000" dirty="0"/>
            </a:p>
          </p:txBody>
        </p:sp>
      </p:grp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1202021" y="2182648"/>
            <a:ext cx="443254" cy="7589"/>
          </a:xfrm>
          <a:prstGeom prst="straightConnector1">
            <a:avLst/>
          </a:prstGeom>
          <a:ln w="57150" cap="flat" cmpd="sng" algn="ctr">
            <a:solidFill>
              <a:schemeClr val="accent1">
                <a:alpha val="73000"/>
              </a:schemeClr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15300000" algn="br">
              <a:srgbClr val="000000">
                <a:alpha val="6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 Learning Details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053587" y="2286394"/>
            <a:ext cx="2860289" cy="2860289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35000"/>
                  <a:satMod val="260000"/>
                  <a:alpha val="30000"/>
                </a:schemeClr>
              </a:gs>
              <a:gs pos="30000">
                <a:schemeClr val="accent2">
                  <a:tint val="38000"/>
                  <a:satMod val="260000"/>
                  <a:alpha val="30000"/>
                </a:schemeClr>
              </a:gs>
              <a:gs pos="75000">
                <a:schemeClr val="accent2">
                  <a:tint val="55000"/>
                  <a:satMod val="255000"/>
                  <a:alpha val="30000"/>
                </a:schemeClr>
              </a:gs>
              <a:gs pos="100000">
                <a:schemeClr val="accent2">
                  <a:tint val="70000"/>
                  <a:satMod val="255000"/>
                  <a:alpha val="30000"/>
                </a:schemeClr>
              </a:gs>
            </a:gsLst>
            <a:path path="circle">
              <a:fillToRect l="5000" t="100000" r="120000" b="1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80291" y="1820559"/>
            <a:ext cx="59564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30000" dirty="0" err="1" smtClean="0"/>
              <a:t>n</a:t>
            </a:r>
            <a:endParaRPr lang="en-US" baseline="30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944281" y="4463015"/>
            <a:ext cx="1067666" cy="369332"/>
            <a:chOff x="1876847" y="4463015"/>
            <a:chExt cx="1067666" cy="369332"/>
          </a:xfrm>
        </p:grpSpPr>
        <p:sp>
          <p:nvSpPr>
            <p:cNvPr id="7" name="Alternate Process 6"/>
            <p:cNvSpPr/>
            <p:nvPr/>
          </p:nvSpPr>
          <p:spPr>
            <a:xfrm>
              <a:off x="1876847" y="4463015"/>
              <a:ext cx="1067666" cy="369332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67900" y="4463015"/>
              <a:ext cx="809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f</a:t>
              </a:r>
              <a:r>
                <a:rPr lang="en-US" dirty="0" smtClean="0"/>
                <a:t> &lt; </a:t>
              </a:r>
              <a:r>
                <a:rPr lang="en-US" dirty="0" err="1" smtClean="0"/>
                <a:t>τ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79139" y="3686070"/>
            <a:ext cx="797940" cy="3708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2"/>
            <a:endCxn id="23" idx="0"/>
          </p:cNvCxnSpPr>
          <p:nvPr/>
        </p:nvCxnSpPr>
        <p:spPr>
          <a:xfrm rot="5400000">
            <a:off x="2151448" y="2516551"/>
            <a:ext cx="653327" cy="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3" idx="2"/>
            <a:endCxn id="9" idx="0"/>
          </p:cNvCxnSpPr>
          <p:nvPr/>
        </p:nvCxnSpPr>
        <p:spPr>
          <a:xfrm rot="16200000" flipH="1">
            <a:off x="2303918" y="3511879"/>
            <a:ext cx="34838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  <a:endCxn id="7" idx="0"/>
          </p:cNvCxnSpPr>
          <p:nvPr/>
        </p:nvCxnSpPr>
        <p:spPr>
          <a:xfrm rot="16200000" flipH="1">
            <a:off x="2275066" y="4259966"/>
            <a:ext cx="406091" cy="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28"/>
          <p:cNvCxnSpPr>
            <a:stCxn id="5" idx="1"/>
          </p:cNvCxnSpPr>
          <p:nvPr/>
        </p:nvCxnSpPr>
        <p:spPr>
          <a:xfrm rot="10800000" flipH="1" flipV="1">
            <a:off x="2180291" y="2005225"/>
            <a:ext cx="67432" cy="2457790"/>
          </a:xfrm>
          <a:prstGeom prst="bentConnector4">
            <a:avLst>
              <a:gd name="adj1" fmla="val -1189004"/>
              <a:gd name="adj2" fmla="val 8987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882479" y="5085202"/>
            <a:ext cx="5057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568822" y="5085203"/>
            <a:ext cx="5057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6" idx="1"/>
            <a:endCxn id="23" idx="3"/>
          </p:cNvCxnSpPr>
          <p:nvPr/>
        </p:nvCxnSpPr>
        <p:spPr>
          <a:xfrm rot="10800000">
            <a:off x="3472724" y="3090454"/>
            <a:ext cx="1025677" cy="99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30514" y="5338852"/>
            <a:ext cx="59564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30000" dirty="0" err="1" smtClean="0"/>
              <a:t>r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809413" y="5338852"/>
            <a:ext cx="59564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W</a:t>
            </a:r>
            <a:r>
              <a:rPr lang="en-US" baseline="30000" dirty="0" err="1" smtClean="0"/>
              <a:t>l</a:t>
            </a:r>
            <a:endParaRPr lang="en-US" baseline="30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483492" y="2843218"/>
            <a:ext cx="1989231" cy="494472"/>
            <a:chOff x="1483492" y="2843218"/>
            <a:chExt cx="1989231" cy="494472"/>
          </a:xfrm>
        </p:grpSpPr>
        <p:sp>
          <p:nvSpPr>
            <p:cNvPr id="23" name="Alternate Process 22"/>
            <p:cNvSpPr/>
            <p:nvPr/>
          </p:nvSpPr>
          <p:spPr>
            <a:xfrm>
              <a:off x="1483492" y="2843218"/>
              <a:ext cx="1989231" cy="494472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6456" y="2872075"/>
              <a:ext cx="1202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Information Gain Search 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75937" y="2907138"/>
              <a:ext cx="650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98400" y="1143000"/>
            <a:ext cx="4453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The set of candidate functions at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a node is the set of (roughly 84,000)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Haar-like features over each of the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B image channels.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Thus each candidate function is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just the cross-correlation of a Haar-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like feature with the appropriate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band of the incoming image patch.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Sample Haar-like features</a:t>
            </a:r>
          </a:p>
          <a:p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826112" y="1358894"/>
            <a:ext cx="98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 </a:t>
            </a:r>
            <a:r>
              <a:rPr lang="en-US" i="1" dirty="0" smtClean="0"/>
              <a:t>n</a:t>
            </a:r>
            <a:endParaRPr lang="en-US" i="1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498400" y="4999525"/>
            <a:ext cx="4188400" cy="976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2"/>
          <p:cNvGrpSpPr/>
          <p:nvPr/>
        </p:nvGrpSpPr>
        <p:grpSpPr>
          <a:xfrm>
            <a:off x="4786853" y="5259392"/>
            <a:ext cx="523156" cy="560313"/>
            <a:chOff x="3657600" y="2552618"/>
            <a:chExt cx="523156" cy="560313"/>
          </a:xfrm>
        </p:grpSpPr>
        <p:sp>
          <p:nvSpPr>
            <p:cNvPr id="37" name="Rectangle 36"/>
            <p:cNvSpPr/>
            <p:nvPr/>
          </p:nvSpPr>
          <p:spPr>
            <a:xfrm>
              <a:off x="3657600" y="2552618"/>
              <a:ext cx="523156" cy="560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89699" y="2630490"/>
              <a:ext cx="168579" cy="2231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80078" y="2853662"/>
              <a:ext cx="275907" cy="1709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44082" y="5259392"/>
            <a:ext cx="523156" cy="560313"/>
            <a:chOff x="5855422" y="5259392"/>
            <a:chExt cx="523156" cy="560313"/>
          </a:xfrm>
        </p:grpSpPr>
        <p:sp>
          <p:nvSpPr>
            <p:cNvPr id="42" name="Rectangle 41"/>
            <p:cNvSpPr/>
            <p:nvPr/>
          </p:nvSpPr>
          <p:spPr>
            <a:xfrm>
              <a:off x="5855422" y="5259392"/>
              <a:ext cx="523156" cy="560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6763" y="5359944"/>
              <a:ext cx="500678" cy="2231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788023" y="5259392"/>
            <a:ext cx="523358" cy="560313"/>
            <a:chOff x="6788023" y="5259392"/>
            <a:chExt cx="523358" cy="560313"/>
          </a:xfrm>
        </p:grpSpPr>
        <p:sp>
          <p:nvSpPr>
            <p:cNvPr id="46" name="Rectangle 45"/>
            <p:cNvSpPr/>
            <p:nvPr/>
          </p:nvSpPr>
          <p:spPr>
            <a:xfrm>
              <a:off x="6788225" y="5259392"/>
              <a:ext cx="523156" cy="560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86610" y="5259392"/>
              <a:ext cx="202294" cy="3010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788023" y="5560436"/>
              <a:ext cx="275907" cy="2479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793299" y="5259392"/>
            <a:ext cx="534496" cy="560313"/>
            <a:chOff x="7793299" y="5259392"/>
            <a:chExt cx="534496" cy="560313"/>
          </a:xfrm>
        </p:grpSpPr>
        <p:sp>
          <p:nvSpPr>
            <p:cNvPr id="50" name="Rectangle 49"/>
            <p:cNvSpPr/>
            <p:nvPr/>
          </p:nvSpPr>
          <p:spPr>
            <a:xfrm>
              <a:off x="7804639" y="5259392"/>
              <a:ext cx="523156" cy="560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93299" y="5270732"/>
              <a:ext cx="523155" cy="3010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02003" y="5459031"/>
            <a:ext cx="6418234" cy="754391"/>
            <a:chOff x="1202003" y="5459031"/>
            <a:chExt cx="6418234" cy="754391"/>
          </a:xfrm>
        </p:grpSpPr>
        <p:sp>
          <p:nvSpPr>
            <p:cNvPr id="10" name="Rectangle 9"/>
            <p:cNvSpPr/>
            <p:nvPr/>
          </p:nvSpPr>
          <p:spPr>
            <a:xfrm>
              <a:off x="1202003" y="5500005"/>
              <a:ext cx="6418234" cy="71341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63000"/>
                    <a:satMod val="165000"/>
                    <a:alpha val="22000"/>
                  </a:schemeClr>
                </a:gs>
                <a:gs pos="30000">
                  <a:schemeClr val="accent1">
                    <a:shade val="58000"/>
                    <a:satMod val="165000"/>
                    <a:alpha val="22000"/>
                  </a:schemeClr>
                </a:gs>
                <a:gs pos="75000">
                  <a:schemeClr val="accent1">
                    <a:shade val="30000"/>
                    <a:satMod val="175000"/>
                    <a:alpha val="22000"/>
                  </a:schemeClr>
                </a:gs>
                <a:gs pos="100000">
                  <a:schemeClr val="accent1">
                    <a:shade val="15000"/>
                    <a:satMod val="175000"/>
                    <a:alpha val="22000"/>
                  </a:schemeClr>
                </a:gs>
              </a:gsLst>
              <a:path path="circle">
                <a:fillToRect l="5000" t="100000" r="120000" b="10000"/>
              </a:path>
              <a:tileRect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70874" y="5730690"/>
              <a:ext cx="45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5726" y="5459031"/>
              <a:ext cx="438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n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39854" y="5459031"/>
              <a:ext cx="58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/>
                <a:t>n</a:t>
              </a:r>
              <a:r>
                <a:rPr lang="en-US" baseline="-25000" dirty="0" err="1" smtClean="0"/>
                <a:t>M</a:t>
              </a:r>
              <a:endParaRPr lang="en-US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4831" y="5459031"/>
              <a:ext cx="43863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i="1" dirty="0" smtClean="0"/>
                <a:t>n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HRF Feature Generation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99730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For each training image, each extracted patch of each band is dropped through the Haar Random Forest.</a:t>
            </a:r>
          </a:p>
          <a:p>
            <a:r>
              <a:rPr lang="en-US" dirty="0" smtClean="0"/>
              <a:t>Patches from a given image band are evaluated by Haar-like features from that band.</a:t>
            </a:r>
          </a:p>
          <a:p>
            <a:r>
              <a:rPr lang="en-US" dirty="0" smtClean="0"/>
              <a:t>Each node accumulates a histogram of the patches that have passed through that node.</a:t>
            </a:r>
          </a:p>
          <a:p>
            <a:r>
              <a:rPr lang="en-US" dirty="0" smtClean="0"/>
              <a:t>The image feature vector is the concatenation of the spatial histograms at every node in the HRF.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Group 72"/>
          <p:cNvGraphicFramePr>
            <a:graphicFrameLocks noGrp="1"/>
          </p:cNvGraphicFramePr>
          <p:nvPr/>
        </p:nvGraphicFramePr>
        <p:xfrm>
          <a:off x="5885215" y="5832750"/>
          <a:ext cx="1524000" cy="243840"/>
        </p:xfrm>
        <a:graphic>
          <a:graphicData uri="http://schemas.openxmlformats.org/drawingml/2006/table">
            <a:tbl>
              <a:tblPr/>
              <a:tblGrid>
                <a:gridCol w="169863"/>
                <a:gridCol w="168275"/>
                <a:gridCol w="169862"/>
                <a:gridCol w="169863"/>
                <a:gridCol w="168275"/>
                <a:gridCol w="169862"/>
                <a:gridCol w="169863"/>
                <a:gridCol w="169862"/>
                <a:gridCol w="1682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119"/>
          <p:cNvGraphicFramePr>
            <a:graphicFrameLocks noGrp="1"/>
          </p:cNvGraphicFramePr>
          <p:nvPr/>
        </p:nvGraphicFramePr>
        <p:xfrm>
          <a:off x="3296928" y="5832750"/>
          <a:ext cx="1524000" cy="243840"/>
        </p:xfrm>
        <a:graphic>
          <a:graphicData uri="http://schemas.openxmlformats.org/drawingml/2006/table">
            <a:tbl>
              <a:tblPr/>
              <a:tblGrid>
                <a:gridCol w="169863"/>
                <a:gridCol w="168275"/>
                <a:gridCol w="169862"/>
                <a:gridCol w="169863"/>
                <a:gridCol w="168275"/>
                <a:gridCol w="169862"/>
                <a:gridCol w="169863"/>
                <a:gridCol w="169862"/>
                <a:gridCol w="1682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141"/>
          <p:cNvGraphicFramePr>
            <a:graphicFrameLocks noGrp="1"/>
          </p:cNvGraphicFramePr>
          <p:nvPr/>
        </p:nvGraphicFramePr>
        <p:xfrm>
          <a:off x="1564831" y="5832750"/>
          <a:ext cx="1524000" cy="243840"/>
        </p:xfrm>
        <a:graphic>
          <a:graphicData uri="http://schemas.openxmlformats.org/drawingml/2006/table">
            <a:tbl>
              <a:tblPr/>
              <a:tblGrid>
                <a:gridCol w="169863"/>
                <a:gridCol w="168275"/>
                <a:gridCol w="169862"/>
                <a:gridCol w="169863"/>
                <a:gridCol w="168275"/>
                <a:gridCol w="169862"/>
                <a:gridCol w="169863"/>
                <a:gridCol w="169862"/>
                <a:gridCol w="1682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Image Classifier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BBED-830E-7C42-B0B6-323AB0C154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5983" y="4874769"/>
            <a:ext cx="194478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Spatial-Pyramid Kernel SVM</a:t>
            </a:r>
            <a:endParaRPr lang="en-US" baseline="30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386511" y="2991263"/>
            <a:ext cx="1356655" cy="646332"/>
            <a:chOff x="1876848" y="4463014"/>
            <a:chExt cx="858063" cy="646332"/>
          </a:xfrm>
        </p:grpSpPr>
        <p:sp>
          <p:nvSpPr>
            <p:cNvPr id="7" name="Alternate Process 6"/>
            <p:cNvSpPr/>
            <p:nvPr/>
          </p:nvSpPr>
          <p:spPr>
            <a:xfrm>
              <a:off x="1876848" y="4463014"/>
              <a:ext cx="858063" cy="646331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5730" y="4463015"/>
              <a:ext cx="80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Feature extraction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93491" y="5013268"/>
            <a:ext cx="1587651" cy="369332"/>
            <a:chOff x="1876847" y="4463015"/>
            <a:chExt cx="1092224" cy="369332"/>
          </a:xfrm>
        </p:grpSpPr>
        <p:sp>
          <p:nvSpPr>
            <p:cNvPr id="11" name="Alternate Process 10"/>
            <p:cNvSpPr/>
            <p:nvPr/>
          </p:nvSpPr>
          <p:spPr>
            <a:xfrm>
              <a:off x="1876847" y="4463015"/>
              <a:ext cx="1067666" cy="369332"/>
            </a:xfrm>
            <a:prstGeom prst="flowChartAlternate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76847" y="4463015"/>
              <a:ext cx="109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Classification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33485" y="3990307"/>
            <a:ext cx="166270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image features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520083" y="5748222"/>
            <a:ext cx="11344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Prediction</a:t>
            </a:r>
            <a:endParaRPr lang="en-US" baseline="30000" dirty="0"/>
          </a:p>
        </p:txBody>
      </p:sp>
      <p:cxnSp>
        <p:nvCxnSpPr>
          <p:cNvPr id="15" name="Straight Arrow Connector 14"/>
          <p:cNvCxnSpPr>
            <a:stCxn id="24" idx="2"/>
            <a:endCxn id="7" idx="0"/>
          </p:cNvCxnSpPr>
          <p:nvPr/>
        </p:nvCxnSpPr>
        <p:spPr>
          <a:xfrm rot="16200000" flipH="1">
            <a:off x="4917952" y="2844375"/>
            <a:ext cx="29377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13" idx="0"/>
          </p:cNvCxnSpPr>
          <p:nvPr/>
        </p:nvCxnSpPr>
        <p:spPr>
          <a:xfrm rot="5400000">
            <a:off x="4888483" y="3813950"/>
            <a:ext cx="35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12" idx="1"/>
          </p:cNvCxnSpPr>
          <p:nvPr/>
        </p:nvCxnSpPr>
        <p:spPr>
          <a:xfrm flipV="1">
            <a:off x="3450767" y="5197934"/>
            <a:ext cx="84272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14" idx="0"/>
          </p:cNvCxnSpPr>
          <p:nvPr/>
        </p:nvCxnSpPr>
        <p:spPr>
          <a:xfrm rot="16200000" flipH="1">
            <a:off x="4895581" y="5556487"/>
            <a:ext cx="365622" cy="17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2"/>
            <a:endCxn id="11" idx="0"/>
          </p:cNvCxnSpPr>
          <p:nvPr/>
        </p:nvCxnSpPr>
        <p:spPr>
          <a:xfrm rot="16200000" flipH="1">
            <a:off x="4878838" y="4822638"/>
            <a:ext cx="376630" cy="4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2986" y="1775664"/>
            <a:ext cx="91809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Image 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63963" y="3035785"/>
            <a:ext cx="82319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HRF</a:t>
            </a:r>
            <a:endParaRPr lang="en-US" baseline="30000" dirty="0"/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>
            <a:off x="2787155" y="3220451"/>
            <a:ext cx="1654010" cy="15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2648" y="5203940"/>
            <a:ext cx="300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 descr="Dor_11-specimen-i002-s125.comp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30" y="1313074"/>
            <a:ext cx="1384416" cy="138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1251</TotalTime>
  <Words>791</Words>
  <Application>Microsoft Office PowerPoint</Application>
  <PresentationFormat>On-screen Show (4:3)</PresentationFormat>
  <Paragraphs>233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Origin</vt:lpstr>
      <vt:lpstr>Slide 1</vt:lpstr>
      <vt:lpstr>Goal: to identify the species of insect specimens rapidly and accurately</vt:lpstr>
      <vt:lpstr>Motivation and Challenge</vt:lpstr>
      <vt:lpstr>Overview of our Classification Method</vt:lpstr>
      <vt:lpstr>Preprocessing and Patch Extraction</vt:lpstr>
      <vt:lpstr>Haar Random Forest Learning</vt:lpstr>
      <vt:lpstr>Node Learning Details</vt:lpstr>
      <vt:lpstr>HRF Feature Generation </vt:lpstr>
      <vt:lpstr>SVM Image Classifier</vt:lpstr>
      <vt:lpstr>Pyramid-Matching Kernel Evaluation</vt:lpstr>
      <vt:lpstr>Experiments</vt:lpstr>
      <vt:lpstr>RESULTS: Stonefly Identification: Classification Error [%]</vt:lpstr>
      <vt:lpstr>Feature Extraction Average Timing Results</vt:lpstr>
      <vt:lpstr>Conclusion</vt:lpstr>
      <vt:lpstr>Future Work</vt:lpstr>
    </vt:vector>
  </TitlesOfParts>
  <Company>UW CSE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Natalia Larios Delgado</dc:creator>
  <cp:lastModifiedBy>Linda Shapiro</cp:lastModifiedBy>
  <cp:revision>102</cp:revision>
  <dcterms:created xsi:type="dcterms:W3CDTF">2010-08-17T00:47:39Z</dcterms:created>
  <dcterms:modified xsi:type="dcterms:W3CDTF">2010-08-17T16:53:00Z</dcterms:modified>
</cp:coreProperties>
</file>