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4"/>
  </p:notesMasterIdLst>
  <p:sldIdLst>
    <p:sldId id="257" r:id="rId2"/>
    <p:sldId id="675" r:id="rId3"/>
    <p:sldId id="651" r:id="rId4"/>
    <p:sldId id="652" r:id="rId5"/>
    <p:sldId id="625" r:id="rId6"/>
    <p:sldId id="609" r:id="rId7"/>
    <p:sldId id="630" r:id="rId8"/>
    <p:sldId id="610" r:id="rId9"/>
    <p:sldId id="663" r:id="rId10"/>
    <p:sldId id="667" r:id="rId11"/>
    <p:sldId id="649" r:id="rId12"/>
    <p:sldId id="659" r:id="rId13"/>
    <p:sldId id="658" r:id="rId14"/>
    <p:sldId id="669" r:id="rId15"/>
    <p:sldId id="673" r:id="rId16"/>
    <p:sldId id="670" r:id="rId17"/>
    <p:sldId id="674" r:id="rId18"/>
    <p:sldId id="657" r:id="rId19"/>
    <p:sldId id="665" r:id="rId20"/>
    <p:sldId id="668" r:id="rId21"/>
    <p:sldId id="671" r:id="rId22"/>
    <p:sldId id="611" r:id="rId23"/>
    <p:sldId id="616" r:id="rId24"/>
    <p:sldId id="666" r:id="rId25"/>
    <p:sldId id="655" r:id="rId26"/>
    <p:sldId id="612" r:id="rId27"/>
    <p:sldId id="656" r:id="rId28"/>
    <p:sldId id="617" r:id="rId29"/>
    <p:sldId id="613" r:id="rId30"/>
    <p:sldId id="620" r:id="rId31"/>
    <p:sldId id="640" r:id="rId32"/>
    <p:sldId id="622" r:id="rId33"/>
    <p:sldId id="623" r:id="rId34"/>
    <p:sldId id="621" r:id="rId35"/>
    <p:sldId id="597" r:id="rId36"/>
    <p:sldId id="624" r:id="rId37"/>
    <p:sldId id="648" r:id="rId38"/>
    <p:sldId id="565" r:id="rId39"/>
    <p:sldId id="641" r:id="rId40"/>
    <p:sldId id="634" r:id="rId41"/>
    <p:sldId id="604" r:id="rId42"/>
    <p:sldId id="603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4A6"/>
    <a:srgbClr val="C0524F"/>
    <a:srgbClr val="C80000"/>
    <a:srgbClr val="4B89D0"/>
    <a:srgbClr val="00B050"/>
    <a:srgbClr val="7884FF"/>
    <a:srgbClr val="D0D034"/>
    <a:srgbClr val="FAC090"/>
    <a:srgbClr val="2D2D2D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26" autoAdjust="0"/>
    <p:restoredTop sz="80179" autoAdjust="0"/>
  </p:normalViewPr>
  <p:slideViewPr>
    <p:cSldViewPr snapToObjects="1">
      <p:cViewPr>
        <p:scale>
          <a:sx n="100" d="100"/>
          <a:sy n="100" d="100"/>
        </p:scale>
        <p:origin x="-424" y="188"/>
      </p:cViewPr>
      <p:guideLst>
        <p:guide orient="horz" pos="2208"/>
        <p:guide pos="1392"/>
      </p:guideLst>
    </p:cSldViewPr>
  </p:slideViewPr>
  <p:outlineViewPr>
    <p:cViewPr>
      <p:scale>
        <a:sx n="33" d="100"/>
        <a:sy n="33" d="100"/>
      </p:scale>
      <p:origin x="72" y="66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22CDFF1B-E91B-4B26-A4BA-B818BDFEA178}" type="datetimeFigureOut">
              <a:rPr lang="en-US" smtClean="0"/>
              <a:pPr/>
              <a:t>7/15/2015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265170AD-A352-4AA5-8DF1-7367070277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am</a:t>
            </a:r>
            <a:r>
              <a:rPr lang="en-US" baseline="0" dirty="0" smtClean="0"/>
              <a:t> going to talk about new analysis of spectral graph algorithm using higher eigenvalues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170AD-A352-4AA5-8DF1-73670702773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8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next 5-10 minutes I give</a:t>
            </a:r>
            <a:r>
              <a:rPr lang="en-US" baseline="0" dirty="0" smtClean="0"/>
              <a:t> you an overview of the proof ideas. If you don’t want to get into the details of the proof you may rest here and get back in afterwards. 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AGMOS is based</a:t>
            </a:r>
            <a:r>
              <a:rPr lang="en-US" baseline="0" dirty="0" smtClean="0"/>
              <a:t> on the randomized rounding technique. 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AGMOS is based</a:t>
            </a:r>
            <a:r>
              <a:rPr lang="en-US" baseline="0" dirty="0" smtClean="0"/>
              <a:t> on the randomized rounding technique. 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Previous</a:t>
            </a:r>
            <a:r>
              <a:rPr lang="en-US" baseline="0" dirty="0" smtClean="0"/>
              <a:t> to our work, for many years people expected that recent developments in spectral </a:t>
            </a:r>
            <a:r>
              <a:rPr lang="en-US" baseline="0" dirty="0" err="1" smtClean="0"/>
              <a:t>sparsifiers</a:t>
            </a:r>
            <a:r>
              <a:rPr lang="en-US" baseline="0" dirty="0" smtClean="0"/>
              <a:t> can be used to find thin trees.</a:t>
            </a:r>
          </a:p>
          <a:p>
            <a:r>
              <a:rPr lang="en-US" baseline="0" dirty="0" smtClean="0"/>
              <a:t>But because of the above barriers it was not clear how this connection can be made precise. So, in a sense our work is the first one that solves a cut-</a:t>
            </a:r>
            <a:r>
              <a:rPr lang="en-US" baseline="0" dirty="0" err="1" smtClean="0"/>
              <a:t>sparsification</a:t>
            </a:r>
            <a:r>
              <a:rPr lang="en-US" baseline="0" dirty="0" smtClean="0"/>
              <a:t> problem by reducing to an analogous spectral </a:t>
            </a:r>
            <a:r>
              <a:rPr lang="en-US" baseline="0" dirty="0" err="1" smtClean="0"/>
              <a:t>sparsificatuion</a:t>
            </a:r>
            <a:r>
              <a:rPr lang="en-US" baseline="0" smtClean="0"/>
              <a:t> problem.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next 5-10 minutes I give</a:t>
            </a:r>
            <a:r>
              <a:rPr lang="en-US" baseline="0" dirty="0" smtClean="0"/>
              <a:t> you an overview of the proof ideas. If you don’t want to get into the details of the proof you may rest here and get back in afterwards. 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I can show</a:t>
            </a:r>
            <a:r>
              <a:rPr lang="en-US" baseline="0" dirty="0" smtClean="0"/>
              <a:t> Cheeger’s inequality. Cheeger’s inequality for graphs is proved by </a:t>
            </a:r>
            <a:r>
              <a:rPr lang="en-US" baseline="0" dirty="0" err="1" smtClean="0"/>
              <a:t>alon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milman</a:t>
            </a:r>
            <a:r>
              <a:rPr lang="en-US" baseline="0" dirty="0" smtClean="0"/>
              <a:t> back in 1985. It says for every graph G, the sparsest cut or phi(G) is very well characterized by the second eigenvalue of the normalized </a:t>
            </a:r>
            <a:r>
              <a:rPr lang="en-US" baseline="0" dirty="0" err="1" smtClean="0"/>
              <a:t>laplacian</a:t>
            </a:r>
            <a:r>
              <a:rPr lang="en-US" baseline="0" dirty="0" smtClean="0"/>
              <a:t> matrix. How should you read this inequality. G is barely connected </a:t>
            </a:r>
            <a:r>
              <a:rPr lang="en-US" baseline="0" dirty="0" err="1" smtClean="0"/>
              <a:t>iff</a:t>
            </a:r>
            <a:r>
              <a:rPr lang="en-US" baseline="0" dirty="0" smtClean="0"/>
              <a:t> lambda_2 is very close to 0. </a:t>
            </a:r>
          </a:p>
          <a:p>
            <a:r>
              <a:rPr lang="en-US" baseline="0" dirty="0" smtClean="0"/>
              <a:t>Note that this inequality does not depend on the size of the graph G, it holds for any graph G as large as you like. </a:t>
            </a:r>
          </a:p>
          <a:p>
            <a:r>
              <a:rPr lang="en-US" baseline="0" dirty="0" smtClean="0"/>
              <a:t>The proof of this inequality gives a simple linear time algorithm which shows spectral graph partitioning that I talked about at the beginning of the talk works for k=2. It gives a set of conductance at most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 of phi(G).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43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77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92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9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4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35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76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412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423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669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66D49-E657-4F26-8C07-D6526311577E}" type="datetimeFigureOut">
              <a:rPr lang="en-US" smtClean="0">
                <a:solidFill>
                  <a:srgbClr val="1F497D"/>
                </a:solidFill>
                <a:latin typeface="Calibri"/>
              </a:rPr>
              <a:pPr/>
              <a:t>7/15/2015</a:t>
            </a:fld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33320-4B9A-44BF-8667-4C91D1CF9A43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87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1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182.png"/><Relationship Id="rId4" Type="http://schemas.openxmlformats.org/officeDocument/2006/relationships/image" Target="../media/image1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happyschool.com.au/?attachment_id%3D2120&amp;ei=MsRhVMbeKMXWas6jgrAE&amp;bvm=bv.79189006,d.d2s&amp;psig=AFQjCNF2T6PBok9EHiabLrfQSCX6lI6RNg&amp;ust=1415779754492833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w&amp;url=https://unikahypolite.wordpress.com/tag/emergent-approach/&amp;ei=mw-KVLqCII6zoQSXiILwBg&amp;bvm=bv.81456516,d.cGU&amp;psig=AFQjCNGUIxnYKKKRS_CUIIYTV84jJDcDGA&amp;ust=141842044800510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40.png"/><Relationship Id="rId4" Type="http://schemas.openxmlformats.org/officeDocument/2006/relationships/image" Target="../media/image2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40.png"/><Relationship Id="rId4" Type="http://schemas.openxmlformats.org/officeDocument/2006/relationships/image" Target="../media/image2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3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600200"/>
            <a:ext cx="9144000" cy="12954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Effective-Resistance-Reducing Flows,</a:t>
            </a:r>
            <a:br>
              <a:rPr lang="en-US" sz="3600" b="1" dirty="0" smtClean="0">
                <a:solidFill>
                  <a:srgbClr val="000090"/>
                </a:solidFill>
              </a:rPr>
            </a:br>
            <a:r>
              <a:rPr lang="en-US" sz="3600" b="1" dirty="0" smtClean="0">
                <a:solidFill>
                  <a:srgbClr val="000090"/>
                </a:solidFill>
              </a:rPr>
              <a:t>Spectrally Thin Trees, and ATSP</a:t>
            </a:r>
            <a:endParaRPr lang="en-US" sz="3600" b="1" dirty="0">
              <a:solidFill>
                <a:srgbClr val="0000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985" y="4114800"/>
            <a:ext cx="2130015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6559" y="4267200"/>
            <a:ext cx="1687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Nima</a:t>
            </a:r>
            <a:r>
              <a:rPr lang="en-US" sz="2400" dirty="0" smtClean="0"/>
              <a:t> </a:t>
            </a:r>
            <a:r>
              <a:rPr lang="en-US" sz="2400" dirty="0" err="1" smtClean="0"/>
              <a:t>Anari</a:t>
            </a:r>
            <a:endParaRPr lang="en-US" sz="2400" dirty="0" smtClean="0"/>
          </a:p>
          <a:p>
            <a:r>
              <a:rPr lang="en-US" sz="2400" dirty="0" smtClean="0"/>
              <a:t>UC Berkeley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267200"/>
            <a:ext cx="2809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Shayan</a:t>
            </a:r>
            <a:r>
              <a:rPr lang="en-US" sz="2400" dirty="0" smtClean="0"/>
              <a:t> </a:t>
            </a:r>
            <a:r>
              <a:rPr lang="en-US" sz="2400" dirty="0" err="1" smtClean="0"/>
              <a:t>Oveis</a:t>
            </a:r>
            <a:r>
              <a:rPr lang="en-US" sz="2400" dirty="0" smtClean="0"/>
              <a:t> </a:t>
            </a:r>
            <a:r>
              <a:rPr lang="en-US" sz="2400" dirty="0" err="1" smtClean="0"/>
              <a:t>Gharan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Univ</a:t>
            </a:r>
            <a:r>
              <a:rPr lang="en-US" sz="2400" dirty="0" smtClean="0"/>
              <a:t> of Washington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1110990"/>
      </p:ext>
    </p:extLst>
  </p:cSld>
  <p:clrMapOvr>
    <a:masterClrMapping/>
  </p:clrMapOvr>
  <p:transition advTm="1586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docoart.com/media/catalog/product/cache/4/image/500x500/9df78eab33525d08d6e5fb8d27136e95/T/r/Tree-Painting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762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8467" y="3048000"/>
            <a:ext cx="9144000" cy="4572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0090"/>
                </a:solidFill>
              </a:rPr>
              <a:t/>
            </a:r>
            <a:br>
              <a:rPr lang="en-US" sz="3400" b="1" dirty="0" smtClean="0">
                <a:solidFill>
                  <a:srgbClr val="000090"/>
                </a:solidFill>
              </a:rPr>
            </a:br>
            <a:r>
              <a:rPr lang="en-US" sz="3400" b="1" dirty="0" smtClean="0">
                <a:solidFill>
                  <a:srgbClr val="000090"/>
                </a:solidFill>
              </a:rPr>
              <a:t>In Pursuit of Thin Trees</a:t>
            </a:r>
            <a:br>
              <a:rPr lang="en-US" sz="3400" b="1" dirty="0" smtClean="0">
                <a:solidFill>
                  <a:srgbClr val="000090"/>
                </a:solidFill>
              </a:rPr>
            </a:br>
            <a:endParaRPr lang="en-US" sz="3400" b="1" dirty="0">
              <a:solidFill>
                <a:srgbClr val="000090"/>
              </a:solidFill>
            </a:endParaRPr>
          </a:p>
        </p:txBody>
      </p:sp>
      <p:pic>
        <p:nvPicPr>
          <p:cNvPr id="1028" name="Picture 4" descr="http://www.cl.cam.ac.uk/research/security/dendros/img/tree-woody-thin-tiny-leaves-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-240343"/>
            <a:ext cx="2993143" cy="28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Ingredients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026" name="Picture 2" descr="http://windowsontheory.files.wordpress.com/2014/04/interpoly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3779" r="8320" b="16376"/>
          <a:stretch/>
        </p:blipFill>
        <p:spPr bwMode="auto">
          <a:xfrm>
            <a:off x="5130774" y="2295537"/>
            <a:ext cx="3098826" cy="15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4526" y="4048137"/>
            <a:ext cx="3686074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4B89D0"/>
              </a:buClr>
              <a:buSzPct val="100000"/>
            </a:pPr>
            <a:r>
              <a:rPr lang="en-US" sz="2400" dirty="0">
                <a:solidFill>
                  <a:prstClr val="black"/>
                </a:solidFill>
              </a:rPr>
              <a:t>Interlacing Polynomials and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 defTabSz="457200">
              <a:spcBef>
                <a:spcPct val="20000"/>
              </a:spcBef>
              <a:buClr>
                <a:srgbClr val="4B89D0"/>
              </a:buClr>
              <a:buSzPct val="100000"/>
            </a:pPr>
            <a:r>
              <a:rPr lang="en-US" sz="2400" dirty="0" smtClean="0">
                <a:solidFill>
                  <a:prstClr val="black"/>
                </a:solidFill>
              </a:rPr>
              <a:t>thin </a:t>
            </a:r>
            <a:r>
              <a:rPr lang="en-US" sz="2400" dirty="0">
                <a:solidFill>
                  <a:prstClr val="black"/>
                </a:solidFill>
              </a:rPr>
              <a:t>basis </a:t>
            </a:r>
            <a:r>
              <a:rPr lang="en-US" sz="2400" dirty="0" smtClean="0">
                <a:solidFill>
                  <a:prstClr val="black"/>
                </a:solidFill>
              </a:rPr>
              <a:t>problem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8" name="Picture 4" descr="http://www.ceb.cam.ac.uk/data/images/groups/CREST/Teaching/impedence/sparal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6420"/>
            <a:ext cx="2908935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9823" y="4048137"/>
            <a:ext cx="392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Effective resistance reduction </a:t>
            </a:r>
          </a:p>
          <a:p>
            <a:r>
              <a:rPr lang="en-US" sz="2400" dirty="0" smtClean="0"/>
              <a:t>by </a:t>
            </a:r>
            <a:r>
              <a:rPr lang="en-US" sz="2400" dirty="0"/>
              <a:t>Convex </a:t>
            </a:r>
            <a:r>
              <a:rPr lang="en-US" sz="2400" dirty="0" smtClean="0"/>
              <a:t>Programming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0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General Framework for L1 Opt Problems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/>
                </a:pPr>
                <a:r>
                  <a:rPr lang="en-US" sz="2800" dirty="0" smtClean="0"/>
                  <a:t>Given an optimization problem P on cuts of a graph</a:t>
                </a:r>
              </a:p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/>
                </a:pPr>
                <a:endParaRPr lang="en-US" sz="2800" dirty="0"/>
              </a:p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/>
                </a:pPr>
                <a:r>
                  <a:rPr lang="en-US" sz="2800" dirty="0" smtClean="0"/>
                  <a:t>Find a convex property Q such that P is easier on graphs satisfying Q</a:t>
                </a:r>
              </a:p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/>
                </a:pPr>
                <a:endParaRPr lang="en-US" sz="2800" dirty="0"/>
              </a:p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/>
                </a:pPr>
                <a:r>
                  <a:rPr lang="en-US" sz="2800" dirty="0" smtClean="0"/>
                  <a:t>Write a convex program to find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 smtClean="0"/>
                  <a:t> satisfying Q s.t.,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/>
                  <a:t> i.e.,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≈</m:t>
                    </m:r>
                    <m:r>
                      <a:rPr lang="en-US" sz="2800" i="1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for all S</a:t>
                </a:r>
                <a:r>
                  <a:rPr lang="en-US" sz="2800" dirty="0" smtClean="0"/>
                  <a:t>.</a:t>
                </a:r>
              </a:p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/>
                </a:pPr>
                <a:endParaRPr lang="en-US" sz="2800" dirty="0"/>
              </a:p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/>
                </a:pPr>
                <a:r>
                  <a:rPr lang="en-US" sz="2800" dirty="0" smtClean="0"/>
                  <a:t>Solve P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800" dirty="0" smtClean="0"/>
                  <a:t> and use step 2 to turn it into a solution of G.</a:t>
                </a:r>
                <a:endParaRPr lang="en-US" sz="28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205"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657600"/>
            <a:ext cx="8077200" cy="12192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191000" y="2895600"/>
            <a:ext cx="3200400" cy="1066800"/>
            <a:chOff x="4191000" y="2895600"/>
            <a:chExt cx="3200400" cy="1066800"/>
          </a:xfrm>
        </p:grpSpPr>
        <p:sp>
          <p:nvSpPr>
            <p:cNvPr id="2" name="Cloud 1"/>
            <p:cNvSpPr/>
            <p:nvPr/>
          </p:nvSpPr>
          <p:spPr>
            <a:xfrm>
              <a:off x="4191000" y="2895600"/>
              <a:ext cx="3200400" cy="1066800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495800" y="3048000"/>
              <a:ext cx="281019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Example: Sparsest cut, </a:t>
              </a:r>
              <a:endParaRPr lang="en-US" sz="2200" dirty="0" smtClean="0"/>
            </a:p>
            <a:p>
              <a:r>
                <a:rPr lang="en-US" sz="2200" dirty="0" err="1" smtClean="0"/>
                <a:t>Mincut</a:t>
              </a:r>
              <a:r>
                <a:rPr lang="en-US" sz="2200" dirty="0"/>
                <a:t>, Thin </a:t>
              </a:r>
              <a:r>
                <a:rPr lang="en-US" sz="2200" dirty="0" smtClean="0"/>
                <a:t>Tree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77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152400"/>
                <a:ext cx="8229600" cy="1143000"/>
              </a:xfrm>
            </p:spPr>
            <p:txBody>
              <a:bodyPr/>
              <a:lstStyle/>
              <a:p>
                <a:pPr algn="l"/>
                <a:r>
                  <a:rPr lang="en-US" sz="3400" b="1" dirty="0" smtClean="0">
                    <a:solidFill>
                      <a:srgbClr val="000090"/>
                    </a:solidFill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009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3400" b="1" dirty="0" smtClean="0">
                    <a:solidFill>
                      <a:srgbClr val="000090"/>
                    </a:solidFill>
                  </a:rPr>
                  <a:t> using Convex Programming</a:t>
                </a:r>
                <a:endParaRPr lang="en-US" sz="3400" b="1" dirty="0">
                  <a:solidFill>
                    <a:srgbClr val="000090"/>
                  </a:solidFill>
                </a:endParaRPr>
              </a:p>
            </p:txBody>
          </p:sp>
        </mc:Choice>
        <mc:Fallback xmlns="">
          <p:sp>
            <p:nvSpPr>
              <p:cNvPr id="7567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1143000"/>
              </a:xfrm>
              <a:blipFill rotWithShape="1"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/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/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/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r>
              <a:rPr lang="en-US" sz="2800" dirty="0" smtClean="0"/>
              <a:t>We can use convex duality to analyze Q(.) of the optimum.</a:t>
            </a:r>
            <a:endParaRPr lang="en-US" sz="28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91946" y="1760655"/>
                <a:ext cx="4094454" cy="2430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sz="3000" b="0" i="0" smtClean="0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/>
                              </a:rPr>
                              <m:t>in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sz="3000" b="0" i="1" smtClean="0">
                                    <a:latin typeface="Cambria Math"/>
                                  </a:rPr>
                                  <m:t>𝐻</m:t>
                                </m:r>
                              </m:e>
                            </m:d>
                          </m:e>
                          <m:e/>
                        </m:mr>
                        <m:mr>
                          <m:e/>
                          <m:e/>
                          <m:e/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𝐻</m:t>
                            </m:r>
                            <m:sSub>
                              <m:sSub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≈</m:t>
                                </m:r>
                              </m:e>
                              <m:sub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sz="3000" b="0" i="1" smtClean="0">
                                <a:latin typeface="Cambria Math"/>
                              </a:rPr>
                              <m:t>𝐺</m:t>
                            </m:r>
                          </m:e>
                          <m:e/>
                        </m:mr>
                        <m:mr>
                          <m:e/>
                          <m:e/>
                          <m:e/>
                        </m:mr>
                        <m:mr>
                          <m:e/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sz="3000" b="0" i="1" smtClean="0">
                                <a:latin typeface="Cambria Math"/>
                              </a:rPr>
                              <m:t>≥0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∀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𝑗</m:t>
                            </m:r>
                          </m:e>
                        </m:mr>
                      </m:m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946" y="1760655"/>
                <a:ext cx="4094454" cy="24303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10"/>
          <p:cNvSpPr/>
          <p:nvPr/>
        </p:nvSpPr>
        <p:spPr>
          <a:xfrm>
            <a:off x="4724400" y="2675055"/>
            <a:ext cx="3905250" cy="914400"/>
          </a:xfrm>
          <a:prstGeom prst="wedgeRectCallout">
            <a:avLst>
              <a:gd name="adj1" fmla="val -62213"/>
              <a:gd name="adj2" fmla="val -23675"/>
            </a:avLst>
          </a:prstGeom>
          <a:solidFill>
            <a:schemeClr val="bg1"/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Has exp. many constraints but can be solved using ellipsoid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953000" y="1684455"/>
            <a:ext cx="3124200" cy="914400"/>
          </a:xfrm>
          <a:prstGeom prst="wedgeRectCallout">
            <a:avLst>
              <a:gd name="adj1" fmla="val -66930"/>
              <a:gd name="adj2" fmla="val -14642"/>
            </a:avLst>
          </a:prstGeom>
          <a:solidFill>
            <a:schemeClr val="bg1"/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Since Q(.) is convex the program is convex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7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152400"/>
                <a:ext cx="8229600" cy="1143000"/>
              </a:xfrm>
            </p:spPr>
            <p:txBody>
              <a:bodyPr/>
              <a:lstStyle/>
              <a:p>
                <a:pPr algn="l"/>
                <a:r>
                  <a:rPr lang="en-US" sz="3400" b="1" dirty="0" smtClean="0">
                    <a:solidFill>
                      <a:srgbClr val="00009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3400" b="1" i="1" dirty="0" smtClean="0">
                        <a:solidFill>
                          <a:srgbClr val="000090"/>
                        </a:solidFill>
                        <a:latin typeface="Cambria Math"/>
                      </a:rPr>
                      <m:t>𝑸</m:t>
                    </m:r>
                    <m:r>
                      <a:rPr lang="en-US" sz="3400" b="1" i="1" dirty="0" smtClean="0">
                        <a:solidFill>
                          <a:srgbClr val="000090"/>
                        </a:solidFill>
                        <a:latin typeface="Cambria Math"/>
                      </a:rPr>
                      <m:t>(</m:t>
                    </m:r>
                    <m:r>
                      <a:rPr lang="en-US" sz="3400" b="1" i="1" dirty="0" smtClean="0">
                        <a:solidFill>
                          <a:srgbClr val="000090"/>
                        </a:solidFill>
                        <a:latin typeface="Cambria Math"/>
                      </a:rPr>
                      <m:t>𝑯</m:t>
                    </m:r>
                    <m:r>
                      <a:rPr lang="en-US" sz="3400" b="1" i="1" dirty="0" smtClean="0">
                        <a:solidFill>
                          <a:srgbClr val="000090"/>
                        </a:solidFill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sz="3400" b="1" i="1" dirty="0" err="1" smtClean="0">
                            <a:solidFill>
                              <a:srgbClr val="00009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400" b="1" i="1" dirty="0" err="1" smtClean="0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400" b="0" i="0" dirty="0" err="1" smtClean="0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3400" b="1" i="1" dirty="0" smtClean="0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3400" b="1" i="1" dirty="0" smtClean="0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400" b="1" i="1" dirty="0" smtClean="0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  <m:t>𝒋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sz="3400" b="1" i="0" dirty="0" smtClean="0">
                            <a:solidFill>
                              <a:srgbClr val="000090"/>
                            </a:solidFill>
                            <a:latin typeface="Cambria Math"/>
                          </a:rPr>
                          <m:t>Reff</m:t>
                        </m:r>
                        <m:r>
                          <a:rPr lang="en-US" sz="3400" b="1" i="1" dirty="0" smtClean="0">
                            <a:solidFill>
                              <a:srgbClr val="00009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400" b="1" i="1" dirty="0" smtClean="0">
                            <a:solidFill>
                              <a:srgbClr val="00009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3400" b="1" i="1" dirty="0" smtClean="0">
                            <a:solidFill>
                              <a:srgbClr val="00009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400" b="1" i="1" dirty="0" smtClean="0">
                            <a:solidFill>
                              <a:srgbClr val="00009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sz="3400" b="1" i="1" dirty="0" smtClean="0">
                            <a:solidFill>
                              <a:srgbClr val="00009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3400" b="1" dirty="0">
                  <a:solidFill>
                    <a:srgbClr val="000090"/>
                  </a:solidFill>
                </a:endParaRPr>
              </a:p>
            </p:txBody>
          </p:sp>
        </mc:Choice>
        <mc:Fallback xmlns="">
          <p:sp>
            <p:nvSpPr>
              <p:cNvPr id="7567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1143000"/>
              </a:xfrm>
              <a:blipFill rotWithShape="1"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Let </a:t>
                </a:r>
                <a:r>
                  <a:rPr lang="en-US" sz="2800" dirty="0" err="1" smtClean="0"/>
                  <a:t>Reff</a:t>
                </a:r>
                <a:r>
                  <a:rPr lang="en-US" sz="2800" dirty="0" smtClean="0"/>
                  <a:t>(</a:t>
                </a:r>
                <a:r>
                  <a:rPr lang="en-US" sz="2800" dirty="0" err="1"/>
                  <a:t>i</a:t>
                </a:r>
                <a:r>
                  <a:rPr lang="en-US" sz="2800" dirty="0" err="1" smtClean="0"/>
                  <a:t>,j</a:t>
                </a:r>
                <a:r>
                  <a:rPr lang="en-US" sz="2800" dirty="0" smtClean="0"/>
                  <a:t>) be the effective resistance of a pair </a:t>
                </a:r>
                <a:r>
                  <a:rPr lang="en-US" sz="2800" dirty="0" err="1"/>
                  <a:t>i</a:t>
                </a:r>
                <a:r>
                  <a:rPr lang="en-US" sz="2800" dirty="0" err="1" smtClean="0"/>
                  <a:t>,j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Using the Convex Program:</a:t>
                </a: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For any connected graph G, there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𝐻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≈</m:t>
                        </m:r>
                      </m:e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,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Reff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polylog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Exercise</a:t>
                </a:r>
                <a:r>
                  <a:rPr lang="en-US" sz="2800" dirty="0" smtClean="0"/>
                  <a:t>: Prove the Theorem when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/>
                  <a:t> is a path.</a:t>
                </a: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4"/>
                <a:stretch>
                  <a:fillRect l="-1495" t="-1084" r="-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756741" name="Group 756740"/>
          <p:cNvGrpSpPr/>
          <p:nvPr/>
        </p:nvGrpSpPr>
        <p:grpSpPr>
          <a:xfrm>
            <a:off x="762000" y="2292350"/>
            <a:ext cx="7315200" cy="1593850"/>
            <a:chOff x="762000" y="2292350"/>
            <a:chExt cx="7315200" cy="1593850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6019800" y="2490470"/>
              <a:ext cx="6858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733800" y="2490470"/>
              <a:ext cx="6858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Freeform 2"/>
            <p:cNvSpPr/>
            <p:nvPr/>
          </p:nvSpPr>
          <p:spPr>
            <a:xfrm>
              <a:off x="971550" y="2305050"/>
              <a:ext cx="864866" cy="139700"/>
            </a:xfrm>
            <a:custGeom>
              <a:avLst/>
              <a:gdLst>
                <a:gd name="connsiteX0" fmla="*/ 0 w 864866"/>
                <a:gd name="connsiteY0" fmla="*/ 139700 h 139700"/>
                <a:gd name="connsiteX1" fmla="*/ 57150 w 864866"/>
                <a:gd name="connsiteY1" fmla="*/ 95250 h 139700"/>
                <a:gd name="connsiteX2" fmla="*/ 76200 w 864866"/>
                <a:gd name="connsiteY2" fmla="*/ 82550 h 139700"/>
                <a:gd name="connsiteX3" fmla="*/ 114300 w 864866"/>
                <a:gd name="connsiteY3" fmla="*/ 69850 h 139700"/>
                <a:gd name="connsiteX4" fmla="*/ 190500 w 864866"/>
                <a:gd name="connsiteY4" fmla="*/ 57150 h 139700"/>
                <a:gd name="connsiteX5" fmla="*/ 317500 w 864866"/>
                <a:gd name="connsiteY5" fmla="*/ 63500 h 139700"/>
                <a:gd name="connsiteX6" fmla="*/ 361950 w 864866"/>
                <a:gd name="connsiteY6" fmla="*/ 57150 h 139700"/>
                <a:gd name="connsiteX7" fmla="*/ 368300 w 864866"/>
                <a:gd name="connsiteY7" fmla="*/ 38100 h 139700"/>
                <a:gd name="connsiteX8" fmla="*/ 400050 w 864866"/>
                <a:gd name="connsiteY8" fmla="*/ 0 h 139700"/>
                <a:gd name="connsiteX9" fmla="*/ 412750 w 864866"/>
                <a:gd name="connsiteY9" fmla="*/ 44450 h 139700"/>
                <a:gd name="connsiteX10" fmla="*/ 419100 w 864866"/>
                <a:gd name="connsiteY10" fmla="*/ 82550 h 139700"/>
                <a:gd name="connsiteX11" fmla="*/ 438150 w 864866"/>
                <a:gd name="connsiteY11" fmla="*/ 63500 h 139700"/>
                <a:gd name="connsiteX12" fmla="*/ 444500 w 864866"/>
                <a:gd name="connsiteY12" fmla="*/ 38100 h 139700"/>
                <a:gd name="connsiteX13" fmla="*/ 457200 w 864866"/>
                <a:gd name="connsiteY13" fmla="*/ 19050 h 139700"/>
                <a:gd name="connsiteX14" fmla="*/ 469900 w 864866"/>
                <a:gd name="connsiteY14" fmla="*/ 38100 h 139700"/>
                <a:gd name="connsiteX15" fmla="*/ 482600 w 864866"/>
                <a:gd name="connsiteY15" fmla="*/ 76200 h 139700"/>
                <a:gd name="connsiteX16" fmla="*/ 520700 w 864866"/>
                <a:gd name="connsiteY16" fmla="*/ 57150 h 139700"/>
                <a:gd name="connsiteX17" fmla="*/ 527050 w 864866"/>
                <a:gd name="connsiteY17" fmla="*/ 76200 h 139700"/>
                <a:gd name="connsiteX18" fmla="*/ 546100 w 864866"/>
                <a:gd name="connsiteY18" fmla="*/ 63500 h 139700"/>
                <a:gd name="connsiteX19" fmla="*/ 584200 w 864866"/>
                <a:gd name="connsiteY19" fmla="*/ 31750 h 139700"/>
                <a:gd name="connsiteX20" fmla="*/ 622300 w 864866"/>
                <a:gd name="connsiteY20" fmla="*/ 69850 h 139700"/>
                <a:gd name="connsiteX21" fmla="*/ 641350 w 864866"/>
                <a:gd name="connsiteY21" fmla="*/ 63500 h 139700"/>
                <a:gd name="connsiteX22" fmla="*/ 711200 w 864866"/>
                <a:gd name="connsiteY22" fmla="*/ 69850 h 139700"/>
                <a:gd name="connsiteX23" fmla="*/ 755650 w 864866"/>
                <a:gd name="connsiteY23" fmla="*/ 82550 h 139700"/>
                <a:gd name="connsiteX24" fmla="*/ 781050 w 864866"/>
                <a:gd name="connsiteY24" fmla="*/ 88900 h 139700"/>
                <a:gd name="connsiteX25" fmla="*/ 838200 w 864866"/>
                <a:gd name="connsiteY25" fmla="*/ 114300 h 139700"/>
                <a:gd name="connsiteX26" fmla="*/ 863600 w 864866"/>
                <a:gd name="connsiteY26" fmla="*/ 120650 h 139700"/>
                <a:gd name="connsiteX27" fmla="*/ 857250 w 864866"/>
                <a:gd name="connsiteY27" fmla="*/ 10795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64866" h="139700">
                  <a:moveTo>
                    <a:pt x="0" y="139700"/>
                  </a:moveTo>
                  <a:cubicBezTo>
                    <a:pt x="19050" y="124883"/>
                    <a:pt x="37843" y="109730"/>
                    <a:pt x="57150" y="95250"/>
                  </a:cubicBezTo>
                  <a:cubicBezTo>
                    <a:pt x="63255" y="90671"/>
                    <a:pt x="69226" y="85650"/>
                    <a:pt x="76200" y="82550"/>
                  </a:cubicBezTo>
                  <a:cubicBezTo>
                    <a:pt x="88433" y="77113"/>
                    <a:pt x="101095" y="72051"/>
                    <a:pt x="114300" y="69850"/>
                  </a:cubicBezTo>
                  <a:lnTo>
                    <a:pt x="190500" y="57150"/>
                  </a:lnTo>
                  <a:cubicBezTo>
                    <a:pt x="232833" y="59267"/>
                    <a:pt x="275114" y="63500"/>
                    <a:pt x="317500" y="63500"/>
                  </a:cubicBezTo>
                  <a:cubicBezTo>
                    <a:pt x="332467" y="63500"/>
                    <a:pt x="348563" y="63843"/>
                    <a:pt x="361950" y="57150"/>
                  </a:cubicBezTo>
                  <a:cubicBezTo>
                    <a:pt x="367937" y="54157"/>
                    <a:pt x="365307" y="44087"/>
                    <a:pt x="368300" y="38100"/>
                  </a:cubicBezTo>
                  <a:cubicBezTo>
                    <a:pt x="377141" y="20419"/>
                    <a:pt x="386006" y="14044"/>
                    <a:pt x="400050" y="0"/>
                  </a:cubicBezTo>
                  <a:cubicBezTo>
                    <a:pt x="406102" y="18156"/>
                    <a:pt x="408763" y="24516"/>
                    <a:pt x="412750" y="44450"/>
                  </a:cubicBezTo>
                  <a:cubicBezTo>
                    <a:pt x="415275" y="57075"/>
                    <a:pt x="416983" y="69850"/>
                    <a:pt x="419100" y="82550"/>
                  </a:cubicBezTo>
                  <a:cubicBezTo>
                    <a:pt x="425450" y="76200"/>
                    <a:pt x="433695" y="71297"/>
                    <a:pt x="438150" y="63500"/>
                  </a:cubicBezTo>
                  <a:cubicBezTo>
                    <a:pt x="442480" y="55923"/>
                    <a:pt x="441062" y="46122"/>
                    <a:pt x="444500" y="38100"/>
                  </a:cubicBezTo>
                  <a:cubicBezTo>
                    <a:pt x="447506" y="31085"/>
                    <a:pt x="452967" y="25400"/>
                    <a:pt x="457200" y="19050"/>
                  </a:cubicBezTo>
                  <a:cubicBezTo>
                    <a:pt x="461433" y="25400"/>
                    <a:pt x="466800" y="31126"/>
                    <a:pt x="469900" y="38100"/>
                  </a:cubicBezTo>
                  <a:cubicBezTo>
                    <a:pt x="475337" y="50333"/>
                    <a:pt x="482600" y="76200"/>
                    <a:pt x="482600" y="76200"/>
                  </a:cubicBezTo>
                  <a:cubicBezTo>
                    <a:pt x="506186" y="40821"/>
                    <a:pt x="502557" y="20864"/>
                    <a:pt x="520700" y="57150"/>
                  </a:cubicBezTo>
                  <a:cubicBezTo>
                    <a:pt x="523693" y="63137"/>
                    <a:pt x="524933" y="69850"/>
                    <a:pt x="527050" y="76200"/>
                  </a:cubicBezTo>
                  <a:cubicBezTo>
                    <a:pt x="533400" y="71967"/>
                    <a:pt x="540237" y="68386"/>
                    <a:pt x="546100" y="63500"/>
                  </a:cubicBezTo>
                  <a:cubicBezTo>
                    <a:pt x="594993" y="22756"/>
                    <a:pt x="536902" y="63282"/>
                    <a:pt x="584200" y="31750"/>
                  </a:cubicBezTo>
                  <a:cubicBezTo>
                    <a:pt x="594621" y="52591"/>
                    <a:pt x="594946" y="65942"/>
                    <a:pt x="622300" y="69850"/>
                  </a:cubicBezTo>
                  <a:cubicBezTo>
                    <a:pt x="628926" y="70797"/>
                    <a:pt x="635000" y="65617"/>
                    <a:pt x="641350" y="63500"/>
                  </a:cubicBezTo>
                  <a:cubicBezTo>
                    <a:pt x="664633" y="65617"/>
                    <a:pt x="688026" y="66760"/>
                    <a:pt x="711200" y="69850"/>
                  </a:cubicBezTo>
                  <a:cubicBezTo>
                    <a:pt x="729810" y="72331"/>
                    <a:pt x="738508" y="77652"/>
                    <a:pt x="755650" y="82550"/>
                  </a:cubicBezTo>
                  <a:cubicBezTo>
                    <a:pt x="764041" y="84948"/>
                    <a:pt x="772583" y="86783"/>
                    <a:pt x="781050" y="88900"/>
                  </a:cubicBezTo>
                  <a:cubicBezTo>
                    <a:pt x="806069" y="105579"/>
                    <a:pt x="801928" y="105232"/>
                    <a:pt x="838200" y="114300"/>
                  </a:cubicBezTo>
                  <a:cubicBezTo>
                    <a:pt x="846667" y="116417"/>
                    <a:pt x="855321" y="123410"/>
                    <a:pt x="863600" y="120650"/>
                  </a:cubicBezTo>
                  <a:cubicBezTo>
                    <a:pt x="868090" y="119153"/>
                    <a:pt x="859367" y="112183"/>
                    <a:pt x="857250" y="1079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996950" y="2533650"/>
              <a:ext cx="738105" cy="108125"/>
            </a:xfrm>
            <a:custGeom>
              <a:avLst/>
              <a:gdLst>
                <a:gd name="connsiteX0" fmla="*/ 0 w 738105"/>
                <a:gd name="connsiteY0" fmla="*/ 25400 h 108125"/>
                <a:gd name="connsiteX1" fmla="*/ 57150 w 738105"/>
                <a:gd name="connsiteY1" fmla="*/ 88900 h 108125"/>
                <a:gd name="connsiteX2" fmla="*/ 95250 w 738105"/>
                <a:gd name="connsiteY2" fmla="*/ 101600 h 108125"/>
                <a:gd name="connsiteX3" fmla="*/ 114300 w 738105"/>
                <a:gd name="connsiteY3" fmla="*/ 107950 h 108125"/>
                <a:gd name="connsiteX4" fmla="*/ 152400 w 738105"/>
                <a:gd name="connsiteY4" fmla="*/ 101600 h 108125"/>
                <a:gd name="connsiteX5" fmla="*/ 171450 w 738105"/>
                <a:gd name="connsiteY5" fmla="*/ 95250 h 108125"/>
                <a:gd name="connsiteX6" fmla="*/ 228600 w 738105"/>
                <a:gd name="connsiteY6" fmla="*/ 88900 h 108125"/>
                <a:gd name="connsiteX7" fmla="*/ 266700 w 738105"/>
                <a:gd name="connsiteY7" fmla="*/ 95250 h 108125"/>
                <a:gd name="connsiteX8" fmla="*/ 292100 w 738105"/>
                <a:gd name="connsiteY8" fmla="*/ 88900 h 108125"/>
                <a:gd name="connsiteX9" fmla="*/ 304800 w 738105"/>
                <a:gd name="connsiteY9" fmla="*/ 69850 h 108125"/>
                <a:gd name="connsiteX10" fmla="*/ 330200 w 738105"/>
                <a:gd name="connsiteY10" fmla="*/ 101600 h 108125"/>
                <a:gd name="connsiteX11" fmla="*/ 342900 w 738105"/>
                <a:gd name="connsiteY11" fmla="*/ 82550 h 108125"/>
                <a:gd name="connsiteX12" fmla="*/ 349250 w 738105"/>
                <a:gd name="connsiteY12" fmla="*/ 63500 h 108125"/>
                <a:gd name="connsiteX13" fmla="*/ 368300 w 738105"/>
                <a:gd name="connsiteY13" fmla="*/ 69850 h 108125"/>
                <a:gd name="connsiteX14" fmla="*/ 381000 w 738105"/>
                <a:gd name="connsiteY14" fmla="*/ 88900 h 108125"/>
                <a:gd name="connsiteX15" fmla="*/ 406400 w 738105"/>
                <a:gd name="connsiteY15" fmla="*/ 63500 h 108125"/>
                <a:gd name="connsiteX16" fmla="*/ 419100 w 738105"/>
                <a:gd name="connsiteY16" fmla="*/ 44450 h 108125"/>
                <a:gd name="connsiteX17" fmla="*/ 425450 w 738105"/>
                <a:gd name="connsiteY17" fmla="*/ 63500 h 108125"/>
                <a:gd name="connsiteX18" fmla="*/ 431800 w 738105"/>
                <a:gd name="connsiteY18" fmla="*/ 107950 h 108125"/>
                <a:gd name="connsiteX19" fmla="*/ 457200 w 738105"/>
                <a:gd name="connsiteY19" fmla="*/ 69850 h 108125"/>
                <a:gd name="connsiteX20" fmla="*/ 539750 w 738105"/>
                <a:gd name="connsiteY20" fmla="*/ 57150 h 108125"/>
                <a:gd name="connsiteX21" fmla="*/ 596900 w 738105"/>
                <a:gd name="connsiteY21" fmla="*/ 50800 h 108125"/>
                <a:gd name="connsiteX22" fmla="*/ 615950 w 738105"/>
                <a:gd name="connsiteY22" fmla="*/ 44450 h 108125"/>
                <a:gd name="connsiteX23" fmla="*/ 666750 w 738105"/>
                <a:gd name="connsiteY23" fmla="*/ 31750 h 108125"/>
                <a:gd name="connsiteX24" fmla="*/ 692150 w 738105"/>
                <a:gd name="connsiteY24" fmla="*/ 25400 h 108125"/>
                <a:gd name="connsiteX25" fmla="*/ 711200 w 738105"/>
                <a:gd name="connsiteY25" fmla="*/ 19050 h 108125"/>
                <a:gd name="connsiteX26" fmla="*/ 736600 w 738105"/>
                <a:gd name="connsiteY26" fmla="*/ 12700 h 108125"/>
                <a:gd name="connsiteX27" fmla="*/ 736600 w 738105"/>
                <a:gd name="connsiteY27" fmla="*/ 0 h 10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05" h="108125">
                  <a:moveTo>
                    <a:pt x="0" y="25400"/>
                  </a:moveTo>
                  <a:cubicBezTo>
                    <a:pt x="17259" y="48412"/>
                    <a:pt x="29654" y="76679"/>
                    <a:pt x="57150" y="88900"/>
                  </a:cubicBezTo>
                  <a:cubicBezTo>
                    <a:pt x="69383" y="94337"/>
                    <a:pt x="82550" y="97367"/>
                    <a:pt x="95250" y="101600"/>
                  </a:cubicBezTo>
                  <a:lnTo>
                    <a:pt x="114300" y="107950"/>
                  </a:lnTo>
                  <a:cubicBezTo>
                    <a:pt x="127000" y="105833"/>
                    <a:pt x="139831" y="104393"/>
                    <a:pt x="152400" y="101600"/>
                  </a:cubicBezTo>
                  <a:cubicBezTo>
                    <a:pt x="158934" y="100148"/>
                    <a:pt x="164848" y="96350"/>
                    <a:pt x="171450" y="95250"/>
                  </a:cubicBezTo>
                  <a:cubicBezTo>
                    <a:pt x="190356" y="92099"/>
                    <a:pt x="209550" y="91017"/>
                    <a:pt x="228600" y="88900"/>
                  </a:cubicBezTo>
                  <a:cubicBezTo>
                    <a:pt x="278642" y="72219"/>
                    <a:pt x="214999" y="87864"/>
                    <a:pt x="266700" y="95250"/>
                  </a:cubicBezTo>
                  <a:cubicBezTo>
                    <a:pt x="275340" y="96484"/>
                    <a:pt x="283633" y="91017"/>
                    <a:pt x="292100" y="88900"/>
                  </a:cubicBezTo>
                  <a:cubicBezTo>
                    <a:pt x="296333" y="82550"/>
                    <a:pt x="297316" y="71347"/>
                    <a:pt x="304800" y="69850"/>
                  </a:cubicBezTo>
                  <a:cubicBezTo>
                    <a:pt x="322752" y="66260"/>
                    <a:pt x="327285" y="92854"/>
                    <a:pt x="330200" y="101600"/>
                  </a:cubicBezTo>
                  <a:cubicBezTo>
                    <a:pt x="334433" y="95250"/>
                    <a:pt x="339487" y="89376"/>
                    <a:pt x="342900" y="82550"/>
                  </a:cubicBezTo>
                  <a:cubicBezTo>
                    <a:pt x="345893" y="76563"/>
                    <a:pt x="343263" y="66493"/>
                    <a:pt x="349250" y="63500"/>
                  </a:cubicBezTo>
                  <a:cubicBezTo>
                    <a:pt x="355237" y="60507"/>
                    <a:pt x="361950" y="67733"/>
                    <a:pt x="368300" y="69850"/>
                  </a:cubicBezTo>
                  <a:cubicBezTo>
                    <a:pt x="372533" y="76200"/>
                    <a:pt x="373914" y="86066"/>
                    <a:pt x="381000" y="88900"/>
                  </a:cubicBezTo>
                  <a:cubicBezTo>
                    <a:pt x="402167" y="97367"/>
                    <a:pt x="402167" y="71967"/>
                    <a:pt x="406400" y="63500"/>
                  </a:cubicBezTo>
                  <a:cubicBezTo>
                    <a:pt x="409813" y="56674"/>
                    <a:pt x="414867" y="50800"/>
                    <a:pt x="419100" y="44450"/>
                  </a:cubicBezTo>
                  <a:cubicBezTo>
                    <a:pt x="421217" y="50800"/>
                    <a:pt x="424137" y="56936"/>
                    <a:pt x="425450" y="63500"/>
                  </a:cubicBezTo>
                  <a:cubicBezTo>
                    <a:pt x="428385" y="78176"/>
                    <a:pt x="417124" y="105015"/>
                    <a:pt x="431800" y="107950"/>
                  </a:cubicBezTo>
                  <a:cubicBezTo>
                    <a:pt x="446767" y="110943"/>
                    <a:pt x="442720" y="74677"/>
                    <a:pt x="457200" y="69850"/>
                  </a:cubicBezTo>
                  <a:cubicBezTo>
                    <a:pt x="496940" y="56603"/>
                    <a:pt x="467971" y="64706"/>
                    <a:pt x="539750" y="57150"/>
                  </a:cubicBezTo>
                  <a:lnTo>
                    <a:pt x="596900" y="50800"/>
                  </a:lnTo>
                  <a:cubicBezTo>
                    <a:pt x="603250" y="48683"/>
                    <a:pt x="609492" y="46211"/>
                    <a:pt x="615950" y="44450"/>
                  </a:cubicBezTo>
                  <a:cubicBezTo>
                    <a:pt x="632789" y="39857"/>
                    <a:pt x="649817" y="35983"/>
                    <a:pt x="666750" y="31750"/>
                  </a:cubicBezTo>
                  <a:cubicBezTo>
                    <a:pt x="675217" y="29633"/>
                    <a:pt x="683871" y="28160"/>
                    <a:pt x="692150" y="25400"/>
                  </a:cubicBezTo>
                  <a:cubicBezTo>
                    <a:pt x="698500" y="23283"/>
                    <a:pt x="704764" y="20889"/>
                    <a:pt x="711200" y="19050"/>
                  </a:cubicBezTo>
                  <a:cubicBezTo>
                    <a:pt x="719591" y="16652"/>
                    <a:pt x="729618" y="17936"/>
                    <a:pt x="736600" y="12700"/>
                  </a:cubicBezTo>
                  <a:cubicBezTo>
                    <a:pt x="739987" y="10160"/>
                    <a:pt x="736600" y="4233"/>
                    <a:pt x="736600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898650" y="2330450"/>
              <a:ext cx="749300" cy="107950"/>
            </a:xfrm>
            <a:custGeom>
              <a:avLst/>
              <a:gdLst>
                <a:gd name="connsiteX0" fmla="*/ 0 w 749300"/>
                <a:gd name="connsiteY0" fmla="*/ 107950 h 107950"/>
                <a:gd name="connsiteX1" fmla="*/ 50800 w 749300"/>
                <a:gd name="connsiteY1" fmla="*/ 69850 h 107950"/>
                <a:gd name="connsiteX2" fmla="*/ 120650 w 749300"/>
                <a:gd name="connsiteY2" fmla="*/ 50800 h 107950"/>
                <a:gd name="connsiteX3" fmla="*/ 222250 w 749300"/>
                <a:gd name="connsiteY3" fmla="*/ 63500 h 107950"/>
                <a:gd name="connsiteX4" fmla="*/ 266700 w 749300"/>
                <a:gd name="connsiteY4" fmla="*/ 57150 h 107950"/>
                <a:gd name="connsiteX5" fmla="*/ 292100 w 749300"/>
                <a:gd name="connsiteY5" fmla="*/ 63500 h 107950"/>
                <a:gd name="connsiteX6" fmla="*/ 311150 w 749300"/>
                <a:gd name="connsiteY6" fmla="*/ 57150 h 107950"/>
                <a:gd name="connsiteX7" fmla="*/ 317500 w 749300"/>
                <a:gd name="connsiteY7" fmla="*/ 38100 h 107950"/>
                <a:gd name="connsiteX8" fmla="*/ 342900 w 749300"/>
                <a:gd name="connsiteY8" fmla="*/ 63500 h 107950"/>
                <a:gd name="connsiteX9" fmla="*/ 355600 w 749300"/>
                <a:gd name="connsiteY9" fmla="*/ 82550 h 107950"/>
                <a:gd name="connsiteX10" fmla="*/ 374650 w 749300"/>
                <a:gd name="connsiteY10" fmla="*/ 69850 h 107950"/>
                <a:gd name="connsiteX11" fmla="*/ 381000 w 749300"/>
                <a:gd name="connsiteY11" fmla="*/ 44450 h 107950"/>
                <a:gd name="connsiteX12" fmla="*/ 393700 w 749300"/>
                <a:gd name="connsiteY12" fmla="*/ 0 h 107950"/>
                <a:gd name="connsiteX13" fmla="*/ 412750 w 749300"/>
                <a:gd name="connsiteY13" fmla="*/ 82550 h 107950"/>
                <a:gd name="connsiteX14" fmla="*/ 425450 w 749300"/>
                <a:gd name="connsiteY14" fmla="*/ 63500 h 107950"/>
                <a:gd name="connsiteX15" fmla="*/ 438150 w 749300"/>
                <a:gd name="connsiteY15" fmla="*/ 38100 h 107950"/>
                <a:gd name="connsiteX16" fmla="*/ 457200 w 749300"/>
                <a:gd name="connsiteY16" fmla="*/ 31750 h 107950"/>
                <a:gd name="connsiteX17" fmla="*/ 463550 w 749300"/>
                <a:gd name="connsiteY17" fmla="*/ 63500 h 107950"/>
                <a:gd name="connsiteX18" fmla="*/ 469900 w 749300"/>
                <a:gd name="connsiteY18" fmla="*/ 82550 h 107950"/>
                <a:gd name="connsiteX19" fmla="*/ 495300 w 749300"/>
                <a:gd name="connsiteY19" fmla="*/ 76200 h 107950"/>
                <a:gd name="connsiteX20" fmla="*/ 527050 w 749300"/>
                <a:gd name="connsiteY20" fmla="*/ 44450 h 107950"/>
                <a:gd name="connsiteX21" fmla="*/ 546100 w 749300"/>
                <a:gd name="connsiteY21" fmla="*/ 57150 h 107950"/>
                <a:gd name="connsiteX22" fmla="*/ 571500 w 749300"/>
                <a:gd name="connsiteY22" fmla="*/ 63500 h 107950"/>
                <a:gd name="connsiteX23" fmla="*/ 609600 w 749300"/>
                <a:gd name="connsiteY23" fmla="*/ 76200 h 107950"/>
                <a:gd name="connsiteX24" fmla="*/ 628650 w 749300"/>
                <a:gd name="connsiteY24" fmla="*/ 82550 h 107950"/>
                <a:gd name="connsiteX25" fmla="*/ 666750 w 749300"/>
                <a:gd name="connsiteY25" fmla="*/ 88900 h 107950"/>
                <a:gd name="connsiteX26" fmla="*/ 717550 w 749300"/>
                <a:gd name="connsiteY26" fmla="*/ 101600 h 107950"/>
                <a:gd name="connsiteX27" fmla="*/ 736600 w 749300"/>
                <a:gd name="connsiteY27" fmla="*/ 95250 h 107950"/>
                <a:gd name="connsiteX28" fmla="*/ 749300 w 749300"/>
                <a:gd name="connsiteY28" fmla="*/ 6985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49300" h="107950">
                  <a:moveTo>
                    <a:pt x="0" y="107950"/>
                  </a:moveTo>
                  <a:cubicBezTo>
                    <a:pt x="16933" y="95250"/>
                    <a:pt x="32422" y="80352"/>
                    <a:pt x="50800" y="69850"/>
                  </a:cubicBezTo>
                  <a:cubicBezTo>
                    <a:pt x="68152" y="59934"/>
                    <a:pt x="100755" y="54779"/>
                    <a:pt x="120650" y="50800"/>
                  </a:cubicBezTo>
                  <a:cubicBezTo>
                    <a:pt x="152020" y="56028"/>
                    <a:pt x="191725" y="63500"/>
                    <a:pt x="222250" y="63500"/>
                  </a:cubicBezTo>
                  <a:cubicBezTo>
                    <a:pt x="237217" y="63500"/>
                    <a:pt x="251883" y="59267"/>
                    <a:pt x="266700" y="57150"/>
                  </a:cubicBezTo>
                  <a:cubicBezTo>
                    <a:pt x="279870" y="17640"/>
                    <a:pt x="263542" y="49221"/>
                    <a:pt x="292100" y="63500"/>
                  </a:cubicBezTo>
                  <a:cubicBezTo>
                    <a:pt x="298087" y="66493"/>
                    <a:pt x="304800" y="59267"/>
                    <a:pt x="311150" y="57150"/>
                  </a:cubicBezTo>
                  <a:cubicBezTo>
                    <a:pt x="313267" y="50800"/>
                    <a:pt x="311513" y="41093"/>
                    <a:pt x="317500" y="38100"/>
                  </a:cubicBezTo>
                  <a:cubicBezTo>
                    <a:pt x="337820" y="27940"/>
                    <a:pt x="339513" y="56727"/>
                    <a:pt x="342900" y="63500"/>
                  </a:cubicBezTo>
                  <a:cubicBezTo>
                    <a:pt x="346313" y="70326"/>
                    <a:pt x="351367" y="76200"/>
                    <a:pt x="355600" y="82550"/>
                  </a:cubicBezTo>
                  <a:cubicBezTo>
                    <a:pt x="361950" y="78317"/>
                    <a:pt x="370417" y="76200"/>
                    <a:pt x="374650" y="69850"/>
                  </a:cubicBezTo>
                  <a:cubicBezTo>
                    <a:pt x="379491" y="62588"/>
                    <a:pt x="378602" y="52841"/>
                    <a:pt x="381000" y="44450"/>
                  </a:cubicBezTo>
                  <a:cubicBezTo>
                    <a:pt x="399220" y="-19319"/>
                    <a:pt x="373849" y="79405"/>
                    <a:pt x="393700" y="0"/>
                  </a:cubicBezTo>
                  <a:cubicBezTo>
                    <a:pt x="407713" y="70064"/>
                    <a:pt x="399574" y="43022"/>
                    <a:pt x="412750" y="82550"/>
                  </a:cubicBezTo>
                  <a:cubicBezTo>
                    <a:pt x="416983" y="76200"/>
                    <a:pt x="421664" y="70126"/>
                    <a:pt x="425450" y="63500"/>
                  </a:cubicBezTo>
                  <a:cubicBezTo>
                    <a:pt x="430146" y="55281"/>
                    <a:pt x="431457" y="44793"/>
                    <a:pt x="438150" y="38100"/>
                  </a:cubicBezTo>
                  <a:cubicBezTo>
                    <a:pt x="442883" y="33367"/>
                    <a:pt x="450850" y="33867"/>
                    <a:pt x="457200" y="31750"/>
                  </a:cubicBezTo>
                  <a:cubicBezTo>
                    <a:pt x="459317" y="42333"/>
                    <a:pt x="460932" y="53029"/>
                    <a:pt x="463550" y="63500"/>
                  </a:cubicBezTo>
                  <a:cubicBezTo>
                    <a:pt x="465173" y="69994"/>
                    <a:pt x="463685" y="80064"/>
                    <a:pt x="469900" y="82550"/>
                  </a:cubicBezTo>
                  <a:cubicBezTo>
                    <a:pt x="478003" y="85791"/>
                    <a:pt x="486833" y="78317"/>
                    <a:pt x="495300" y="76200"/>
                  </a:cubicBezTo>
                  <a:cubicBezTo>
                    <a:pt x="500944" y="67733"/>
                    <a:pt x="512939" y="44450"/>
                    <a:pt x="527050" y="44450"/>
                  </a:cubicBezTo>
                  <a:cubicBezTo>
                    <a:pt x="534682" y="44450"/>
                    <a:pt x="539085" y="54144"/>
                    <a:pt x="546100" y="57150"/>
                  </a:cubicBezTo>
                  <a:cubicBezTo>
                    <a:pt x="554122" y="60588"/>
                    <a:pt x="563141" y="60992"/>
                    <a:pt x="571500" y="63500"/>
                  </a:cubicBezTo>
                  <a:cubicBezTo>
                    <a:pt x="584322" y="67347"/>
                    <a:pt x="596900" y="71967"/>
                    <a:pt x="609600" y="76200"/>
                  </a:cubicBezTo>
                  <a:cubicBezTo>
                    <a:pt x="615950" y="78317"/>
                    <a:pt x="622048" y="81450"/>
                    <a:pt x="628650" y="82550"/>
                  </a:cubicBezTo>
                  <a:cubicBezTo>
                    <a:pt x="641350" y="84667"/>
                    <a:pt x="654161" y="86202"/>
                    <a:pt x="666750" y="88900"/>
                  </a:cubicBezTo>
                  <a:cubicBezTo>
                    <a:pt x="683817" y="92557"/>
                    <a:pt x="717550" y="101600"/>
                    <a:pt x="717550" y="101600"/>
                  </a:cubicBezTo>
                  <a:cubicBezTo>
                    <a:pt x="723900" y="99483"/>
                    <a:pt x="731867" y="99983"/>
                    <a:pt x="736600" y="95250"/>
                  </a:cubicBezTo>
                  <a:cubicBezTo>
                    <a:pt x="743293" y="88557"/>
                    <a:pt x="749300" y="69850"/>
                    <a:pt x="749300" y="698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879600" y="2578100"/>
              <a:ext cx="774705" cy="114300"/>
            </a:xfrm>
            <a:custGeom>
              <a:avLst/>
              <a:gdLst>
                <a:gd name="connsiteX0" fmla="*/ 0 w 774705"/>
                <a:gd name="connsiteY0" fmla="*/ 19050 h 114300"/>
                <a:gd name="connsiteX1" fmla="*/ 50800 w 774705"/>
                <a:gd name="connsiteY1" fmla="*/ 44450 h 114300"/>
                <a:gd name="connsiteX2" fmla="*/ 88900 w 774705"/>
                <a:gd name="connsiteY2" fmla="*/ 69850 h 114300"/>
                <a:gd name="connsiteX3" fmla="*/ 146050 w 774705"/>
                <a:gd name="connsiteY3" fmla="*/ 88900 h 114300"/>
                <a:gd name="connsiteX4" fmla="*/ 165100 w 774705"/>
                <a:gd name="connsiteY4" fmla="*/ 95250 h 114300"/>
                <a:gd name="connsiteX5" fmla="*/ 184150 w 774705"/>
                <a:gd name="connsiteY5" fmla="*/ 88900 h 114300"/>
                <a:gd name="connsiteX6" fmla="*/ 203200 w 774705"/>
                <a:gd name="connsiteY6" fmla="*/ 76200 h 114300"/>
                <a:gd name="connsiteX7" fmla="*/ 222250 w 774705"/>
                <a:gd name="connsiteY7" fmla="*/ 82550 h 114300"/>
                <a:gd name="connsiteX8" fmla="*/ 234950 w 774705"/>
                <a:gd name="connsiteY8" fmla="*/ 101600 h 114300"/>
                <a:gd name="connsiteX9" fmla="*/ 266700 w 774705"/>
                <a:gd name="connsiteY9" fmla="*/ 69850 h 114300"/>
                <a:gd name="connsiteX10" fmla="*/ 279400 w 774705"/>
                <a:gd name="connsiteY10" fmla="*/ 88900 h 114300"/>
                <a:gd name="connsiteX11" fmla="*/ 285750 w 774705"/>
                <a:gd name="connsiteY11" fmla="*/ 107950 h 114300"/>
                <a:gd name="connsiteX12" fmla="*/ 304800 w 774705"/>
                <a:gd name="connsiteY12" fmla="*/ 101600 h 114300"/>
                <a:gd name="connsiteX13" fmla="*/ 330200 w 774705"/>
                <a:gd name="connsiteY13" fmla="*/ 88900 h 114300"/>
                <a:gd name="connsiteX14" fmla="*/ 336550 w 774705"/>
                <a:gd name="connsiteY14" fmla="*/ 107950 h 114300"/>
                <a:gd name="connsiteX15" fmla="*/ 355600 w 774705"/>
                <a:gd name="connsiteY15" fmla="*/ 114300 h 114300"/>
                <a:gd name="connsiteX16" fmla="*/ 368300 w 774705"/>
                <a:gd name="connsiteY16" fmla="*/ 95250 h 114300"/>
                <a:gd name="connsiteX17" fmla="*/ 374650 w 774705"/>
                <a:gd name="connsiteY17" fmla="*/ 76200 h 114300"/>
                <a:gd name="connsiteX18" fmla="*/ 393700 w 774705"/>
                <a:gd name="connsiteY18" fmla="*/ 114300 h 114300"/>
                <a:gd name="connsiteX19" fmla="*/ 412750 w 774705"/>
                <a:gd name="connsiteY19" fmla="*/ 95250 h 114300"/>
                <a:gd name="connsiteX20" fmla="*/ 431800 w 774705"/>
                <a:gd name="connsiteY20" fmla="*/ 88900 h 114300"/>
                <a:gd name="connsiteX21" fmla="*/ 565150 w 774705"/>
                <a:gd name="connsiteY21" fmla="*/ 82550 h 114300"/>
                <a:gd name="connsiteX22" fmla="*/ 641350 w 774705"/>
                <a:gd name="connsiteY22" fmla="*/ 69850 h 114300"/>
                <a:gd name="connsiteX23" fmla="*/ 666750 w 774705"/>
                <a:gd name="connsiteY23" fmla="*/ 57150 h 114300"/>
                <a:gd name="connsiteX24" fmla="*/ 685800 w 774705"/>
                <a:gd name="connsiteY24" fmla="*/ 50800 h 114300"/>
                <a:gd name="connsiteX25" fmla="*/ 704850 w 774705"/>
                <a:gd name="connsiteY25" fmla="*/ 38100 h 114300"/>
                <a:gd name="connsiteX26" fmla="*/ 723900 w 774705"/>
                <a:gd name="connsiteY26" fmla="*/ 31750 h 114300"/>
                <a:gd name="connsiteX27" fmla="*/ 749300 w 774705"/>
                <a:gd name="connsiteY27" fmla="*/ 19050 h 114300"/>
                <a:gd name="connsiteX28" fmla="*/ 768350 w 774705"/>
                <a:gd name="connsiteY28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4705" h="114300">
                  <a:moveTo>
                    <a:pt x="0" y="19050"/>
                  </a:moveTo>
                  <a:cubicBezTo>
                    <a:pt x="16933" y="27517"/>
                    <a:pt x="34362" y="35057"/>
                    <a:pt x="50800" y="44450"/>
                  </a:cubicBezTo>
                  <a:cubicBezTo>
                    <a:pt x="64052" y="52023"/>
                    <a:pt x="74420" y="65023"/>
                    <a:pt x="88900" y="69850"/>
                  </a:cubicBezTo>
                  <a:lnTo>
                    <a:pt x="146050" y="88900"/>
                  </a:lnTo>
                  <a:lnTo>
                    <a:pt x="165100" y="95250"/>
                  </a:lnTo>
                  <a:cubicBezTo>
                    <a:pt x="171450" y="93133"/>
                    <a:pt x="178163" y="91893"/>
                    <a:pt x="184150" y="88900"/>
                  </a:cubicBezTo>
                  <a:cubicBezTo>
                    <a:pt x="190976" y="85487"/>
                    <a:pt x="195672" y="77455"/>
                    <a:pt x="203200" y="76200"/>
                  </a:cubicBezTo>
                  <a:cubicBezTo>
                    <a:pt x="209802" y="75100"/>
                    <a:pt x="215900" y="80433"/>
                    <a:pt x="222250" y="82550"/>
                  </a:cubicBezTo>
                  <a:cubicBezTo>
                    <a:pt x="226483" y="88900"/>
                    <a:pt x="227466" y="100103"/>
                    <a:pt x="234950" y="101600"/>
                  </a:cubicBezTo>
                  <a:cubicBezTo>
                    <a:pt x="247401" y="104090"/>
                    <a:pt x="262716" y="75826"/>
                    <a:pt x="266700" y="69850"/>
                  </a:cubicBezTo>
                  <a:cubicBezTo>
                    <a:pt x="270933" y="76200"/>
                    <a:pt x="275987" y="82074"/>
                    <a:pt x="279400" y="88900"/>
                  </a:cubicBezTo>
                  <a:cubicBezTo>
                    <a:pt x="282393" y="94887"/>
                    <a:pt x="279763" y="104957"/>
                    <a:pt x="285750" y="107950"/>
                  </a:cubicBezTo>
                  <a:cubicBezTo>
                    <a:pt x="291737" y="110943"/>
                    <a:pt x="298450" y="103717"/>
                    <a:pt x="304800" y="101600"/>
                  </a:cubicBezTo>
                  <a:cubicBezTo>
                    <a:pt x="309033" y="88900"/>
                    <a:pt x="309033" y="67733"/>
                    <a:pt x="330200" y="88900"/>
                  </a:cubicBezTo>
                  <a:cubicBezTo>
                    <a:pt x="334933" y="93633"/>
                    <a:pt x="331817" y="103217"/>
                    <a:pt x="336550" y="107950"/>
                  </a:cubicBezTo>
                  <a:cubicBezTo>
                    <a:pt x="341283" y="112683"/>
                    <a:pt x="349250" y="112183"/>
                    <a:pt x="355600" y="114300"/>
                  </a:cubicBezTo>
                  <a:cubicBezTo>
                    <a:pt x="359833" y="107950"/>
                    <a:pt x="364887" y="102076"/>
                    <a:pt x="368300" y="95250"/>
                  </a:cubicBezTo>
                  <a:cubicBezTo>
                    <a:pt x="371293" y="89263"/>
                    <a:pt x="367957" y="76200"/>
                    <a:pt x="374650" y="76200"/>
                  </a:cubicBezTo>
                  <a:cubicBezTo>
                    <a:pt x="382856" y="76200"/>
                    <a:pt x="392134" y="109602"/>
                    <a:pt x="393700" y="114300"/>
                  </a:cubicBezTo>
                  <a:cubicBezTo>
                    <a:pt x="400050" y="107950"/>
                    <a:pt x="405278" y="100231"/>
                    <a:pt x="412750" y="95250"/>
                  </a:cubicBezTo>
                  <a:cubicBezTo>
                    <a:pt x="418319" y="91537"/>
                    <a:pt x="425130" y="89456"/>
                    <a:pt x="431800" y="88900"/>
                  </a:cubicBezTo>
                  <a:cubicBezTo>
                    <a:pt x="476147" y="85204"/>
                    <a:pt x="520700" y="84667"/>
                    <a:pt x="565150" y="82550"/>
                  </a:cubicBezTo>
                  <a:cubicBezTo>
                    <a:pt x="583590" y="80245"/>
                    <a:pt x="620372" y="77717"/>
                    <a:pt x="641350" y="69850"/>
                  </a:cubicBezTo>
                  <a:cubicBezTo>
                    <a:pt x="650213" y="66526"/>
                    <a:pt x="658049" y="60879"/>
                    <a:pt x="666750" y="57150"/>
                  </a:cubicBezTo>
                  <a:cubicBezTo>
                    <a:pt x="672902" y="54513"/>
                    <a:pt x="679813" y="53793"/>
                    <a:pt x="685800" y="50800"/>
                  </a:cubicBezTo>
                  <a:cubicBezTo>
                    <a:pt x="692626" y="47387"/>
                    <a:pt x="698024" y="41513"/>
                    <a:pt x="704850" y="38100"/>
                  </a:cubicBezTo>
                  <a:cubicBezTo>
                    <a:pt x="710837" y="35107"/>
                    <a:pt x="717748" y="34387"/>
                    <a:pt x="723900" y="31750"/>
                  </a:cubicBezTo>
                  <a:cubicBezTo>
                    <a:pt x="732601" y="28021"/>
                    <a:pt x="740437" y="22374"/>
                    <a:pt x="749300" y="19050"/>
                  </a:cubicBezTo>
                  <a:cubicBezTo>
                    <a:pt x="777713" y="8395"/>
                    <a:pt x="779459" y="22218"/>
                    <a:pt x="768350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89267" y="2362200"/>
              <a:ext cx="459033" cy="114300"/>
            </a:xfrm>
            <a:custGeom>
              <a:avLst/>
              <a:gdLst>
                <a:gd name="connsiteX0" fmla="*/ 459033 w 459033"/>
                <a:gd name="connsiteY0" fmla="*/ 114300 h 114300"/>
                <a:gd name="connsiteX1" fmla="*/ 382833 w 459033"/>
                <a:gd name="connsiteY1" fmla="*/ 63500 h 114300"/>
                <a:gd name="connsiteX2" fmla="*/ 363783 w 459033"/>
                <a:gd name="connsiteY2" fmla="*/ 50800 h 114300"/>
                <a:gd name="connsiteX3" fmla="*/ 344733 w 459033"/>
                <a:gd name="connsiteY3" fmla="*/ 38100 h 114300"/>
                <a:gd name="connsiteX4" fmla="*/ 319333 w 459033"/>
                <a:gd name="connsiteY4" fmla="*/ 44450 h 114300"/>
                <a:gd name="connsiteX5" fmla="*/ 287583 w 459033"/>
                <a:gd name="connsiteY5" fmla="*/ 63500 h 114300"/>
                <a:gd name="connsiteX6" fmla="*/ 281233 w 459033"/>
                <a:gd name="connsiteY6" fmla="*/ 38100 h 114300"/>
                <a:gd name="connsiteX7" fmla="*/ 255833 w 459033"/>
                <a:gd name="connsiteY7" fmla="*/ 0 h 114300"/>
                <a:gd name="connsiteX8" fmla="*/ 243133 w 459033"/>
                <a:gd name="connsiteY8" fmla="*/ 19050 h 114300"/>
                <a:gd name="connsiteX9" fmla="*/ 236783 w 459033"/>
                <a:gd name="connsiteY9" fmla="*/ 57150 h 114300"/>
                <a:gd name="connsiteX10" fmla="*/ 230433 w 459033"/>
                <a:gd name="connsiteY10" fmla="*/ 76200 h 114300"/>
                <a:gd name="connsiteX11" fmla="*/ 211383 w 459033"/>
                <a:gd name="connsiteY11" fmla="*/ 12700 h 114300"/>
                <a:gd name="connsiteX12" fmla="*/ 185983 w 459033"/>
                <a:gd name="connsiteY12" fmla="*/ 69850 h 114300"/>
                <a:gd name="connsiteX13" fmla="*/ 173283 w 459033"/>
                <a:gd name="connsiteY13" fmla="*/ 31750 h 114300"/>
                <a:gd name="connsiteX14" fmla="*/ 160583 w 459033"/>
                <a:gd name="connsiteY14" fmla="*/ 50800 h 114300"/>
                <a:gd name="connsiteX15" fmla="*/ 122483 w 459033"/>
                <a:gd name="connsiteY15" fmla="*/ 76200 h 114300"/>
                <a:gd name="connsiteX16" fmla="*/ 58983 w 459033"/>
                <a:gd name="connsiteY16" fmla="*/ 69850 h 114300"/>
                <a:gd name="connsiteX17" fmla="*/ 1833 w 459033"/>
                <a:gd name="connsiteY17" fmla="*/ 76200 h 114300"/>
                <a:gd name="connsiteX18" fmla="*/ 8183 w 459033"/>
                <a:gd name="connsiteY18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9033" h="114300">
                  <a:moveTo>
                    <a:pt x="459033" y="114300"/>
                  </a:moveTo>
                  <a:lnTo>
                    <a:pt x="382833" y="63500"/>
                  </a:lnTo>
                  <a:lnTo>
                    <a:pt x="363783" y="50800"/>
                  </a:lnTo>
                  <a:lnTo>
                    <a:pt x="344733" y="38100"/>
                  </a:lnTo>
                  <a:cubicBezTo>
                    <a:pt x="336266" y="40217"/>
                    <a:pt x="325504" y="38279"/>
                    <a:pt x="319333" y="44450"/>
                  </a:cubicBezTo>
                  <a:cubicBezTo>
                    <a:pt x="290546" y="73237"/>
                    <a:pt x="341770" y="77047"/>
                    <a:pt x="287583" y="63500"/>
                  </a:cubicBezTo>
                  <a:cubicBezTo>
                    <a:pt x="285466" y="55033"/>
                    <a:pt x="285136" y="45906"/>
                    <a:pt x="281233" y="38100"/>
                  </a:cubicBezTo>
                  <a:cubicBezTo>
                    <a:pt x="274407" y="24448"/>
                    <a:pt x="255833" y="0"/>
                    <a:pt x="255833" y="0"/>
                  </a:cubicBezTo>
                  <a:cubicBezTo>
                    <a:pt x="251600" y="6350"/>
                    <a:pt x="245546" y="11810"/>
                    <a:pt x="243133" y="19050"/>
                  </a:cubicBezTo>
                  <a:cubicBezTo>
                    <a:pt x="239062" y="31264"/>
                    <a:pt x="239576" y="44581"/>
                    <a:pt x="236783" y="57150"/>
                  </a:cubicBezTo>
                  <a:cubicBezTo>
                    <a:pt x="235331" y="63684"/>
                    <a:pt x="232550" y="69850"/>
                    <a:pt x="230433" y="76200"/>
                  </a:cubicBezTo>
                  <a:cubicBezTo>
                    <a:pt x="214973" y="29821"/>
                    <a:pt x="220980" y="51087"/>
                    <a:pt x="211383" y="12700"/>
                  </a:cubicBezTo>
                  <a:cubicBezTo>
                    <a:pt x="196270" y="58040"/>
                    <a:pt x="206109" y="39661"/>
                    <a:pt x="185983" y="69850"/>
                  </a:cubicBezTo>
                  <a:cubicBezTo>
                    <a:pt x="181750" y="57150"/>
                    <a:pt x="180709" y="20611"/>
                    <a:pt x="173283" y="31750"/>
                  </a:cubicBezTo>
                  <a:cubicBezTo>
                    <a:pt x="169050" y="38100"/>
                    <a:pt x="166326" y="45774"/>
                    <a:pt x="160583" y="50800"/>
                  </a:cubicBezTo>
                  <a:cubicBezTo>
                    <a:pt x="149096" y="60851"/>
                    <a:pt x="122483" y="76200"/>
                    <a:pt x="122483" y="76200"/>
                  </a:cubicBezTo>
                  <a:cubicBezTo>
                    <a:pt x="101316" y="74083"/>
                    <a:pt x="80255" y="69850"/>
                    <a:pt x="58983" y="69850"/>
                  </a:cubicBezTo>
                  <a:cubicBezTo>
                    <a:pt x="39816" y="69850"/>
                    <a:pt x="20428" y="80849"/>
                    <a:pt x="1833" y="76200"/>
                  </a:cubicBezTo>
                  <a:cubicBezTo>
                    <a:pt x="-4661" y="74577"/>
                    <a:pt x="8183" y="57150"/>
                    <a:pt x="8183" y="571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927249" y="2616200"/>
              <a:ext cx="540101" cy="95250"/>
            </a:xfrm>
            <a:custGeom>
              <a:avLst/>
              <a:gdLst>
                <a:gd name="connsiteX0" fmla="*/ 540101 w 540101"/>
                <a:gd name="connsiteY0" fmla="*/ 0 h 95250"/>
                <a:gd name="connsiteX1" fmla="*/ 489301 w 540101"/>
                <a:gd name="connsiteY1" fmla="*/ 31750 h 95250"/>
                <a:gd name="connsiteX2" fmla="*/ 362301 w 540101"/>
                <a:gd name="connsiteY2" fmla="*/ 50800 h 95250"/>
                <a:gd name="connsiteX3" fmla="*/ 349601 w 540101"/>
                <a:gd name="connsiteY3" fmla="*/ 69850 h 95250"/>
                <a:gd name="connsiteX4" fmla="*/ 298801 w 540101"/>
                <a:gd name="connsiteY4" fmla="*/ 38100 h 95250"/>
                <a:gd name="connsiteX5" fmla="*/ 279751 w 540101"/>
                <a:gd name="connsiteY5" fmla="*/ 76200 h 95250"/>
                <a:gd name="connsiteX6" fmla="*/ 254351 w 540101"/>
                <a:gd name="connsiteY6" fmla="*/ 69850 h 95250"/>
                <a:gd name="connsiteX7" fmla="*/ 248001 w 540101"/>
                <a:gd name="connsiteY7" fmla="*/ 50800 h 95250"/>
                <a:gd name="connsiteX8" fmla="*/ 228951 w 540101"/>
                <a:gd name="connsiteY8" fmla="*/ 88900 h 95250"/>
                <a:gd name="connsiteX9" fmla="*/ 209901 w 540101"/>
                <a:gd name="connsiteY9" fmla="*/ 95250 h 95250"/>
                <a:gd name="connsiteX10" fmla="*/ 184501 w 540101"/>
                <a:gd name="connsiteY10" fmla="*/ 76200 h 95250"/>
                <a:gd name="connsiteX11" fmla="*/ 146401 w 540101"/>
                <a:gd name="connsiteY11" fmla="*/ 95250 h 95250"/>
                <a:gd name="connsiteX12" fmla="*/ 101951 w 540101"/>
                <a:gd name="connsiteY12" fmla="*/ 82550 h 95250"/>
                <a:gd name="connsiteX13" fmla="*/ 57501 w 540101"/>
                <a:gd name="connsiteY13" fmla="*/ 76200 h 95250"/>
                <a:gd name="connsiteX14" fmla="*/ 351 w 540101"/>
                <a:gd name="connsiteY14" fmla="*/ 571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0101" h="95250">
                  <a:moveTo>
                    <a:pt x="540101" y="0"/>
                  </a:moveTo>
                  <a:cubicBezTo>
                    <a:pt x="523168" y="10583"/>
                    <a:pt x="507161" y="22820"/>
                    <a:pt x="489301" y="31750"/>
                  </a:cubicBezTo>
                  <a:cubicBezTo>
                    <a:pt x="448794" y="52004"/>
                    <a:pt x="407348" y="47582"/>
                    <a:pt x="362301" y="50800"/>
                  </a:cubicBezTo>
                  <a:cubicBezTo>
                    <a:pt x="358068" y="57150"/>
                    <a:pt x="356939" y="67753"/>
                    <a:pt x="349601" y="69850"/>
                  </a:cubicBezTo>
                  <a:cubicBezTo>
                    <a:pt x="320112" y="78276"/>
                    <a:pt x="311934" y="55610"/>
                    <a:pt x="298801" y="38100"/>
                  </a:cubicBezTo>
                  <a:cubicBezTo>
                    <a:pt x="296335" y="45497"/>
                    <a:pt x="288983" y="73123"/>
                    <a:pt x="279751" y="76200"/>
                  </a:cubicBezTo>
                  <a:cubicBezTo>
                    <a:pt x="271472" y="78960"/>
                    <a:pt x="262818" y="71967"/>
                    <a:pt x="254351" y="69850"/>
                  </a:cubicBezTo>
                  <a:cubicBezTo>
                    <a:pt x="252234" y="63500"/>
                    <a:pt x="254694" y="50800"/>
                    <a:pt x="248001" y="50800"/>
                  </a:cubicBezTo>
                  <a:cubicBezTo>
                    <a:pt x="236224" y="50800"/>
                    <a:pt x="233649" y="84202"/>
                    <a:pt x="228951" y="88900"/>
                  </a:cubicBezTo>
                  <a:cubicBezTo>
                    <a:pt x="224218" y="93633"/>
                    <a:pt x="216251" y="93133"/>
                    <a:pt x="209901" y="95250"/>
                  </a:cubicBezTo>
                  <a:cubicBezTo>
                    <a:pt x="190375" y="36671"/>
                    <a:pt x="207142" y="53559"/>
                    <a:pt x="184501" y="76200"/>
                  </a:cubicBezTo>
                  <a:cubicBezTo>
                    <a:pt x="172191" y="88510"/>
                    <a:pt x="161895" y="90085"/>
                    <a:pt x="146401" y="95250"/>
                  </a:cubicBezTo>
                  <a:cubicBezTo>
                    <a:pt x="130079" y="89809"/>
                    <a:pt x="119493" y="85739"/>
                    <a:pt x="101951" y="82550"/>
                  </a:cubicBezTo>
                  <a:cubicBezTo>
                    <a:pt x="87225" y="79873"/>
                    <a:pt x="72318" y="78317"/>
                    <a:pt x="57501" y="76200"/>
                  </a:cubicBezTo>
                  <a:cubicBezTo>
                    <a:pt x="-8064" y="83485"/>
                    <a:pt x="351" y="101717"/>
                    <a:pt x="351" y="571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838450" y="2298700"/>
              <a:ext cx="527050" cy="158750"/>
            </a:xfrm>
            <a:custGeom>
              <a:avLst/>
              <a:gdLst>
                <a:gd name="connsiteX0" fmla="*/ 0 w 527050"/>
                <a:gd name="connsiteY0" fmla="*/ 158750 h 158750"/>
                <a:gd name="connsiteX1" fmla="*/ 69850 w 527050"/>
                <a:gd name="connsiteY1" fmla="*/ 95250 h 158750"/>
                <a:gd name="connsiteX2" fmla="*/ 88900 w 527050"/>
                <a:gd name="connsiteY2" fmla="*/ 88900 h 158750"/>
                <a:gd name="connsiteX3" fmla="*/ 107950 w 527050"/>
                <a:gd name="connsiteY3" fmla="*/ 82550 h 158750"/>
                <a:gd name="connsiteX4" fmla="*/ 133350 w 527050"/>
                <a:gd name="connsiteY4" fmla="*/ 88900 h 158750"/>
                <a:gd name="connsiteX5" fmla="*/ 158750 w 527050"/>
                <a:gd name="connsiteY5" fmla="*/ 76200 h 158750"/>
                <a:gd name="connsiteX6" fmla="*/ 190500 w 527050"/>
                <a:gd name="connsiteY6" fmla="*/ 82550 h 158750"/>
                <a:gd name="connsiteX7" fmla="*/ 203200 w 527050"/>
                <a:gd name="connsiteY7" fmla="*/ 44450 h 158750"/>
                <a:gd name="connsiteX8" fmla="*/ 215900 w 527050"/>
                <a:gd name="connsiteY8" fmla="*/ 63500 h 158750"/>
                <a:gd name="connsiteX9" fmla="*/ 222250 w 527050"/>
                <a:gd name="connsiteY9" fmla="*/ 82550 h 158750"/>
                <a:gd name="connsiteX10" fmla="*/ 234950 w 527050"/>
                <a:gd name="connsiteY10" fmla="*/ 44450 h 158750"/>
                <a:gd name="connsiteX11" fmla="*/ 247650 w 527050"/>
                <a:gd name="connsiteY11" fmla="*/ 0 h 158750"/>
                <a:gd name="connsiteX12" fmla="*/ 254000 w 527050"/>
                <a:gd name="connsiteY12" fmla="*/ 19050 h 158750"/>
                <a:gd name="connsiteX13" fmla="*/ 266700 w 527050"/>
                <a:gd name="connsiteY13" fmla="*/ 69850 h 158750"/>
                <a:gd name="connsiteX14" fmla="*/ 279400 w 527050"/>
                <a:gd name="connsiteY14" fmla="*/ 44450 h 158750"/>
                <a:gd name="connsiteX15" fmla="*/ 292100 w 527050"/>
                <a:gd name="connsiteY15" fmla="*/ 6350 h 158750"/>
                <a:gd name="connsiteX16" fmla="*/ 311150 w 527050"/>
                <a:gd name="connsiteY16" fmla="*/ 0 h 158750"/>
                <a:gd name="connsiteX17" fmla="*/ 323850 w 527050"/>
                <a:gd name="connsiteY17" fmla="*/ 19050 h 158750"/>
                <a:gd name="connsiteX18" fmla="*/ 361950 w 527050"/>
                <a:gd name="connsiteY18" fmla="*/ 38100 h 158750"/>
                <a:gd name="connsiteX19" fmla="*/ 457200 w 527050"/>
                <a:gd name="connsiteY19" fmla="*/ 31750 h 158750"/>
                <a:gd name="connsiteX20" fmla="*/ 520700 w 527050"/>
                <a:gd name="connsiteY20" fmla="*/ 44450 h 158750"/>
                <a:gd name="connsiteX21" fmla="*/ 527050 w 527050"/>
                <a:gd name="connsiteY21" fmla="*/ 1270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7050" h="158750">
                  <a:moveTo>
                    <a:pt x="0" y="158750"/>
                  </a:moveTo>
                  <a:cubicBezTo>
                    <a:pt x="38845" y="96598"/>
                    <a:pt x="12806" y="114265"/>
                    <a:pt x="69850" y="95250"/>
                  </a:cubicBezTo>
                  <a:lnTo>
                    <a:pt x="88900" y="88900"/>
                  </a:lnTo>
                  <a:lnTo>
                    <a:pt x="107950" y="82550"/>
                  </a:lnTo>
                  <a:cubicBezTo>
                    <a:pt x="116417" y="84667"/>
                    <a:pt x="125247" y="92141"/>
                    <a:pt x="133350" y="88900"/>
                  </a:cubicBezTo>
                  <a:cubicBezTo>
                    <a:pt x="171835" y="73506"/>
                    <a:pt x="103332" y="57727"/>
                    <a:pt x="158750" y="76200"/>
                  </a:cubicBezTo>
                  <a:cubicBezTo>
                    <a:pt x="168036" y="90129"/>
                    <a:pt x="172747" y="110954"/>
                    <a:pt x="190500" y="82550"/>
                  </a:cubicBezTo>
                  <a:cubicBezTo>
                    <a:pt x="197595" y="71198"/>
                    <a:pt x="203200" y="44450"/>
                    <a:pt x="203200" y="44450"/>
                  </a:cubicBezTo>
                  <a:cubicBezTo>
                    <a:pt x="207433" y="50800"/>
                    <a:pt x="212487" y="56674"/>
                    <a:pt x="215900" y="63500"/>
                  </a:cubicBezTo>
                  <a:cubicBezTo>
                    <a:pt x="218893" y="69487"/>
                    <a:pt x="217517" y="87283"/>
                    <a:pt x="222250" y="82550"/>
                  </a:cubicBezTo>
                  <a:cubicBezTo>
                    <a:pt x="231716" y="73084"/>
                    <a:pt x="230717" y="57150"/>
                    <a:pt x="234950" y="44450"/>
                  </a:cubicBezTo>
                  <a:cubicBezTo>
                    <a:pt x="244060" y="17121"/>
                    <a:pt x="239677" y="31894"/>
                    <a:pt x="247650" y="0"/>
                  </a:cubicBezTo>
                  <a:cubicBezTo>
                    <a:pt x="249767" y="6350"/>
                    <a:pt x="252239" y="12592"/>
                    <a:pt x="254000" y="19050"/>
                  </a:cubicBezTo>
                  <a:cubicBezTo>
                    <a:pt x="258593" y="35889"/>
                    <a:pt x="266700" y="69850"/>
                    <a:pt x="266700" y="69850"/>
                  </a:cubicBezTo>
                  <a:cubicBezTo>
                    <a:pt x="270933" y="61383"/>
                    <a:pt x="275884" y="53239"/>
                    <a:pt x="279400" y="44450"/>
                  </a:cubicBezTo>
                  <a:cubicBezTo>
                    <a:pt x="284372" y="32021"/>
                    <a:pt x="279400" y="10583"/>
                    <a:pt x="292100" y="6350"/>
                  </a:cubicBezTo>
                  <a:lnTo>
                    <a:pt x="311150" y="0"/>
                  </a:lnTo>
                  <a:cubicBezTo>
                    <a:pt x="315383" y="6350"/>
                    <a:pt x="318454" y="13654"/>
                    <a:pt x="323850" y="19050"/>
                  </a:cubicBezTo>
                  <a:cubicBezTo>
                    <a:pt x="336160" y="31360"/>
                    <a:pt x="346456" y="32935"/>
                    <a:pt x="361950" y="38100"/>
                  </a:cubicBezTo>
                  <a:cubicBezTo>
                    <a:pt x="393700" y="35983"/>
                    <a:pt x="425380" y="31750"/>
                    <a:pt x="457200" y="31750"/>
                  </a:cubicBezTo>
                  <a:cubicBezTo>
                    <a:pt x="472769" y="31750"/>
                    <a:pt x="503916" y="40254"/>
                    <a:pt x="520700" y="44450"/>
                  </a:cubicBezTo>
                  <a:lnTo>
                    <a:pt x="527050" y="12700"/>
                  </a:ln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794000" y="2590800"/>
              <a:ext cx="630757" cy="88900"/>
            </a:xfrm>
            <a:custGeom>
              <a:avLst/>
              <a:gdLst>
                <a:gd name="connsiteX0" fmla="*/ 0 w 630757"/>
                <a:gd name="connsiteY0" fmla="*/ 0 h 88900"/>
                <a:gd name="connsiteX1" fmla="*/ 57150 w 630757"/>
                <a:gd name="connsiteY1" fmla="*/ 38100 h 88900"/>
                <a:gd name="connsiteX2" fmla="*/ 101600 w 630757"/>
                <a:gd name="connsiteY2" fmla="*/ 50800 h 88900"/>
                <a:gd name="connsiteX3" fmla="*/ 177800 w 630757"/>
                <a:gd name="connsiteY3" fmla="*/ 63500 h 88900"/>
                <a:gd name="connsiteX4" fmla="*/ 203200 w 630757"/>
                <a:gd name="connsiteY4" fmla="*/ 57150 h 88900"/>
                <a:gd name="connsiteX5" fmla="*/ 209550 w 630757"/>
                <a:gd name="connsiteY5" fmla="*/ 38100 h 88900"/>
                <a:gd name="connsiteX6" fmla="*/ 234950 w 630757"/>
                <a:gd name="connsiteY6" fmla="*/ 76200 h 88900"/>
                <a:gd name="connsiteX7" fmla="*/ 247650 w 630757"/>
                <a:gd name="connsiteY7" fmla="*/ 57150 h 88900"/>
                <a:gd name="connsiteX8" fmla="*/ 260350 w 630757"/>
                <a:gd name="connsiteY8" fmla="*/ 19050 h 88900"/>
                <a:gd name="connsiteX9" fmla="*/ 273050 w 630757"/>
                <a:gd name="connsiteY9" fmla="*/ 38100 h 88900"/>
                <a:gd name="connsiteX10" fmla="*/ 279400 w 630757"/>
                <a:gd name="connsiteY10" fmla="*/ 63500 h 88900"/>
                <a:gd name="connsiteX11" fmla="*/ 298450 w 630757"/>
                <a:gd name="connsiteY11" fmla="*/ 76200 h 88900"/>
                <a:gd name="connsiteX12" fmla="*/ 311150 w 630757"/>
                <a:gd name="connsiteY12" fmla="*/ 57150 h 88900"/>
                <a:gd name="connsiteX13" fmla="*/ 317500 w 630757"/>
                <a:gd name="connsiteY13" fmla="*/ 38100 h 88900"/>
                <a:gd name="connsiteX14" fmla="*/ 330200 w 630757"/>
                <a:gd name="connsiteY14" fmla="*/ 57150 h 88900"/>
                <a:gd name="connsiteX15" fmla="*/ 336550 w 630757"/>
                <a:gd name="connsiteY15" fmla="*/ 88900 h 88900"/>
                <a:gd name="connsiteX16" fmla="*/ 361950 w 630757"/>
                <a:gd name="connsiteY16" fmla="*/ 63500 h 88900"/>
                <a:gd name="connsiteX17" fmla="*/ 381000 w 630757"/>
                <a:gd name="connsiteY17" fmla="*/ 82550 h 88900"/>
                <a:gd name="connsiteX18" fmla="*/ 469900 w 630757"/>
                <a:gd name="connsiteY18" fmla="*/ 76200 h 88900"/>
                <a:gd name="connsiteX19" fmla="*/ 508000 w 630757"/>
                <a:gd name="connsiteY19" fmla="*/ 69850 h 88900"/>
                <a:gd name="connsiteX20" fmla="*/ 552450 w 630757"/>
                <a:gd name="connsiteY20" fmla="*/ 63500 h 88900"/>
                <a:gd name="connsiteX21" fmla="*/ 628650 w 630757"/>
                <a:gd name="connsiteY21" fmla="*/ 69850 h 88900"/>
                <a:gd name="connsiteX22" fmla="*/ 609600 w 630757"/>
                <a:gd name="connsiteY22" fmla="*/ 444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0757" h="88900">
                  <a:moveTo>
                    <a:pt x="0" y="0"/>
                  </a:moveTo>
                  <a:cubicBezTo>
                    <a:pt x="19050" y="12700"/>
                    <a:pt x="37374" y="26564"/>
                    <a:pt x="57150" y="38100"/>
                  </a:cubicBezTo>
                  <a:cubicBezTo>
                    <a:pt x="64458" y="42363"/>
                    <a:pt x="95811" y="49146"/>
                    <a:pt x="101600" y="50800"/>
                  </a:cubicBezTo>
                  <a:cubicBezTo>
                    <a:pt x="148988" y="64340"/>
                    <a:pt x="84919" y="53180"/>
                    <a:pt x="177800" y="63500"/>
                  </a:cubicBezTo>
                  <a:cubicBezTo>
                    <a:pt x="186267" y="61383"/>
                    <a:pt x="196385" y="62602"/>
                    <a:pt x="203200" y="57150"/>
                  </a:cubicBezTo>
                  <a:cubicBezTo>
                    <a:pt x="208427" y="52969"/>
                    <a:pt x="203810" y="34656"/>
                    <a:pt x="209550" y="38100"/>
                  </a:cubicBezTo>
                  <a:cubicBezTo>
                    <a:pt x="222638" y="45953"/>
                    <a:pt x="234950" y="76200"/>
                    <a:pt x="234950" y="76200"/>
                  </a:cubicBezTo>
                  <a:cubicBezTo>
                    <a:pt x="239183" y="69850"/>
                    <a:pt x="244550" y="64124"/>
                    <a:pt x="247650" y="57150"/>
                  </a:cubicBezTo>
                  <a:cubicBezTo>
                    <a:pt x="253087" y="44917"/>
                    <a:pt x="260350" y="19050"/>
                    <a:pt x="260350" y="19050"/>
                  </a:cubicBezTo>
                  <a:cubicBezTo>
                    <a:pt x="264583" y="25400"/>
                    <a:pt x="270044" y="31085"/>
                    <a:pt x="273050" y="38100"/>
                  </a:cubicBezTo>
                  <a:cubicBezTo>
                    <a:pt x="276488" y="46122"/>
                    <a:pt x="274559" y="56238"/>
                    <a:pt x="279400" y="63500"/>
                  </a:cubicBezTo>
                  <a:cubicBezTo>
                    <a:pt x="283633" y="69850"/>
                    <a:pt x="292100" y="71967"/>
                    <a:pt x="298450" y="76200"/>
                  </a:cubicBezTo>
                  <a:cubicBezTo>
                    <a:pt x="302683" y="69850"/>
                    <a:pt x="307737" y="63976"/>
                    <a:pt x="311150" y="57150"/>
                  </a:cubicBezTo>
                  <a:cubicBezTo>
                    <a:pt x="314143" y="51163"/>
                    <a:pt x="310807" y="38100"/>
                    <a:pt x="317500" y="38100"/>
                  </a:cubicBezTo>
                  <a:cubicBezTo>
                    <a:pt x="325132" y="38100"/>
                    <a:pt x="325967" y="50800"/>
                    <a:pt x="330200" y="57150"/>
                  </a:cubicBezTo>
                  <a:cubicBezTo>
                    <a:pt x="332317" y="67733"/>
                    <a:pt x="328918" y="81268"/>
                    <a:pt x="336550" y="88900"/>
                  </a:cubicBezTo>
                  <a:lnTo>
                    <a:pt x="361950" y="63500"/>
                  </a:lnTo>
                  <a:cubicBezTo>
                    <a:pt x="368300" y="69850"/>
                    <a:pt x="372081" y="81501"/>
                    <a:pt x="381000" y="82550"/>
                  </a:cubicBezTo>
                  <a:cubicBezTo>
                    <a:pt x="410505" y="86021"/>
                    <a:pt x="440339" y="79156"/>
                    <a:pt x="469900" y="76200"/>
                  </a:cubicBezTo>
                  <a:cubicBezTo>
                    <a:pt x="482711" y="74919"/>
                    <a:pt x="495275" y="71808"/>
                    <a:pt x="508000" y="69850"/>
                  </a:cubicBezTo>
                  <a:cubicBezTo>
                    <a:pt x="522793" y="67574"/>
                    <a:pt x="537633" y="65617"/>
                    <a:pt x="552450" y="63500"/>
                  </a:cubicBezTo>
                  <a:cubicBezTo>
                    <a:pt x="577850" y="65617"/>
                    <a:pt x="604470" y="77910"/>
                    <a:pt x="628650" y="69850"/>
                  </a:cubicBezTo>
                  <a:cubicBezTo>
                    <a:pt x="638690" y="66503"/>
                    <a:pt x="609600" y="44450"/>
                    <a:pt x="609600" y="444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143750" y="2305050"/>
              <a:ext cx="763780" cy="158750"/>
            </a:xfrm>
            <a:custGeom>
              <a:avLst/>
              <a:gdLst>
                <a:gd name="connsiteX0" fmla="*/ 0 w 763780"/>
                <a:gd name="connsiteY0" fmla="*/ 158750 h 158750"/>
                <a:gd name="connsiteX1" fmla="*/ 69850 w 763780"/>
                <a:gd name="connsiteY1" fmla="*/ 82550 h 158750"/>
                <a:gd name="connsiteX2" fmla="*/ 107950 w 763780"/>
                <a:gd name="connsiteY2" fmla="*/ 57150 h 158750"/>
                <a:gd name="connsiteX3" fmla="*/ 127000 w 763780"/>
                <a:gd name="connsiteY3" fmla="*/ 44450 h 158750"/>
                <a:gd name="connsiteX4" fmla="*/ 139700 w 763780"/>
                <a:gd name="connsiteY4" fmla="*/ 63500 h 158750"/>
                <a:gd name="connsiteX5" fmla="*/ 203200 w 763780"/>
                <a:gd name="connsiteY5" fmla="*/ 63500 h 158750"/>
                <a:gd name="connsiteX6" fmla="*/ 241300 w 763780"/>
                <a:gd name="connsiteY6" fmla="*/ 50800 h 158750"/>
                <a:gd name="connsiteX7" fmla="*/ 260350 w 763780"/>
                <a:gd name="connsiteY7" fmla="*/ 44450 h 158750"/>
                <a:gd name="connsiteX8" fmla="*/ 279400 w 763780"/>
                <a:gd name="connsiteY8" fmla="*/ 19050 h 158750"/>
                <a:gd name="connsiteX9" fmla="*/ 292100 w 763780"/>
                <a:gd name="connsiteY9" fmla="*/ 0 h 158750"/>
                <a:gd name="connsiteX10" fmla="*/ 304800 w 763780"/>
                <a:gd name="connsiteY10" fmla="*/ 19050 h 158750"/>
                <a:gd name="connsiteX11" fmla="*/ 317500 w 763780"/>
                <a:gd name="connsiteY11" fmla="*/ 57150 h 158750"/>
                <a:gd name="connsiteX12" fmla="*/ 323850 w 763780"/>
                <a:gd name="connsiteY12" fmla="*/ 76200 h 158750"/>
                <a:gd name="connsiteX13" fmla="*/ 342900 w 763780"/>
                <a:gd name="connsiteY13" fmla="*/ 82550 h 158750"/>
                <a:gd name="connsiteX14" fmla="*/ 355600 w 763780"/>
                <a:gd name="connsiteY14" fmla="*/ 44450 h 158750"/>
                <a:gd name="connsiteX15" fmla="*/ 361950 w 763780"/>
                <a:gd name="connsiteY15" fmla="*/ 25400 h 158750"/>
                <a:gd name="connsiteX16" fmla="*/ 381000 w 763780"/>
                <a:gd name="connsiteY16" fmla="*/ 19050 h 158750"/>
                <a:gd name="connsiteX17" fmla="*/ 387350 w 763780"/>
                <a:gd name="connsiteY17" fmla="*/ 50800 h 158750"/>
                <a:gd name="connsiteX18" fmla="*/ 393700 w 763780"/>
                <a:gd name="connsiteY18" fmla="*/ 69850 h 158750"/>
                <a:gd name="connsiteX19" fmla="*/ 412750 w 763780"/>
                <a:gd name="connsiteY19" fmla="*/ 57150 h 158750"/>
                <a:gd name="connsiteX20" fmla="*/ 431800 w 763780"/>
                <a:gd name="connsiteY20" fmla="*/ 19050 h 158750"/>
                <a:gd name="connsiteX21" fmla="*/ 450850 w 763780"/>
                <a:gd name="connsiteY21" fmla="*/ 38100 h 158750"/>
                <a:gd name="connsiteX22" fmla="*/ 457200 w 763780"/>
                <a:gd name="connsiteY22" fmla="*/ 76200 h 158750"/>
                <a:gd name="connsiteX23" fmla="*/ 508000 w 763780"/>
                <a:gd name="connsiteY23" fmla="*/ 63500 h 158750"/>
                <a:gd name="connsiteX24" fmla="*/ 596900 w 763780"/>
                <a:gd name="connsiteY24" fmla="*/ 76200 h 158750"/>
                <a:gd name="connsiteX25" fmla="*/ 622300 w 763780"/>
                <a:gd name="connsiteY25" fmla="*/ 82550 h 158750"/>
                <a:gd name="connsiteX26" fmla="*/ 660400 w 763780"/>
                <a:gd name="connsiteY26" fmla="*/ 101600 h 158750"/>
                <a:gd name="connsiteX27" fmla="*/ 679450 w 763780"/>
                <a:gd name="connsiteY27" fmla="*/ 114300 h 158750"/>
                <a:gd name="connsiteX28" fmla="*/ 704850 w 763780"/>
                <a:gd name="connsiteY28" fmla="*/ 133350 h 158750"/>
                <a:gd name="connsiteX29" fmla="*/ 730250 w 763780"/>
                <a:gd name="connsiteY29" fmla="*/ 139700 h 158750"/>
                <a:gd name="connsiteX30" fmla="*/ 755650 w 763780"/>
                <a:gd name="connsiteY30" fmla="*/ 14605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63780" h="158750">
                  <a:moveTo>
                    <a:pt x="0" y="158750"/>
                  </a:moveTo>
                  <a:cubicBezTo>
                    <a:pt x="7051" y="150691"/>
                    <a:pt x="52637" y="96320"/>
                    <a:pt x="69850" y="82550"/>
                  </a:cubicBezTo>
                  <a:cubicBezTo>
                    <a:pt x="81769" y="73015"/>
                    <a:pt x="95250" y="65617"/>
                    <a:pt x="107950" y="57150"/>
                  </a:cubicBezTo>
                  <a:lnTo>
                    <a:pt x="127000" y="44450"/>
                  </a:lnTo>
                  <a:cubicBezTo>
                    <a:pt x="131233" y="50800"/>
                    <a:pt x="133741" y="58732"/>
                    <a:pt x="139700" y="63500"/>
                  </a:cubicBezTo>
                  <a:cubicBezTo>
                    <a:pt x="156492" y="76934"/>
                    <a:pt x="188922" y="65540"/>
                    <a:pt x="203200" y="63500"/>
                  </a:cubicBezTo>
                  <a:lnTo>
                    <a:pt x="241300" y="50800"/>
                  </a:lnTo>
                  <a:lnTo>
                    <a:pt x="260350" y="44450"/>
                  </a:lnTo>
                  <a:cubicBezTo>
                    <a:pt x="266700" y="35983"/>
                    <a:pt x="273249" y="27662"/>
                    <a:pt x="279400" y="19050"/>
                  </a:cubicBezTo>
                  <a:cubicBezTo>
                    <a:pt x="283836" y="12840"/>
                    <a:pt x="284468" y="0"/>
                    <a:pt x="292100" y="0"/>
                  </a:cubicBezTo>
                  <a:cubicBezTo>
                    <a:pt x="299732" y="0"/>
                    <a:pt x="301700" y="12076"/>
                    <a:pt x="304800" y="19050"/>
                  </a:cubicBezTo>
                  <a:cubicBezTo>
                    <a:pt x="310237" y="31283"/>
                    <a:pt x="313267" y="44450"/>
                    <a:pt x="317500" y="57150"/>
                  </a:cubicBezTo>
                  <a:cubicBezTo>
                    <a:pt x="319617" y="63500"/>
                    <a:pt x="317500" y="74083"/>
                    <a:pt x="323850" y="76200"/>
                  </a:cubicBezTo>
                  <a:lnTo>
                    <a:pt x="342900" y="82550"/>
                  </a:lnTo>
                  <a:lnTo>
                    <a:pt x="355600" y="44450"/>
                  </a:lnTo>
                  <a:cubicBezTo>
                    <a:pt x="357717" y="38100"/>
                    <a:pt x="355600" y="27517"/>
                    <a:pt x="361950" y="25400"/>
                  </a:cubicBezTo>
                  <a:lnTo>
                    <a:pt x="381000" y="19050"/>
                  </a:lnTo>
                  <a:cubicBezTo>
                    <a:pt x="383117" y="29633"/>
                    <a:pt x="384732" y="40329"/>
                    <a:pt x="387350" y="50800"/>
                  </a:cubicBezTo>
                  <a:cubicBezTo>
                    <a:pt x="388973" y="57294"/>
                    <a:pt x="387206" y="68227"/>
                    <a:pt x="393700" y="69850"/>
                  </a:cubicBezTo>
                  <a:cubicBezTo>
                    <a:pt x="401104" y="71701"/>
                    <a:pt x="406400" y="61383"/>
                    <a:pt x="412750" y="57150"/>
                  </a:cubicBezTo>
                  <a:cubicBezTo>
                    <a:pt x="414316" y="52452"/>
                    <a:pt x="423594" y="19050"/>
                    <a:pt x="431800" y="19050"/>
                  </a:cubicBezTo>
                  <a:cubicBezTo>
                    <a:pt x="440780" y="19050"/>
                    <a:pt x="444500" y="31750"/>
                    <a:pt x="450850" y="38100"/>
                  </a:cubicBezTo>
                  <a:cubicBezTo>
                    <a:pt x="452967" y="50800"/>
                    <a:pt x="445435" y="70971"/>
                    <a:pt x="457200" y="76200"/>
                  </a:cubicBezTo>
                  <a:cubicBezTo>
                    <a:pt x="473150" y="83289"/>
                    <a:pt x="508000" y="63500"/>
                    <a:pt x="508000" y="63500"/>
                  </a:cubicBezTo>
                  <a:cubicBezTo>
                    <a:pt x="539216" y="67402"/>
                    <a:pt x="566382" y="70096"/>
                    <a:pt x="596900" y="76200"/>
                  </a:cubicBezTo>
                  <a:cubicBezTo>
                    <a:pt x="605458" y="77912"/>
                    <a:pt x="613833" y="80433"/>
                    <a:pt x="622300" y="82550"/>
                  </a:cubicBezTo>
                  <a:cubicBezTo>
                    <a:pt x="676895" y="118946"/>
                    <a:pt x="607820" y="75310"/>
                    <a:pt x="660400" y="101600"/>
                  </a:cubicBezTo>
                  <a:cubicBezTo>
                    <a:pt x="667226" y="105013"/>
                    <a:pt x="673240" y="109864"/>
                    <a:pt x="679450" y="114300"/>
                  </a:cubicBezTo>
                  <a:cubicBezTo>
                    <a:pt x="688062" y="120451"/>
                    <a:pt x="695384" y="128617"/>
                    <a:pt x="704850" y="133350"/>
                  </a:cubicBezTo>
                  <a:cubicBezTo>
                    <a:pt x="712656" y="137253"/>
                    <a:pt x="721731" y="137807"/>
                    <a:pt x="730250" y="139700"/>
                  </a:cubicBezTo>
                  <a:cubicBezTo>
                    <a:pt x="760693" y="146465"/>
                    <a:pt x="773456" y="146050"/>
                    <a:pt x="755650" y="1460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162800" y="2552700"/>
              <a:ext cx="724128" cy="133350"/>
            </a:xfrm>
            <a:custGeom>
              <a:avLst/>
              <a:gdLst>
                <a:gd name="connsiteX0" fmla="*/ 0 w 724128"/>
                <a:gd name="connsiteY0" fmla="*/ 0 h 133350"/>
                <a:gd name="connsiteX1" fmla="*/ 50800 w 724128"/>
                <a:gd name="connsiteY1" fmla="*/ 44450 h 133350"/>
                <a:gd name="connsiteX2" fmla="*/ 107950 w 724128"/>
                <a:gd name="connsiteY2" fmla="*/ 63500 h 133350"/>
                <a:gd name="connsiteX3" fmla="*/ 158750 w 724128"/>
                <a:gd name="connsiteY3" fmla="*/ 82550 h 133350"/>
                <a:gd name="connsiteX4" fmla="*/ 228600 w 724128"/>
                <a:gd name="connsiteY4" fmla="*/ 101600 h 133350"/>
                <a:gd name="connsiteX5" fmla="*/ 260350 w 724128"/>
                <a:gd name="connsiteY5" fmla="*/ 114300 h 133350"/>
                <a:gd name="connsiteX6" fmla="*/ 292100 w 724128"/>
                <a:gd name="connsiteY6" fmla="*/ 107950 h 133350"/>
                <a:gd name="connsiteX7" fmla="*/ 304800 w 724128"/>
                <a:gd name="connsiteY7" fmla="*/ 88900 h 133350"/>
                <a:gd name="connsiteX8" fmla="*/ 311150 w 724128"/>
                <a:gd name="connsiteY8" fmla="*/ 69850 h 133350"/>
                <a:gd name="connsiteX9" fmla="*/ 330200 w 724128"/>
                <a:gd name="connsiteY9" fmla="*/ 133350 h 133350"/>
                <a:gd name="connsiteX10" fmla="*/ 349250 w 724128"/>
                <a:gd name="connsiteY10" fmla="*/ 114300 h 133350"/>
                <a:gd name="connsiteX11" fmla="*/ 361950 w 724128"/>
                <a:gd name="connsiteY11" fmla="*/ 95250 h 133350"/>
                <a:gd name="connsiteX12" fmla="*/ 381000 w 724128"/>
                <a:gd name="connsiteY12" fmla="*/ 88900 h 133350"/>
                <a:gd name="connsiteX13" fmla="*/ 400050 w 724128"/>
                <a:gd name="connsiteY13" fmla="*/ 127000 h 133350"/>
                <a:gd name="connsiteX14" fmla="*/ 425450 w 724128"/>
                <a:gd name="connsiteY14" fmla="*/ 120650 h 133350"/>
                <a:gd name="connsiteX15" fmla="*/ 450850 w 724128"/>
                <a:gd name="connsiteY15" fmla="*/ 95250 h 133350"/>
                <a:gd name="connsiteX16" fmla="*/ 457200 w 724128"/>
                <a:gd name="connsiteY16" fmla="*/ 114300 h 133350"/>
                <a:gd name="connsiteX17" fmla="*/ 476250 w 724128"/>
                <a:gd name="connsiteY17" fmla="*/ 127000 h 133350"/>
                <a:gd name="connsiteX18" fmla="*/ 527050 w 724128"/>
                <a:gd name="connsiteY18" fmla="*/ 107950 h 133350"/>
                <a:gd name="connsiteX19" fmla="*/ 546100 w 724128"/>
                <a:gd name="connsiteY19" fmla="*/ 101600 h 133350"/>
                <a:gd name="connsiteX20" fmla="*/ 615950 w 724128"/>
                <a:gd name="connsiteY20" fmla="*/ 63500 h 133350"/>
                <a:gd name="connsiteX21" fmla="*/ 641350 w 724128"/>
                <a:gd name="connsiteY21" fmla="*/ 57150 h 133350"/>
                <a:gd name="connsiteX22" fmla="*/ 679450 w 724128"/>
                <a:gd name="connsiteY22" fmla="*/ 44450 h 133350"/>
                <a:gd name="connsiteX23" fmla="*/ 704850 w 724128"/>
                <a:gd name="connsiteY23" fmla="*/ 25400 h 133350"/>
                <a:gd name="connsiteX24" fmla="*/ 723900 w 724128"/>
                <a:gd name="connsiteY24" fmla="*/ 19050 h 133350"/>
                <a:gd name="connsiteX25" fmla="*/ 711200 w 724128"/>
                <a:gd name="connsiteY25" fmla="*/ 6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24128" h="133350">
                  <a:moveTo>
                    <a:pt x="0" y="0"/>
                  </a:moveTo>
                  <a:cubicBezTo>
                    <a:pt x="16933" y="14817"/>
                    <a:pt x="31406" y="33042"/>
                    <a:pt x="50800" y="44450"/>
                  </a:cubicBezTo>
                  <a:cubicBezTo>
                    <a:pt x="68108" y="54631"/>
                    <a:pt x="89306" y="56042"/>
                    <a:pt x="107950" y="63500"/>
                  </a:cubicBezTo>
                  <a:cubicBezTo>
                    <a:pt x="121698" y="68999"/>
                    <a:pt x="143107" y="78284"/>
                    <a:pt x="158750" y="82550"/>
                  </a:cubicBezTo>
                  <a:cubicBezTo>
                    <a:pt x="237529" y="104035"/>
                    <a:pt x="184752" y="86984"/>
                    <a:pt x="228600" y="101600"/>
                  </a:cubicBezTo>
                  <a:cubicBezTo>
                    <a:pt x="283127" y="83424"/>
                    <a:pt x="211743" y="100412"/>
                    <a:pt x="260350" y="114300"/>
                  </a:cubicBezTo>
                  <a:cubicBezTo>
                    <a:pt x="270728" y="117265"/>
                    <a:pt x="281517" y="110067"/>
                    <a:pt x="292100" y="107950"/>
                  </a:cubicBezTo>
                  <a:cubicBezTo>
                    <a:pt x="296333" y="101600"/>
                    <a:pt x="301387" y="95726"/>
                    <a:pt x="304800" y="88900"/>
                  </a:cubicBezTo>
                  <a:cubicBezTo>
                    <a:pt x="307793" y="82913"/>
                    <a:pt x="306417" y="65117"/>
                    <a:pt x="311150" y="69850"/>
                  </a:cubicBezTo>
                  <a:cubicBezTo>
                    <a:pt x="316303" y="75003"/>
                    <a:pt x="327322" y="121839"/>
                    <a:pt x="330200" y="133350"/>
                  </a:cubicBezTo>
                  <a:cubicBezTo>
                    <a:pt x="336550" y="127000"/>
                    <a:pt x="343501" y="121199"/>
                    <a:pt x="349250" y="114300"/>
                  </a:cubicBezTo>
                  <a:cubicBezTo>
                    <a:pt x="354136" y="108437"/>
                    <a:pt x="355991" y="100018"/>
                    <a:pt x="361950" y="95250"/>
                  </a:cubicBezTo>
                  <a:cubicBezTo>
                    <a:pt x="367177" y="91069"/>
                    <a:pt x="374650" y="91017"/>
                    <a:pt x="381000" y="88900"/>
                  </a:cubicBezTo>
                  <a:cubicBezTo>
                    <a:pt x="383466" y="96297"/>
                    <a:pt x="390818" y="123923"/>
                    <a:pt x="400050" y="127000"/>
                  </a:cubicBezTo>
                  <a:cubicBezTo>
                    <a:pt x="408329" y="129760"/>
                    <a:pt x="416983" y="122767"/>
                    <a:pt x="425450" y="120650"/>
                  </a:cubicBezTo>
                  <a:cubicBezTo>
                    <a:pt x="427869" y="113393"/>
                    <a:pt x="431498" y="85574"/>
                    <a:pt x="450850" y="95250"/>
                  </a:cubicBezTo>
                  <a:cubicBezTo>
                    <a:pt x="456837" y="98243"/>
                    <a:pt x="453019" y="109073"/>
                    <a:pt x="457200" y="114300"/>
                  </a:cubicBezTo>
                  <a:cubicBezTo>
                    <a:pt x="461968" y="120259"/>
                    <a:pt x="469900" y="122767"/>
                    <a:pt x="476250" y="127000"/>
                  </a:cubicBezTo>
                  <a:cubicBezTo>
                    <a:pt x="537506" y="114749"/>
                    <a:pt x="483447" y="129751"/>
                    <a:pt x="527050" y="107950"/>
                  </a:cubicBezTo>
                  <a:cubicBezTo>
                    <a:pt x="533037" y="104957"/>
                    <a:pt x="540113" y="104593"/>
                    <a:pt x="546100" y="101600"/>
                  </a:cubicBezTo>
                  <a:cubicBezTo>
                    <a:pt x="580874" y="84213"/>
                    <a:pt x="558394" y="77889"/>
                    <a:pt x="615950" y="63500"/>
                  </a:cubicBezTo>
                  <a:cubicBezTo>
                    <a:pt x="624417" y="61383"/>
                    <a:pt x="632991" y="59658"/>
                    <a:pt x="641350" y="57150"/>
                  </a:cubicBezTo>
                  <a:cubicBezTo>
                    <a:pt x="654172" y="53303"/>
                    <a:pt x="679450" y="44450"/>
                    <a:pt x="679450" y="44450"/>
                  </a:cubicBezTo>
                  <a:cubicBezTo>
                    <a:pt x="687917" y="38100"/>
                    <a:pt x="695661" y="30651"/>
                    <a:pt x="704850" y="25400"/>
                  </a:cubicBezTo>
                  <a:cubicBezTo>
                    <a:pt x="710662" y="22079"/>
                    <a:pt x="721783" y="25400"/>
                    <a:pt x="723900" y="19050"/>
                  </a:cubicBezTo>
                  <a:cubicBezTo>
                    <a:pt x="725793" y="13370"/>
                    <a:pt x="715433" y="10583"/>
                    <a:pt x="711200" y="63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638800" y="2292350"/>
              <a:ext cx="407389" cy="177800"/>
            </a:xfrm>
            <a:custGeom>
              <a:avLst/>
              <a:gdLst>
                <a:gd name="connsiteX0" fmla="*/ 0 w 407389"/>
                <a:gd name="connsiteY0" fmla="*/ 177800 h 177800"/>
                <a:gd name="connsiteX1" fmla="*/ 69850 w 407389"/>
                <a:gd name="connsiteY1" fmla="*/ 88900 h 177800"/>
                <a:gd name="connsiteX2" fmla="*/ 120650 w 407389"/>
                <a:gd name="connsiteY2" fmla="*/ 63500 h 177800"/>
                <a:gd name="connsiteX3" fmla="*/ 165100 w 407389"/>
                <a:gd name="connsiteY3" fmla="*/ 44450 h 177800"/>
                <a:gd name="connsiteX4" fmla="*/ 209550 w 407389"/>
                <a:gd name="connsiteY4" fmla="*/ 82550 h 177800"/>
                <a:gd name="connsiteX5" fmla="*/ 228600 w 407389"/>
                <a:gd name="connsiteY5" fmla="*/ 19050 h 177800"/>
                <a:gd name="connsiteX6" fmla="*/ 234950 w 407389"/>
                <a:gd name="connsiteY6" fmla="*/ 0 h 177800"/>
                <a:gd name="connsiteX7" fmla="*/ 247650 w 407389"/>
                <a:gd name="connsiteY7" fmla="*/ 19050 h 177800"/>
                <a:gd name="connsiteX8" fmla="*/ 260350 w 407389"/>
                <a:gd name="connsiteY8" fmla="*/ 82550 h 177800"/>
                <a:gd name="connsiteX9" fmla="*/ 285750 w 407389"/>
                <a:gd name="connsiteY9" fmla="*/ 25400 h 177800"/>
                <a:gd name="connsiteX10" fmla="*/ 304800 w 407389"/>
                <a:gd name="connsiteY10" fmla="*/ 31750 h 177800"/>
                <a:gd name="connsiteX11" fmla="*/ 311150 w 407389"/>
                <a:gd name="connsiteY11" fmla="*/ 57150 h 177800"/>
                <a:gd name="connsiteX12" fmla="*/ 317500 w 407389"/>
                <a:gd name="connsiteY12" fmla="*/ 76200 h 177800"/>
                <a:gd name="connsiteX13" fmla="*/ 336550 w 407389"/>
                <a:gd name="connsiteY13" fmla="*/ 69850 h 177800"/>
                <a:gd name="connsiteX14" fmla="*/ 355600 w 407389"/>
                <a:gd name="connsiteY14" fmla="*/ 50800 h 177800"/>
                <a:gd name="connsiteX15" fmla="*/ 374650 w 407389"/>
                <a:gd name="connsiteY15" fmla="*/ 38100 h 177800"/>
                <a:gd name="connsiteX16" fmla="*/ 400050 w 407389"/>
                <a:gd name="connsiteY16" fmla="*/ 381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7389" h="177800">
                  <a:moveTo>
                    <a:pt x="0" y="177800"/>
                  </a:moveTo>
                  <a:cubicBezTo>
                    <a:pt x="23283" y="148167"/>
                    <a:pt x="42492" y="114818"/>
                    <a:pt x="69850" y="88900"/>
                  </a:cubicBezTo>
                  <a:cubicBezTo>
                    <a:pt x="83594" y="75880"/>
                    <a:pt x="104030" y="72566"/>
                    <a:pt x="120650" y="63500"/>
                  </a:cubicBezTo>
                  <a:cubicBezTo>
                    <a:pt x="157756" y="43260"/>
                    <a:pt x="119952" y="55737"/>
                    <a:pt x="165100" y="44450"/>
                  </a:cubicBezTo>
                  <a:cubicBezTo>
                    <a:pt x="211479" y="59910"/>
                    <a:pt x="199953" y="44163"/>
                    <a:pt x="209550" y="82550"/>
                  </a:cubicBezTo>
                  <a:cubicBezTo>
                    <a:pt x="219147" y="44163"/>
                    <a:pt x="213140" y="65429"/>
                    <a:pt x="228600" y="19050"/>
                  </a:cubicBezTo>
                  <a:lnTo>
                    <a:pt x="234950" y="0"/>
                  </a:lnTo>
                  <a:cubicBezTo>
                    <a:pt x="239183" y="6350"/>
                    <a:pt x="244237" y="12224"/>
                    <a:pt x="247650" y="19050"/>
                  </a:cubicBezTo>
                  <a:cubicBezTo>
                    <a:pt x="256516" y="36783"/>
                    <a:pt x="258010" y="66169"/>
                    <a:pt x="260350" y="82550"/>
                  </a:cubicBezTo>
                  <a:cubicBezTo>
                    <a:pt x="275463" y="37210"/>
                    <a:pt x="265624" y="55589"/>
                    <a:pt x="285750" y="25400"/>
                  </a:cubicBezTo>
                  <a:cubicBezTo>
                    <a:pt x="292100" y="27517"/>
                    <a:pt x="300619" y="26523"/>
                    <a:pt x="304800" y="31750"/>
                  </a:cubicBezTo>
                  <a:cubicBezTo>
                    <a:pt x="310252" y="38565"/>
                    <a:pt x="308752" y="48759"/>
                    <a:pt x="311150" y="57150"/>
                  </a:cubicBezTo>
                  <a:cubicBezTo>
                    <a:pt x="312989" y="63586"/>
                    <a:pt x="315383" y="69850"/>
                    <a:pt x="317500" y="76200"/>
                  </a:cubicBezTo>
                  <a:cubicBezTo>
                    <a:pt x="323850" y="74083"/>
                    <a:pt x="330981" y="73563"/>
                    <a:pt x="336550" y="69850"/>
                  </a:cubicBezTo>
                  <a:cubicBezTo>
                    <a:pt x="344022" y="64869"/>
                    <a:pt x="348701" y="56549"/>
                    <a:pt x="355600" y="50800"/>
                  </a:cubicBezTo>
                  <a:cubicBezTo>
                    <a:pt x="361463" y="45914"/>
                    <a:pt x="368300" y="42333"/>
                    <a:pt x="374650" y="38100"/>
                  </a:cubicBezTo>
                  <a:cubicBezTo>
                    <a:pt x="409335" y="45037"/>
                    <a:pt x="414032" y="52082"/>
                    <a:pt x="400050" y="3810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632450" y="2597150"/>
              <a:ext cx="451907" cy="95250"/>
            </a:xfrm>
            <a:custGeom>
              <a:avLst/>
              <a:gdLst>
                <a:gd name="connsiteX0" fmla="*/ 0 w 451907"/>
                <a:gd name="connsiteY0" fmla="*/ 0 h 95250"/>
                <a:gd name="connsiteX1" fmla="*/ 57150 w 451907"/>
                <a:gd name="connsiteY1" fmla="*/ 25400 h 95250"/>
                <a:gd name="connsiteX2" fmla="*/ 88900 w 451907"/>
                <a:gd name="connsiteY2" fmla="*/ 44450 h 95250"/>
                <a:gd name="connsiteX3" fmla="*/ 107950 w 451907"/>
                <a:gd name="connsiteY3" fmla="*/ 57150 h 95250"/>
                <a:gd name="connsiteX4" fmla="*/ 146050 w 451907"/>
                <a:gd name="connsiteY4" fmla="*/ 69850 h 95250"/>
                <a:gd name="connsiteX5" fmla="*/ 165100 w 451907"/>
                <a:gd name="connsiteY5" fmla="*/ 76200 h 95250"/>
                <a:gd name="connsiteX6" fmla="*/ 203200 w 451907"/>
                <a:gd name="connsiteY6" fmla="*/ 69850 h 95250"/>
                <a:gd name="connsiteX7" fmla="*/ 228600 w 451907"/>
                <a:gd name="connsiteY7" fmla="*/ 63500 h 95250"/>
                <a:gd name="connsiteX8" fmla="*/ 234950 w 451907"/>
                <a:gd name="connsiteY8" fmla="*/ 31750 h 95250"/>
                <a:gd name="connsiteX9" fmla="*/ 241300 w 451907"/>
                <a:gd name="connsiteY9" fmla="*/ 50800 h 95250"/>
                <a:gd name="connsiteX10" fmla="*/ 247650 w 451907"/>
                <a:gd name="connsiteY10" fmla="*/ 76200 h 95250"/>
                <a:gd name="connsiteX11" fmla="*/ 266700 w 451907"/>
                <a:gd name="connsiteY11" fmla="*/ 69850 h 95250"/>
                <a:gd name="connsiteX12" fmla="*/ 285750 w 451907"/>
                <a:gd name="connsiteY12" fmla="*/ 76200 h 95250"/>
                <a:gd name="connsiteX13" fmla="*/ 285750 w 451907"/>
                <a:gd name="connsiteY13" fmla="*/ 76200 h 95250"/>
                <a:gd name="connsiteX14" fmla="*/ 304800 w 451907"/>
                <a:gd name="connsiteY14" fmla="*/ 82550 h 95250"/>
                <a:gd name="connsiteX15" fmla="*/ 330200 w 451907"/>
                <a:gd name="connsiteY15" fmla="*/ 82550 h 95250"/>
                <a:gd name="connsiteX16" fmla="*/ 330200 w 451907"/>
                <a:gd name="connsiteY16" fmla="*/ 82550 h 95250"/>
                <a:gd name="connsiteX17" fmla="*/ 355600 w 451907"/>
                <a:gd name="connsiteY17" fmla="*/ 95250 h 95250"/>
                <a:gd name="connsiteX18" fmla="*/ 412750 w 451907"/>
                <a:gd name="connsiteY18" fmla="*/ 63500 h 95250"/>
                <a:gd name="connsiteX19" fmla="*/ 450850 w 451907"/>
                <a:gd name="connsiteY19" fmla="*/ 69850 h 95250"/>
                <a:gd name="connsiteX20" fmla="*/ 431800 w 451907"/>
                <a:gd name="connsiteY20" fmla="*/ 76200 h 95250"/>
                <a:gd name="connsiteX21" fmla="*/ 431800 w 451907"/>
                <a:gd name="connsiteY21" fmla="*/ 698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1907" h="95250">
                  <a:moveTo>
                    <a:pt x="0" y="0"/>
                  </a:moveTo>
                  <a:cubicBezTo>
                    <a:pt x="19050" y="8467"/>
                    <a:pt x="38504" y="16077"/>
                    <a:pt x="57150" y="25400"/>
                  </a:cubicBezTo>
                  <a:cubicBezTo>
                    <a:pt x="68189" y="30920"/>
                    <a:pt x="78434" y="37909"/>
                    <a:pt x="88900" y="44450"/>
                  </a:cubicBezTo>
                  <a:cubicBezTo>
                    <a:pt x="95372" y="48495"/>
                    <a:pt x="100976" y="54050"/>
                    <a:pt x="107950" y="57150"/>
                  </a:cubicBezTo>
                  <a:cubicBezTo>
                    <a:pt x="120183" y="62587"/>
                    <a:pt x="133350" y="65617"/>
                    <a:pt x="146050" y="69850"/>
                  </a:cubicBezTo>
                  <a:lnTo>
                    <a:pt x="165100" y="76200"/>
                  </a:lnTo>
                  <a:cubicBezTo>
                    <a:pt x="177800" y="74083"/>
                    <a:pt x="190575" y="72375"/>
                    <a:pt x="203200" y="69850"/>
                  </a:cubicBezTo>
                  <a:cubicBezTo>
                    <a:pt x="211758" y="68138"/>
                    <a:pt x="223013" y="70204"/>
                    <a:pt x="228600" y="63500"/>
                  </a:cubicBezTo>
                  <a:cubicBezTo>
                    <a:pt x="235509" y="55209"/>
                    <a:pt x="232833" y="42333"/>
                    <a:pt x="234950" y="31750"/>
                  </a:cubicBezTo>
                  <a:cubicBezTo>
                    <a:pt x="237067" y="38100"/>
                    <a:pt x="239461" y="44364"/>
                    <a:pt x="241300" y="50800"/>
                  </a:cubicBezTo>
                  <a:cubicBezTo>
                    <a:pt x="243698" y="59191"/>
                    <a:pt x="240668" y="70964"/>
                    <a:pt x="247650" y="76200"/>
                  </a:cubicBezTo>
                  <a:cubicBezTo>
                    <a:pt x="253005" y="80216"/>
                    <a:pt x="260350" y="71967"/>
                    <a:pt x="266700" y="69850"/>
                  </a:cubicBezTo>
                  <a:cubicBezTo>
                    <a:pt x="275518" y="8121"/>
                    <a:pt x="269420" y="10880"/>
                    <a:pt x="285750" y="76200"/>
                  </a:cubicBezTo>
                  <a:lnTo>
                    <a:pt x="285750" y="76200"/>
                  </a:lnTo>
                  <a:lnTo>
                    <a:pt x="304800" y="82550"/>
                  </a:lnTo>
                  <a:cubicBezTo>
                    <a:pt x="321733" y="31750"/>
                    <a:pt x="313267" y="31750"/>
                    <a:pt x="330200" y="82550"/>
                  </a:cubicBezTo>
                  <a:lnTo>
                    <a:pt x="330200" y="82550"/>
                  </a:lnTo>
                  <a:lnTo>
                    <a:pt x="355600" y="95250"/>
                  </a:lnTo>
                  <a:cubicBezTo>
                    <a:pt x="399269" y="66137"/>
                    <a:pt x="379220" y="74677"/>
                    <a:pt x="412750" y="63500"/>
                  </a:cubicBezTo>
                  <a:cubicBezTo>
                    <a:pt x="425450" y="65617"/>
                    <a:pt x="440137" y="62708"/>
                    <a:pt x="450850" y="69850"/>
                  </a:cubicBezTo>
                  <a:cubicBezTo>
                    <a:pt x="456419" y="73563"/>
                    <a:pt x="438493" y="76200"/>
                    <a:pt x="431800" y="76200"/>
                  </a:cubicBezTo>
                  <a:cubicBezTo>
                    <a:pt x="429683" y="76200"/>
                    <a:pt x="431800" y="71967"/>
                    <a:pt x="431800" y="698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686550" y="2343040"/>
              <a:ext cx="323850" cy="108060"/>
            </a:xfrm>
            <a:custGeom>
              <a:avLst/>
              <a:gdLst>
                <a:gd name="connsiteX0" fmla="*/ 323850 w 323850"/>
                <a:gd name="connsiteY0" fmla="*/ 108060 h 108060"/>
                <a:gd name="connsiteX1" fmla="*/ 234950 w 323850"/>
                <a:gd name="connsiteY1" fmla="*/ 57260 h 108060"/>
                <a:gd name="connsiteX2" fmla="*/ 215900 w 323850"/>
                <a:gd name="connsiteY2" fmla="*/ 44560 h 108060"/>
                <a:gd name="connsiteX3" fmla="*/ 177800 w 323850"/>
                <a:gd name="connsiteY3" fmla="*/ 38210 h 108060"/>
                <a:gd name="connsiteX4" fmla="*/ 152400 w 323850"/>
                <a:gd name="connsiteY4" fmla="*/ 31860 h 108060"/>
                <a:gd name="connsiteX5" fmla="*/ 133350 w 323850"/>
                <a:gd name="connsiteY5" fmla="*/ 69960 h 108060"/>
                <a:gd name="connsiteX6" fmla="*/ 127000 w 323850"/>
                <a:gd name="connsiteY6" fmla="*/ 50910 h 108060"/>
                <a:gd name="connsiteX7" fmla="*/ 114300 w 323850"/>
                <a:gd name="connsiteY7" fmla="*/ 6460 h 108060"/>
                <a:gd name="connsiteX8" fmla="*/ 107950 w 323850"/>
                <a:gd name="connsiteY8" fmla="*/ 25510 h 108060"/>
                <a:gd name="connsiteX9" fmla="*/ 101600 w 323850"/>
                <a:gd name="connsiteY9" fmla="*/ 63610 h 108060"/>
                <a:gd name="connsiteX10" fmla="*/ 95250 w 323850"/>
                <a:gd name="connsiteY10" fmla="*/ 44560 h 108060"/>
                <a:gd name="connsiteX11" fmla="*/ 88900 w 323850"/>
                <a:gd name="connsiteY11" fmla="*/ 19160 h 108060"/>
                <a:gd name="connsiteX12" fmla="*/ 69850 w 323850"/>
                <a:gd name="connsiteY12" fmla="*/ 25510 h 108060"/>
                <a:gd name="connsiteX13" fmla="*/ 57150 w 323850"/>
                <a:gd name="connsiteY13" fmla="*/ 44560 h 108060"/>
                <a:gd name="connsiteX14" fmla="*/ 38100 w 323850"/>
                <a:gd name="connsiteY14" fmla="*/ 38210 h 108060"/>
                <a:gd name="connsiteX15" fmla="*/ 19050 w 323850"/>
                <a:gd name="connsiteY15" fmla="*/ 110 h 108060"/>
                <a:gd name="connsiteX16" fmla="*/ 0 w 323850"/>
                <a:gd name="connsiteY16" fmla="*/ 12810 h 10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3850" h="108060">
                  <a:moveTo>
                    <a:pt x="323850" y="108060"/>
                  </a:moveTo>
                  <a:cubicBezTo>
                    <a:pt x="198050" y="29435"/>
                    <a:pt x="335679" y="113220"/>
                    <a:pt x="234950" y="57260"/>
                  </a:cubicBezTo>
                  <a:cubicBezTo>
                    <a:pt x="228279" y="53554"/>
                    <a:pt x="223140" y="46973"/>
                    <a:pt x="215900" y="44560"/>
                  </a:cubicBezTo>
                  <a:cubicBezTo>
                    <a:pt x="203686" y="40489"/>
                    <a:pt x="190425" y="40735"/>
                    <a:pt x="177800" y="38210"/>
                  </a:cubicBezTo>
                  <a:cubicBezTo>
                    <a:pt x="169242" y="36498"/>
                    <a:pt x="160867" y="33977"/>
                    <a:pt x="152400" y="31860"/>
                  </a:cubicBezTo>
                  <a:cubicBezTo>
                    <a:pt x="150834" y="36558"/>
                    <a:pt x="141556" y="69960"/>
                    <a:pt x="133350" y="69960"/>
                  </a:cubicBezTo>
                  <a:cubicBezTo>
                    <a:pt x="126657" y="69960"/>
                    <a:pt x="128839" y="57346"/>
                    <a:pt x="127000" y="50910"/>
                  </a:cubicBezTo>
                  <a:cubicBezTo>
                    <a:pt x="111053" y="-4904"/>
                    <a:pt x="129525" y="52135"/>
                    <a:pt x="114300" y="6460"/>
                  </a:cubicBezTo>
                  <a:cubicBezTo>
                    <a:pt x="112183" y="12810"/>
                    <a:pt x="109402" y="18976"/>
                    <a:pt x="107950" y="25510"/>
                  </a:cubicBezTo>
                  <a:cubicBezTo>
                    <a:pt x="105157" y="38079"/>
                    <a:pt x="108742" y="52897"/>
                    <a:pt x="101600" y="63610"/>
                  </a:cubicBezTo>
                  <a:cubicBezTo>
                    <a:pt x="97887" y="69179"/>
                    <a:pt x="97089" y="50996"/>
                    <a:pt x="95250" y="44560"/>
                  </a:cubicBezTo>
                  <a:cubicBezTo>
                    <a:pt x="92852" y="36169"/>
                    <a:pt x="91017" y="27627"/>
                    <a:pt x="88900" y="19160"/>
                  </a:cubicBezTo>
                  <a:cubicBezTo>
                    <a:pt x="82550" y="21277"/>
                    <a:pt x="75077" y="21329"/>
                    <a:pt x="69850" y="25510"/>
                  </a:cubicBezTo>
                  <a:cubicBezTo>
                    <a:pt x="63891" y="30278"/>
                    <a:pt x="64236" y="41726"/>
                    <a:pt x="57150" y="44560"/>
                  </a:cubicBezTo>
                  <a:cubicBezTo>
                    <a:pt x="50935" y="47046"/>
                    <a:pt x="44450" y="40327"/>
                    <a:pt x="38100" y="38210"/>
                  </a:cubicBezTo>
                  <a:cubicBezTo>
                    <a:pt x="36020" y="31970"/>
                    <a:pt x="27843" y="1869"/>
                    <a:pt x="19050" y="110"/>
                  </a:cubicBezTo>
                  <a:cubicBezTo>
                    <a:pt x="11566" y="-1387"/>
                    <a:pt x="0" y="12810"/>
                    <a:pt x="0" y="1281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597650" y="2616200"/>
              <a:ext cx="381000" cy="108895"/>
            </a:xfrm>
            <a:custGeom>
              <a:avLst/>
              <a:gdLst>
                <a:gd name="connsiteX0" fmla="*/ 381000 w 381000"/>
                <a:gd name="connsiteY0" fmla="*/ 0 h 108895"/>
                <a:gd name="connsiteX1" fmla="*/ 336550 w 381000"/>
                <a:gd name="connsiteY1" fmla="*/ 50800 h 108895"/>
                <a:gd name="connsiteX2" fmla="*/ 292100 w 381000"/>
                <a:gd name="connsiteY2" fmla="*/ 50800 h 108895"/>
                <a:gd name="connsiteX3" fmla="*/ 273050 w 381000"/>
                <a:gd name="connsiteY3" fmla="*/ 38100 h 108895"/>
                <a:gd name="connsiteX4" fmla="*/ 260350 w 381000"/>
                <a:gd name="connsiteY4" fmla="*/ 57150 h 108895"/>
                <a:gd name="connsiteX5" fmla="*/ 254000 w 381000"/>
                <a:gd name="connsiteY5" fmla="*/ 82550 h 108895"/>
                <a:gd name="connsiteX6" fmla="*/ 228600 w 381000"/>
                <a:gd name="connsiteY6" fmla="*/ 76200 h 108895"/>
                <a:gd name="connsiteX7" fmla="*/ 196850 w 381000"/>
                <a:gd name="connsiteY7" fmla="*/ 107950 h 108895"/>
                <a:gd name="connsiteX8" fmla="*/ 184150 w 381000"/>
                <a:gd name="connsiteY8" fmla="*/ 69850 h 108895"/>
                <a:gd name="connsiteX9" fmla="*/ 177800 w 381000"/>
                <a:gd name="connsiteY9" fmla="*/ 95250 h 108895"/>
                <a:gd name="connsiteX10" fmla="*/ 120650 w 381000"/>
                <a:gd name="connsiteY10" fmla="*/ 88900 h 108895"/>
                <a:gd name="connsiteX11" fmla="*/ 0 w 381000"/>
                <a:gd name="connsiteY11" fmla="*/ 76200 h 10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0" h="108895">
                  <a:moveTo>
                    <a:pt x="381000" y="0"/>
                  </a:moveTo>
                  <a:cubicBezTo>
                    <a:pt x="366183" y="16933"/>
                    <a:pt x="353964" y="36552"/>
                    <a:pt x="336550" y="50800"/>
                  </a:cubicBezTo>
                  <a:cubicBezTo>
                    <a:pt x="322909" y="61961"/>
                    <a:pt x="305430" y="57465"/>
                    <a:pt x="292100" y="50800"/>
                  </a:cubicBezTo>
                  <a:cubicBezTo>
                    <a:pt x="285274" y="47387"/>
                    <a:pt x="279400" y="42333"/>
                    <a:pt x="273050" y="38100"/>
                  </a:cubicBezTo>
                  <a:cubicBezTo>
                    <a:pt x="268817" y="44450"/>
                    <a:pt x="263356" y="50135"/>
                    <a:pt x="260350" y="57150"/>
                  </a:cubicBezTo>
                  <a:cubicBezTo>
                    <a:pt x="256912" y="65172"/>
                    <a:pt x="261484" y="78060"/>
                    <a:pt x="254000" y="82550"/>
                  </a:cubicBezTo>
                  <a:cubicBezTo>
                    <a:pt x="246516" y="87040"/>
                    <a:pt x="237067" y="78317"/>
                    <a:pt x="228600" y="76200"/>
                  </a:cubicBezTo>
                  <a:cubicBezTo>
                    <a:pt x="227864" y="77304"/>
                    <a:pt x="206053" y="115312"/>
                    <a:pt x="196850" y="107950"/>
                  </a:cubicBezTo>
                  <a:cubicBezTo>
                    <a:pt x="186397" y="99587"/>
                    <a:pt x="184150" y="69850"/>
                    <a:pt x="184150" y="69850"/>
                  </a:cubicBezTo>
                  <a:cubicBezTo>
                    <a:pt x="182033" y="78317"/>
                    <a:pt x="183252" y="88435"/>
                    <a:pt x="177800" y="95250"/>
                  </a:cubicBezTo>
                  <a:cubicBezTo>
                    <a:pt x="163625" y="112968"/>
                    <a:pt x="129949" y="89447"/>
                    <a:pt x="120650" y="88900"/>
                  </a:cubicBezTo>
                  <a:cubicBezTo>
                    <a:pt x="7975" y="82272"/>
                    <a:pt x="44940" y="98670"/>
                    <a:pt x="0" y="7620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/>
                <p:cNvSpPr/>
                <p:nvPr/>
              </p:nvSpPr>
              <p:spPr>
                <a:xfrm>
                  <a:off x="1638301" y="3124200"/>
                  <a:ext cx="5676899" cy="762000"/>
                </a:xfrm>
                <a:prstGeom prst="rect">
                  <a:avLst/>
                </a:prstGeom>
                <a:noFill/>
                <a:ln w="22225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Reff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n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/2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301" y="3124200"/>
                  <a:ext cx="5676899" cy="7620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22225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/>
            <p:cNvCxnSpPr>
              <a:stCxn id="59" idx="6"/>
            </p:cNvCxnSpPr>
            <p:nvPr/>
          </p:nvCxnSpPr>
          <p:spPr>
            <a:xfrm>
              <a:off x="990600" y="3467100"/>
              <a:ext cx="64770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7" idx="3"/>
              <a:endCxn id="60" idx="2"/>
            </p:cNvCxnSpPr>
            <p:nvPr/>
          </p:nvCxnSpPr>
          <p:spPr>
            <a:xfrm>
              <a:off x="7315200" y="3505200"/>
              <a:ext cx="5334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762000" y="2362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latin typeface="Corbel" pitchFamily="-65" charset="0"/>
              </a:endParaRPr>
            </a:p>
          </p:txBody>
        </p:sp>
        <p:sp>
          <p:nvSpPr>
            <p:cNvPr id="13" name="Oval 12"/>
            <p:cNvSpPr>
              <a:spLocks noChangeAspect="1" noChangeArrowheads="1"/>
            </p:cNvSpPr>
            <p:nvPr/>
          </p:nvSpPr>
          <p:spPr bwMode="auto">
            <a:xfrm>
              <a:off x="1676400" y="2368550"/>
              <a:ext cx="228600" cy="228600"/>
            </a:xfrm>
            <a:prstGeom prst="ellipse">
              <a:avLst/>
            </a:prstGeom>
            <a:solidFill>
              <a:srgbClr val="4B89D0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latin typeface="Corbel" pitchFamily="-65" charset="0"/>
              </a:endParaRPr>
            </a:p>
          </p:txBody>
        </p:sp>
        <p:sp>
          <p:nvSpPr>
            <p:cNvPr id="19" name="Oval 18"/>
            <p:cNvSpPr>
              <a:spLocks noChangeAspect="1" noChangeArrowheads="1"/>
            </p:cNvSpPr>
            <p:nvPr/>
          </p:nvSpPr>
          <p:spPr bwMode="auto">
            <a:xfrm>
              <a:off x="6934200" y="2374901"/>
              <a:ext cx="228600" cy="228600"/>
            </a:xfrm>
            <a:prstGeom prst="ellipse">
              <a:avLst/>
            </a:prstGeom>
            <a:solidFill>
              <a:srgbClr val="4B89D0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latin typeface="Corbel" pitchFamily="-65" charset="0"/>
              </a:endParaRPr>
            </a:p>
          </p:txBody>
        </p:sp>
        <p:sp>
          <p:nvSpPr>
            <p:cNvPr id="20" name="Oval 19"/>
            <p:cNvSpPr>
              <a:spLocks noChangeAspect="1" noChangeArrowheads="1"/>
            </p:cNvSpPr>
            <p:nvPr/>
          </p:nvSpPr>
          <p:spPr bwMode="auto">
            <a:xfrm>
              <a:off x="7848600" y="2374901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latin typeface="Corbel" pitchFamily="-65" charset="0"/>
              </a:endParaRPr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2590800" y="23749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latin typeface="Corbel" pitchFamily="-65" charset="0"/>
              </a:endParaRPr>
            </a:p>
          </p:txBody>
        </p:sp>
        <p:sp>
          <p:nvSpPr>
            <p:cNvPr id="44" name="Oval 43"/>
            <p:cNvSpPr>
              <a:spLocks noChangeAspect="1" noChangeArrowheads="1"/>
            </p:cNvSpPr>
            <p:nvPr/>
          </p:nvSpPr>
          <p:spPr bwMode="auto">
            <a:xfrm>
              <a:off x="5410200" y="2368550"/>
              <a:ext cx="228600" cy="228600"/>
            </a:xfrm>
            <a:prstGeom prst="ellipse">
              <a:avLst/>
            </a:prstGeom>
            <a:solidFill>
              <a:srgbClr val="4B89D0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latin typeface="Corbel" pitchFamily="-65" charset="0"/>
              </a:endParaRPr>
            </a:p>
          </p:txBody>
        </p:sp>
        <p:sp>
          <p:nvSpPr>
            <p:cNvPr id="59" name="Oval 58"/>
            <p:cNvSpPr>
              <a:spLocks noChangeAspect="1" noChangeArrowheads="1"/>
            </p:cNvSpPr>
            <p:nvPr/>
          </p:nvSpPr>
          <p:spPr bwMode="auto">
            <a:xfrm>
              <a:off x="762000" y="3352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latin typeface="Corbel" pitchFamily="-65" charset="0"/>
              </a:endParaRPr>
            </a:p>
          </p:txBody>
        </p:sp>
        <p:sp>
          <p:nvSpPr>
            <p:cNvPr id="60" name="Oval 59"/>
            <p:cNvSpPr>
              <a:spLocks noChangeAspect="1" noChangeArrowheads="1"/>
            </p:cNvSpPr>
            <p:nvPr/>
          </p:nvSpPr>
          <p:spPr bwMode="auto">
            <a:xfrm>
              <a:off x="7848600" y="33909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 dirty="0">
                <a:latin typeface="Corbel" pitchFamily="-65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6742" name="TextBox 756741"/>
              <p:cNvSpPr txBox="1"/>
              <p:nvPr/>
            </p:nvSpPr>
            <p:spPr>
              <a:xfrm>
                <a:off x="457200" y="2057400"/>
                <a:ext cx="5493683" cy="1443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Reff</a:t>
                </a:r>
                <a:r>
                  <a:rPr lang="en-US" sz="2800" dirty="0" smtClean="0"/>
                  <a:t>(</a:t>
                </a:r>
                <a:r>
                  <a:rPr lang="en-US" sz="2800" dirty="0" err="1"/>
                  <a:t>i</a:t>
                </a:r>
                <a:r>
                  <a:rPr lang="en-US" sz="2800" dirty="0" err="1" smtClean="0"/>
                  <a:t>,j</a:t>
                </a:r>
                <a:r>
                  <a:rPr lang="en-US" sz="2800" dirty="0" smtClean="0"/>
                  <a:t>) is a convex function of H. </a:t>
                </a:r>
              </a:p>
              <a:p>
                <a:endParaRPr lang="en-US" sz="2000" dirty="0"/>
              </a:p>
              <a:p>
                <a:r>
                  <a:rPr lang="en-US" sz="2800" dirty="0" smtClean="0"/>
                  <a:t>So,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</a:rPr>
                          <m:t>Reff</m:t>
                        </m:r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 smtClean="0"/>
                  <a:t> is convex.</a:t>
                </a:r>
                <a:endParaRPr lang="en-US" sz="2800" dirty="0"/>
              </a:p>
            </p:txBody>
          </p:sp>
        </mc:Choice>
        <mc:Fallback xmlns="">
          <p:sp>
            <p:nvSpPr>
              <p:cNvPr id="756742" name="TextBox 7567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5493683" cy="1443472"/>
              </a:xfrm>
              <a:prstGeom prst="rect">
                <a:avLst/>
              </a:prstGeom>
              <a:blipFill rotWithShape="1">
                <a:blip r:embed="rId6"/>
                <a:stretch>
                  <a:fillRect l="-2220" t="-3814" r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329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7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152400"/>
                <a:ext cx="8229600" cy="1143000"/>
              </a:xfrm>
            </p:spPr>
            <p:txBody>
              <a:bodyPr/>
              <a:lstStyle/>
              <a:p>
                <a:pPr algn="l"/>
                <a:r>
                  <a:rPr lang="en-US" sz="3400" b="1" dirty="0" smtClean="0">
                    <a:solidFill>
                      <a:srgbClr val="000090"/>
                    </a:solidFill>
                  </a:rPr>
                  <a:t>Our Application: </a:t>
                </a:r>
                <a14:m>
                  <m:oMath xmlns:m="http://schemas.openxmlformats.org/officeDocument/2006/math">
                    <m:r>
                      <a:rPr lang="en-US" sz="3400" b="1" i="1" dirty="0">
                        <a:solidFill>
                          <a:srgbClr val="000090"/>
                        </a:solidFill>
                        <a:latin typeface="Cambria Math"/>
                      </a:rPr>
                      <m:t>𝑸</m:t>
                    </m:r>
                    <m:r>
                      <a:rPr lang="en-US" sz="3400" b="1" i="1" dirty="0">
                        <a:solidFill>
                          <a:srgbClr val="000090"/>
                        </a:solidFill>
                        <a:latin typeface="Cambria Math"/>
                      </a:rPr>
                      <m:t>(</m:t>
                    </m:r>
                    <m:r>
                      <a:rPr lang="en-US" sz="3400" b="1" i="1" dirty="0">
                        <a:solidFill>
                          <a:srgbClr val="000090"/>
                        </a:solidFill>
                        <a:latin typeface="Cambria Math"/>
                      </a:rPr>
                      <m:t>𝑯</m:t>
                    </m:r>
                    <m:r>
                      <a:rPr lang="en-US" sz="3400" b="1" i="1" dirty="0">
                        <a:solidFill>
                          <a:srgbClr val="000090"/>
                        </a:solidFill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sz="3400" b="1" i="1" dirty="0" err="1">
                            <a:solidFill>
                              <a:srgbClr val="00009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400" b="1" i="1" dirty="0" err="1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400" dirty="0" err="1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3400" b="1" i="1" dirty="0" smtClean="0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  <m:t>𝒆</m:t>
                            </m:r>
                            <m:r>
                              <a:rPr lang="en-US" sz="3400" b="1" i="1" dirty="0" smtClean="0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3400" b="1" i="1" dirty="0" smtClean="0">
                                <a:solidFill>
                                  <a:srgbClr val="000090"/>
                                </a:solidFill>
                                <a:latin typeface="Cambria Math"/>
                              </a:rPr>
                              <m:t>𝑭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sz="3400" b="1" dirty="0">
                            <a:solidFill>
                              <a:srgbClr val="000090"/>
                            </a:solidFill>
                            <a:latin typeface="Cambria Math"/>
                          </a:rPr>
                          <m:t>Reff</m:t>
                        </m:r>
                        <m:r>
                          <a:rPr lang="en-US" sz="3400" b="1" i="1" dirty="0">
                            <a:solidFill>
                              <a:srgbClr val="00009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400" b="1" i="1" dirty="0" smtClean="0">
                            <a:solidFill>
                              <a:srgbClr val="000090"/>
                            </a:solidFill>
                            <a:latin typeface="Cambria Math"/>
                          </a:rPr>
                          <m:t>𝒆</m:t>
                        </m:r>
                        <m:r>
                          <a:rPr lang="en-US" sz="3400" b="1" i="1" dirty="0">
                            <a:solidFill>
                              <a:srgbClr val="00009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3400" b="1" dirty="0">
                  <a:solidFill>
                    <a:srgbClr val="000090"/>
                  </a:solidFill>
                </a:endParaRPr>
              </a:p>
            </p:txBody>
          </p:sp>
        </mc:Choice>
        <mc:Fallback xmlns="">
          <p:sp>
            <p:nvSpPr>
              <p:cNvPr id="7567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52400"/>
                <a:ext cx="8229600" cy="1143000"/>
              </a:xfrm>
              <a:blipFill rotWithShape="1">
                <a:blip r:embed="rId3"/>
                <a:stretch>
                  <a:fillRect l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Main Tech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latin typeface="Cambria Math"/>
                      </a:rPr>
                      <m:t>=(</m:t>
                    </m:r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latin typeface="Cambria Math"/>
                      </a:rPr>
                      <m:t>𝐸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is k-connected, there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≈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𝐹</m:t>
                    </m:r>
                    <m:r>
                      <a:rPr lang="en-US" sz="2800" b="0" i="1" dirty="0" smtClean="0">
                        <a:latin typeface="Cambria Math"/>
                      </a:rPr>
                      <m:t>⊆</m:t>
                    </m:r>
                    <m:r>
                      <a:rPr lang="en-US" sz="2800" b="0" i="1" dirty="0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, F is k/2-connected and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Ref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≤</m:t>
                          </m:r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𝑂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4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7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Plan of the Talk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7750" y="2209800"/>
            <a:ext cx="2286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ATSP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2133600"/>
            <a:ext cx="2514600" cy="933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Thin Spanning Tree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4419600"/>
            <a:ext cx="2590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Thin Basis Problem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33800" y="2057400"/>
            <a:ext cx="1447800" cy="1066800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6317742" y="2888742"/>
            <a:ext cx="1066800" cy="1690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14400" y="4419600"/>
            <a:ext cx="2667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Method of Interlacing Polys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3962401" y="4482084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57931" y="2286000"/>
            <a:ext cx="1018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 Cost</a:t>
            </a:r>
          </a:p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31583" y="3352800"/>
            <a:ext cx="113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 Resist</a:t>
            </a:r>
          </a:p>
          <a:p>
            <a:r>
              <a:rPr lang="en-US" dirty="0" smtClean="0"/>
              <a:t>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7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Given a set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in isotropic position,</a:t>
                </a:r>
              </a:p>
              <a:p>
                <a:pPr marL="0" lv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nary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   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10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then there is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>
                  <a:buClr>
                    <a:srgbClr val="4B89D0"/>
                  </a:buClr>
                  <a:buSzPct val="100000"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  <a:blipFill rotWithShape="1">
                <a:blip r:embed="rId3"/>
                <a:stretch>
                  <a:fillRect l="-1455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Thin Basis </a:t>
            </a:r>
            <a:r>
              <a:rPr lang="en-US" sz="3400" b="1" dirty="0" err="1" smtClean="0">
                <a:solidFill>
                  <a:srgbClr val="000090"/>
                </a:solidFill>
              </a:rPr>
              <a:t>Prob</a:t>
            </a:r>
            <a:r>
              <a:rPr lang="en-US" sz="3400" b="1" dirty="0" smtClean="0">
                <a:solidFill>
                  <a:srgbClr val="000090"/>
                </a:solidFill>
              </a:rPr>
              <a:t> </a:t>
            </a:r>
            <a:r>
              <a:rPr lang="en-US" sz="2400" b="1" dirty="0" smtClean="0">
                <a:solidFill>
                  <a:srgbClr val="000090"/>
                </a:solidFill>
              </a:rPr>
              <a:t>[Marcus-Spielman-Srivastava’13]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38800" y="3962400"/>
            <a:ext cx="24384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1"/>
            <a:endCxn id="28" idx="3"/>
          </p:cNvCxnSpPr>
          <p:nvPr/>
        </p:nvCxnSpPr>
        <p:spPr>
          <a:xfrm>
            <a:off x="5638800" y="4886325"/>
            <a:ext cx="2438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28" idx="0"/>
          </p:cNvCxnSpPr>
          <p:nvPr/>
        </p:nvCxnSpPr>
        <p:spPr>
          <a:xfrm flipV="1">
            <a:off x="6858000" y="3962400"/>
            <a:ext cx="0" cy="1847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639941" y="4876800"/>
            <a:ext cx="239145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400800" y="4686300"/>
            <a:ext cx="478284" cy="1905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65620" y="4876800"/>
            <a:ext cx="220980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400800" y="4876800"/>
            <a:ext cx="478282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879082" y="4876800"/>
            <a:ext cx="436118" cy="2667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79082" y="4419600"/>
            <a:ext cx="207518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879082" y="4648200"/>
            <a:ext cx="436118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062" y="4892607"/>
                <a:ext cx="3664914" cy="105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62" y="4892607"/>
                <a:ext cx="3664914" cy="1050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 flipV="1">
            <a:off x="6639941" y="4419600"/>
            <a:ext cx="218059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ular Callout 18"/>
          <p:cNvSpPr/>
          <p:nvPr/>
        </p:nvSpPr>
        <p:spPr>
          <a:xfrm>
            <a:off x="4087241" y="3352800"/>
            <a:ext cx="3124200" cy="755303"/>
          </a:xfrm>
          <a:prstGeom prst="wedgeRectCallout">
            <a:avLst>
              <a:gd name="adj1" fmla="val -64710"/>
              <a:gd name="adj2" fmla="val 29836"/>
            </a:avLst>
          </a:prstGeom>
          <a:solidFill>
            <a:schemeClr val="bg1"/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 Linearly independent set of vectors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3527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3527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Given a set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dirty="0" smtClean="0"/>
                  <a:t> s.t.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1000" dirty="0" smtClean="0"/>
                  <a:t>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If  			     		    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then there is a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>
                  <a:buClr>
                    <a:srgbClr val="4B89D0"/>
                  </a:buClr>
                  <a:buSzPct val="100000"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  <a:blipFill rotWithShape="1">
                <a:blip r:embed="rId3"/>
                <a:stretch>
                  <a:fillRect l="-1455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Weaker </a:t>
            </a:r>
            <a:r>
              <a:rPr lang="en-US" sz="3400" b="1" dirty="0" err="1" smtClean="0">
                <a:solidFill>
                  <a:srgbClr val="000090"/>
                </a:solidFill>
              </a:rPr>
              <a:t>Suff</a:t>
            </a:r>
            <a:r>
              <a:rPr lang="en-US" sz="3400" b="1" dirty="0" smtClean="0">
                <a:solidFill>
                  <a:srgbClr val="000090"/>
                </a:solidFill>
              </a:rPr>
              <a:t> Cond for Thin Basis Problem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38800" y="3962400"/>
            <a:ext cx="2438400" cy="184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1"/>
            <a:endCxn id="28" idx="3"/>
          </p:cNvCxnSpPr>
          <p:nvPr/>
        </p:nvCxnSpPr>
        <p:spPr>
          <a:xfrm>
            <a:off x="5638800" y="4886325"/>
            <a:ext cx="2438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  <a:endCxn id="28" idx="0"/>
          </p:cNvCxnSpPr>
          <p:nvPr/>
        </p:nvCxnSpPr>
        <p:spPr>
          <a:xfrm flipV="1">
            <a:off x="6858000" y="3962400"/>
            <a:ext cx="0" cy="18478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614160" y="4876800"/>
            <a:ext cx="264923" cy="5334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6639941" y="4191000"/>
            <a:ext cx="239141" cy="6858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65620" y="4876800"/>
            <a:ext cx="335280" cy="5334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400800" y="4876800"/>
            <a:ext cx="478282" cy="365193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879082" y="4724400"/>
            <a:ext cx="664718" cy="1524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59982" y="4876800"/>
            <a:ext cx="419100" cy="133971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6879082" y="4419600"/>
            <a:ext cx="321818" cy="4572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42062" y="4892607"/>
                <a:ext cx="3664914" cy="105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62" y="4892607"/>
                <a:ext cx="3664914" cy="10509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 flipV="1">
            <a:off x="6248400" y="4533900"/>
            <a:ext cx="609600" cy="342900"/>
          </a:xfrm>
          <a:prstGeom prst="straightConnector1">
            <a:avLst/>
          </a:prstGeom>
          <a:ln w="2540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95151" y="2286000"/>
                <a:ext cx="2520049" cy="664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max</m:t>
                          </m:r>
                        </m:e>
                        <m:li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lim>
                      </m:limLow>
                      <m:sSup>
                        <m:s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151" y="2286000"/>
                <a:ext cx="2520049" cy="6646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24000" y="2057400"/>
                <a:ext cx="2380845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≼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</m:nary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   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057400"/>
                <a:ext cx="2380845" cy="11378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3209" y="3548042"/>
                <a:ext cx="3881191" cy="56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</a:rPr>
                  <a:t>there are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𝜖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disjoint bases,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9" y="3548042"/>
                <a:ext cx="3881191" cy="566758"/>
              </a:xfrm>
              <a:prstGeom prst="rect">
                <a:avLst/>
              </a:prstGeom>
              <a:blipFill rotWithShape="1">
                <a:blip r:embed="rId7"/>
                <a:stretch>
                  <a:fillRect l="-3140" t="-9677" r="-2198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12752" y="3581400"/>
            <a:ext cx="3911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………………………………………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2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3527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73527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BB5D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3BB5D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53E7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753E7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05800" cy="50609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600" dirty="0" smtClean="0"/>
                  <a:t>A probability </a:t>
                </a:r>
                <a:r>
                  <a:rPr lang="en-US" sz="2600" dirty="0" err="1" smtClean="0"/>
                  <a:t>dist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𝜇</m:t>
                    </m:r>
                    <m:r>
                      <a:rPr lang="en-US" sz="2600" b="0" i="1" smtClean="0">
                        <a:latin typeface="Cambria Math"/>
                      </a:rPr>
                      <m:t>(.)</m:t>
                    </m:r>
                  </m:oMath>
                </a14:m>
                <a:r>
                  <a:rPr lang="en-US" sz="2600" dirty="0" smtClean="0"/>
                  <a:t> on bases is </a:t>
                </a:r>
                <a:r>
                  <a:rPr lang="en-US" sz="2600" dirty="0" err="1" smtClean="0"/>
                  <a:t>determinantal</a:t>
                </a:r>
                <a:r>
                  <a:rPr lang="en-US" sz="2600" dirty="0" smtClean="0"/>
                  <a:t> if there are nonnegative weights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𝜆</m:t>
                    </m:r>
                    <m:r>
                      <a:rPr lang="en-US" sz="2600" b="0" i="1" smtClean="0">
                        <a:latin typeface="Cambria Math"/>
                      </a:rPr>
                      <m:t>:</m:t>
                    </m:r>
                    <m:r>
                      <a:rPr lang="en-US" sz="2600" b="0" i="1" smtClean="0">
                        <a:latin typeface="Cambria Math"/>
                      </a:rPr>
                      <m:t>𝐸</m:t>
                    </m:r>
                    <m:r>
                      <a:rPr lang="en-US" sz="2600" b="0" i="1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ℝ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det</m:t>
                      </m:r>
                      <m:r>
                        <a:rPr lang="en-US" sz="2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14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600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1</a:t>
                </a:r>
                <a:r>
                  <a:rPr lang="en-US" sz="2600" dirty="0" smtClean="0"/>
                  <a:t>. If there are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1/</m:t>
                    </m:r>
                    <m:r>
                      <a:rPr lang="en-US" sz="2600" b="0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disj</a:t>
                </a:r>
                <a:r>
                  <a:rPr lang="en-US" sz="2600" dirty="0" smtClean="0"/>
                  <a:t> bases, then there is a </a:t>
                </a:r>
                <a:r>
                  <a:rPr lang="en-US" sz="2600" dirty="0" err="1" smtClean="0"/>
                  <a:t>determinantal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600" dirty="0" smtClean="0"/>
                  <a:t> with </a:t>
                </a:r>
                <a:r>
                  <a:rPr lang="en-US" sz="2600" dirty="0" err="1" smtClean="0"/>
                  <a:t>marginals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𝜖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200" dirty="0" smtClean="0"/>
                  <a:t>	using maximum entropy convex programs.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14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600" dirty="0" err="1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 2</a:t>
                </a:r>
                <a:r>
                  <a:rPr lang="en-US" sz="2600" dirty="0" smtClean="0"/>
                  <a:t>.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600" b="0" i="1" smtClean="0">
                                <a:latin typeface="Cambria Math"/>
                              </a:rPr>
                              <m:t>𝑒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/>
                          </a:rPr>
                          <m:t>≤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𝜖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600" dirty="0" smtClean="0"/>
                  <a:t> has marginals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≤</m:t>
                    </m:r>
                    <m:r>
                      <a:rPr lang="en-US" sz="2600" b="0" i="1" smtClean="0">
                        <a:latin typeface="Cambria Math"/>
                      </a:rPr>
                      <m:t>𝛿</m:t>
                    </m:r>
                    <m:r>
                      <a:rPr lang="en-US" sz="26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600" dirty="0" smtClean="0"/>
                  <a:t> then   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∃</m:t>
                    </m:r>
                    <m:r>
                      <a:rPr lang="en-US" sz="2600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600" dirty="0" smtClean="0"/>
                  <a:t> in support of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s.t.</a:t>
                </a:r>
                <a:endParaRPr lang="en-US" sz="2600" dirty="0" smtClean="0"/>
              </a:p>
              <a:p>
                <a:pPr marL="0" lv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𝛿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05800" cy="5060950"/>
              </a:xfrm>
              <a:blipFill rotWithShape="1">
                <a:blip r:embed="rId3"/>
                <a:stretch>
                  <a:fillRect l="-1247" t="-1807" r="-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Proof of Thin Basis </a:t>
            </a:r>
            <a:r>
              <a:rPr lang="en-US" sz="3400" b="1" dirty="0" err="1" smtClean="0">
                <a:solidFill>
                  <a:srgbClr val="000090"/>
                </a:solidFill>
              </a:rPr>
              <a:t>Thm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4495800"/>
            <a:ext cx="8077200" cy="1828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4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History of Graph </a:t>
            </a:r>
            <a:r>
              <a:rPr lang="en-US" sz="3400" b="1" dirty="0" err="1" smtClean="0">
                <a:solidFill>
                  <a:srgbClr val="000090"/>
                </a:solidFill>
              </a:rPr>
              <a:t>Sparsification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52800" y="1622381"/>
            <a:ext cx="25146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Spectral </a:t>
            </a:r>
            <a:r>
              <a:rPr lang="en-US" sz="2400" dirty="0" err="1" smtClean="0">
                <a:solidFill>
                  <a:prstClr val="black"/>
                </a:solidFill>
              </a:rPr>
              <a:t>Sparsifier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[Spielman-Teng’04]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2362200" cy="1080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Cut </a:t>
            </a:r>
            <a:r>
              <a:rPr lang="en-US" sz="2400" dirty="0" err="1" smtClean="0">
                <a:solidFill>
                  <a:prstClr val="black"/>
                </a:solidFill>
              </a:rPr>
              <a:t>Sparsifier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[Benczur-Karger’96]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4800" y="6891867"/>
            <a:ext cx="3124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Spectrally Thin Tree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-2721878" y="6531878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066800" y="5173133"/>
            <a:ext cx="3581400" cy="999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Proof of </a:t>
            </a:r>
            <a:r>
              <a:rPr lang="en-US" sz="2400" dirty="0" err="1" smtClean="0">
                <a:solidFill>
                  <a:prstClr val="black"/>
                </a:solidFill>
              </a:rPr>
              <a:t>Kadison</a:t>
            </a:r>
            <a:r>
              <a:rPr lang="en-US" sz="2400" dirty="0" smtClean="0">
                <a:solidFill>
                  <a:prstClr val="black"/>
                </a:solidFill>
              </a:rPr>
              <a:t>-Singer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[Marcus-Spielman-Srivastava’13]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72990" y="5156200"/>
            <a:ext cx="225707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Asymmetric TSP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[O-Anari’14]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7000" y="1634067"/>
            <a:ext cx="2438400" cy="10805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400" dirty="0" err="1" smtClean="0">
                <a:solidFill>
                  <a:prstClr val="black"/>
                </a:solidFill>
              </a:rPr>
              <a:t>Laplacian</a:t>
            </a:r>
            <a:r>
              <a:rPr lang="en-US" sz="2400" dirty="0" smtClean="0">
                <a:solidFill>
                  <a:prstClr val="black"/>
                </a:solidFill>
              </a:rPr>
              <a:t> Solvers</a:t>
            </a:r>
          </a:p>
          <a:p>
            <a:pPr lvl="0" algn="ctr"/>
            <a:r>
              <a:rPr lang="en-US" dirty="0" smtClean="0">
                <a:solidFill>
                  <a:prstClr val="black"/>
                </a:solidFill>
              </a:rPr>
              <a:t>[Spielman-Teng’04]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24400" y="3276600"/>
            <a:ext cx="346075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SS by Effective Resistance </a:t>
            </a:r>
            <a:r>
              <a:rPr lang="en-US" dirty="0" smtClean="0">
                <a:solidFill>
                  <a:prstClr val="black"/>
                </a:solidFill>
              </a:rPr>
              <a:t>[Spielman-Srivastava’09]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90600" y="3225800"/>
            <a:ext cx="2895600" cy="106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Linear size SS </a:t>
            </a:r>
            <a:r>
              <a:rPr lang="en-US" dirty="0" smtClean="0">
                <a:solidFill>
                  <a:prstClr val="black"/>
                </a:solidFill>
              </a:rPr>
              <a:t>[Batson-Spielman-Srivastava’10]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7450336">
            <a:off x="8033063" y="2883080"/>
            <a:ext cx="812800" cy="552451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5950598">
            <a:off x="-1913900" y="4146109"/>
            <a:ext cx="812800" cy="552451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743200" y="1778000"/>
            <a:ext cx="609600" cy="736601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>
            <a:off x="5867400" y="1773262"/>
            <a:ext cx="609600" cy="736601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0800000">
            <a:off x="3962400" y="3429001"/>
            <a:ext cx="609600" cy="736601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4724400" y="5164666"/>
            <a:ext cx="1371600" cy="1007535"/>
          </a:xfrm>
          <a:prstGeom prst="rightArrow">
            <a:avLst/>
          </a:prstGeom>
          <a:noFill/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This Talk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5400000">
            <a:off x="1831974" y="4473575"/>
            <a:ext cx="812800" cy="552451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04800" y="1498600"/>
            <a:ext cx="8610600" cy="4775200"/>
            <a:chOff x="304800" y="1123950"/>
            <a:chExt cx="8610600" cy="3581400"/>
          </a:xfrm>
        </p:grpSpPr>
        <p:sp>
          <p:nvSpPr>
            <p:cNvPr id="3" name="Rectangle 2"/>
            <p:cNvSpPr/>
            <p:nvPr/>
          </p:nvSpPr>
          <p:spPr>
            <a:xfrm>
              <a:off x="381000" y="1123950"/>
              <a:ext cx="8534400" cy="21336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" y="2765107"/>
              <a:ext cx="737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OPT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1000" y="3638550"/>
              <a:ext cx="4343400" cy="1066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1000" y="3638550"/>
              <a:ext cx="914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Math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19800" y="3661702"/>
              <a:ext cx="2819400" cy="104364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53400" y="3638550"/>
              <a:ext cx="737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>
                  <a:solidFill>
                    <a:srgbClr val="FF0000"/>
                  </a:solidFill>
                </a:rPr>
                <a:t>OPT</a:t>
              </a:r>
              <a:endParaRPr lang="en-US" sz="2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7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/>
                </a:pPr>
                <a:r>
                  <a:rPr lang="en-US" sz="2600" dirty="0" smtClean="0"/>
                  <a:t>For any </a:t>
                </a:r>
                <a:r>
                  <a:rPr lang="en-US" sz="2600" dirty="0" err="1" smtClean="0"/>
                  <a:t>determinantal</a:t>
                </a:r>
                <a:r>
                  <a:rPr lang="en-US" sz="2600" dirty="0" smtClean="0"/>
                  <a:t> </a:t>
                </a:r>
                <a:r>
                  <a:rPr lang="en-US" sz="2600" dirty="0" err="1" smtClean="0"/>
                  <a:t>dist</a:t>
                </a:r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𝜇</m:t>
                    </m:r>
                    <m:r>
                      <a:rPr lang="en-US" sz="2600" b="0" i="1" smtClean="0">
                        <a:latin typeface="Cambria Math"/>
                      </a:rPr>
                      <m:t>(.)</m:t>
                    </m:r>
                  </m:oMath>
                </a14:m>
                <a:r>
                  <a:rPr lang="en-US" sz="2600" dirty="0" smtClean="0"/>
                  <a:t>,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∼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det</m:t>
                      </m:r>
                      <m:r>
                        <a:rPr lang="en-US" sz="2400" b="0" i="1" smtClean="0">
                          <a:latin typeface="Cambria Math"/>
                        </a:rPr>
                        <m:t>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𝑡𝐼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600" dirty="0" smtClean="0"/>
                  <a:t>Is real rooted.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1300" dirty="0" smtClean="0"/>
              </a:p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 startAt="2"/>
                </a:pPr>
                <a:r>
                  <a:rPr lang="en-US" sz="2600" dirty="0" smtClean="0"/>
                  <a:t>For any </a:t>
                </a:r>
                <a:r>
                  <a:rPr lang="en-US" sz="2600" dirty="0" err="1" smtClean="0"/>
                  <a:t>determinantal</a:t>
                </a:r>
                <a:r>
                  <a:rPr lang="en-US" sz="2600" dirty="0"/>
                  <a:t> </a:t>
                </a:r>
                <a:r>
                  <a:rPr lang="en-US" sz="2600" dirty="0" err="1" smtClean="0"/>
                  <a:t>dist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𝜇</m:t>
                    </m:r>
                    <m:r>
                      <a:rPr lang="en-US" sz="2600" b="0" i="1" smtClean="0">
                        <a:latin typeface="Cambria Math"/>
                      </a:rPr>
                      <m:t>(.)</m:t>
                    </m:r>
                  </m:oMath>
                </a14:m>
                <a:r>
                  <a:rPr lang="en-US" sz="2600" dirty="0" smtClean="0"/>
                  <a:t>, there is 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 err="1" smtClean="0"/>
                  <a:t>s.t.</a:t>
                </a:r>
                <a:r>
                  <a:rPr lang="en-US" sz="2600" dirty="0" smtClean="0"/>
                  <a:t>,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𝑡𝐼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det</m:t>
                          </m:r>
                          <m:r>
                            <a:rPr lang="en-US" sz="2400" i="1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𝑡𝐼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1200" dirty="0" smtClean="0"/>
                  <a:t> </a:t>
                </a:r>
              </a:p>
              <a:p>
                <a:pPr marL="514350" indent="-514350">
                  <a:buClr>
                    <a:srgbClr val="4B89D0"/>
                  </a:buClr>
                  <a:buSzPct val="100000"/>
                  <a:buFont typeface="+mj-lt"/>
                  <a:buAutoNum type="arabicParenR" startAt="3"/>
                </a:pPr>
                <a:r>
                  <a:rPr lang="en-US" sz="2600" dirty="0" smtClean="0"/>
                  <a:t>If all vectors have small marginal probability, then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det</m:t>
                          </m:r>
                          <m:r>
                            <a:rPr lang="en-US" sz="2400" i="1">
                              <a:latin typeface="Cambria Math"/>
                            </a:rPr>
                            <m:t>⁡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𝑡𝐼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  <a:blipFill rotWithShape="1">
                <a:blip r:embed="rId3"/>
                <a:stretch>
                  <a:fillRect l="-1309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Method of Interlacing Polynomials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8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Summary/Future Directions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13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r>
              <a:rPr lang="en-US" sz="2600" dirty="0" smtClean="0"/>
              <a:t>Main Ingredients: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600" dirty="0" smtClean="0"/>
              <a:t>Effective Resistance Reduction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600" dirty="0" smtClean="0"/>
              <a:t>Thin Basis Problem</a:t>
            </a:r>
          </a:p>
          <a:p>
            <a:pPr>
              <a:buClr>
                <a:srgbClr val="4B89D0"/>
              </a:buClr>
              <a:buSzPct val="100000"/>
            </a:pPr>
            <a:endParaRPr lang="en-US" sz="26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r>
              <a:rPr lang="en-US" sz="2600" dirty="0" smtClean="0"/>
              <a:t>Future Directions: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600" dirty="0" smtClean="0"/>
              <a:t>Algorithmic proof of [MSS’13].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600" dirty="0" smtClean="0"/>
              <a:t>Existence of C/k thin trees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600" dirty="0" smtClean="0"/>
              <a:t>Subsequent work: </a:t>
            </a:r>
            <a:r>
              <a:rPr lang="en-US" sz="2600" dirty="0" err="1" smtClean="0"/>
              <a:t>Svensson’s</a:t>
            </a:r>
            <a:r>
              <a:rPr lang="en-US" sz="2600" dirty="0" smtClean="0"/>
              <a:t> 27-app algorithm for </a:t>
            </a:r>
            <a:r>
              <a:rPr lang="en-US" sz="2600" dirty="0"/>
              <a:t> </a:t>
            </a:r>
            <a:r>
              <a:rPr lang="en-US" sz="2600" dirty="0" smtClean="0"/>
              <a:t>graph ATSP.</a:t>
            </a:r>
          </a:p>
          <a:p>
            <a:pPr>
              <a:buClr>
                <a:srgbClr val="4B89D0"/>
              </a:buClr>
              <a:buSzPct val="100000"/>
            </a:pPr>
            <a:endParaRPr lang="en-US" sz="2600" dirty="0"/>
          </a:p>
          <a:p>
            <a:pPr>
              <a:buClr>
                <a:srgbClr val="4B89D0"/>
              </a:buClr>
              <a:buSzPct val="100000"/>
            </a:pPr>
            <a:endParaRPr lang="en-US" sz="26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Previous Works: Randomized Rounding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Any k-connected graph G has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≲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thin tree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Pf</a:t>
                </a:r>
                <a:r>
                  <a:rPr lang="en-US" sz="2800" dirty="0" smtClean="0"/>
                  <a:t>. Sample each edge of G, </a:t>
                </a:r>
                <a:r>
                  <a:rPr lang="en-US" sz="2800" dirty="0" err="1" smtClean="0"/>
                  <a:t>indep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By </a:t>
                </a:r>
                <a:r>
                  <a:rPr lang="en-US" sz="2800" dirty="0" err="1" smtClean="0"/>
                  <a:t>Karger’s</a:t>
                </a:r>
                <a:r>
                  <a:rPr lang="en-US" sz="2800" dirty="0" smtClean="0"/>
                  <a:t> cut counting argument, the sampled graph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O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k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-thin </a:t>
                </a:r>
                <a:r>
                  <a:rPr lang="en-US" sz="2800" dirty="0" err="1" smtClean="0"/>
                  <a:t>w.h.p</a:t>
                </a:r>
                <a:r>
                  <a:rPr lang="en-US" sz="2800" dirty="0" smtClean="0"/>
                  <a:t>.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800" dirty="0">
                    <a:solidFill>
                      <a:srgbClr val="0070C0"/>
                    </a:solidFill>
                  </a:rPr>
                  <a:t>AGMOS’09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Improved the above bound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⁡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⁡(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by sampling random spanning trees.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  <a:blipFill rotWithShape="1">
                <a:blip r:embed="rId3"/>
                <a:stretch>
                  <a:fillRect l="-1455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8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Result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20000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-edge-connected graph has an </a:t>
                </a:r>
                <a:endParaRPr lang="en-US" sz="28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>
                  <a:buSzPct val="120000"/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 i="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polylog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-thin tree.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74559" y="4495800"/>
            <a:ext cx="7959841" cy="12192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buSzPct val="120000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For any cost function, the integrality gap of the LP Relaxation is </a:t>
            </a:r>
            <a:r>
              <a:rPr lang="en-US" sz="2800" dirty="0" err="1" smtClean="0">
                <a:solidFill>
                  <a:srgbClr val="000000"/>
                </a:solidFill>
              </a:rPr>
              <a:t>polyloglog</a:t>
            </a:r>
            <a:r>
              <a:rPr lang="en-US" sz="2800" dirty="0" smtClean="0">
                <a:solidFill>
                  <a:srgbClr val="000000"/>
                </a:solidFill>
              </a:rPr>
              <a:t>(n).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059922" y="3360406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Previous Works: Randomized Rounding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Any k-connected graph G has 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≲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thin tree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400" dirty="0" smtClean="0"/>
                  <a:t>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Pf</a:t>
                </a:r>
                <a:r>
                  <a:rPr lang="en-US" sz="2800" dirty="0" smtClean="0"/>
                  <a:t>. Sample each edge of G, </a:t>
                </a:r>
                <a:r>
                  <a:rPr lang="en-US" sz="2800" dirty="0" err="1" smtClean="0"/>
                  <a:t>indep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w.p</a:t>
                </a:r>
                <a:r>
                  <a:rPr lang="en-US" sz="2800" dirty="0" smtClean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8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/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By </a:t>
                </a:r>
                <a:r>
                  <a:rPr lang="en-US" sz="2800" dirty="0" err="1" smtClean="0"/>
                  <a:t>Karger’s</a:t>
                </a:r>
                <a:r>
                  <a:rPr lang="en-US" sz="2800" dirty="0" smtClean="0"/>
                  <a:t> cut counting argument, the sampled graph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prstClr val="black"/>
                        </a:solidFill>
                        <a:latin typeface="Cambria Math"/>
                      </a:rPr>
                      <m:t>O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k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-thin </a:t>
                </a:r>
                <a:r>
                  <a:rPr lang="en-US" sz="2800" dirty="0" err="1" smtClean="0"/>
                  <a:t>w.h.p</a:t>
                </a:r>
                <a:r>
                  <a:rPr lang="en-US" sz="2800" dirty="0" smtClean="0"/>
                  <a:t>.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[</a:t>
                </a:r>
                <a:r>
                  <a:rPr lang="en-US" sz="2800" dirty="0">
                    <a:solidFill>
                      <a:srgbClr val="0070C0"/>
                    </a:solidFill>
                  </a:rPr>
                  <a:t>AGMOS’09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]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Improved the above bound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⁡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⁡(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by sampling random spanning trees.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82000" cy="5060950"/>
              </a:xfrm>
              <a:blipFill rotWithShape="1">
                <a:blip r:embed="rId3"/>
                <a:stretch>
                  <a:fillRect l="-1455" r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Graph Laplacian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0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11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Laplacian Quadratic Form: </a:t>
                </a:r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)∈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</m:e>
                    </m:nary>
                  </m:oMath>
                </a14:m>
                <a:endParaRPr lang="en-US" sz="2800" b="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r>
                  <a:rPr lang="en-US" sz="1400" b="0" dirty="0" smtClean="0"/>
                  <a:t> </a:t>
                </a:r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 algn="ctr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Oval 4"/>
          <p:cNvSpPr>
            <a:spLocks noChangeAspect="1" noChangeArrowheads="1"/>
          </p:cNvSpPr>
          <p:nvPr/>
        </p:nvSpPr>
        <p:spPr bwMode="auto">
          <a:xfrm>
            <a:off x="2082843" y="2551764"/>
            <a:ext cx="228600" cy="228600"/>
          </a:xfrm>
          <a:prstGeom prst="ellipse">
            <a:avLst/>
          </a:prstGeom>
          <a:solidFill>
            <a:srgbClr val="4B89D0"/>
          </a:solidFill>
          <a:ln w="6350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cxnSp>
        <p:nvCxnSpPr>
          <p:cNvPr id="6" name="Straight Connector 5"/>
          <p:cNvCxnSpPr>
            <a:stCxn id="10" idx="7"/>
            <a:endCxn id="5" idx="3"/>
          </p:cNvCxnSpPr>
          <p:nvPr/>
        </p:nvCxnSpPr>
        <p:spPr>
          <a:xfrm flipV="1">
            <a:off x="1795322" y="2746886"/>
            <a:ext cx="320999" cy="3717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2514600" y="3085164"/>
            <a:ext cx="228600" cy="228600"/>
          </a:xfrm>
          <a:prstGeom prst="ellipse">
            <a:avLst/>
          </a:prstGeom>
          <a:solidFill>
            <a:srgbClr val="4B89D0"/>
          </a:solidFill>
          <a:ln w="6350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auto">
          <a:xfrm>
            <a:off x="2078736" y="3618564"/>
            <a:ext cx="228600" cy="228600"/>
          </a:xfrm>
          <a:prstGeom prst="ellipse">
            <a:avLst/>
          </a:prstGeom>
          <a:solidFill>
            <a:srgbClr val="4B89D0"/>
          </a:solidFill>
          <a:ln w="6350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1600200" y="3085164"/>
            <a:ext cx="228600" cy="228600"/>
          </a:xfrm>
          <a:prstGeom prst="ellipse">
            <a:avLst/>
          </a:prstGeom>
          <a:solidFill>
            <a:srgbClr val="4B89D0"/>
          </a:solidFill>
          <a:ln w="6350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orbel" pitchFamily="-65" charset="0"/>
            </a:endParaRPr>
          </a:p>
        </p:txBody>
      </p:sp>
      <p:cxnSp>
        <p:nvCxnSpPr>
          <p:cNvPr id="11" name="Straight Connector 10"/>
          <p:cNvCxnSpPr>
            <a:stCxn id="9" idx="1"/>
            <a:endCxn id="10" idx="5"/>
          </p:cNvCxnSpPr>
          <p:nvPr/>
        </p:nvCxnSpPr>
        <p:spPr>
          <a:xfrm flipH="1" flipV="1">
            <a:off x="1795322" y="3280286"/>
            <a:ext cx="316892" cy="3717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9" idx="7"/>
          </p:cNvCxnSpPr>
          <p:nvPr/>
        </p:nvCxnSpPr>
        <p:spPr>
          <a:xfrm flipH="1">
            <a:off x="2273858" y="3280286"/>
            <a:ext cx="274220" cy="3717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"/>
            <a:endCxn id="5" idx="5"/>
          </p:cNvCxnSpPr>
          <p:nvPr/>
        </p:nvCxnSpPr>
        <p:spPr>
          <a:xfrm flipH="1" flipV="1">
            <a:off x="2277965" y="2746886"/>
            <a:ext cx="270113" cy="37175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0000" y="2472209"/>
                <a:ext cx="4067331" cy="156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472209"/>
                <a:ext cx="4067331" cy="15663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3734" y="5420380"/>
            <a:ext cx="804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E.g.,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380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Lem</a:t>
                </a:r>
                <a:r>
                  <a:rPr lang="en-US" sz="2800" dirty="0" smtClean="0"/>
                  <a:t>: The spectral thinness of any T is at least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Reff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Pf</a:t>
                </a:r>
                <a:r>
                  <a:rPr lang="en-US" sz="2800" dirty="0" smtClean="0"/>
                  <a:t>. If 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-spectrally thin, then any subgraph of 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/>
                  <a:t>-</a:t>
                </a:r>
                <a:r>
                  <a:rPr lang="en-US" sz="2800" dirty="0" smtClean="0"/>
                  <a:t>spectrally thin, so</a:t>
                </a: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∀</m:t>
                      </m:r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𝑇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sSubSup>
                        <m:sSub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≼</m:t>
                      </m:r>
                      <m:r>
                        <a:rPr lang="en-US" sz="2800" b="0" i="1" smtClean="0">
                          <a:latin typeface="Cambria Math"/>
                        </a:rPr>
                        <m:t>𝛼</m:t>
                      </m:r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prstClr val="black"/>
                            </a:solidFill>
                            <a:latin typeface="Cambria Math"/>
                          </a:rPr>
                          <m:t>Reff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i="1" dirty="0" smtClean="0">
                    <a:solidFill>
                      <a:prstClr val="black"/>
                    </a:solidFill>
                    <a:latin typeface="Cambria Math"/>
                  </a:rPr>
                  <a:t> </a:t>
                </a:r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</a:rPr>
                  <a:t>is the spectral thinness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={</m:t>
                    </m:r>
                    <m:r>
                      <a:rPr lang="en-US" sz="2800" i="1" dirty="0" err="1" smtClean="0">
                        <a:solidFill>
                          <a:prstClr val="black"/>
                        </a:solidFill>
                        <a:latin typeface="Cambria Math"/>
                      </a:rPr>
                      <m:t>𝑢</m:t>
                    </m:r>
                    <m:r>
                      <a:rPr lang="en-US" sz="2800" i="1" dirty="0" err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prstClr val="black"/>
                        </a:solidFill>
                        <a:latin typeface="Cambria Math"/>
                      </a:rPr>
                      <m:t>𝑣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  <a:latin typeface="Cambria Math"/>
                  </a:rPr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bSup>
                      <m:sSubSup>
                        <m:sSub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n-US" sz="2800" b="0" i="1" smtClean="0">
                          <a:latin typeface="Cambria Math"/>
                        </a:rPr>
                        <m:t>𝛼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38400" y="2590800"/>
                <a:ext cx="3886128" cy="1061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Reff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280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i="1" dirty="0">
                  <a:solidFill>
                    <a:prstClr val="black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590800"/>
                <a:ext cx="3886128" cy="10611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Necessary Condition for Spectral Thinness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8388105" y="6096000"/>
            <a:ext cx="164592" cy="1645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2372380"/>
            <a:ext cx="1106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w</a:t>
            </a:r>
            <a:r>
              <a:rPr lang="en-US" sz="2800" dirty="0" smtClean="0">
                <a:solidFill>
                  <a:prstClr val="black"/>
                </a:solidFill>
              </a:rPr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k-con Graph with no Spectrally Thin Tree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For any spanning tree, T,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Reff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≈1−</m:t>
                          </m:r>
                          <m:box>
                            <m:box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box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762000" y="517713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1676400" y="517713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9" name="Straight Connector 8"/>
          <p:cNvCxnSpPr>
            <a:stCxn id="7" idx="2"/>
            <a:endCxn id="6" idx="6"/>
          </p:cNvCxnSpPr>
          <p:nvPr/>
        </p:nvCxnSpPr>
        <p:spPr>
          <a:xfrm flipH="1">
            <a:off x="990600" y="5291435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/>
          <p:cNvCxnSpPr>
            <a:stCxn id="7" idx="1"/>
            <a:endCxn id="6" idx="7"/>
          </p:cNvCxnSpPr>
          <p:nvPr/>
        </p:nvCxnSpPr>
        <p:spPr>
          <a:xfrm rot="16200000" flipV="1">
            <a:off x="1333500" y="4834235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/>
          <p:cNvCxnSpPr>
            <a:stCxn id="7" idx="3"/>
            <a:endCxn id="6" idx="5"/>
          </p:cNvCxnSpPr>
          <p:nvPr/>
        </p:nvCxnSpPr>
        <p:spPr>
          <a:xfrm rot="5400000">
            <a:off x="1333500" y="4995879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>
            <a:stCxn id="7" idx="4"/>
            <a:endCxn id="6" idx="4"/>
          </p:cNvCxnSpPr>
          <p:nvPr/>
        </p:nvCxnSpPr>
        <p:spPr>
          <a:xfrm rot="5400000">
            <a:off x="1333500" y="4948535"/>
            <a:ext cx="12700" cy="914400"/>
          </a:xfrm>
          <a:prstGeom prst="curvedConnector3">
            <a:avLst>
              <a:gd name="adj1" fmla="val 180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>
            <a:stCxn id="7" idx="0"/>
            <a:endCxn id="6" idx="0"/>
          </p:cNvCxnSpPr>
          <p:nvPr/>
        </p:nvCxnSpPr>
        <p:spPr>
          <a:xfrm rot="16200000" flipV="1">
            <a:off x="1333500" y="471993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6934200" y="5183486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7848600" y="5183486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6" name="Straight Connector 15"/>
          <p:cNvCxnSpPr>
            <a:stCxn id="15" idx="2"/>
            <a:endCxn id="14" idx="6"/>
          </p:cNvCxnSpPr>
          <p:nvPr/>
        </p:nvCxnSpPr>
        <p:spPr>
          <a:xfrm flipH="1">
            <a:off x="7162800" y="5297786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9"/>
          <p:cNvCxnSpPr>
            <a:stCxn id="15" idx="1"/>
            <a:endCxn id="14" idx="7"/>
          </p:cNvCxnSpPr>
          <p:nvPr/>
        </p:nvCxnSpPr>
        <p:spPr>
          <a:xfrm rot="16200000" flipV="1">
            <a:off x="7505700" y="4840586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9"/>
          <p:cNvCxnSpPr>
            <a:stCxn id="15" idx="3"/>
            <a:endCxn id="14" idx="5"/>
          </p:cNvCxnSpPr>
          <p:nvPr/>
        </p:nvCxnSpPr>
        <p:spPr>
          <a:xfrm rot="5400000">
            <a:off x="7505700" y="5002230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/>
          <p:cNvCxnSpPr>
            <a:stCxn id="15" idx="4"/>
            <a:endCxn id="14" idx="4"/>
          </p:cNvCxnSpPr>
          <p:nvPr/>
        </p:nvCxnSpPr>
        <p:spPr>
          <a:xfrm rot="5400000">
            <a:off x="7505700" y="495488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14" idx="0"/>
          </p:cNvCxnSpPr>
          <p:nvPr/>
        </p:nvCxnSpPr>
        <p:spPr>
          <a:xfrm rot="16200000" flipV="1">
            <a:off x="7505700" y="472628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 noChangeArrowheads="1"/>
          </p:cNvSpPr>
          <p:nvPr/>
        </p:nvSpPr>
        <p:spPr bwMode="auto">
          <a:xfrm>
            <a:off x="2590800" y="518348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22" name="Straight Connector 21"/>
          <p:cNvCxnSpPr>
            <a:endCxn id="21" idx="6"/>
          </p:cNvCxnSpPr>
          <p:nvPr/>
        </p:nvCxnSpPr>
        <p:spPr>
          <a:xfrm flipH="1">
            <a:off x="2819400" y="5297785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/>
          <p:cNvCxnSpPr>
            <a:endCxn id="21" idx="7"/>
          </p:cNvCxnSpPr>
          <p:nvPr/>
        </p:nvCxnSpPr>
        <p:spPr>
          <a:xfrm rot="16200000" flipV="1">
            <a:off x="3162300" y="4840585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/>
          <p:cNvCxnSpPr>
            <a:endCxn id="21" idx="5"/>
          </p:cNvCxnSpPr>
          <p:nvPr/>
        </p:nvCxnSpPr>
        <p:spPr>
          <a:xfrm rot="5400000">
            <a:off x="3162300" y="5002229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9"/>
          <p:cNvCxnSpPr>
            <a:endCxn id="21" idx="4"/>
          </p:cNvCxnSpPr>
          <p:nvPr/>
        </p:nvCxnSpPr>
        <p:spPr>
          <a:xfrm rot="5400000">
            <a:off x="3162300" y="495488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9"/>
          <p:cNvCxnSpPr>
            <a:endCxn id="21" idx="0"/>
          </p:cNvCxnSpPr>
          <p:nvPr/>
        </p:nvCxnSpPr>
        <p:spPr>
          <a:xfrm rot="16200000" flipV="1">
            <a:off x="3162300" y="472628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2"/>
            <a:endCxn id="7" idx="6"/>
          </p:cNvCxnSpPr>
          <p:nvPr/>
        </p:nvCxnSpPr>
        <p:spPr>
          <a:xfrm flipH="1" flipV="1">
            <a:off x="1905000" y="5291435"/>
            <a:ext cx="6858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/>
          <p:cNvCxnSpPr>
            <a:stCxn id="21" idx="1"/>
            <a:endCxn id="7" idx="7"/>
          </p:cNvCxnSpPr>
          <p:nvPr/>
        </p:nvCxnSpPr>
        <p:spPr>
          <a:xfrm rot="16200000" flipV="1">
            <a:off x="2244725" y="4837410"/>
            <a:ext cx="6350" cy="752756"/>
          </a:xfrm>
          <a:prstGeom prst="curvedConnector3">
            <a:avLst>
              <a:gd name="adj1" fmla="val 149436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>
            <a:stCxn id="21" idx="3"/>
            <a:endCxn id="7" idx="5"/>
          </p:cNvCxnSpPr>
          <p:nvPr/>
        </p:nvCxnSpPr>
        <p:spPr>
          <a:xfrm rot="5400000" flipH="1">
            <a:off x="2244725" y="4999054"/>
            <a:ext cx="6350" cy="752756"/>
          </a:xfrm>
          <a:prstGeom prst="curvedConnector3">
            <a:avLst>
              <a:gd name="adj1" fmla="val -97393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9"/>
          <p:cNvCxnSpPr>
            <a:stCxn id="21" idx="0"/>
            <a:endCxn id="7" idx="0"/>
          </p:cNvCxnSpPr>
          <p:nvPr/>
        </p:nvCxnSpPr>
        <p:spPr>
          <a:xfrm rot="16200000" flipV="1">
            <a:off x="2244725" y="4723110"/>
            <a:ext cx="6350" cy="914400"/>
          </a:xfrm>
          <a:prstGeom prst="curvedConnector3">
            <a:avLst>
              <a:gd name="adj1" fmla="val 37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9"/>
          <p:cNvCxnSpPr>
            <a:stCxn id="21" idx="4"/>
            <a:endCxn id="7" idx="4"/>
          </p:cNvCxnSpPr>
          <p:nvPr/>
        </p:nvCxnSpPr>
        <p:spPr>
          <a:xfrm rot="5400000" flipH="1">
            <a:off x="2244725" y="4951710"/>
            <a:ext cx="6350" cy="914400"/>
          </a:xfrm>
          <a:prstGeom prst="curvedConnector3">
            <a:avLst>
              <a:gd name="adj1" fmla="val -275913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19800" y="5299055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79950" y="5297786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9"/>
          <p:cNvCxnSpPr/>
          <p:nvPr/>
        </p:nvCxnSpPr>
        <p:spPr>
          <a:xfrm rot="16200000" flipV="1">
            <a:off x="5027472" y="4840586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9"/>
          <p:cNvCxnSpPr/>
          <p:nvPr/>
        </p:nvCxnSpPr>
        <p:spPr>
          <a:xfrm rot="5400000">
            <a:off x="5022850" y="5002230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9"/>
          <p:cNvCxnSpPr/>
          <p:nvPr/>
        </p:nvCxnSpPr>
        <p:spPr>
          <a:xfrm rot="5400000">
            <a:off x="5022850" y="495488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/>
          <p:nvPr/>
        </p:nvCxnSpPr>
        <p:spPr>
          <a:xfrm rot="16200000" flipV="1">
            <a:off x="5022850" y="472628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50" idx="4"/>
            <a:endCxn id="6" idx="0"/>
          </p:cNvCxnSpPr>
          <p:nvPr/>
        </p:nvCxnSpPr>
        <p:spPr>
          <a:xfrm>
            <a:off x="876300" y="3272390"/>
            <a:ext cx="0" cy="190474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58" idx="4"/>
            <a:endCxn id="15" idx="0"/>
          </p:cNvCxnSpPr>
          <p:nvPr/>
        </p:nvCxnSpPr>
        <p:spPr>
          <a:xfrm>
            <a:off x="7962900" y="3278741"/>
            <a:ext cx="0" cy="190474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2" idx="4"/>
            <a:endCxn id="43" idx="0"/>
          </p:cNvCxnSpPr>
          <p:nvPr/>
        </p:nvCxnSpPr>
        <p:spPr>
          <a:xfrm>
            <a:off x="5524500" y="3272390"/>
            <a:ext cx="0" cy="190474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33800" y="5299055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5410200" y="517713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6248400" y="4176906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26315" y="5943600"/>
            <a:ext cx="164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n/k vertices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819400" y="3962400"/>
                <a:ext cx="2395528" cy="595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Reff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≈1−</m:t>
                      </m:r>
                      <m:box>
                        <m:box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962400"/>
                <a:ext cx="2395528" cy="5952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 flipH="1">
            <a:off x="685800" y="4038600"/>
            <a:ext cx="7467600" cy="0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927850" y="5746656"/>
            <a:ext cx="112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 edges</a:t>
            </a:r>
            <a:endParaRPr lang="en-US" sz="2400" dirty="0"/>
          </a:p>
        </p:txBody>
      </p:sp>
      <p:sp>
        <p:nvSpPr>
          <p:cNvPr id="49" name="Right Brace 48"/>
          <p:cNvSpPr>
            <a:spLocks noChangeAspect="1"/>
          </p:cNvSpPr>
          <p:nvPr/>
        </p:nvSpPr>
        <p:spPr>
          <a:xfrm>
            <a:off x="3029112" y="3435096"/>
            <a:ext cx="323688" cy="4718304"/>
          </a:xfrm>
          <a:prstGeom prst="rightBrace">
            <a:avLst>
              <a:gd name="adj1" fmla="val 127101"/>
              <a:gd name="adj2" fmla="val 49830"/>
            </a:avLst>
          </a:prstGeom>
          <a:ln w="15875">
            <a:solidFill>
              <a:schemeClr val="tx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 noChangeArrowheads="1"/>
          </p:cNvSpPr>
          <p:nvPr/>
        </p:nvSpPr>
        <p:spPr bwMode="auto">
          <a:xfrm>
            <a:off x="762000" y="304379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51" name="Oval 50"/>
          <p:cNvSpPr>
            <a:spLocks noChangeAspect="1" noChangeArrowheads="1"/>
          </p:cNvSpPr>
          <p:nvPr/>
        </p:nvSpPr>
        <p:spPr bwMode="auto">
          <a:xfrm>
            <a:off x="1676400" y="304379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52" name="Straight Connector 51"/>
          <p:cNvCxnSpPr>
            <a:stCxn id="51" idx="2"/>
            <a:endCxn id="50" idx="6"/>
          </p:cNvCxnSpPr>
          <p:nvPr/>
        </p:nvCxnSpPr>
        <p:spPr>
          <a:xfrm flipH="1">
            <a:off x="990600" y="315809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9"/>
          <p:cNvCxnSpPr>
            <a:stCxn id="51" idx="1"/>
            <a:endCxn id="50" idx="7"/>
          </p:cNvCxnSpPr>
          <p:nvPr/>
        </p:nvCxnSpPr>
        <p:spPr>
          <a:xfrm rot="16200000" flipV="1">
            <a:off x="1333500" y="270089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9"/>
          <p:cNvCxnSpPr>
            <a:stCxn id="51" idx="3"/>
            <a:endCxn id="50" idx="5"/>
          </p:cNvCxnSpPr>
          <p:nvPr/>
        </p:nvCxnSpPr>
        <p:spPr>
          <a:xfrm rot="5400000">
            <a:off x="1333500" y="286253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9"/>
          <p:cNvCxnSpPr>
            <a:stCxn id="51" idx="4"/>
            <a:endCxn id="50" idx="4"/>
          </p:cNvCxnSpPr>
          <p:nvPr/>
        </p:nvCxnSpPr>
        <p:spPr>
          <a:xfrm rot="5400000">
            <a:off x="1333500" y="2815190"/>
            <a:ext cx="12700" cy="914400"/>
          </a:xfrm>
          <a:prstGeom prst="curvedConnector3">
            <a:avLst>
              <a:gd name="adj1" fmla="val 180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/>
          <p:cNvCxnSpPr>
            <a:stCxn id="51" idx="0"/>
            <a:endCxn id="50" idx="0"/>
          </p:cNvCxnSpPr>
          <p:nvPr/>
        </p:nvCxnSpPr>
        <p:spPr>
          <a:xfrm rot="16200000" flipV="1">
            <a:off x="1333500" y="258659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>
            <a:spLocks noChangeAspect="1" noChangeArrowheads="1"/>
          </p:cNvSpPr>
          <p:nvPr/>
        </p:nvSpPr>
        <p:spPr bwMode="auto">
          <a:xfrm>
            <a:off x="6934200" y="3050141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58" name="Oval 57"/>
          <p:cNvSpPr>
            <a:spLocks noChangeAspect="1" noChangeArrowheads="1"/>
          </p:cNvSpPr>
          <p:nvPr/>
        </p:nvSpPr>
        <p:spPr bwMode="auto">
          <a:xfrm>
            <a:off x="7848600" y="3050141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59" name="Straight Connector 58"/>
          <p:cNvCxnSpPr>
            <a:stCxn id="58" idx="2"/>
            <a:endCxn id="57" idx="6"/>
          </p:cNvCxnSpPr>
          <p:nvPr/>
        </p:nvCxnSpPr>
        <p:spPr>
          <a:xfrm flipH="1">
            <a:off x="7162800" y="316444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9"/>
          <p:cNvCxnSpPr>
            <a:stCxn id="58" idx="1"/>
            <a:endCxn id="57" idx="7"/>
          </p:cNvCxnSpPr>
          <p:nvPr/>
        </p:nvCxnSpPr>
        <p:spPr>
          <a:xfrm rot="16200000" flipV="1">
            <a:off x="7505700" y="2707241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9"/>
          <p:cNvCxnSpPr>
            <a:stCxn id="58" idx="3"/>
            <a:endCxn id="57" idx="5"/>
          </p:cNvCxnSpPr>
          <p:nvPr/>
        </p:nvCxnSpPr>
        <p:spPr>
          <a:xfrm rot="5400000">
            <a:off x="7505700" y="2868885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9"/>
          <p:cNvCxnSpPr>
            <a:stCxn id="58" idx="4"/>
            <a:endCxn id="57" idx="4"/>
          </p:cNvCxnSpPr>
          <p:nvPr/>
        </p:nvCxnSpPr>
        <p:spPr>
          <a:xfrm rot="5400000">
            <a:off x="7505700" y="282154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9"/>
          <p:cNvCxnSpPr>
            <a:stCxn id="58" idx="0"/>
            <a:endCxn id="57" idx="0"/>
          </p:cNvCxnSpPr>
          <p:nvPr/>
        </p:nvCxnSpPr>
        <p:spPr>
          <a:xfrm rot="16200000" flipV="1">
            <a:off x="7505700" y="259294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 noChangeArrowheads="1"/>
          </p:cNvSpPr>
          <p:nvPr/>
        </p:nvSpPr>
        <p:spPr bwMode="auto">
          <a:xfrm>
            <a:off x="2590800" y="305014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65" name="Straight Connector 64"/>
          <p:cNvCxnSpPr>
            <a:endCxn id="64" idx="6"/>
          </p:cNvCxnSpPr>
          <p:nvPr/>
        </p:nvCxnSpPr>
        <p:spPr>
          <a:xfrm flipH="1">
            <a:off x="2819400" y="316444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9"/>
          <p:cNvCxnSpPr>
            <a:endCxn id="64" idx="7"/>
          </p:cNvCxnSpPr>
          <p:nvPr/>
        </p:nvCxnSpPr>
        <p:spPr>
          <a:xfrm rot="16200000" flipV="1">
            <a:off x="3162300" y="270724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9"/>
          <p:cNvCxnSpPr>
            <a:endCxn id="64" idx="5"/>
          </p:cNvCxnSpPr>
          <p:nvPr/>
        </p:nvCxnSpPr>
        <p:spPr>
          <a:xfrm rot="5400000">
            <a:off x="3162300" y="286888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9"/>
          <p:cNvCxnSpPr>
            <a:endCxn id="64" idx="4"/>
          </p:cNvCxnSpPr>
          <p:nvPr/>
        </p:nvCxnSpPr>
        <p:spPr>
          <a:xfrm rot="5400000">
            <a:off x="3162300" y="282154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9"/>
          <p:cNvCxnSpPr>
            <a:endCxn id="64" idx="0"/>
          </p:cNvCxnSpPr>
          <p:nvPr/>
        </p:nvCxnSpPr>
        <p:spPr>
          <a:xfrm rot="16200000" flipV="1">
            <a:off x="3162300" y="259294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4" idx="2"/>
            <a:endCxn id="51" idx="6"/>
          </p:cNvCxnSpPr>
          <p:nvPr/>
        </p:nvCxnSpPr>
        <p:spPr>
          <a:xfrm flipH="1" flipV="1">
            <a:off x="1905000" y="3158090"/>
            <a:ext cx="6858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9"/>
          <p:cNvCxnSpPr>
            <a:stCxn id="64" idx="1"/>
            <a:endCxn id="51" idx="7"/>
          </p:cNvCxnSpPr>
          <p:nvPr/>
        </p:nvCxnSpPr>
        <p:spPr>
          <a:xfrm rot="16200000" flipV="1">
            <a:off x="2244725" y="2704065"/>
            <a:ext cx="6350" cy="752756"/>
          </a:xfrm>
          <a:prstGeom prst="curvedConnector3">
            <a:avLst>
              <a:gd name="adj1" fmla="val 149436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9"/>
          <p:cNvCxnSpPr>
            <a:stCxn id="64" idx="3"/>
            <a:endCxn id="51" idx="5"/>
          </p:cNvCxnSpPr>
          <p:nvPr/>
        </p:nvCxnSpPr>
        <p:spPr>
          <a:xfrm rot="5400000" flipH="1">
            <a:off x="2244725" y="2865709"/>
            <a:ext cx="6350" cy="752756"/>
          </a:xfrm>
          <a:prstGeom prst="curvedConnector3">
            <a:avLst>
              <a:gd name="adj1" fmla="val -97393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9"/>
          <p:cNvCxnSpPr>
            <a:stCxn id="64" idx="0"/>
            <a:endCxn id="51" idx="0"/>
          </p:cNvCxnSpPr>
          <p:nvPr/>
        </p:nvCxnSpPr>
        <p:spPr>
          <a:xfrm rot="16200000" flipV="1">
            <a:off x="2244725" y="2589765"/>
            <a:ext cx="6350" cy="914400"/>
          </a:xfrm>
          <a:prstGeom prst="curvedConnector3">
            <a:avLst>
              <a:gd name="adj1" fmla="val 37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9"/>
          <p:cNvCxnSpPr>
            <a:stCxn id="64" idx="4"/>
            <a:endCxn id="51" idx="4"/>
          </p:cNvCxnSpPr>
          <p:nvPr/>
        </p:nvCxnSpPr>
        <p:spPr>
          <a:xfrm rot="5400000" flipH="1">
            <a:off x="2244725" y="2818365"/>
            <a:ext cx="6350" cy="914400"/>
          </a:xfrm>
          <a:prstGeom prst="curvedConnector3">
            <a:avLst>
              <a:gd name="adj1" fmla="val -275913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019800" y="3165710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79950" y="316444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9"/>
          <p:cNvCxnSpPr/>
          <p:nvPr/>
        </p:nvCxnSpPr>
        <p:spPr>
          <a:xfrm rot="16200000" flipV="1">
            <a:off x="5027472" y="2707241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9"/>
          <p:cNvCxnSpPr/>
          <p:nvPr/>
        </p:nvCxnSpPr>
        <p:spPr>
          <a:xfrm rot="5400000">
            <a:off x="5022850" y="2868885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9"/>
          <p:cNvCxnSpPr/>
          <p:nvPr/>
        </p:nvCxnSpPr>
        <p:spPr>
          <a:xfrm rot="5400000">
            <a:off x="5022850" y="282154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9"/>
          <p:cNvCxnSpPr/>
          <p:nvPr/>
        </p:nvCxnSpPr>
        <p:spPr>
          <a:xfrm rot="16200000" flipV="1">
            <a:off x="5022850" y="259294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3733800" y="3165710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>
            <a:spLocks noChangeAspect="1" noChangeArrowheads="1"/>
          </p:cNvSpPr>
          <p:nvPr/>
        </p:nvSpPr>
        <p:spPr bwMode="auto">
          <a:xfrm>
            <a:off x="5410200" y="304379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7512050" y="4768269"/>
            <a:ext cx="0" cy="1025979"/>
          </a:xfrm>
          <a:prstGeom prst="straightConnector1">
            <a:avLst/>
          </a:prstGeom>
          <a:ln w="25400">
            <a:solidFill>
              <a:srgbClr val="0070C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429000" y="3576935"/>
            <a:ext cx="1124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</a:t>
            </a:r>
            <a:r>
              <a:rPr lang="en-US" sz="2400" dirty="0" smtClean="0"/>
              <a:t> edges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9399826" y="3339068"/>
            <a:ext cx="8049974" cy="1766332"/>
            <a:chOff x="208262" y="3339068"/>
            <a:chExt cx="8049974" cy="1766332"/>
          </a:xfrm>
        </p:grpSpPr>
        <p:sp>
          <p:nvSpPr>
            <p:cNvPr id="2" name="TextBox 1"/>
            <p:cNvSpPr txBox="1"/>
            <p:nvPr/>
          </p:nvSpPr>
          <p:spPr>
            <a:xfrm>
              <a:off x="612714" y="4736068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24000" y="4724400"/>
              <a:ext cx="50045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k/n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71342" y="4736068"/>
              <a:ext cx="6174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2k/n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78523" y="4736068"/>
              <a:ext cx="5084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486400" y="3364468"/>
              <a:ext cx="5084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1/2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524000" y="3364468"/>
              <a:ext cx="68800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1-k/n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359991" y="3352800"/>
              <a:ext cx="8050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1-2k/n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861114" y="3339068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956550" y="3345418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924800" y="4724400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861114" y="4724400"/>
              <a:ext cx="3016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208262" y="3352800"/>
                  <a:ext cx="756938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1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262" y="3352800"/>
                  <a:ext cx="75693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6452" b="-245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ounded Rectangle 96"/>
              <p:cNvSpPr/>
              <p:nvPr/>
            </p:nvSpPr>
            <p:spPr>
              <a:xfrm>
                <a:off x="9296400" y="914400"/>
                <a:ext cx="4572000" cy="968394"/>
              </a:xfrm>
              <a:prstGeom prst="roundRect">
                <a:avLst/>
              </a:prstGeom>
              <a:noFill/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srgbClr val="4B89D0"/>
                  </a:buClr>
                  <a:buSzPct val="100000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dirty="0" smtClean="0">
                        <a:solidFill>
                          <a:schemeClr val="tx1"/>
                        </a:solidFill>
                        <a:latin typeface="Cambria Math"/>
                      </a:rPr>
                      <m:t>Reff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small if there are many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short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parallel paths from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to j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Rounded 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00" y="914400"/>
                <a:ext cx="4572000" cy="968394"/>
              </a:xfrm>
              <a:prstGeom prst="roundRect">
                <a:avLst/>
              </a:prstGeom>
              <a:blipFill rotWithShape="1">
                <a:blip r:embed="rId6"/>
                <a:stretch>
                  <a:fillRect l="-796" r="-1724" b="-5521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6744" name="Group 756743"/>
          <p:cNvGrpSpPr/>
          <p:nvPr/>
        </p:nvGrpSpPr>
        <p:grpSpPr>
          <a:xfrm>
            <a:off x="304800" y="2769513"/>
            <a:ext cx="533400" cy="2521922"/>
            <a:chOff x="304800" y="2769513"/>
            <a:chExt cx="533400" cy="2521922"/>
          </a:xfrm>
        </p:grpSpPr>
        <p:cxnSp>
          <p:nvCxnSpPr>
            <p:cNvPr id="5" name="Straight Arrow Connector 4"/>
            <p:cNvCxnSpPr>
              <a:stCxn id="1026" idx="2"/>
              <a:endCxn id="6" idx="2"/>
            </p:cNvCxnSpPr>
            <p:nvPr/>
          </p:nvCxnSpPr>
          <p:spPr>
            <a:xfrm rot="16200000" flipH="1">
              <a:off x="248775" y="4778210"/>
              <a:ext cx="664240" cy="362210"/>
            </a:xfrm>
            <a:prstGeom prst="bentConnector2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6740" name="TextBox 756739"/>
            <p:cNvSpPr txBox="1"/>
            <p:nvPr/>
          </p:nvSpPr>
          <p:spPr>
            <a:xfrm>
              <a:off x="347360" y="4826913"/>
              <a:ext cx="4908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1A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Arrow Connector 101"/>
            <p:cNvCxnSpPr>
              <a:stCxn id="50" idx="2"/>
              <a:endCxn id="1026" idx="0"/>
            </p:cNvCxnSpPr>
            <p:nvPr/>
          </p:nvCxnSpPr>
          <p:spPr>
            <a:xfrm rot="10800000" flipV="1">
              <a:off x="399790" y="3158090"/>
              <a:ext cx="362210" cy="636034"/>
            </a:xfrm>
            <a:prstGeom prst="bentConnector2">
              <a:avLst/>
            </a:prstGeom>
            <a:ln w="34925">
              <a:solidFill>
                <a:srgbClr val="FF0000"/>
              </a:solidFill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04800" y="2769513"/>
              <a:ext cx="4908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</a:rPr>
                <a:t>1A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 descr="C:\Users\Shayan\Downloads\battery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9" y="3794124"/>
            <a:ext cx="482081" cy="8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14BDA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Sufficient Condition for Spectral Thinness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[Marcus-Spielman-Srivastava’13,Harvey-Olver’14]: </a:t>
                </a:r>
                <a:r>
                  <a:rPr lang="en-US" sz="2800" dirty="0" smtClean="0"/>
                  <a:t>Any G has an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Reff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800" dirty="0" smtClean="0"/>
                  <a:t>-spectrally thin tree.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0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10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0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/>
                  <a:t>So, </a:t>
                </a:r>
                <a:r>
                  <a:rPr lang="en-US" sz="2800" dirty="0"/>
                  <a:t>a</a:t>
                </a:r>
                <a:r>
                  <a:rPr lang="en-US" sz="2800" dirty="0" smtClean="0"/>
                  <a:t>ny edge-transitive k-connected graph (e.g.,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 smtClean="0"/>
                  <a:t>) has an O(1/k)-(spectrally) thin tree.</a:t>
                </a:r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4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0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447800" y="2590800"/>
            <a:ext cx="1314450" cy="1844802"/>
            <a:chOff x="-19050" y="2590800"/>
            <a:chExt cx="1314450" cy="1844802"/>
          </a:xfrm>
        </p:grpSpPr>
        <p:pic>
          <p:nvPicPr>
            <p:cNvPr id="15" name="Picture 2" descr="https://encrypted-tbn0.gstatic.com/images?q=tbn:ANd9GcSfHSBO6n32AtYsKe8tsQVQHgYzHbbwppeYz8404M2lTQA11E-_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50" y="2590800"/>
              <a:ext cx="1314450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Curved Right Arrow 17"/>
            <p:cNvSpPr/>
            <p:nvPr/>
          </p:nvSpPr>
          <p:spPr>
            <a:xfrm>
              <a:off x="533400" y="3219450"/>
              <a:ext cx="731520" cy="1216152"/>
            </a:xfrm>
            <a:prstGeom prst="curved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Spectrally Thin Trees (Summary)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133600"/>
            <a:ext cx="26670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>
                <a:solidFill>
                  <a:prstClr val="black"/>
                </a:solidFill>
              </a:rPr>
              <a:t>k-edge </a:t>
            </a:r>
          </a:p>
          <a:p>
            <a:pPr lvl="0" algn="ctr"/>
            <a:r>
              <a:rPr lang="en-US" sz="2800" dirty="0">
                <a:solidFill>
                  <a:prstClr val="black"/>
                </a:solidFill>
              </a:rPr>
              <a:t>connectivity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990600" y="4419600"/>
                <a:ext cx="2667000" cy="9906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Reff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≤1/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lvl="0" algn="ctr"/>
                <a:r>
                  <a:rPr lang="en-US" sz="2800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sz="2800" dirty="0">
                    <a:solidFill>
                      <a:prstClr val="black"/>
                    </a:solidFill>
                  </a:rPr>
                  <a:t>all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𝑒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19600"/>
                <a:ext cx="2667000" cy="9906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953000" y="2133600"/>
            <a:ext cx="3352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O(1/k)-combinatorial thin tree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53000" y="4419600"/>
            <a:ext cx="3352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O(1/k)-spectrally thin tree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733800" y="4405884"/>
            <a:ext cx="1219200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[MSS13]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6103606" y="3294776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6200000">
            <a:off x="2293605" y="3331478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810000" y="2133600"/>
            <a:ext cx="1037872" cy="928116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998206" y="3331478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3429000"/>
            <a:ext cx="762000" cy="685800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43000" y="3429000"/>
            <a:ext cx="762000" cy="685800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33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90"/>
                </a:solidFill>
              </a:rPr>
              <a:t>Asymmetric TSP (ATSP)</a:t>
            </a:r>
            <a:endParaRPr lang="en-US" sz="32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/>
                  <a:t>Given a list of cities and their pairwise “distances”, satisfying the triangle inequality,</a:t>
                </a:r>
                <a:endParaRPr lang="en-US" sz="2800" dirty="0"/>
              </a:p>
              <a:p>
                <a:pPr marL="0" indent="0" algn="ctr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𝑖</m:t>
                      </m:r>
                      <m:r>
                        <a:rPr lang="en-US" sz="2800" b="0" i="1" dirty="0" smtClean="0">
                          <a:latin typeface="Cambria Math"/>
                        </a:rPr>
                        <m:t>,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𝑗</m:t>
                      </m:r>
                      <m:r>
                        <a:rPr lang="en-US" sz="2800" i="1" dirty="0" smtClean="0">
                          <a:latin typeface="Cambria Math"/>
                        </a:rPr>
                        <m:t>) ≤ </m:t>
                      </m:r>
                      <m:r>
                        <a:rPr lang="en-US" sz="280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𝑖</m:t>
                      </m:r>
                      <m:r>
                        <a:rPr lang="en-US" sz="2800" b="0" i="1" dirty="0" smtClean="0">
                          <a:latin typeface="Cambria Math"/>
                        </a:rPr>
                        <m:t>,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𝑘</m:t>
                      </m:r>
                      <m:r>
                        <a:rPr lang="en-US" sz="2800" i="1" dirty="0" smtClean="0">
                          <a:latin typeface="Cambria Math"/>
                        </a:rPr>
                        <m:t>) + </m:t>
                      </m:r>
                      <m:r>
                        <a:rPr lang="en-US" sz="2800" i="1" dirty="0" smtClean="0">
                          <a:latin typeface="Cambria Math"/>
                        </a:rPr>
                        <m:t>𝑐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𝑘</m:t>
                      </m:r>
                      <m:r>
                        <a:rPr lang="en-US" sz="2800" b="0" i="1" dirty="0" smtClean="0">
                          <a:latin typeface="Cambria Math"/>
                        </a:rPr>
                        <m:t>,</m:t>
                      </m:r>
                      <m:r>
                        <a:rPr lang="en-US" sz="2800" b="0" i="1" dirty="0" smtClean="0">
                          <a:latin typeface="Cambria Math"/>
                        </a:rPr>
                        <m:t>𝑗</m:t>
                      </m:r>
                      <m:r>
                        <a:rPr lang="en-US" sz="2800" i="1" dirty="0" smtClean="0">
                          <a:latin typeface="Cambria Math"/>
                        </a:rPr>
                        <m:t>).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dirty="0" smtClean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/>
                  <a:t>Find </a:t>
                </a:r>
                <a:r>
                  <a:rPr lang="en-US" sz="2800" dirty="0"/>
                  <a:t>the shortest tour </a:t>
                </a:r>
                <a:r>
                  <a:rPr lang="en-US" sz="2800" dirty="0" smtClean="0"/>
                  <a:t>t</a:t>
                </a:r>
                <a:r>
                  <a:rPr lang="en-US" sz="2800" dirty="0"/>
                  <a:t>hat </a:t>
                </a:r>
                <a:endParaRPr lang="en-US" sz="2800" dirty="0" smtClean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/>
                  <a:t>visits </a:t>
                </a:r>
                <a:r>
                  <a:rPr lang="en-US" sz="2800" dirty="0"/>
                  <a:t>all </a:t>
                </a:r>
                <a:r>
                  <a:rPr lang="en-US" sz="2800" dirty="0" smtClean="0"/>
                  <a:t>cities exactly once.</a:t>
                </a:r>
                <a:endParaRPr lang="en-US" sz="2800" dirty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Times New Roman" charset="0"/>
                </a:endParaRPr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  <a:latin typeface="Calibri" charset="0"/>
                    <a:ea typeface="ＭＳ Ｐゴシック" charset="0"/>
                    <a:cs typeface="Times New Roman" charset="0"/>
                  </a:rPr>
                  <a:t>Asymmetric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Calibri" charset="0"/>
                    <a:ea typeface="ＭＳ Ｐゴシック" charset="0"/>
                    <a:cs typeface="Times New Roman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𝑐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 charset="0"/>
                            <a:cs typeface="Times New Roman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 charset="0"/>
                            <a:cs typeface="Times New Roman" charset="0"/>
                          </a:rPr>
                          <m:t>𝑖</m:t>
                        </m:r>
                        <m: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 charset="0"/>
                            <a:cs typeface="Times New Roman" charset="0"/>
                          </a:rPr>
                          <m:t>,</m:t>
                        </m:r>
                        <m: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ＭＳ Ｐゴシック" charset="0"/>
                            <a:cs typeface="Times New Roman" charset="0"/>
                          </a:rPr>
                          <m:t>𝑗</m:t>
                        </m:r>
                      </m:e>
                    </m:d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≠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𝑐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𝑗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  <a:ea typeface="ＭＳ Ｐゴシック" charset="0"/>
                        <a:cs typeface="Times New Roman" charset="0"/>
                      </a:rPr>
                      <m:t>).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Times New Roman" charset="0"/>
                </a:endParaRPr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dirty="0" smtClean="0">
                  <a:solidFill>
                    <a:srgbClr val="000000"/>
                  </a:solidFill>
                  <a:latin typeface="Calibri" charset="0"/>
                  <a:ea typeface="ＭＳ Ｐゴシック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6305" y="3581400"/>
            <a:ext cx="219429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1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-8467" y="3048000"/>
            <a:ext cx="9144000" cy="4572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rgbClr val="000090"/>
                </a:solidFill>
              </a:rPr>
              <a:t>Our Approach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1026" name="Picture 2" descr="https://encrypted-tbn3.gstatic.com/images?q=tbn:ANd9GcT0yRf03PDE7LGP0Imo6GC-hf-U-MA8QJM4_PiAhavmO9db59t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71" y="-6830"/>
            <a:ext cx="2228850" cy="22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Idea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81200" y="2895600"/>
            <a:ext cx="5181600" cy="1447800"/>
          </a:xfrm>
          <a:prstGeom prst="roundRect">
            <a:avLst/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4B89D0"/>
              </a:buClr>
              <a:buSzPct val="100000"/>
            </a:pPr>
            <a:r>
              <a:rPr lang="en-US" sz="2800" dirty="0">
                <a:solidFill>
                  <a:schemeClr val="tx1"/>
                </a:solidFill>
              </a:rPr>
              <a:t>Symmetrize L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 structure of G 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</a:rPr>
              <a:t>while preserving </a:t>
            </a:r>
            <a:r>
              <a:rPr lang="en-US" sz="2800" dirty="0">
                <a:solidFill>
                  <a:schemeClr val="tx1"/>
                </a:solidFill>
              </a:rPr>
              <a:t>its L</a:t>
            </a:r>
            <a:r>
              <a:rPr lang="en-US" sz="2800" baseline="-25000" dirty="0">
                <a:solidFill>
                  <a:schemeClr val="tx1"/>
                </a:solidFill>
              </a:rPr>
              <a:t>1</a:t>
            </a:r>
            <a:r>
              <a:rPr lang="en-US" sz="2800" dirty="0">
                <a:solidFill>
                  <a:schemeClr val="tx1"/>
                </a:solidFill>
              </a:rPr>
              <a:t> structure</a:t>
            </a:r>
          </a:p>
        </p:txBody>
      </p:sp>
    </p:spTree>
    <p:extLst>
      <p:ext uri="{BB962C8B-B14F-4D97-AF65-F5344CB8AC3E}">
        <p14:creationId xmlns:p14="http://schemas.microsoft.com/office/powerpoint/2010/main" val="384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An Example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762000" y="434949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1676400" y="434949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9" name="Straight Connector 8"/>
          <p:cNvCxnSpPr>
            <a:stCxn id="7" idx="2"/>
            <a:endCxn id="6" idx="6"/>
          </p:cNvCxnSpPr>
          <p:nvPr/>
        </p:nvCxnSpPr>
        <p:spPr>
          <a:xfrm flipH="1">
            <a:off x="990600" y="4463795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/>
          <p:cNvCxnSpPr>
            <a:stCxn id="7" idx="1"/>
            <a:endCxn id="6" idx="7"/>
          </p:cNvCxnSpPr>
          <p:nvPr/>
        </p:nvCxnSpPr>
        <p:spPr>
          <a:xfrm rot="16200000" flipV="1">
            <a:off x="1333500" y="4006595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/>
          <p:cNvCxnSpPr>
            <a:stCxn id="7" idx="3"/>
            <a:endCxn id="6" idx="5"/>
          </p:cNvCxnSpPr>
          <p:nvPr/>
        </p:nvCxnSpPr>
        <p:spPr>
          <a:xfrm rot="5400000">
            <a:off x="1333500" y="4168239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9"/>
          <p:cNvCxnSpPr>
            <a:stCxn id="7" idx="4"/>
            <a:endCxn id="6" idx="4"/>
          </p:cNvCxnSpPr>
          <p:nvPr/>
        </p:nvCxnSpPr>
        <p:spPr>
          <a:xfrm rot="5400000">
            <a:off x="1333500" y="4120895"/>
            <a:ext cx="12700" cy="914400"/>
          </a:xfrm>
          <a:prstGeom prst="curvedConnector3">
            <a:avLst>
              <a:gd name="adj1" fmla="val 180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>
            <a:stCxn id="7" idx="0"/>
            <a:endCxn id="6" idx="0"/>
          </p:cNvCxnSpPr>
          <p:nvPr/>
        </p:nvCxnSpPr>
        <p:spPr>
          <a:xfrm rot="16200000" flipV="1">
            <a:off x="1333500" y="389229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 noChangeArrowheads="1"/>
          </p:cNvSpPr>
          <p:nvPr/>
        </p:nvSpPr>
        <p:spPr bwMode="auto">
          <a:xfrm>
            <a:off x="6934200" y="4355846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5" name="Oval 14"/>
          <p:cNvSpPr>
            <a:spLocks noChangeAspect="1" noChangeArrowheads="1"/>
          </p:cNvSpPr>
          <p:nvPr/>
        </p:nvSpPr>
        <p:spPr bwMode="auto">
          <a:xfrm>
            <a:off x="7848600" y="4355846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6" name="Straight Connector 15"/>
          <p:cNvCxnSpPr>
            <a:stCxn id="15" idx="2"/>
            <a:endCxn id="14" idx="6"/>
          </p:cNvCxnSpPr>
          <p:nvPr/>
        </p:nvCxnSpPr>
        <p:spPr>
          <a:xfrm flipH="1">
            <a:off x="7162800" y="4470146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9"/>
          <p:cNvCxnSpPr>
            <a:stCxn id="15" idx="1"/>
            <a:endCxn id="14" idx="7"/>
          </p:cNvCxnSpPr>
          <p:nvPr/>
        </p:nvCxnSpPr>
        <p:spPr>
          <a:xfrm rot="16200000" flipV="1">
            <a:off x="7505700" y="4012946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9"/>
          <p:cNvCxnSpPr>
            <a:stCxn id="15" idx="3"/>
            <a:endCxn id="14" idx="5"/>
          </p:cNvCxnSpPr>
          <p:nvPr/>
        </p:nvCxnSpPr>
        <p:spPr>
          <a:xfrm rot="5400000">
            <a:off x="7505700" y="4174590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/>
          <p:cNvCxnSpPr>
            <a:stCxn id="15" idx="4"/>
            <a:endCxn id="14" idx="4"/>
          </p:cNvCxnSpPr>
          <p:nvPr/>
        </p:nvCxnSpPr>
        <p:spPr>
          <a:xfrm rot="5400000">
            <a:off x="7505700" y="412724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14" idx="0"/>
          </p:cNvCxnSpPr>
          <p:nvPr/>
        </p:nvCxnSpPr>
        <p:spPr>
          <a:xfrm rot="16200000" flipV="1">
            <a:off x="7505700" y="389864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 noChangeArrowheads="1"/>
          </p:cNvSpPr>
          <p:nvPr/>
        </p:nvSpPr>
        <p:spPr bwMode="auto">
          <a:xfrm>
            <a:off x="2590800" y="435584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22" name="Straight Connector 21"/>
          <p:cNvCxnSpPr>
            <a:endCxn id="21" idx="6"/>
          </p:cNvCxnSpPr>
          <p:nvPr/>
        </p:nvCxnSpPr>
        <p:spPr>
          <a:xfrm flipH="1">
            <a:off x="2819400" y="4470145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/>
          <p:cNvCxnSpPr>
            <a:endCxn id="21" idx="7"/>
          </p:cNvCxnSpPr>
          <p:nvPr/>
        </p:nvCxnSpPr>
        <p:spPr>
          <a:xfrm rot="16200000" flipV="1">
            <a:off x="3162300" y="4012945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/>
          <p:cNvCxnSpPr>
            <a:endCxn id="21" idx="5"/>
          </p:cNvCxnSpPr>
          <p:nvPr/>
        </p:nvCxnSpPr>
        <p:spPr>
          <a:xfrm rot="5400000">
            <a:off x="3162300" y="4174589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9"/>
          <p:cNvCxnSpPr>
            <a:endCxn id="21" idx="4"/>
          </p:cNvCxnSpPr>
          <p:nvPr/>
        </p:nvCxnSpPr>
        <p:spPr>
          <a:xfrm rot="5400000">
            <a:off x="3162300" y="412724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9"/>
          <p:cNvCxnSpPr>
            <a:endCxn id="21" idx="0"/>
          </p:cNvCxnSpPr>
          <p:nvPr/>
        </p:nvCxnSpPr>
        <p:spPr>
          <a:xfrm rot="16200000" flipV="1">
            <a:off x="3162300" y="3898645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1" idx="2"/>
            <a:endCxn id="7" idx="6"/>
          </p:cNvCxnSpPr>
          <p:nvPr/>
        </p:nvCxnSpPr>
        <p:spPr>
          <a:xfrm flipH="1" flipV="1">
            <a:off x="1905000" y="4463795"/>
            <a:ext cx="6858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/>
          <p:cNvCxnSpPr>
            <a:stCxn id="21" idx="1"/>
            <a:endCxn id="7" idx="7"/>
          </p:cNvCxnSpPr>
          <p:nvPr/>
        </p:nvCxnSpPr>
        <p:spPr>
          <a:xfrm rot="16200000" flipV="1">
            <a:off x="2244725" y="4009770"/>
            <a:ext cx="6350" cy="752756"/>
          </a:xfrm>
          <a:prstGeom prst="curvedConnector3">
            <a:avLst>
              <a:gd name="adj1" fmla="val 149436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>
            <a:stCxn id="21" idx="3"/>
            <a:endCxn id="7" idx="5"/>
          </p:cNvCxnSpPr>
          <p:nvPr/>
        </p:nvCxnSpPr>
        <p:spPr>
          <a:xfrm rot="5400000" flipH="1">
            <a:off x="2244725" y="4171414"/>
            <a:ext cx="6350" cy="752756"/>
          </a:xfrm>
          <a:prstGeom prst="curvedConnector3">
            <a:avLst>
              <a:gd name="adj1" fmla="val -97393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9"/>
          <p:cNvCxnSpPr>
            <a:stCxn id="21" idx="0"/>
            <a:endCxn id="7" idx="0"/>
          </p:cNvCxnSpPr>
          <p:nvPr/>
        </p:nvCxnSpPr>
        <p:spPr>
          <a:xfrm rot="16200000" flipV="1">
            <a:off x="2244725" y="3895470"/>
            <a:ext cx="6350" cy="914400"/>
          </a:xfrm>
          <a:prstGeom prst="curvedConnector3">
            <a:avLst>
              <a:gd name="adj1" fmla="val 37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9"/>
          <p:cNvCxnSpPr>
            <a:stCxn id="21" idx="4"/>
            <a:endCxn id="7" idx="4"/>
          </p:cNvCxnSpPr>
          <p:nvPr/>
        </p:nvCxnSpPr>
        <p:spPr>
          <a:xfrm rot="5400000" flipH="1">
            <a:off x="2244725" y="4124070"/>
            <a:ext cx="6350" cy="914400"/>
          </a:xfrm>
          <a:prstGeom prst="curvedConnector3">
            <a:avLst>
              <a:gd name="adj1" fmla="val -275913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6019800" y="4471415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679950" y="4470146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9"/>
          <p:cNvCxnSpPr/>
          <p:nvPr/>
        </p:nvCxnSpPr>
        <p:spPr>
          <a:xfrm rot="16200000" flipV="1">
            <a:off x="5027472" y="4012946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9"/>
          <p:cNvCxnSpPr/>
          <p:nvPr/>
        </p:nvCxnSpPr>
        <p:spPr>
          <a:xfrm rot="5400000">
            <a:off x="5022850" y="4174590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9"/>
          <p:cNvCxnSpPr/>
          <p:nvPr/>
        </p:nvCxnSpPr>
        <p:spPr>
          <a:xfrm rot="5400000">
            <a:off x="5022850" y="412724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/>
          <p:nvPr/>
        </p:nvCxnSpPr>
        <p:spPr>
          <a:xfrm rot="16200000" flipV="1">
            <a:off x="5022850" y="3898646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3733800" y="4471415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 noChangeArrowheads="1"/>
          </p:cNvSpPr>
          <p:nvPr/>
        </p:nvSpPr>
        <p:spPr bwMode="auto">
          <a:xfrm>
            <a:off x="5410200" y="4349495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26315" y="5115960"/>
            <a:ext cx="1648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n/k vertices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057400" y="6019800"/>
                <a:ext cx="5030223" cy="500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Reff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≲</m:t>
                    </m:r>
                    <m:r>
                      <a:rPr lang="en-US" sz="2400" b="0" i="1" smtClean="0">
                        <a:latin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400" dirty="0" smtClean="0"/>
                  <a:t> for all black edges</a:t>
                </a:r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019800"/>
                <a:ext cx="5030223" cy="500137"/>
              </a:xfrm>
              <a:prstGeom prst="rect">
                <a:avLst/>
              </a:prstGeom>
              <a:blipFill rotWithShape="1">
                <a:blip r:embed="rId3"/>
                <a:stretch>
                  <a:fillRect t="-2439" r="-970" b="-2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ight Brace 48"/>
          <p:cNvSpPr>
            <a:spLocks noChangeAspect="1"/>
          </p:cNvSpPr>
          <p:nvPr/>
        </p:nvSpPr>
        <p:spPr>
          <a:xfrm>
            <a:off x="3029112" y="2607456"/>
            <a:ext cx="323688" cy="4718304"/>
          </a:xfrm>
          <a:prstGeom prst="rightBrace">
            <a:avLst>
              <a:gd name="adj1" fmla="val 127101"/>
              <a:gd name="adj2" fmla="val 49830"/>
            </a:avLst>
          </a:prstGeom>
          <a:ln w="15875">
            <a:solidFill>
              <a:schemeClr val="tx1"/>
            </a:solidFill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>
            <a:spLocks noChangeAspect="1" noChangeArrowheads="1"/>
          </p:cNvSpPr>
          <p:nvPr/>
        </p:nvSpPr>
        <p:spPr bwMode="auto">
          <a:xfrm>
            <a:off x="762000" y="22161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51" name="Oval 50"/>
          <p:cNvSpPr>
            <a:spLocks noChangeAspect="1" noChangeArrowheads="1"/>
          </p:cNvSpPr>
          <p:nvPr/>
        </p:nvSpPr>
        <p:spPr bwMode="auto">
          <a:xfrm>
            <a:off x="1676400" y="22161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52" name="Straight Connector 51"/>
          <p:cNvCxnSpPr>
            <a:stCxn id="51" idx="2"/>
            <a:endCxn id="50" idx="6"/>
          </p:cNvCxnSpPr>
          <p:nvPr/>
        </p:nvCxnSpPr>
        <p:spPr>
          <a:xfrm flipH="1">
            <a:off x="990600" y="233045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9"/>
          <p:cNvCxnSpPr>
            <a:stCxn id="51" idx="1"/>
            <a:endCxn id="50" idx="7"/>
          </p:cNvCxnSpPr>
          <p:nvPr/>
        </p:nvCxnSpPr>
        <p:spPr>
          <a:xfrm rot="16200000" flipV="1">
            <a:off x="1333500" y="187325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9"/>
          <p:cNvCxnSpPr>
            <a:stCxn id="51" idx="3"/>
            <a:endCxn id="50" idx="5"/>
          </p:cNvCxnSpPr>
          <p:nvPr/>
        </p:nvCxnSpPr>
        <p:spPr>
          <a:xfrm rot="5400000">
            <a:off x="1333500" y="203489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9"/>
          <p:cNvCxnSpPr>
            <a:stCxn id="51" idx="4"/>
            <a:endCxn id="50" idx="4"/>
          </p:cNvCxnSpPr>
          <p:nvPr/>
        </p:nvCxnSpPr>
        <p:spPr>
          <a:xfrm rot="5400000">
            <a:off x="1333500" y="1987550"/>
            <a:ext cx="12700" cy="914400"/>
          </a:xfrm>
          <a:prstGeom prst="curvedConnector3">
            <a:avLst>
              <a:gd name="adj1" fmla="val 1800000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/>
          <p:cNvCxnSpPr>
            <a:stCxn id="51" idx="0"/>
            <a:endCxn id="50" idx="0"/>
          </p:cNvCxnSpPr>
          <p:nvPr/>
        </p:nvCxnSpPr>
        <p:spPr>
          <a:xfrm rot="16200000" flipV="1">
            <a:off x="1333500" y="175895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>
            <a:spLocks noChangeAspect="1" noChangeArrowheads="1"/>
          </p:cNvSpPr>
          <p:nvPr/>
        </p:nvSpPr>
        <p:spPr bwMode="auto">
          <a:xfrm>
            <a:off x="6934200" y="2222501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58" name="Oval 57"/>
          <p:cNvSpPr>
            <a:spLocks noChangeAspect="1" noChangeArrowheads="1"/>
          </p:cNvSpPr>
          <p:nvPr/>
        </p:nvSpPr>
        <p:spPr bwMode="auto">
          <a:xfrm>
            <a:off x="7848600" y="2222501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59" name="Straight Connector 58"/>
          <p:cNvCxnSpPr>
            <a:stCxn id="58" idx="2"/>
            <a:endCxn id="57" idx="6"/>
          </p:cNvCxnSpPr>
          <p:nvPr/>
        </p:nvCxnSpPr>
        <p:spPr>
          <a:xfrm flipH="1">
            <a:off x="7162800" y="233680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9"/>
          <p:cNvCxnSpPr>
            <a:stCxn id="58" idx="1"/>
            <a:endCxn id="57" idx="7"/>
          </p:cNvCxnSpPr>
          <p:nvPr/>
        </p:nvCxnSpPr>
        <p:spPr>
          <a:xfrm rot="16200000" flipV="1">
            <a:off x="7505700" y="1879601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9"/>
          <p:cNvCxnSpPr>
            <a:stCxn id="58" idx="3"/>
            <a:endCxn id="57" idx="5"/>
          </p:cNvCxnSpPr>
          <p:nvPr/>
        </p:nvCxnSpPr>
        <p:spPr>
          <a:xfrm rot="5400000">
            <a:off x="7505700" y="2041245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9"/>
          <p:cNvCxnSpPr>
            <a:stCxn id="58" idx="4"/>
            <a:endCxn id="57" idx="4"/>
          </p:cNvCxnSpPr>
          <p:nvPr/>
        </p:nvCxnSpPr>
        <p:spPr>
          <a:xfrm rot="5400000">
            <a:off x="7505700" y="199390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9"/>
          <p:cNvCxnSpPr>
            <a:stCxn id="58" idx="0"/>
            <a:endCxn id="57" idx="0"/>
          </p:cNvCxnSpPr>
          <p:nvPr/>
        </p:nvCxnSpPr>
        <p:spPr>
          <a:xfrm rot="16200000" flipV="1">
            <a:off x="7505700" y="176530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>
            <a:spLocks noChangeAspect="1" noChangeArrowheads="1"/>
          </p:cNvSpPr>
          <p:nvPr/>
        </p:nvSpPr>
        <p:spPr bwMode="auto">
          <a:xfrm>
            <a:off x="2590800" y="222250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65" name="Straight Connector 64"/>
          <p:cNvCxnSpPr>
            <a:endCxn id="64" idx="6"/>
          </p:cNvCxnSpPr>
          <p:nvPr/>
        </p:nvCxnSpPr>
        <p:spPr>
          <a:xfrm flipH="1">
            <a:off x="2819400" y="233680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9"/>
          <p:cNvCxnSpPr>
            <a:endCxn id="64" idx="7"/>
          </p:cNvCxnSpPr>
          <p:nvPr/>
        </p:nvCxnSpPr>
        <p:spPr>
          <a:xfrm rot="16200000" flipV="1">
            <a:off x="3162300" y="187960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9"/>
          <p:cNvCxnSpPr>
            <a:endCxn id="64" idx="5"/>
          </p:cNvCxnSpPr>
          <p:nvPr/>
        </p:nvCxnSpPr>
        <p:spPr>
          <a:xfrm rot="5400000">
            <a:off x="3162300" y="204124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9"/>
          <p:cNvCxnSpPr>
            <a:endCxn id="64" idx="4"/>
          </p:cNvCxnSpPr>
          <p:nvPr/>
        </p:nvCxnSpPr>
        <p:spPr>
          <a:xfrm rot="5400000">
            <a:off x="3162300" y="199390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19"/>
          <p:cNvCxnSpPr>
            <a:endCxn id="64" idx="0"/>
          </p:cNvCxnSpPr>
          <p:nvPr/>
        </p:nvCxnSpPr>
        <p:spPr>
          <a:xfrm rot="16200000" flipV="1">
            <a:off x="3162300" y="176530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4" idx="2"/>
            <a:endCxn id="51" idx="6"/>
          </p:cNvCxnSpPr>
          <p:nvPr/>
        </p:nvCxnSpPr>
        <p:spPr>
          <a:xfrm flipH="1" flipV="1">
            <a:off x="1905000" y="2330450"/>
            <a:ext cx="6858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9"/>
          <p:cNvCxnSpPr>
            <a:stCxn id="64" idx="1"/>
            <a:endCxn id="51" idx="7"/>
          </p:cNvCxnSpPr>
          <p:nvPr/>
        </p:nvCxnSpPr>
        <p:spPr>
          <a:xfrm rot="16200000" flipV="1">
            <a:off x="2244725" y="1876425"/>
            <a:ext cx="6350" cy="752756"/>
          </a:xfrm>
          <a:prstGeom prst="curvedConnector3">
            <a:avLst>
              <a:gd name="adj1" fmla="val 149436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9"/>
          <p:cNvCxnSpPr>
            <a:stCxn id="64" idx="3"/>
            <a:endCxn id="51" idx="5"/>
          </p:cNvCxnSpPr>
          <p:nvPr/>
        </p:nvCxnSpPr>
        <p:spPr>
          <a:xfrm rot="5400000" flipH="1">
            <a:off x="2244725" y="2038069"/>
            <a:ext cx="6350" cy="752756"/>
          </a:xfrm>
          <a:prstGeom prst="curvedConnector3">
            <a:avLst>
              <a:gd name="adj1" fmla="val -97393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9"/>
          <p:cNvCxnSpPr>
            <a:stCxn id="64" idx="0"/>
            <a:endCxn id="51" idx="0"/>
          </p:cNvCxnSpPr>
          <p:nvPr/>
        </p:nvCxnSpPr>
        <p:spPr>
          <a:xfrm rot="16200000" flipV="1">
            <a:off x="2244725" y="1762125"/>
            <a:ext cx="6350" cy="914400"/>
          </a:xfrm>
          <a:prstGeom prst="curvedConnector3">
            <a:avLst>
              <a:gd name="adj1" fmla="val 37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9"/>
          <p:cNvCxnSpPr>
            <a:stCxn id="64" idx="4"/>
            <a:endCxn id="51" idx="4"/>
          </p:cNvCxnSpPr>
          <p:nvPr/>
        </p:nvCxnSpPr>
        <p:spPr>
          <a:xfrm rot="5400000" flipH="1">
            <a:off x="2244725" y="1990725"/>
            <a:ext cx="6350" cy="914400"/>
          </a:xfrm>
          <a:prstGeom prst="curvedConnector3">
            <a:avLst>
              <a:gd name="adj1" fmla="val -275913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019800" y="2338070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679950" y="2336801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9"/>
          <p:cNvCxnSpPr/>
          <p:nvPr/>
        </p:nvCxnSpPr>
        <p:spPr>
          <a:xfrm rot="16200000" flipV="1">
            <a:off x="5027472" y="1879601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9"/>
          <p:cNvCxnSpPr/>
          <p:nvPr/>
        </p:nvCxnSpPr>
        <p:spPr>
          <a:xfrm rot="5400000">
            <a:off x="5022850" y="2041245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9"/>
          <p:cNvCxnSpPr/>
          <p:nvPr/>
        </p:nvCxnSpPr>
        <p:spPr>
          <a:xfrm rot="5400000">
            <a:off x="5022850" y="199390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19"/>
          <p:cNvCxnSpPr/>
          <p:nvPr/>
        </p:nvCxnSpPr>
        <p:spPr>
          <a:xfrm rot="16200000" flipV="1">
            <a:off x="5022850" y="1765301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3733800" y="2338070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>
            <a:spLocks noChangeAspect="1" noChangeArrowheads="1"/>
          </p:cNvSpPr>
          <p:nvPr/>
        </p:nvSpPr>
        <p:spPr bwMode="auto">
          <a:xfrm>
            <a:off x="5410200" y="22161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90" name="Oval 89"/>
          <p:cNvSpPr>
            <a:spLocks noChangeAspect="1" noChangeArrowheads="1"/>
          </p:cNvSpPr>
          <p:nvPr/>
        </p:nvSpPr>
        <p:spPr bwMode="auto">
          <a:xfrm>
            <a:off x="6248400" y="435396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91" name="Oval 90"/>
          <p:cNvSpPr>
            <a:spLocks noChangeAspect="1" noChangeArrowheads="1"/>
          </p:cNvSpPr>
          <p:nvPr/>
        </p:nvSpPr>
        <p:spPr bwMode="auto">
          <a:xfrm>
            <a:off x="6400800" y="435396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01" name="Oval 100"/>
          <p:cNvSpPr>
            <a:spLocks noChangeAspect="1" noChangeArrowheads="1"/>
          </p:cNvSpPr>
          <p:nvPr/>
        </p:nvSpPr>
        <p:spPr bwMode="auto">
          <a:xfrm>
            <a:off x="6248400" y="222036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02" name="Oval 101"/>
          <p:cNvSpPr>
            <a:spLocks noChangeAspect="1" noChangeArrowheads="1"/>
          </p:cNvSpPr>
          <p:nvPr/>
        </p:nvSpPr>
        <p:spPr bwMode="auto">
          <a:xfrm>
            <a:off x="6400800" y="222036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grpSp>
        <p:nvGrpSpPr>
          <p:cNvPr id="756789" name="Group 756788"/>
          <p:cNvGrpSpPr/>
          <p:nvPr/>
        </p:nvGrpSpPr>
        <p:grpSpPr>
          <a:xfrm>
            <a:off x="876300" y="2438400"/>
            <a:ext cx="7086601" cy="1917446"/>
            <a:chOff x="876300" y="2438400"/>
            <a:chExt cx="7086601" cy="1917446"/>
          </a:xfrm>
        </p:grpSpPr>
        <p:cxnSp>
          <p:nvCxnSpPr>
            <p:cNvPr id="39" name="Straight Connector 38"/>
            <p:cNvCxnSpPr>
              <a:stCxn id="50" idx="4"/>
              <a:endCxn id="6" idx="0"/>
            </p:cNvCxnSpPr>
            <p:nvPr/>
          </p:nvCxnSpPr>
          <p:spPr>
            <a:xfrm>
              <a:off x="876300" y="2444750"/>
              <a:ext cx="0" cy="1904745"/>
            </a:xfrm>
            <a:prstGeom prst="line">
              <a:avLst/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8" idx="4"/>
              <a:endCxn id="15" idx="0"/>
            </p:cNvCxnSpPr>
            <p:nvPr/>
          </p:nvCxnSpPr>
          <p:spPr>
            <a:xfrm>
              <a:off x="7962900" y="2451101"/>
              <a:ext cx="0" cy="1904745"/>
            </a:xfrm>
            <a:prstGeom prst="line">
              <a:avLst/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82" idx="4"/>
              <a:endCxn id="43" idx="0"/>
            </p:cNvCxnSpPr>
            <p:nvPr/>
          </p:nvCxnSpPr>
          <p:spPr>
            <a:xfrm>
              <a:off x="5524500" y="2444750"/>
              <a:ext cx="0" cy="1904745"/>
            </a:xfrm>
            <a:prstGeom prst="line">
              <a:avLst/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248400" y="3349266"/>
              <a:ext cx="685800" cy="0"/>
            </a:xfrm>
            <a:prstGeom prst="line">
              <a:avLst/>
            </a:prstGeom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4"/>
            <p:cNvCxnSpPr>
              <a:stCxn id="6" idx="0"/>
              <a:endCxn id="43" idx="0"/>
            </p:cNvCxnSpPr>
            <p:nvPr/>
          </p:nvCxnSpPr>
          <p:spPr>
            <a:xfrm rot="5400000" flipH="1" flipV="1">
              <a:off x="3200400" y="2025395"/>
              <a:ext cx="12700" cy="4648200"/>
            </a:xfrm>
            <a:prstGeom prst="curvedConnector3">
              <a:avLst>
                <a:gd name="adj1" fmla="val 3324087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4"/>
            <p:cNvCxnSpPr>
              <a:stCxn id="43" idx="0"/>
              <a:endCxn id="90" idx="0"/>
            </p:cNvCxnSpPr>
            <p:nvPr/>
          </p:nvCxnSpPr>
          <p:spPr>
            <a:xfrm rot="16200000" flipH="1">
              <a:off x="5941367" y="3932627"/>
              <a:ext cx="4465" cy="838200"/>
            </a:xfrm>
            <a:prstGeom prst="curvedConnector3">
              <a:avLst>
                <a:gd name="adj1" fmla="val -5119821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4"/>
            <p:cNvCxnSpPr>
              <a:stCxn id="91" idx="0"/>
              <a:endCxn id="15" idx="0"/>
            </p:cNvCxnSpPr>
            <p:nvPr/>
          </p:nvCxnSpPr>
          <p:spPr>
            <a:xfrm rot="16200000" flipH="1">
              <a:off x="7238057" y="3631003"/>
              <a:ext cx="1886" cy="1447800"/>
            </a:xfrm>
            <a:prstGeom prst="curvedConnector3">
              <a:avLst>
                <a:gd name="adj1" fmla="val -12120891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4"/>
            <p:cNvCxnSpPr>
              <a:stCxn id="50" idx="4"/>
              <a:endCxn id="82" idx="4"/>
            </p:cNvCxnSpPr>
            <p:nvPr/>
          </p:nvCxnSpPr>
          <p:spPr>
            <a:xfrm rot="16200000" flipH="1">
              <a:off x="3200400" y="120650"/>
              <a:ext cx="12700" cy="4648200"/>
            </a:xfrm>
            <a:prstGeom prst="curvedConnector3">
              <a:avLst>
                <a:gd name="adj1" fmla="val 3586858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4"/>
            <p:cNvCxnSpPr>
              <a:stCxn id="82" idx="4"/>
              <a:endCxn id="101" idx="4"/>
            </p:cNvCxnSpPr>
            <p:nvPr/>
          </p:nvCxnSpPr>
          <p:spPr>
            <a:xfrm rot="16200000" flipH="1">
              <a:off x="5941495" y="2027755"/>
              <a:ext cx="4210" cy="838200"/>
            </a:xfrm>
            <a:prstGeom prst="curvedConnector3">
              <a:avLst>
                <a:gd name="adj1" fmla="val 5529929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4"/>
            <p:cNvCxnSpPr>
              <a:stCxn id="102" idx="4"/>
              <a:endCxn id="58" idx="4"/>
            </p:cNvCxnSpPr>
            <p:nvPr/>
          </p:nvCxnSpPr>
          <p:spPr>
            <a:xfrm rot="16200000" flipH="1">
              <a:off x="7237930" y="1726130"/>
              <a:ext cx="2141" cy="1447800"/>
            </a:xfrm>
            <a:prstGeom prst="curvedConnector3">
              <a:avLst>
                <a:gd name="adj1" fmla="val 13582952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4"/>
            <p:cNvCxnSpPr>
              <a:stCxn id="6" idx="0"/>
              <a:endCxn id="43" idx="0"/>
            </p:cNvCxnSpPr>
            <p:nvPr/>
          </p:nvCxnSpPr>
          <p:spPr>
            <a:xfrm rot="5400000" flipH="1" flipV="1">
              <a:off x="3200400" y="2025395"/>
              <a:ext cx="12700" cy="4648200"/>
            </a:xfrm>
            <a:prstGeom prst="curvedConnector3">
              <a:avLst>
                <a:gd name="adj1" fmla="val 390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4"/>
            <p:cNvCxnSpPr>
              <a:stCxn id="6" idx="0"/>
              <a:endCxn id="43" idx="0"/>
            </p:cNvCxnSpPr>
            <p:nvPr/>
          </p:nvCxnSpPr>
          <p:spPr>
            <a:xfrm rot="5400000" flipH="1" flipV="1">
              <a:off x="3200400" y="2025395"/>
              <a:ext cx="12700" cy="4648200"/>
            </a:xfrm>
            <a:prstGeom prst="curvedConnector3">
              <a:avLst>
                <a:gd name="adj1" fmla="val 460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4"/>
            <p:cNvCxnSpPr>
              <a:stCxn id="43" idx="0"/>
              <a:endCxn id="90" idx="0"/>
            </p:cNvCxnSpPr>
            <p:nvPr/>
          </p:nvCxnSpPr>
          <p:spPr>
            <a:xfrm rot="16200000" flipH="1">
              <a:off x="5941367" y="3932627"/>
              <a:ext cx="4465" cy="838200"/>
            </a:xfrm>
            <a:prstGeom prst="curvedConnector3">
              <a:avLst>
                <a:gd name="adj1" fmla="val -6541993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4"/>
            <p:cNvCxnSpPr>
              <a:stCxn id="43" idx="0"/>
              <a:endCxn id="90" idx="0"/>
            </p:cNvCxnSpPr>
            <p:nvPr/>
          </p:nvCxnSpPr>
          <p:spPr>
            <a:xfrm rot="16200000" flipH="1">
              <a:off x="5941367" y="3932627"/>
              <a:ext cx="4465" cy="838200"/>
            </a:xfrm>
            <a:prstGeom prst="curvedConnector3">
              <a:avLst>
                <a:gd name="adj1" fmla="val -8390817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"/>
            <p:cNvCxnSpPr>
              <a:stCxn id="91" idx="0"/>
              <a:endCxn id="15" idx="0"/>
            </p:cNvCxnSpPr>
            <p:nvPr/>
          </p:nvCxnSpPr>
          <p:spPr>
            <a:xfrm rot="16200000" flipH="1">
              <a:off x="7238057" y="3631003"/>
              <a:ext cx="1886" cy="1447800"/>
            </a:xfrm>
            <a:prstGeom prst="curvedConnector3">
              <a:avLst>
                <a:gd name="adj1" fmla="val -16161188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4"/>
            <p:cNvCxnSpPr>
              <a:stCxn id="91" idx="0"/>
              <a:endCxn id="15" idx="0"/>
            </p:cNvCxnSpPr>
            <p:nvPr/>
          </p:nvCxnSpPr>
          <p:spPr>
            <a:xfrm rot="16200000" flipH="1">
              <a:off x="7238057" y="3631003"/>
              <a:ext cx="1886" cy="1447800"/>
            </a:xfrm>
            <a:prstGeom prst="curvedConnector3">
              <a:avLst>
                <a:gd name="adj1" fmla="val -20874867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4"/>
            <p:cNvCxnSpPr>
              <a:stCxn id="50" idx="4"/>
              <a:endCxn id="82" idx="4"/>
            </p:cNvCxnSpPr>
            <p:nvPr/>
          </p:nvCxnSpPr>
          <p:spPr>
            <a:xfrm rot="16200000" flipH="1">
              <a:off x="3200400" y="120650"/>
              <a:ext cx="12700" cy="4648200"/>
            </a:xfrm>
            <a:prstGeom prst="curvedConnector3">
              <a:avLst>
                <a:gd name="adj1" fmla="val 415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4"/>
            <p:cNvCxnSpPr>
              <a:stCxn id="50" idx="4"/>
              <a:endCxn id="82" idx="4"/>
            </p:cNvCxnSpPr>
            <p:nvPr/>
          </p:nvCxnSpPr>
          <p:spPr>
            <a:xfrm rot="16200000" flipH="1">
              <a:off x="3200400" y="120650"/>
              <a:ext cx="12700" cy="4648200"/>
            </a:xfrm>
            <a:prstGeom prst="curvedConnector3">
              <a:avLst>
                <a:gd name="adj1" fmla="val 480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4"/>
            <p:cNvCxnSpPr>
              <a:stCxn id="82" idx="4"/>
              <a:endCxn id="101" idx="4"/>
            </p:cNvCxnSpPr>
            <p:nvPr/>
          </p:nvCxnSpPr>
          <p:spPr>
            <a:xfrm rot="16200000" flipH="1">
              <a:off x="5941495" y="2027755"/>
              <a:ext cx="4210" cy="838200"/>
            </a:xfrm>
            <a:prstGeom prst="curvedConnector3">
              <a:avLst>
                <a:gd name="adj1" fmla="val 7339905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4"/>
            <p:cNvCxnSpPr>
              <a:stCxn id="82" idx="4"/>
              <a:endCxn id="101" idx="4"/>
            </p:cNvCxnSpPr>
            <p:nvPr/>
          </p:nvCxnSpPr>
          <p:spPr>
            <a:xfrm rot="16200000" flipH="1">
              <a:off x="5941495" y="2027755"/>
              <a:ext cx="4210" cy="838200"/>
            </a:xfrm>
            <a:prstGeom prst="curvedConnector3">
              <a:avLst>
                <a:gd name="adj1" fmla="val 9451544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4"/>
            <p:cNvCxnSpPr>
              <a:stCxn id="102" idx="4"/>
              <a:endCxn id="58" idx="4"/>
            </p:cNvCxnSpPr>
            <p:nvPr/>
          </p:nvCxnSpPr>
          <p:spPr>
            <a:xfrm rot="16200000" flipH="1">
              <a:off x="7237930" y="1726130"/>
              <a:ext cx="2141" cy="1447800"/>
            </a:xfrm>
            <a:prstGeom prst="curvedConnector3">
              <a:avLst>
                <a:gd name="adj1" fmla="val 16709061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4"/>
            <p:cNvCxnSpPr>
              <a:stCxn id="102" idx="4"/>
              <a:endCxn id="58" idx="4"/>
            </p:cNvCxnSpPr>
            <p:nvPr/>
          </p:nvCxnSpPr>
          <p:spPr>
            <a:xfrm rot="16200000" flipH="1">
              <a:off x="7237930" y="1726130"/>
              <a:ext cx="2141" cy="1447800"/>
            </a:xfrm>
            <a:prstGeom prst="curvedConnector3">
              <a:avLst>
                <a:gd name="adj1" fmla="val 19971555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4"/>
            <p:cNvCxnSpPr>
              <a:stCxn id="6" idx="0"/>
              <a:endCxn id="43" idx="0"/>
            </p:cNvCxnSpPr>
            <p:nvPr/>
          </p:nvCxnSpPr>
          <p:spPr>
            <a:xfrm rot="5400000" flipH="1" flipV="1">
              <a:off x="3200400" y="2025395"/>
              <a:ext cx="12700" cy="4648200"/>
            </a:xfrm>
            <a:prstGeom prst="curvedConnector3">
              <a:avLst>
                <a:gd name="adj1" fmla="val 265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4"/>
            <p:cNvCxnSpPr>
              <a:stCxn id="90" idx="0"/>
              <a:endCxn id="43" idx="0"/>
            </p:cNvCxnSpPr>
            <p:nvPr/>
          </p:nvCxnSpPr>
          <p:spPr>
            <a:xfrm rot="16200000" flipV="1">
              <a:off x="5941368" y="3932628"/>
              <a:ext cx="4465" cy="838200"/>
            </a:xfrm>
            <a:prstGeom prst="curvedConnector3">
              <a:avLst>
                <a:gd name="adj1" fmla="val 3513169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4"/>
            <p:cNvCxnSpPr>
              <a:stCxn id="15" idx="0"/>
              <a:endCxn id="91" idx="0"/>
            </p:cNvCxnSpPr>
            <p:nvPr/>
          </p:nvCxnSpPr>
          <p:spPr>
            <a:xfrm rot="16200000" flipV="1">
              <a:off x="7238057" y="3631003"/>
              <a:ext cx="1886" cy="1447800"/>
            </a:xfrm>
            <a:prstGeom prst="curvedConnector3">
              <a:avLst>
                <a:gd name="adj1" fmla="val 8853977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4"/>
            <p:cNvCxnSpPr>
              <a:stCxn id="102" idx="4"/>
              <a:endCxn id="58" idx="4"/>
            </p:cNvCxnSpPr>
            <p:nvPr/>
          </p:nvCxnSpPr>
          <p:spPr>
            <a:xfrm rot="16200000" flipH="1">
              <a:off x="7237930" y="1726130"/>
              <a:ext cx="2141" cy="1447800"/>
            </a:xfrm>
            <a:prstGeom prst="curvedConnector3">
              <a:avLst>
                <a:gd name="adj1" fmla="val 10777254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4"/>
            <p:cNvCxnSpPr>
              <a:stCxn id="82" idx="4"/>
              <a:endCxn id="101" idx="4"/>
            </p:cNvCxnSpPr>
            <p:nvPr/>
          </p:nvCxnSpPr>
          <p:spPr>
            <a:xfrm rot="16200000" flipH="1">
              <a:off x="5941495" y="2027755"/>
              <a:ext cx="4210" cy="838200"/>
            </a:xfrm>
            <a:prstGeom prst="curvedConnector3">
              <a:avLst>
                <a:gd name="adj1" fmla="val 3719952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4"/>
            <p:cNvCxnSpPr>
              <a:stCxn id="50" idx="4"/>
              <a:endCxn id="82" idx="4"/>
            </p:cNvCxnSpPr>
            <p:nvPr/>
          </p:nvCxnSpPr>
          <p:spPr>
            <a:xfrm rot="16200000" flipH="1">
              <a:off x="3200400" y="120650"/>
              <a:ext cx="12700" cy="4648200"/>
            </a:xfrm>
            <a:prstGeom prst="curvedConnector3">
              <a:avLst>
                <a:gd name="adj1" fmla="val 3000000"/>
              </a:avLst>
            </a:prstGeom>
            <a:ln w="22225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74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An Observation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srgbClr val="0070C0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An Application of [MSS’13]: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If </a:t>
                </a:r>
                <a:r>
                  <a:rPr lang="en-US" sz="2800" dirty="0"/>
                  <a:t>for any cut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avg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∈(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en-US" sz="2800" i="1">
                                  <a:latin typeface="Cambria Math"/>
                                </a:rPr>
                                <m:t>) 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/>
                                </a:rPr>
                                <m:t>Reff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𝛼</m:t>
                          </m:r>
                        </m:e>
                      </m:func>
                      <m:r>
                        <a:rPr lang="en-US" sz="2800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/>
                  <a:t>Then G has a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800" dirty="0" smtClean="0"/>
                  <a:t>-spectrally </a:t>
                </a:r>
                <a:r>
                  <a:rPr lang="en-US" sz="2800" dirty="0"/>
                  <a:t>thin tree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Idea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>
              <a:xfrm>
                <a:off x="685800" y="1600200"/>
                <a:ext cx="7772400" cy="1752600"/>
              </a:xfrm>
              <a:prstGeom prst="roundRect">
                <a:avLst/>
              </a:prstGeom>
              <a:noFill/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Find a ``graph’’ D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𝑒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𝐸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Reff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𝐷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𝑂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and</a:t>
                </a:r>
              </a:p>
              <a:p>
                <a:pPr algn="ctr"/>
                <a:endParaRPr lang="en-US" sz="2800" b="0" i="0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  i.e.,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∀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0200"/>
                <a:ext cx="7772400" cy="1752600"/>
              </a:xfrm>
              <a:prstGeom prst="roundRect">
                <a:avLst/>
              </a:prstGeom>
              <a:blipFill rotWithShape="1">
                <a:blip r:embed="rId3"/>
                <a:stretch>
                  <a:fillRect b="-4811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762000" y="4572000"/>
            <a:ext cx="7620000" cy="1209675"/>
          </a:xfrm>
          <a:prstGeom prst="roundRect">
            <a:avLst/>
          </a:prstGeom>
          <a:noFill/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D+G </a:t>
            </a:r>
            <a:r>
              <a:rPr lang="en-US" sz="2800" dirty="0">
                <a:solidFill>
                  <a:schemeClr val="tx1"/>
                </a:solidFill>
              </a:rPr>
              <a:t>has </a:t>
            </a:r>
            <a:r>
              <a:rPr lang="en-US" sz="2800" dirty="0" smtClean="0">
                <a:solidFill>
                  <a:schemeClr val="tx1"/>
                </a:solidFill>
              </a:rPr>
              <a:t>a spectrally </a:t>
            </a:r>
            <a:r>
              <a:rPr lang="en-US" sz="2800" dirty="0">
                <a:solidFill>
                  <a:schemeClr val="tx1"/>
                </a:solidFill>
              </a:rPr>
              <a:t>thin </a:t>
            </a:r>
            <a:r>
              <a:rPr lang="en-US" sz="2800" dirty="0" smtClean="0">
                <a:solidFill>
                  <a:schemeClr val="tx1"/>
                </a:solidFill>
              </a:rPr>
              <a:t>tree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</a:p>
          <a:p>
            <a:r>
              <a:rPr lang="en-US" sz="2800" dirty="0">
                <a:solidFill>
                  <a:schemeClr val="tx1"/>
                </a:solidFill>
              </a:rPr>
              <a:t>any spectrally thin tree of G+D is (comb) thin in 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4059922" y="3483878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362837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Bypasses Spectral Thinness Barrier.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01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An Impossibility Theorem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/>
                  <a:t>: There is a k-connected graph G,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, for any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0</m:t>
                    </m:r>
                    <m:r>
                      <a:rPr lang="en-US" sz="2800" b="0" i="1" smtClean="0">
                        <a:latin typeface="Cambria Math"/>
                      </a:rPr>
                      <m:t>≺</m:t>
                    </m:r>
                    <m:r>
                      <a:rPr lang="en-US" sz="2800" b="0" i="1" smtClean="0"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</m:oMath>
                </a14:m>
                <a:endParaRPr lang="en-US" sz="2800" b="0" dirty="0" smtClean="0"/>
              </a:p>
              <a:p>
                <a:pPr mar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𝐸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/>
                                </a:rPr>
                                <m:t>Reff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 noChangeAspect="1" noChangeArrowheads="1"/>
          </p:cNvSpPr>
          <p:nvPr/>
        </p:nvSpPr>
        <p:spPr bwMode="auto">
          <a:xfrm>
            <a:off x="304800" y="5245099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1" name="Oval 10"/>
          <p:cNvSpPr>
            <a:spLocks noChangeAspect="1" noChangeArrowheads="1"/>
          </p:cNvSpPr>
          <p:nvPr/>
        </p:nvSpPr>
        <p:spPr bwMode="auto">
          <a:xfrm>
            <a:off x="1143000" y="5245099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2" name="Straight Connector 11"/>
          <p:cNvCxnSpPr>
            <a:stCxn id="11" idx="2"/>
            <a:endCxn id="10" idx="6"/>
          </p:cNvCxnSpPr>
          <p:nvPr/>
        </p:nvCxnSpPr>
        <p:spPr>
          <a:xfrm flipH="1">
            <a:off x="533400" y="5359399"/>
            <a:ext cx="6096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>
            <a:stCxn id="11" idx="1"/>
            <a:endCxn id="10" idx="7"/>
          </p:cNvCxnSpPr>
          <p:nvPr/>
        </p:nvCxnSpPr>
        <p:spPr>
          <a:xfrm rot="16200000" flipV="1">
            <a:off x="838200" y="4940299"/>
            <a:ext cx="12700" cy="676556"/>
          </a:xfrm>
          <a:prstGeom prst="curvedConnector3">
            <a:avLst>
              <a:gd name="adj1" fmla="val 802291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9"/>
          <p:cNvCxnSpPr>
            <a:stCxn id="11" idx="3"/>
            <a:endCxn id="10" idx="5"/>
          </p:cNvCxnSpPr>
          <p:nvPr/>
        </p:nvCxnSpPr>
        <p:spPr>
          <a:xfrm rot="5400000">
            <a:off x="838200" y="5101943"/>
            <a:ext cx="12700" cy="676556"/>
          </a:xfrm>
          <a:prstGeom prst="curvedConnector3">
            <a:avLst>
              <a:gd name="adj1" fmla="val 43440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9"/>
          <p:cNvCxnSpPr>
            <a:stCxn id="11" idx="4"/>
            <a:endCxn id="10" idx="4"/>
          </p:cNvCxnSpPr>
          <p:nvPr/>
        </p:nvCxnSpPr>
        <p:spPr>
          <a:xfrm rot="5400000">
            <a:off x="838200" y="5054599"/>
            <a:ext cx="12700" cy="838200"/>
          </a:xfrm>
          <a:prstGeom prst="curvedConnector3">
            <a:avLst>
              <a:gd name="adj1" fmla="val 1116787"/>
            </a:avLst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9"/>
          <p:cNvCxnSpPr>
            <a:stCxn id="11" idx="0"/>
            <a:endCxn id="10" idx="0"/>
          </p:cNvCxnSpPr>
          <p:nvPr/>
        </p:nvCxnSpPr>
        <p:spPr>
          <a:xfrm rot="16200000" flipV="1">
            <a:off x="838200" y="4825999"/>
            <a:ext cx="12700" cy="8382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 noChangeAspect="1" noChangeArrowheads="1"/>
          </p:cNvSpPr>
          <p:nvPr/>
        </p:nvSpPr>
        <p:spPr bwMode="auto">
          <a:xfrm>
            <a:off x="7772400" y="52514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8" name="Oval 17"/>
          <p:cNvSpPr>
            <a:spLocks noChangeAspect="1" noChangeArrowheads="1"/>
          </p:cNvSpPr>
          <p:nvPr/>
        </p:nvSpPr>
        <p:spPr bwMode="auto">
          <a:xfrm>
            <a:off x="8686800" y="525145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9" name="Straight Connector 18"/>
          <p:cNvCxnSpPr>
            <a:stCxn id="18" idx="2"/>
            <a:endCxn id="17" idx="6"/>
          </p:cNvCxnSpPr>
          <p:nvPr/>
        </p:nvCxnSpPr>
        <p:spPr>
          <a:xfrm flipH="1">
            <a:off x="8001000" y="5365750"/>
            <a:ext cx="6858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1"/>
            <a:endCxn id="17" idx="7"/>
          </p:cNvCxnSpPr>
          <p:nvPr/>
        </p:nvCxnSpPr>
        <p:spPr>
          <a:xfrm rot="16200000" flipV="1">
            <a:off x="8343900" y="4908550"/>
            <a:ext cx="12700" cy="752756"/>
          </a:xfrm>
          <a:prstGeom prst="curvedConnector3">
            <a:avLst>
              <a:gd name="adj1" fmla="val 85485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9"/>
          <p:cNvCxnSpPr>
            <a:stCxn id="18" idx="3"/>
            <a:endCxn id="17" idx="5"/>
          </p:cNvCxnSpPr>
          <p:nvPr/>
        </p:nvCxnSpPr>
        <p:spPr>
          <a:xfrm rot="5400000">
            <a:off x="8343900" y="5070194"/>
            <a:ext cx="12700" cy="752756"/>
          </a:xfrm>
          <a:prstGeom prst="curvedConnector3">
            <a:avLst>
              <a:gd name="adj1" fmla="val 80229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9"/>
          <p:cNvCxnSpPr>
            <a:stCxn id="18" idx="4"/>
            <a:endCxn id="17" idx="4"/>
          </p:cNvCxnSpPr>
          <p:nvPr/>
        </p:nvCxnSpPr>
        <p:spPr>
          <a:xfrm rot="5400000">
            <a:off x="8343900" y="502285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9"/>
          <p:cNvCxnSpPr>
            <a:stCxn id="18" idx="0"/>
            <a:endCxn id="17" idx="0"/>
          </p:cNvCxnSpPr>
          <p:nvPr/>
        </p:nvCxnSpPr>
        <p:spPr>
          <a:xfrm rot="16200000" flipV="1">
            <a:off x="8343900" y="4794250"/>
            <a:ext cx="12700" cy="914400"/>
          </a:xfrm>
          <a:prstGeom prst="curvedConnector3">
            <a:avLst>
              <a:gd name="adj1" fmla="val 18000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>
            <a:spLocks noChangeAspect="1" noChangeArrowheads="1"/>
          </p:cNvSpPr>
          <p:nvPr/>
        </p:nvSpPr>
        <p:spPr bwMode="auto">
          <a:xfrm>
            <a:off x="1905000" y="5251449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25" name="Straight Connector 24"/>
          <p:cNvCxnSpPr>
            <a:stCxn id="60" idx="2"/>
            <a:endCxn id="24" idx="6"/>
          </p:cNvCxnSpPr>
          <p:nvPr/>
        </p:nvCxnSpPr>
        <p:spPr>
          <a:xfrm flipH="1">
            <a:off x="2133600" y="5353304"/>
            <a:ext cx="609600" cy="1244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9"/>
          <p:cNvCxnSpPr>
            <a:stCxn id="60" idx="1"/>
            <a:endCxn id="24" idx="7"/>
          </p:cNvCxnSpPr>
          <p:nvPr/>
        </p:nvCxnSpPr>
        <p:spPr>
          <a:xfrm rot="16200000" flipH="1" flipV="1">
            <a:off x="2432177" y="4940426"/>
            <a:ext cx="12445" cy="676556"/>
          </a:xfrm>
          <a:prstGeom prst="curvedConnector3">
            <a:avLst>
              <a:gd name="adj1" fmla="val -550575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9"/>
          <p:cNvCxnSpPr>
            <a:stCxn id="60" idx="3"/>
            <a:endCxn id="24" idx="5"/>
          </p:cNvCxnSpPr>
          <p:nvPr/>
        </p:nvCxnSpPr>
        <p:spPr>
          <a:xfrm rot="5400000">
            <a:off x="2432178" y="5102070"/>
            <a:ext cx="12445" cy="676556"/>
          </a:xfrm>
          <a:prstGeom prst="curvedConnector3">
            <a:avLst>
              <a:gd name="adj1" fmla="val 70420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/>
          <p:cNvCxnSpPr>
            <a:stCxn id="60" idx="4"/>
            <a:endCxn id="24" idx="4"/>
          </p:cNvCxnSpPr>
          <p:nvPr/>
        </p:nvCxnSpPr>
        <p:spPr>
          <a:xfrm rot="5400000">
            <a:off x="2432178" y="5054726"/>
            <a:ext cx="12445" cy="838200"/>
          </a:xfrm>
          <a:prstGeom prst="curvedConnector3">
            <a:avLst>
              <a:gd name="adj1" fmla="val 1400571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9"/>
          <p:cNvCxnSpPr>
            <a:stCxn id="60" idx="0"/>
            <a:endCxn id="24" idx="0"/>
          </p:cNvCxnSpPr>
          <p:nvPr/>
        </p:nvCxnSpPr>
        <p:spPr>
          <a:xfrm rot="16200000" flipH="1" flipV="1">
            <a:off x="2432177" y="4826126"/>
            <a:ext cx="12445" cy="838200"/>
          </a:xfrm>
          <a:prstGeom prst="curvedConnector3">
            <a:avLst>
              <a:gd name="adj1" fmla="val -119330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2"/>
            <a:endCxn id="11" idx="6"/>
          </p:cNvCxnSpPr>
          <p:nvPr/>
        </p:nvCxnSpPr>
        <p:spPr>
          <a:xfrm flipH="1" flipV="1">
            <a:off x="1371600" y="5359399"/>
            <a:ext cx="533400" cy="635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9"/>
          <p:cNvCxnSpPr>
            <a:stCxn id="24" idx="1"/>
            <a:endCxn id="11" idx="7"/>
          </p:cNvCxnSpPr>
          <p:nvPr/>
        </p:nvCxnSpPr>
        <p:spPr>
          <a:xfrm rot="16200000" flipV="1">
            <a:off x="1635125" y="4981574"/>
            <a:ext cx="6350" cy="600356"/>
          </a:xfrm>
          <a:prstGeom prst="curvedConnector3">
            <a:avLst>
              <a:gd name="adj1" fmla="val 117903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9"/>
          <p:cNvCxnSpPr>
            <a:stCxn id="24" idx="3"/>
            <a:endCxn id="11" idx="5"/>
          </p:cNvCxnSpPr>
          <p:nvPr/>
        </p:nvCxnSpPr>
        <p:spPr>
          <a:xfrm rot="5400000" flipH="1">
            <a:off x="1635125" y="5143218"/>
            <a:ext cx="6350" cy="600356"/>
          </a:xfrm>
          <a:prstGeom prst="curvedConnector3">
            <a:avLst>
              <a:gd name="adj1" fmla="val -107903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9"/>
          <p:cNvCxnSpPr>
            <a:stCxn id="24" idx="0"/>
            <a:endCxn id="11" idx="0"/>
          </p:cNvCxnSpPr>
          <p:nvPr/>
        </p:nvCxnSpPr>
        <p:spPr>
          <a:xfrm rot="16200000" flipV="1">
            <a:off x="1635125" y="4867274"/>
            <a:ext cx="6350" cy="762000"/>
          </a:xfrm>
          <a:prstGeom prst="curvedConnector3">
            <a:avLst>
              <a:gd name="adj1" fmla="val 296422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9"/>
          <p:cNvCxnSpPr>
            <a:stCxn id="24" idx="4"/>
            <a:endCxn id="11" idx="4"/>
          </p:cNvCxnSpPr>
          <p:nvPr/>
        </p:nvCxnSpPr>
        <p:spPr>
          <a:xfrm rot="5400000" flipH="1">
            <a:off x="1635125" y="5095874"/>
            <a:ext cx="6350" cy="762000"/>
          </a:xfrm>
          <a:prstGeom prst="curvedConnector3">
            <a:avLst>
              <a:gd name="adj1" fmla="val -2443795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934200" y="5367019"/>
            <a:ext cx="68580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2" idx="2"/>
            <a:endCxn id="46" idx="6"/>
          </p:cNvCxnSpPr>
          <p:nvPr/>
        </p:nvCxnSpPr>
        <p:spPr>
          <a:xfrm flipH="1" flipV="1">
            <a:off x="3810000" y="5353304"/>
            <a:ext cx="609600" cy="6095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9"/>
          <p:cNvCxnSpPr>
            <a:stCxn id="42" idx="1"/>
            <a:endCxn id="46" idx="7"/>
          </p:cNvCxnSpPr>
          <p:nvPr/>
        </p:nvCxnSpPr>
        <p:spPr>
          <a:xfrm rot="16200000" flipV="1">
            <a:off x="4111753" y="4937252"/>
            <a:ext cx="6095" cy="676556"/>
          </a:xfrm>
          <a:prstGeom prst="curvedConnector3">
            <a:avLst>
              <a:gd name="adj1" fmla="val 1552666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9"/>
          <p:cNvCxnSpPr>
            <a:stCxn id="42" idx="3"/>
            <a:endCxn id="46" idx="5"/>
          </p:cNvCxnSpPr>
          <p:nvPr/>
        </p:nvCxnSpPr>
        <p:spPr>
          <a:xfrm rot="5400000" flipH="1">
            <a:off x="4111752" y="5098896"/>
            <a:ext cx="6095" cy="676556"/>
          </a:xfrm>
          <a:prstGeom prst="curvedConnector3">
            <a:avLst>
              <a:gd name="adj1" fmla="val -1671715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9"/>
          <p:cNvCxnSpPr>
            <a:stCxn id="42" idx="4"/>
            <a:endCxn id="46" idx="4"/>
          </p:cNvCxnSpPr>
          <p:nvPr/>
        </p:nvCxnSpPr>
        <p:spPr>
          <a:xfrm rot="5400000" flipH="1">
            <a:off x="4111752" y="5051552"/>
            <a:ext cx="6095" cy="838200"/>
          </a:xfrm>
          <a:prstGeom prst="curvedConnector3">
            <a:avLst>
              <a:gd name="adj1" fmla="val -342210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9"/>
          <p:cNvCxnSpPr>
            <a:stCxn id="42" idx="0"/>
            <a:endCxn id="46" idx="0"/>
          </p:cNvCxnSpPr>
          <p:nvPr/>
        </p:nvCxnSpPr>
        <p:spPr>
          <a:xfrm rot="16200000" flipV="1">
            <a:off x="4111753" y="4822952"/>
            <a:ext cx="6095" cy="838200"/>
          </a:xfrm>
          <a:prstGeom prst="curvedConnector3">
            <a:avLst>
              <a:gd name="adj1" fmla="val 2755521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 noChangeArrowheads="1"/>
          </p:cNvSpPr>
          <p:nvPr/>
        </p:nvSpPr>
        <p:spPr bwMode="auto">
          <a:xfrm>
            <a:off x="4419600" y="5245099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44" name="Oval 43"/>
          <p:cNvSpPr>
            <a:spLocks noChangeAspect="1" noChangeArrowheads="1"/>
          </p:cNvSpPr>
          <p:nvPr/>
        </p:nvSpPr>
        <p:spPr bwMode="auto">
          <a:xfrm>
            <a:off x="5715000" y="5249564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45" name="Oval 44"/>
          <p:cNvSpPr>
            <a:spLocks noChangeAspect="1" noChangeArrowheads="1"/>
          </p:cNvSpPr>
          <p:nvPr/>
        </p:nvSpPr>
        <p:spPr bwMode="auto">
          <a:xfrm>
            <a:off x="7162800" y="5249564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46" name="Oval 45"/>
          <p:cNvSpPr>
            <a:spLocks noChangeAspect="1" noChangeArrowheads="1"/>
          </p:cNvSpPr>
          <p:nvPr/>
        </p:nvSpPr>
        <p:spPr bwMode="auto">
          <a:xfrm>
            <a:off x="3581400" y="5239004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60" name="Oval 59"/>
          <p:cNvSpPr>
            <a:spLocks noChangeAspect="1" noChangeArrowheads="1"/>
          </p:cNvSpPr>
          <p:nvPr/>
        </p:nvSpPr>
        <p:spPr bwMode="auto">
          <a:xfrm>
            <a:off x="2743200" y="5239004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75" name="Straight Connector 19"/>
          <p:cNvCxnSpPr>
            <a:stCxn id="46" idx="0"/>
            <a:endCxn id="60" idx="0"/>
          </p:cNvCxnSpPr>
          <p:nvPr/>
        </p:nvCxnSpPr>
        <p:spPr>
          <a:xfrm rot="16200000" flipV="1">
            <a:off x="3276600" y="4819904"/>
            <a:ext cx="12700" cy="838200"/>
          </a:xfrm>
          <a:prstGeom prst="curvedConnector3">
            <a:avLst>
              <a:gd name="adj1" fmla="val 158978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9"/>
          <p:cNvCxnSpPr>
            <a:stCxn id="46" idx="4"/>
            <a:endCxn id="60" idx="4"/>
          </p:cNvCxnSpPr>
          <p:nvPr/>
        </p:nvCxnSpPr>
        <p:spPr>
          <a:xfrm rot="5400000">
            <a:off x="3276600" y="5048504"/>
            <a:ext cx="12700" cy="838200"/>
          </a:xfrm>
          <a:prstGeom prst="curvedConnector3">
            <a:avLst>
              <a:gd name="adj1" fmla="val 148467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6" idx="2"/>
            <a:endCxn id="60" idx="6"/>
          </p:cNvCxnSpPr>
          <p:nvPr/>
        </p:nvCxnSpPr>
        <p:spPr>
          <a:xfrm flipH="1">
            <a:off x="2971800" y="5353304"/>
            <a:ext cx="6096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9"/>
          <p:cNvCxnSpPr>
            <a:stCxn id="46" idx="1"/>
            <a:endCxn id="60" idx="7"/>
          </p:cNvCxnSpPr>
          <p:nvPr/>
        </p:nvCxnSpPr>
        <p:spPr>
          <a:xfrm rot="16200000" flipV="1">
            <a:off x="3276600" y="4934204"/>
            <a:ext cx="12700" cy="676556"/>
          </a:xfrm>
          <a:prstGeom prst="curvedConnector3">
            <a:avLst>
              <a:gd name="adj1" fmla="val 90740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9"/>
          <p:cNvCxnSpPr>
            <a:stCxn id="46" idx="3"/>
            <a:endCxn id="60" idx="5"/>
          </p:cNvCxnSpPr>
          <p:nvPr/>
        </p:nvCxnSpPr>
        <p:spPr>
          <a:xfrm rot="5400000">
            <a:off x="3276600" y="5095848"/>
            <a:ext cx="12700" cy="676556"/>
          </a:xfrm>
          <a:prstGeom prst="curvedConnector3">
            <a:avLst>
              <a:gd name="adj1" fmla="val 74974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Oval 102"/>
          <p:cNvSpPr>
            <a:spLocks noChangeAspect="1" noChangeArrowheads="1"/>
          </p:cNvSpPr>
          <p:nvPr/>
        </p:nvSpPr>
        <p:spPr bwMode="auto">
          <a:xfrm>
            <a:off x="5754491" y="5258448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cxnSp>
        <p:nvCxnSpPr>
          <p:cNvPr id="112" name="Straight Connector 19"/>
          <p:cNvCxnSpPr>
            <a:stCxn id="10" idx="0"/>
            <a:endCxn id="18" idx="0"/>
          </p:cNvCxnSpPr>
          <p:nvPr/>
        </p:nvCxnSpPr>
        <p:spPr>
          <a:xfrm rot="16200000" flipH="1">
            <a:off x="4606924" y="1057274"/>
            <a:ext cx="6351" cy="8382000"/>
          </a:xfrm>
          <a:prstGeom prst="curvedConnector3">
            <a:avLst>
              <a:gd name="adj1" fmla="val -2556386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>
            <a:spLocks noChangeAspect="1" noChangeArrowheads="1"/>
          </p:cNvSpPr>
          <p:nvPr/>
        </p:nvSpPr>
        <p:spPr bwMode="auto">
          <a:xfrm>
            <a:off x="6019800" y="525780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45" name="Oval 144"/>
          <p:cNvSpPr>
            <a:spLocks noChangeAspect="1" noChangeArrowheads="1"/>
          </p:cNvSpPr>
          <p:nvPr/>
        </p:nvSpPr>
        <p:spPr bwMode="auto">
          <a:xfrm>
            <a:off x="5791200" y="525780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46" name="Oval 145"/>
          <p:cNvSpPr>
            <a:spLocks noChangeAspect="1" noChangeArrowheads="1"/>
          </p:cNvSpPr>
          <p:nvPr/>
        </p:nvSpPr>
        <p:spPr bwMode="auto">
          <a:xfrm>
            <a:off x="6477000" y="525780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sp>
        <p:nvSpPr>
          <p:cNvPr id="151" name="Oval 150"/>
          <p:cNvSpPr>
            <a:spLocks noChangeAspect="1" noChangeArrowheads="1"/>
          </p:cNvSpPr>
          <p:nvPr/>
        </p:nvSpPr>
        <p:spPr bwMode="auto">
          <a:xfrm>
            <a:off x="5105400" y="5257800"/>
            <a:ext cx="228600" cy="228600"/>
          </a:xfrm>
          <a:prstGeom prst="ellipse">
            <a:avLst/>
          </a:prstGeom>
          <a:solidFill>
            <a:srgbClr val="4B89D0"/>
          </a:solidFill>
          <a:ln w="22225" cap="rnd">
            <a:solidFill>
              <a:srgbClr val="0070C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19100" y="5239004"/>
            <a:ext cx="8382000" cy="25146"/>
            <a:chOff x="419100" y="5239004"/>
            <a:chExt cx="8382000" cy="25146"/>
          </a:xfrm>
        </p:grpSpPr>
        <p:cxnSp>
          <p:nvCxnSpPr>
            <p:cNvPr id="93" name="Straight Connector 19"/>
            <p:cNvCxnSpPr>
              <a:stCxn id="24" idx="0"/>
              <a:endCxn id="10" idx="0"/>
            </p:cNvCxnSpPr>
            <p:nvPr/>
          </p:nvCxnSpPr>
          <p:spPr>
            <a:xfrm rot="16200000" flipV="1">
              <a:off x="1216025" y="4448174"/>
              <a:ext cx="6350" cy="1600200"/>
            </a:xfrm>
            <a:prstGeom prst="curvedConnector3">
              <a:avLst>
                <a:gd name="adj1" fmla="val 7063496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9"/>
            <p:cNvCxnSpPr>
              <a:stCxn id="24" idx="0"/>
              <a:endCxn id="46" idx="0"/>
            </p:cNvCxnSpPr>
            <p:nvPr/>
          </p:nvCxnSpPr>
          <p:spPr>
            <a:xfrm rot="5400000" flipH="1" flipV="1">
              <a:off x="2851278" y="4407027"/>
              <a:ext cx="12445" cy="1676400"/>
            </a:xfrm>
            <a:prstGeom prst="curvedConnector3">
              <a:avLst>
                <a:gd name="adj1" fmla="val 3545826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9"/>
            <p:cNvCxnSpPr>
              <a:stCxn id="46" idx="0"/>
              <a:endCxn id="151" idx="0"/>
            </p:cNvCxnSpPr>
            <p:nvPr/>
          </p:nvCxnSpPr>
          <p:spPr>
            <a:xfrm rot="16200000" flipH="1">
              <a:off x="4448302" y="4486402"/>
              <a:ext cx="18796" cy="1524000"/>
            </a:xfrm>
            <a:prstGeom prst="curvedConnector3">
              <a:avLst>
                <a:gd name="adj1" fmla="val -2139476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9"/>
            <p:cNvCxnSpPr>
              <a:stCxn id="45" idx="0"/>
              <a:endCxn id="18" idx="0"/>
            </p:cNvCxnSpPr>
            <p:nvPr/>
          </p:nvCxnSpPr>
          <p:spPr>
            <a:xfrm rot="16200000" flipH="1">
              <a:off x="8038157" y="4488507"/>
              <a:ext cx="1886" cy="1524000"/>
            </a:xfrm>
            <a:prstGeom prst="curvedConnector3">
              <a:avLst>
                <a:gd name="adj1" fmla="val -19198780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9"/>
            <p:cNvCxnSpPr>
              <a:stCxn id="151" idx="0"/>
              <a:endCxn id="146" idx="0"/>
            </p:cNvCxnSpPr>
            <p:nvPr/>
          </p:nvCxnSpPr>
          <p:spPr>
            <a:xfrm rot="5400000" flipH="1" flipV="1">
              <a:off x="5905500" y="4572000"/>
              <a:ext cx="12700" cy="1371600"/>
            </a:xfrm>
            <a:prstGeom prst="curvedConnector3">
              <a:avLst>
                <a:gd name="adj1" fmla="val 3376646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7" name="Straight Connector 186"/>
          <p:cNvCxnSpPr>
            <a:stCxn id="151" idx="2"/>
            <a:endCxn id="42" idx="6"/>
          </p:cNvCxnSpPr>
          <p:nvPr/>
        </p:nvCxnSpPr>
        <p:spPr>
          <a:xfrm flipH="1" flipV="1">
            <a:off x="4648200" y="5359399"/>
            <a:ext cx="457200" cy="12701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45" idx="2"/>
            <a:endCxn id="151" idx="6"/>
          </p:cNvCxnSpPr>
          <p:nvPr/>
        </p:nvCxnSpPr>
        <p:spPr>
          <a:xfrm flipH="1">
            <a:off x="5334000" y="53721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>
            <a:stCxn id="146" idx="2"/>
            <a:endCxn id="145" idx="6"/>
          </p:cNvCxnSpPr>
          <p:nvPr/>
        </p:nvCxnSpPr>
        <p:spPr>
          <a:xfrm flipH="1">
            <a:off x="6019800" y="5372100"/>
            <a:ext cx="457200" cy="0"/>
          </a:xfrm>
          <a:prstGeom prst="line">
            <a:avLst/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"/>
          <p:cNvCxnSpPr>
            <a:stCxn id="151" idx="1"/>
            <a:endCxn id="42" idx="7"/>
          </p:cNvCxnSpPr>
          <p:nvPr/>
        </p:nvCxnSpPr>
        <p:spPr>
          <a:xfrm rot="16200000" flipV="1">
            <a:off x="4870450" y="5022850"/>
            <a:ext cx="12701" cy="524156"/>
          </a:xfrm>
          <a:prstGeom prst="curvedConnector3">
            <a:avLst>
              <a:gd name="adj1" fmla="val 69200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19"/>
          <p:cNvCxnSpPr>
            <a:stCxn id="145" idx="1"/>
            <a:endCxn id="151" idx="7"/>
          </p:cNvCxnSpPr>
          <p:nvPr/>
        </p:nvCxnSpPr>
        <p:spPr>
          <a:xfrm rot="16200000" flipV="1">
            <a:off x="5562600" y="5029200"/>
            <a:ext cx="12700" cy="524156"/>
          </a:xfrm>
          <a:prstGeom prst="curvedConnector3">
            <a:avLst>
              <a:gd name="adj1" fmla="val 48696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19"/>
          <p:cNvCxnSpPr>
            <a:stCxn id="145" idx="3"/>
            <a:endCxn id="151" idx="5"/>
          </p:cNvCxnSpPr>
          <p:nvPr/>
        </p:nvCxnSpPr>
        <p:spPr>
          <a:xfrm rot="5400000">
            <a:off x="5562600" y="5190844"/>
            <a:ext cx="12700" cy="524156"/>
          </a:xfrm>
          <a:prstGeom prst="curvedConnector3">
            <a:avLst>
              <a:gd name="adj1" fmla="val 381858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9"/>
          <p:cNvCxnSpPr>
            <a:stCxn id="146" idx="3"/>
            <a:endCxn id="145" idx="5"/>
          </p:cNvCxnSpPr>
          <p:nvPr/>
        </p:nvCxnSpPr>
        <p:spPr>
          <a:xfrm rot="5400000">
            <a:off x="6248400" y="5190844"/>
            <a:ext cx="12700" cy="524156"/>
          </a:xfrm>
          <a:prstGeom prst="curvedConnector3">
            <a:avLst>
              <a:gd name="adj1" fmla="val 43440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19"/>
          <p:cNvCxnSpPr>
            <a:stCxn id="146" idx="4"/>
            <a:endCxn id="145" idx="4"/>
          </p:cNvCxnSpPr>
          <p:nvPr/>
        </p:nvCxnSpPr>
        <p:spPr>
          <a:xfrm rot="5400000">
            <a:off x="6248400" y="5143500"/>
            <a:ext cx="12700" cy="685800"/>
          </a:xfrm>
          <a:prstGeom prst="curvedConnector3">
            <a:avLst>
              <a:gd name="adj1" fmla="val 959126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19"/>
          <p:cNvCxnSpPr>
            <a:stCxn id="103" idx="4"/>
            <a:endCxn id="151" idx="4"/>
          </p:cNvCxnSpPr>
          <p:nvPr/>
        </p:nvCxnSpPr>
        <p:spPr>
          <a:xfrm rot="5400000" flipH="1">
            <a:off x="5543922" y="5162179"/>
            <a:ext cx="648" cy="649091"/>
          </a:xfrm>
          <a:prstGeom prst="curvedConnector3">
            <a:avLst>
              <a:gd name="adj1" fmla="val -16737654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19"/>
          <p:cNvCxnSpPr>
            <a:stCxn id="151" idx="3"/>
            <a:endCxn id="42" idx="5"/>
          </p:cNvCxnSpPr>
          <p:nvPr/>
        </p:nvCxnSpPr>
        <p:spPr>
          <a:xfrm rot="5400000" flipH="1">
            <a:off x="4870449" y="5184494"/>
            <a:ext cx="12701" cy="524156"/>
          </a:xfrm>
          <a:prstGeom prst="curvedConnector3">
            <a:avLst>
              <a:gd name="adj1" fmla="val -224171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19"/>
          <p:cNvCxnSpPr>
            <a:stCxn id="151" idx="4"/>
            <a:endCxn id="42" idx="4"/>
          </p:cNvCxnSpPr>
          <p:nvPr/>
        </p:nvCxnSpPr>
        <p:spPr>
          <a:xfrm rot="5400000" flipH="1">
            <a:off x="4870449" y="5137150"/>
            <a:ext cx="12701" cy="685800"/>
          </a:xfrm>
          <a:prstGeom prst="curvedConnector3">
            <a:avLst>
              <a:gd name="adj1" fmla="val -748847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19"/>
          <p:cNvCxnSpPr>
            <a:stCxn id="146" idx="1"/>
            <a:endCxn id="145" idx="7"/>
          </p:cNvCxnSpPr>
          <p:nvPr/>
        </p:nvCxnSpPr>
        <p:spPr>
          <a:xfrm rot="16200000" flipV="1">
            <a:off x="6248400" y="5029200"/>
            <a:ext cx="12700" cy="524156"/>
          </a:xfrm>
          <a:prstGeom prst="curvedConnector3">
            <a:avLst>
              <a:gd name="adj1" fmla="val 644630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19"/>
          <p:cNvCxnSpPr>
            <a:stCxn id="145" idx="0"/>
            <a:endCxn id="151" idx="0"/>
          </p:cNvCxnSpPr>
          <p:nvPr/>
        </p:nvCxnSpPr>
        <p:spPr>
          <a:xfrm rot="16200000" flipV="1">
            <a:off x="5562600" y="4914900"/>
            <a:ext cx="12700" cy="685800"/>
          </a:xfrm>
          <a:prstGeom prst="curvedConnector3">
            <a:avLst>
              <a:gd name="adj1" fmla="val 959118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19"/>
          <p:cNvCxnSpPr>
            <a:stCxn id="151" idx="0"/>
            <a:endCxn id="42" idx="0"/>
          </p:cNvCxnSpPr>
          <p:nvPr/>
        </p:nvCxnSpPr>
        <p:spPr>
          <a:xfrm rot="16200000" flipV="1">
            <a:off x="4870450" y="4908550"/>
            <a:ext cx="12701" cy="685800"/>
          </a:xfrm>
          <a:prstGeom prst="curvedConnector3">
            <a:avLst>
              <a:gd name="adj1" fmla="val 1111582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19"/>
          <p:cNvCxnSpPr>
            <a:stCxn id="146" idx="0"/>
            <a:endCxn id="145" idx="0"/>
          </p:cNvCxnSpPr>
          <p:nvPr/>
        </p:nvCxnSpPr>
        <p:spPr>
          <a:xfrm rot="16200000" flipV="1">
            <a:off x="6248400" y="4914900"/>
            <a:ext cx="12700" cy="685800"/>
          </a:xfrm>
          <a:prstGeom prst="curvedConnector3">
            <a:avLst>
              <a:gd name="adj1" fmla="val 1169339"/>
            </a:avLst>
          </a:prstGeom>
          <a:ln w="222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>
            <a:off x="419100" y="5239004"/>
            <a:ext cx="8382000" cy="18796"/>
            <a:chOff x="419100" y="5239004"/>
            <a:chExt cx="8382000" cy="18796"/>
          </a:xfrm>
        </p:grpSpPr>
        <p:cxnSp>
          <p:nvCxnSpPr>
            <p:cNvPr id="107" name="Straight Connector 19"/>
            <p:cNvCxnSpPr>
              <a:stCxn id="10" idx="0"/>
              <a:endCxn id="46" idx="0"/>
            </p:cNvCxnSpPr>
            <p:nvPr/>
          </p:nvCxnSpPr>
          <p:spPr>
            <a:xfrm rot="5400000" flipH="1" flipV="1">
              <a:off x="2054353" y="3603753"/>
              <a:ext cx="6094" cy="3276600"/>
            </a:xfrm>
            <a:prstGeom prst="curvedConnector3">
              <a:avLst>
                <a:gd name="adj1" fmla="val 13269757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9"/>
            <p:cNvCxnSpPr>
              <a:stCxn id="46" idx="0"/>
              <a:endCxn id="146" idx="0"/>
            </p:cNvCxnSpPr>
            <p:nvPr/>
          </p:nvCxnSpPr>
          <p:spPr>
            <a:xfrm rot="16200000" flipH="1">
              <a:off x="5134102" y="3800602"/>
              <a:ext cx="18796" cy="2895600"/>
            </a:xfrm>
            <a:prstGeom prst="curvedConnector3">
              <a:avLst>
                <a:gd name="adj1" fmla="val -4518642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19"/>
            <p:cNvCxnSpPr>
              <a:stCxn id="256" idx="0"/>
              <a:endCxn id="18" idx="0"/>
            </p:cNvCxnSpPr>
            <p:nvPr/>
          </p:nvCxnSpPr>
          <p:spPr>
            <a:xfrm rot="5400000" flipH="1" flipV="1">
              <a:off x="7883525" y="4340225"/>
              <a:ext cx="6350" cy="1828800"/>
            </a:xfrm>
            <a:prstGeom prst="curvedConnector3">
              <a:avLst>
                <a:gd name="adj1" fmla="val 10847449"/>
              </a:avLst>
            </a:prstGeom>
            <a:ln w="222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" name="Oval 255"/>
          <p:cNvSpPr>
            <a:spLocks noChangeAspect="1" noChangeArrowheads="1"/>
          </p:cNvSpPr>
          <p:nvPr/>
        </p:nvSpPr>
        <p:spPr bwMode="auto">
          <a:xfrm>
            <a:off x="6858000" y="5257800"/>
            <a:ext cx="228600" cy="228600"/>
          </a:xfrm>
          <a:prstGeom prst="ellipse">
            <a:avLst/>
          </a:prstGeom>
          <a:noFill/>
          <a:ln w="22225" cap="rnd">
            <a:noFill/>
            <a:round/>
            <a:headEnd/>
            <a:tailEnd/>
          </a:ln>
          <a:effectLst>
            <a:outerShdw dist="254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latin typeface="Corbe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6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Proof Overview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62000" y="1905000"/>
                <a:ext cx="2895600" cy="914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k-connected graph 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≳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2895600" cy="9144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57200" y="4267200"/>
                <a:ext cx="3505200" cy="1676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∃0≺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F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Ω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-connected,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3505200" cy="16764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096000" y="1905000"/>
                <a:ext cx="2286000" cy="914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G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-comb thin tree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05000"/>
                <a:ext cx="2286000" cy="9144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 rot="16200000">
            <a:off x="6655357" y="3008328"/>
            <a:ext cx="1153570" cy="12329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91000" y="4267200"/>
            <a:ext cx="1905000" cy="1676400"/>
            <a:chOff x="4343400" y="4343400"/>
            <a:chExt cx="1905000" cy="1676400"/>
          </a:xfrm>
        </p:grpSpPr>
        <p:sp>
          <p:nvSpPr>
            <p:cNvPr id="3" name="Right Arrow 2"/>
            <p:cNvSpPr/>
            <p:nvPr/>
          </p:nvSpPr>
          <p:spPr>
            <a:xfrm>
              <a:off x="4343400" y="4343400"/>
              <a:ext cx="1447800" cy="1676400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3400" y="48006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 General. </a:t>
              </a:r>
            </a:p>
            <a:p>
              <a:r>
                <a:rPr lang="en-US" sz="2000" dirty="0"/>
                <a:t>o</a:t>
              </a:r>
              <a:r>
                <a:rPr lang="en-US" sz="2000" dirty="0" smtClean="0"/>
                <a:t>f [MSS’13]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2971802"/>
            <a:ext cx="1399410" cy="1205482"/>
            <a:chOff x="1524000" y="2971802"/>
            <a:chExt cx="1399410" cy="1205482"/>
          </a:xfrm>
        </p:grpSpPr>
        <p:sp>
          <p:nvSpPr>
            <p:cNvPr id="17" name="Right Arrow 16"/>
            <p:cNvSpPr/>
            <p:nvPr/>
          </p:nvSpPr>
          <p:spPr>
            <a:xfrm rot="5400000">
              <a:off x="1613917" y="2881885"/>
              <a:ext cx="1205482" cy="1385316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3200400"/>
              <a:ext cx="13232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Main </a:t>
              </a:r>
            </a:p>
            <a:p>
              <a:r>
                <a:rPr lang="en-US" sz="2000" dirty="0" smtClean="0"/>
                <a:t>Tech</a:t>
              </a:r>
              <a:r>
                <a:rPr lang="en-US" sz="2000" dirty="0"/>
                <a:t> </a:t>
              </a:r>
              <a:r>
                <a:rPr lang="en-US" sz="2000" dirty="0" err="1" smtClean="0"/>
                <a:t>Thm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5715000" y="4626114"/>
                <a:ext cx="2971800" cy="1088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-spectrally  thin tree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626114"/>
                <a:ext cx="2971800" cy="108888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ular Callout 17"/>
              <p:cNvSpPr/>
              <p:nvPr/>
            </p:nvSpPr>
            <p:spPr>
              <a:xfrm>
                <a:off x="3046984" y="3124200"/>
                <a:ext cx="2820416" cy="887343"/>
              </a:xfrm>
              <a:prstGeom prst="wedgeRectCallout">
                <a:avLst>
                  <a:gd name="adj1" fmla="val -37437"/>
                  <a:gd name="adj2" fmla="val 80236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Note we may have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≪|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984" y="3124200"/>
                <a:ext cx="2820416" cy="887343"/>
              </a:xfrm>
              <a:prstGeom prst="wedgeRectCallout">
                <a:avLst>
                  <a:gd name="adj1" fmla="val -37437"/>
                  <a:gd name="adj2" fmla="val 80236"/>
                </a:avLst>
              </a:prstGeom>
              <a:blipFill rotWithShape="1">
                <a:blip r:embed="rId7"/>
                <a:stretch>
                  <a:fillRect t="-518" r="-4925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4114800" y="4201571"/>
            <a:ext cx="1524000" cy="1818229"/>
          </a:xfrm>
          <a:prstGeom prst="round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ular Callout 20"/>
          <p:cNvSpPr/>
          <p:nvPr/>
        </p:nvSpPr>
        <p:spPr>
          <a:xfrm>
            <a:off x="381000" y="3511897"/>
            <a:ext cx="1219200" cy="755303"/>
          </a:xfrm>
          <a:prstGeom prst="wedgeRectCallout">
            <a:avLst>
              <a:gd name="adj1" fmla="val 41587"/>
              <a:gd name="adj2" fmla="val 79438"/>
            </a:avLst>
          </a:prstGeom>
          <a:solidFill>
            <a:schemeClr val="bg1"/>
          </a:solidFill>
          <a:ln w="2222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 is not  a graph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2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1" grpId="0" animBg="1"/>
      <p:bldP spid="21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Proof Overview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762000" y="1905000"/>
                <a:ext cx="2895600" cy="914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k-connected graph 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≳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log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⁡(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05000"/>
                <a:ext cx="2895600" cy="9144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57200" y="4267200"/>
                <a:ext cx="3505200" cy="1676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∃0≺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𝐹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⊆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  <a:p>
                <a:pPr lvl="0"/>
                <a:r>
                  <a:rPr lang="en-US" sz="2400" dirty="0" smtClean="0">
                    <a:solidFill>
                      <a:prstClr val="black"/>
                    </a:solidFill>
                  </a:rPr>
                  <a:t>F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Ω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0" dirty="0" smtClean="0">
                    <a:solidFill>
                      <a:prstClr val="black"/>
                    </a:solidFill>
                  </a:rPr>
                  <a:t>-connected,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=</m:t>
                          </m:r>
                        </m:e>
                      </m:func>
                      <m:acc>
                        <m:accPr>
                          <m:chr m:val="̃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𝑘</m:t>
                          </m:r>
                        </m:den>
                      </m:f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67200"/>
                <a:ext cx="3505200" cy="16764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6096000" y="1905000"/>
                <a:ext cx="2286000" cy="9144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:r>
                  <a:rPr lang="en-US" sz="2400" dirty="0" smtClean="0">
                    <a:solidFill>
                      <a:prstClr val="black"/>
                    </a:solidFill>
                  </a:rPr>
                  <a:t>G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-comb thin tree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05000"/>
                <a:ext cx="2286000" cy="9144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 rot="16200000">
            <a:off x="6655357" y="3008328"/>
            <a:ext cx="1153570" cy="12329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191000" y="4267200"/>
            <a:ext cx="1905000" cy="1676400"/>
            <a:chOff x="4343400" y="4343400"/>
            <a:chExt cx="1905000" cy="1676400"/>
          </a:xfrm>
        </p:grpSpPr>
        <p:sp>
          <p:nvSpPr>
            <p:cNvPr id="3" name="Right Arrow 2"/>
            <p:cNvSpPr/>
            <p:nvPr/>
          </p:nvSpPr>
          <p:spPr>
            <a:xfrm>
              <a:off x="4343400" y="4343400"/>
              <a:ext cx="1447800" cy="1676400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343400" y="4800600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 General. </a:t>
              </a:r>
            </a:p>
            <a:p>
              <a:r>
                <a:rPr lang="en-US" sz="2000" dirty="0"/>
                <a:t>o</a:t>
              </a:r>
              <a:r>
                <a:rPr lang="en-US" sz="2000" dirty="0" smtClean="0"/>
                <a:t>f [MSS’13]</a:t>
              </a:r>
              <a:endParaRPr lang="en-US" sz="2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24000" y="2971802"/>
            <a:ext cx="1399410" cy="1205482"/>
            <a:chOff x="1524000" y="2971802"/>
            <a:chExt cx="1399410" cy="1205482"/>
          </a:xfrm>
        </p:grpSpPr>
        <p:sp>
          <p:nvSpPr>
            <p:cNvPr id="17" name="Right Arrow 16"/>
            <p:cNvSpPr/>
            <p:nvPr/>
          </p:nvSpPr>
          <p:spPr>
            <a:xfrm rot="5400000">
              <a:off x="1613917" y="2881885"/>
              <a:ext cx="1205482" cy="1385316"/>
            </a:xfrm>
            <a:prstGeom prst="rightArrow">
              <a:avLst/>
            </a:prstGeom>
            <a:gradFill>
              <a:gsLst>
                <a:gs pos="0">
                  <a:srgbClr val="00B050"/>
                </a:gs>
                <a:gs pos="100000">
                  <a:srgbClr val="A6D4A6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00200" y="3200400"/>
              <a:ext cx="13232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Main </a:t>
              </a:r>
            </a:p>
            <a:p>
              <a:r>
                <a:rPr lang="en-US" sz="2000" dirty="0" smtClean="0"/>
                <a:t>Tech</a:t>
              </a:r>
              <a:r>
                <a:rPr lang="en-US" sz="2000" dirty="0"/>
                <a:t> </a:t>
              </a:r>
              <a:r>
                <a:rPr lang="en-US" sz="2000" dirty="0" err="1" smtClean="0"/>
                <a:t>Thm</a:t>
              </a:r>
              <a:endParaRPr 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5715000" y="4626114"/>
                <a:ext cx="2971800" cy="108888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has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-spectrally  thin tree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626114"/>
                <a:ext cx="2971800" cy="108888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381000" y="1828799"/>
            <a:ext cx="3657600" cy="434340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1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Weaker Goal: Satisfying Degree Cuts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Given </a:t>
                </a:r>
                <a:r>
                  <a:rPr lang="en-US" sz="2800" dirty="0">
                    <a:solidFill>
                      <a:srgbClr val="000000"/>
                    </a:solidFill>
                  </a:rPr>
                  <a:t>a k-connected graph,</a:t>
                </a:r>
                <a:r>
                  <a:rPr lang="en-US" sz="2800" i="1" dirty="0">
                    <a:solidFill>
                      <a:prstClr val="black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∃0≺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≼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</a:rPr>
                  <a:t>s.t.</a:t>
                </a:r>
                <a:r>
                  <a:rPr lang="en-US" sz="2800" dirty="0">
                    <a:solidFill>
                      <a:prstClr val="black"/>
                    </a:solidFill>
                  </a:rPr>
                  <a:t>,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for </a:t>
                </a:r>
                <a:r>
                  <a:rPr lang="en-US" sz="2800" dirty="0">
                    <a:solidFill>
                      <a:prstClr val="black"/>
                    </a:solidFill>
                  </a:rPr>
                  <a:t>all v,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∼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sub>
                          </m:sSub>
                        </m:fName>
                        <m:e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Ref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≤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400" dirty="0" smtClean="0">
                  <a:solidFill>
                    <a:srgbClr val="000000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400" dirty="0">
                  <a:solidFill>
                    <a:srgbClr val="000000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: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Ref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e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≤2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 then by Markov </a:t>
                </a:r>
                <a:r>
                  <a:rPr lang="en-US" sz="2800" dirty="0" err="1" smtClean="0">
                    <a:solidFill>
                      <a:srgbClr val="000000"/>
                    </a:solidFill>
                  </a:rPr>
                  <a:t>Ineq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,</a:t>
                </a: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r>
                  <a:rPr lang="en-US" sz="2800" b="0" dirty="0">
                    <a:solidFill>
                      <a:srgbClr val="000000"/>
                    </a:solidFill>
                  </a:rPr>
                  <a:t>	</a:t>
                </a:r>
                <a:r>
                  <a:rPr lang="en-US" sz="2800" b="0" dirty="0" smtClean="0">
                    <a:solidFill>
                      <a:srgbClr val="000000"/>
                    </a:solidFill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, for all v. </a:t>
                </a: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 l="-1495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926" y="5697787"/>
                <a:ext cx="8173328" cy="703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By [MSS13] implies existence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-thin edge covers.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26" y="5697787"/>
                <a:ext cx="8173328" cy="703013"/>
              </a:xfrm>
              <a:prstGeom prst="rect">
                <a:avLst/>
              </a:prstGeom>
              <a:blipFill rotWithShape="1">
                <a:blip r:embed="rId4"/>
                <a:stretch>
                  <a:fillRect l="-1566" r="-597"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11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A Convex Program for Optimum D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0352" y="1905000"/>
                <a:ext cx="4688848" cy="25057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0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0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𝑖𝑛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3000" b="0" i="1" smtClean="0">
                                        <a:latin typeface="Cambria Math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000" b="0" i="0" smtClean="0">
                                        <a:latin typeface="Cambria Math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𝑣</m:t>
                                    </m:r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sz="3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∼</m:t>
                                    </m:r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  <m:d>
                                      <m:dPr>
                                        <m:ctrlPr>
                                          <a:rPr lang="en-US" sz="30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000" b="0" i="1" smtClean="0">
                                            <a:latin typeface="Cambria Math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000">
                                        <a:latin typeface="Cambria Math"/>
                                      </a:rPr>
                                      <m:t>Reff</m:t>
                                    </m:r>
                                  </m:e>
                                  <m:sub>
                                    <m:r>
                                      <a:rPr lang="en-US" sz="3000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/>
                          <m:e/>
                        </m:mr>
                        <m:m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r>
                              <a:rPr lang="en-US" sz="3000" i="1" smtClean="0">
                                <a:latin typeface="Cambria Math"/>
                              </a:rPr>
                              <m:t>𝐷</m:t>
                            </m:r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≼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/>
                        </m:mr>
                        <m:mr>
                          <m:e/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𝐷</m:t>
                            </m:r>
                            <m:r>
                              <a:rPr lang="en-US" sz="3000" b="0" i="1" smtClean="0">
                                <a:latin typeface="Cambria Math"/>
                              </a:rPr>
                              <m:t>≻0</m:t>
                            </m:r>
                          </m:e>
                        </m:mr>
                      </m:m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52" y="1905000"/>
                <a:ext cx="4688848" cy="25057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ular Callout 9"/>
              <p:cNvSpPr/>
              <p:nvPr/>
            </p:nvSpPr>
            <p:spPr>
              <a:xfrm>
                <a:off x="4191000" y="2819400"/>
                <a:ext cx="3581400" cy="914400"/>
              </a:xfrm>
              <a:prstGeom prst="wedgeRectCallout">
                <a:avLst>
                  <a:gd name="adj1" fmla="val -57200"/>
                  <a:gd name="adj2" fmla="val -13397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Has exp. many constraints: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𝐷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ular Callou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19400"/>
                <a:ext cx="3581400" cy="914400"/>
              </a:xfrm>
              <a:prstGeom prst="wedgeRectCallout">
                <a:avLst>
                  <a:gd name="adj1" fmla="val -57200"/>
                  <a:gd name="adj2" fmla="val -13397"/>
                </a:avLst>
              </a:prstGeom>
              <a:blipFill rotWithShape="1">
                <a:blip r:embed="rId4"/>
                <a:stretch>
                  <a:fillRect r="-789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ular Callout 10"/>
              <p:cNvSpPr/>
              <p:nvPr/>
            </p:nvSpPr>
            <p:spPr>
              <a:xfrm>
                <a:off x="4953000" y="1524000"/>
                <a:ext cx="3962400" cy="1219200"/>
              </a:xfrm>
              <a:prstGeom prst="wedgeRectCallout">
                <a:avLst>
                  <a:gd name="adj1" fmla="val -54328"/>
                  <a:gd name="adj2" fmla="val -14642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Recall convexity of matrix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inv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≼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ular Callou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524000"/>
                <a:ext cx="3962400" cy="1219200"/>
              </a:xfrm>
              <a:prstGeom prst="wedgeRectCallout">
                <a:avLst>
                  <a:gd name="adj1" fmla="val -54328"/>
                  <a:gd name="adj2" fmla="val -14642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>
              <a:xfrm>
                <a:off x="3886200" y="3810000"/>
                <a:ext cx="3581400" cy="914400"/>
              </a:xfrm>
              <a:prstGeom prst="wedgeRectCallout">
                <a:avLst>
                  <a:gd name="adj1" fmla="val -72722"/>
                  <a:gd name="adj2" fmla="val -71847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If write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≼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hen optimum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810000"/>
                <a:ext cx="3581400" cy="914400"/>
              </a:xfrm>
              <a:prstGeom prst="wedgeRectCallout">
                <a:avLst>
                  <a:gd name="adj1" fmla="val -72722"/>
                  <a:gd name="adj2" fmla="val -71847"/>
                </a:avLst>
              </a:prstGeom>
              <a:blipFill rotWithShape="1">
                <a:blip r:embed="rId6"/>
                <a:stretch>
                  <a:fillRect b="-6952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7200" y="5181600"/>
                <a:ext cx="8686800" cy="1240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457200">
                  <a:lnSpc>
                    <a:spcPct val="120000"/>
                  </a:lnSpc>
                  <a:spcBef>
                    <a:spcPct val="20000"/>
                  </a:spcBef>
                  <a:buClr>
                    <a:srgbClr val="4B89D0"/>
                  </a:buClr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Thm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For any k-connected graph, the optimum is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(1/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0" defTabSz="457200">
                  <a:lnSpc>
                    <a:spcPct val="120000"/>
                  </a:lnSpc>
                  <a:spcBef>
                    <a:spcPct val="20000"/>
                  </a:spcBef>
                  <a:buClr>
                    <a:srgbClr val="4B89D0"/>
                  </a:buClr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Proof Idea</a:t>
                </a:r>
                <a:r>
                  <a:rPr lang="en-US" sz="2800" dirty="0" smtClean="0">
                    <a:solidFill>
                      <a:srgbClr val="000000"/>
                    </a:solidFill>
                  </a:rPr>
                  <a:t>: The dual is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𝑂</m:t>
                        </m:r>
                      </m:e>
                    </m:acc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1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.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81600"/>
                <a:ext cx="8686800" cy="1240019"/>
              </a:xfrm>
              <a:prstGeom prst="rect">
                <a:avLst/>
              </a:prstGeom>
              <a:blipFill rotWithShape="1">
                <a:blip r:embed="rId7"/>
                <a:stretch>
                  <a:fillRect l="-140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2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Linear Programming Relaxation </a:t>
            </a:r>
            <a:r>
              <a:rPr lang="en-US" sz="3000" b="1" dirty="0" smtClean="0">
                <a:solidFill>
                  <a:srgbClr val="000090"/>
                </a:solidFill>
              </a:rPr>
              <a:t>[Held-Karp’72]</a:t>
            </a:r>
            <a:endParaRPr lang="en-US" sz="30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 smtClean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800" dirty="0"/>
              </a:p>
              <a:p>
                <a:pPr>
                  <a:lnSpc>
                    <a:spcPct val="120000"/>
                  </a:lnSpc>
                  <a:buClr>
                    <a:srgbClr val="4B89D0"/>
                  </a:buClr>
                </a:pPr>
                <a:endParaRPr lang="en-US" sz="2600" dirty="0" smtClean="0"/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:endParaRPr lang="en-US" sz="2800" b="0" i="1" dirty="0" smtClean="0">
                  <a:latin typeface="Cambria Math"/>
                </a:endParaRPr>
              </a:p>
              <a:p>
                <a:pPr marL="0" lvl="0" indent="0">
                  <a:lnSpc>
                    <a:spcPct val="120000"/>
                  </a:lnSpc>
                  <a:buClr>
                    <a:srgbClr val="4B89D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(.,.)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OPT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tour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OPT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/>
                                </a:rPr>
                                <m:t>LP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>
                  <a:solidFill>
                    <a:srgbClr val="000000"/>
                  </a:solidFill>
                  <a:ea typeface="ＭＳ Ｐゴシック" charset="0"/>
                  <a:cs typeface="Corbel"/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153400" cy="506095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800" y="1524000"/>
                <a:ext cx="5562600" cy="325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𝑖𝑛</m:t>
                            </m:r>
                          </m: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𝑐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  <m:e/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nary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∀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𝑉</m:t>
                            </m:r>
                          </m:e>
                        </m:mr>
                        <m:mr>
                          <m:e/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∈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∉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𝑆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≥1</m:t>
                                </m:r>
                              </m:e>
                            </m:nary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∀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𝑆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⊂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𝑉</m:t>
                            </m:r>
                          </m:e>
                        </m:mr>
                        <m:mr>
                          <m:e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0≤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  <m:e/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524000"/>
                <a:ext cx="5562600" cy="32543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93250" y="5410200"/>
            <a:ext cx="2422330" cy="57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lnSpc>
                <a:spcPct val="120000"/>
              </a:lnSpc>
              <a:spcBef>
                <a:spcPct val="20000"/>
              </a:spcBef>
              <a:buClr>
                <a:srgbClr val="4B89D0"/>
              </a:buClr>
            </a:pPr>
            <a:r>
              <a:rPr lang="en-US" sz="2800" dirty="0">
                <a:solidFill>
                  <a:srgbClr val="0070C0"/>
                </a:solidFill>
              </a:rPr>
              <a:t>Integrality </a:t>
            </a:r>
            <a:r>
              <a:rPr lang="en-US" sz="2800" dirty="0" smtClean="0">
                <a:solidFill>
                  <a:srgbClr val="0070C0"/>
                </a:solidFill>
              </a:rPr>
              <a:t>Gap: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Result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20000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-edge-connected graph has an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 i="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polylog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log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)/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k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-thin tree.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74559" y="4495800"/>
            <a:ext cx="7959841" cy="12192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buSzPct val="120000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For any cost function, the integrality gap of the LP Relaxation is </a:t>
            </a:r>
            <a:r>
              <a:rPr lang="en-US" sz="2800" dirty="0" err="1" smtClean="0">
                <a:solidFill>
                  <a:srgbClr val="000000"/>
                </a:solidFill>
              </a:rPr>
              <a:t>polyloglog</a:t>
            </a:r>
            <a:r>
              <a:rPr lang="en-US" sz="2800" dirty="0" smtClean="0">
                <a:solidFill>
                  <a:srgbClr val="000000"/>
                </a:solidFill>
              </a:rPr>
              <a:t>(n).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059922" y="3360406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7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Conclusion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r>
              <a:rPr lang="en-US" sz="2800" dirty="0" smtClean="0"/>
              <a:t>Main Idea: 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Symmetrize 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</a:t>
            </a:r>
            <a:r>
              <a:rPr lang="en-US" sz="2800" dirty="0"/>
              <a:t>structure of </a:t>
            </a:r>
            <a:r>
              <a:rPr lang="en-US" sz="2800" dirty="0" smtClean="0"/>
              <a:t>G while preserving its L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structure</a:t>
            </a:r>
          </a:p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r>
              <a:rPr lang="en-US" sz="2800" dirty="0" smtClean="0"/>
              <a:t>Tools:</a:t>
            </a:r>
            <a:endParaRPr lang="en-US" sz="2800" dirty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Interlacing polynomials/Real Stable polynomials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Convex </a:t>
            </a:r>
            <a:r>
              <a:rPr lang="en-US" sz="2800" dirty="0"/>
              <a:t>o</a:t>
            </a:r>
            <a:r>
              <a:rPr lang="en-US" sz="2800" dirty="0" smtClean="0"/>
              <a:t>ptimization</a:t>
            </a:r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Graph partitioning</a:t>
            </a:r>
            <a:endParaRPr lang="en-US" sz="2800" dirty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High dimensional geometry</a:t>
            </a:r>
          </a:p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Future Works/Open Problems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 smtClean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Algorithmic proof of [MSS’13] and our extension.</a:t>
            </a:r>
          </a:p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Existence of C/k thin trees and constant factor approximation algorithms for ATSP.</a:t>
            </a:r>
            <a:endParaRPr lang="en-US" sz="2400" dirty="0" smtClean="0"/>
          </a:p>
          <a:p>
            <a:pPr lvl="1">
              <a:buClr>
                <a:srgbClr val="4B89D0"/>
              </a:buClr>
              <a:buSzPct val="100000"/>
            </a:pPr>
            <a:endParaRPr lang="en-US" sz="2400" dirty="0"/>
          </a:p>
          <a:p>
            <a:pPr>
              <a:buClr>
                <a:srgbClr val="4B89D0"/>
              </a:buClr>
              <a:buSzPct val="100000"/>
            </a:pPr>
            <a:r>
              <a:rPr lang="en-US" sz="2800" dirty="0" smtClean="0"/>
              <a:t>Subsequent work: </a:t>
            </a:r>
            <a:r>
              <a:rPr lang="en-US" sz="2800" dirty="0" err="1" smtClean="0"/>
              <a:t>Svensson</a:t>
            </a:r>
            <a:r>
              <a:rPr lang="en-US" sz="2800" dirty="0" smtClean="0"/>
              <a:t> designed a 27-app algorithm for ATSP when c(.,.) is a graph metric.</a:t>
            </a:r>
          </a:p>
          <a:p>
            <a:pPr>
              <a:buClr>
                <a:srgbClr val="4B89D0"/>
              </a:buClr>
              <a:buSzPct val="100000"/>
            </a:pPr>
            <a:endParaRPr lang="en-US" sz="2800" dirty="0"/>
          </a:p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2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Previous Works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609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0070C0"/>
              </a:buClr>
              <a:buNone/>
            </a:pPr>
            <a:r>
              <a:rPr lang="en-US" sz="2800" dirty="0" smtClean="0">
                <a:latin typeface="Calibri" charset="0"/>
                <a:ea typeface="Times New Roman" charset="0"/>
                <a:cs typeface="Times New Roman" charset="0"/>
              </a:rPr>
              <a:t>Approximation Algorithms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log(n) </a:t>
            </a:r>
            <a:r>
              <a:rPr lang="en-US" sz="2000" dirty="0" smtClean="0">
                <a:latin typeface="Calibri" charset="0"/>
                <a:ea typeface="Times New Roman" charset="0"/>
                <a:cs typeface="Times New Roman" charset="0"/>
              </a:rPr>
              <a:t>[Frieze-Galbiati-Maffioli’82]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0.999 log(n) </a:t>
            </a:r>
            <a:r>
              <a:rPr lang="en-US" sz="2000" dirty="0" smtClean="0">
                <a:latin typeface="+mj-lt"/>
                <a:ea typeface="Times New Roman" charset="0"/>
                <a:cs typeface="Times New Roman" charset="0"/>
              </a:rPr>
              <a:t>[Bläser’02]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0.842 log(n) </a:t>
            </a:r>
            <a:r>
              <a:rPr lang="en-US" sz="2000" dirty="0" smtClean="0">
                <a:latin typeface="Calibri" charset="0"/>
                <a:ea typeface="Times New Roman" charset="0"/>
                <a:cs typeface="Times New Roman" charset="0"/>
              </a:rPr>
              <a:t>[Kaplan-Lewenstein-Shafrir-Sviridenko’05]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0.666 log(n) </a:t>
            </a:r>
            <a:r>
              <a:rPr lang="en-US" sz="2000" dirty="0" smtClean="0">
                <a:latin typeface="Calibri" charset="0"/>
                <a:ea typeface="Times New Roman" charset="0"/>
                <a:cs typeface="Times New Roman" charset="0"/>
              </a:rPr>
              <a:t>[Feige-Singh’07]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O(</a:t>
            </a:r>
            <a:r>
              <a:rPr lang="en-US" sz="2400" dirty="0" err="1" smtClean="0">
                <a:latin typeface="Calibri" charset="0"/>
                <a:ea typeface="Times New Roman" charset="0"/>
                <a:cs typeface="Times New Roman" charset="0"/>
              </a:rPr>
              <a:t>logn</a:t>
            </a: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/</a:t>
            </a:r>
            <a:r>
              <a:rPr lang="en-US" sz="2400" dirty="0" err="1" smtClean="0">
                <a:latin typeface="Calibri" charset="0"/>
                <a:ea typeface="Times New Roman" charset="0"/>
                <a:cs typeface="Times New Roman" charset="0"/>
              </a:rPr>
              <a:t>loglogn</a:t>
            </a:r>
            <a:r>
              <a:rPr lang="en-US" sz="2400" dirty="0" smtClean="0">
                <a:latin typeface="Calibri" charset="0"/>
                <a:ea typeface="Times New Roman" charset="0"/>
                <a:cs typeface="Times New Roman" charset="0"/>
              </a:rPr>
              <a:t>) </a:t>
            </a:r>
            <a:r>
              <a:rPr lang="en-US" sz="2000" dirty="0" smtClean="0">
                <a:latin typeface="Calibri" charset="0"/>
                <a:ea typeface="Times New Roman" charset="0"/>
                <a:cs typeface="Times New Roman" charset="0"/>
              </a:rPr>
              <a:t>[Asadpour-Goemans-Madry-O-Saberi’09]</a:t>
            </a: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0"/>
              <a:cs typeface="Times New Roman" charset="0"/>
            </a:endParaRP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O(1) (planar/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bd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 genus)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[O-Saberi’10,Erickson-Sidiropoulos’13]</a:t>
            </a:r>
          </a:p>
          <a:p>
            <a:pPr marL="0" indent="0">
              <a:lnSpc>
                <a:spcPct val="110000"/>
              </a:lnSpc>
              <a:buClr>
                <a:srgbClr val="0070C0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Integrality Gap 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≥ 2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[Charikar-Goemans-Karloff’06]</a:t>
            </a:r>
          </a:p>
          <a:p>
            <a:pPr>
              <a:lnSpc>
                <a:spcPct val="110000"/>
              </a:lnSpc>
              <a:buClr>
                <a:srgbClr val="0070C0"/>
              </a:buClr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≤ O(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logn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/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loglogn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) </a:t>
            </a:r>
            <a:r>
              <a:rPr lang="en-US" sz="20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[AGMOS’09]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Times New Roman" charset="0"/>
              </a:rPr>
              <a:t>.</a:t>
            </a:r>
            <a:endParaRPr lang="en-US" sz="2400" dirty="0" smtClean="0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1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Result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743200"/>
            <a:ext cx="7772400" cy="15240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buSzPct val="120000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For any cost function, the integrality gap of the LP relaxation is </a:t>
            </a:r>
            <a:r>
              <a:rPr lang="en-US" sz="2800" dirty="0" err="1" smtClean="0">
                <a:solidFill>
                  <a:srgbClr val="000000"/>
                </a:solidFill>
              </a:rPr>
              <a:t>polyloglog</a:t>
            </a:r>
            <a:r>
              <a:rPr lang="en-US" sz="2800" dirty="0" smtClean="0">
                <a:solidFill>
                  <a:srgbClr val="000000"/>
                </a:solidFill>
              </a:rPr>
              <a:t>(n).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Plan of the Talk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>
              <a:buClr>
                <a:srgbClr val="4B89D0"/>
              </a:buClr>
              <a:buSzPct val="100000"/>
            </a:pPr>
            <a:endParaRPr lang="en-US" sz="2800" dirty="0" smtClean="0"/>
          </a:p>
          <a:p>
            <a:pPr marL="0" indent="0">
              <a:buClr>
                <a:srgbClr val="4B89D0"/>
              </a:buClr>
              <a:buSzPct val="100000"/>
              <a:buNone/>
            </a:pPr>
            <a:endParaRPr lang="en-US" sz="28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7750" y="2209800"/>
            <a:ext cx="2286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ATSP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62600" y="2133600"/>
            <a:ext cx="2514600" cy="9334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Thin Spanning Tree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62600" y="4419600"/>
            <a:ext cx="25908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Thin Basis Problem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991328" y="2133600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6345922" y="3284206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914400" y="4419600"/>
            <a:ext cx="2667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dirty="0" smtClean="0">
                <a:solidFill>
                  <a:prstClr val="black"/>
                </a:solidFill>
              </a:rPr>
              <a:t>Method of Interlacing Polys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4067528" y="4482084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0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Thin Spanning Trees</a:t>
            </a:r>
            <a:endParaRPr lang="en-US" sz="3400" b="1" dirty="0">
              <a:solidFill>
                <a:srgbClr val="00009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67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305800" cy="5060950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srgbClr val="0070C0"/>
                    </a:solidFill>
                  </a:rPr>
                  <a:t>Def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: Given a k-edge-connected graph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=(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A spanning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>
                    <a:solidFill>
                      <a:prstClr val="black"/>
                    </a:solidFill>
                  </a:rPr>
                  <a:t>thin w.r.t. G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if</a:t>
                </a:r>
                <a:endParaRPr lang="en-US" sz="28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4B89D0"/>
                  </a:buClr>
                  <a:buSzPct val="100000"/>
                  <a:buNone/>
                </a:pPr>
                <a:endParaRPr lang="en-US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305800" cy="5060950"/>
              </a:xfrm>
              <a:blipFill rotWithShape="1">
                <a:blip r:embed="rId3"/>
                <a:stretch>
                  <a:fillRect l="-1467" t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28800" y="3276600"/>
            <a:ext cx="1905000" cy="1828800"/>
            <a:chOff x="1676400" y="1676400"/>
            <a:chExt cx="1905000" cy="1828800"/>
          </a:xfrm>
        </p:grpSpPr>
        <p:sp>
          <p:nvSpPr>
            <p:cNvPr id="6" name="Oval 5"/>
            <p:cNvSpPr>
              <a:spLocks noChangeAspect="1" noChangeArrowheads="1"/>
            </p:cNvSpPr>
            <p:nvPr/>
          </p:nvSpPr>
          <p:spPr bwMode="auto">
            <a:xfrm>
              <a:off x="3048000" y="1676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7" name="Oval 6"/>
            <p:cNvSpPr>
              <a:spLocks noChangeAspect="1" noChangeArrowheads="1"/>
            </p:cNvSpPr>
            <p:nvPr/>
          </p:nvSpPr>
          <p:spPr bwMode="auto">
            <a:xfrm>
              <a:off x="2057400" y="1676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9" name="Oval 8"/>
            <p:cNvSpPr>
              <a:spLocks noChangeAspect="1" noChangeArrowheads="1"/>
            </p:cNvSpPr>
            <p:nvPr/>
          </p:nvSpPr>
          <p:spPr bwMode="auto">
            <a:xfrm>
              <a:off x="1676400" y="2438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10" name="Oval 9"/>
            <p:cNvSpPr>
              <a:spLocks noChangeAspect="1" noChangeArrowheads="1"/>
            </p:cNvSpPr>
            <p:nvPr/>
          </p:nvSpPr>
          <p:spPr bwMode="auto">
            <a:xfrm>
              <a:off x="2057400" y="32766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3048000" y="32766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12" name="Oval 11"/>
            <p:cNvSpPr>
              <a:spLocks noChangeAspect="1" noChangeArrowheads="1"/>
            </p:cNvSpPr>
            <p:nvPr/>
          </p:nvSpPr>
          <p:spPr bwMode="auto">
            <a:xfrm>
              <a:off x="3352800" y="2438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cxnSp>
          <p:nvCxnSpPr>
            <p:cNvPr id="13" name="Straight Connector 12"/>
            <p:cNvCxnSpPr>
              <a:stCxn id="7" idx="7"/>
              <a:endCxn id="6" idx="1"/>
            </p:cNvCxnSpPr>
            <p:nvPr/>
          </p:nvCxnSpPr>
          <p:spPr>
            <a:xfrm>
              <a:off x="2252522" y="1709878"/>
              <a:ext cx="8289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0"/>
              <a:endCxn id="7" idx="3"/>
            </p:cNvCxnSpPr>
            <p:nvPr/>
          </p:nvCxnSpPr>
          <p:spPr>
            <a:xfrm flipV="1">
              <a:off x="1790700" y="1871522"/>
              <a:ext cx="300178" cy="5668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5"/>
              <a:endCxn id="11" idx="3"/>
            </p:cNvCxnSpPr>
            <p:nvPr/>
          </p:nvCxnSpPr>
          <p:spPr>
            <a:xfrm>
              <a:off x="2252522" y="3471722"/>
              <a:ext cx="8289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2" idx="4"/>
              <a:endCxn id="11" idx="7"/>
            </p:cNvCxnSpPr>
            <p:nvPr/>
          </p:nvCxnSpPr>
          <p:spPr>
            <a:xfrm flipH="1">
              <a:off x="3243122" y="2667000"/>
              <a:ext cx="223978" cy="6430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4"/>
              <a:endCxn id="10" idx="1"/>
            </p:cNvCxnSpPr>
            <p:nvPr/>
          </p:nvCxnSpPr>
          <p:spPr>
            <a:xfrm>
              <a:off x="1790700" y="2667000"/>
              <a:ext cx="300178" cy="6430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6" idx="5"/>
              <a:endCxn id="12" idx="0"/>
            </p:cNvCxnSpPr>
            <p:nvPr/>
          </p:nvCxnSpPr>
          <p:spPr>
            <a:xfrm>
              <a:off x="3243122" y="1871522"/>
              <a:ext cx="223978" cy="5668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3"/>
              <a:endCxn id="10" idx="7"/>
            </p:cNvCxnSpPr>
            <p:nvPr/>
          </p:nvCxnSpPr>
          <p:spPr>
            <a:xfrm flipH="1">
              <a:off x="2252522" y="1871522"/>
              <a:ext cx="828956" cy="14385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2" idx="3"/>
              <a:endCxn id="10" idx="6"/>
            </p:cNvCxnSpPr>
            <p:nvPr/>
          </p:nvCxnSpPr>
          <p:spPr>
            <a:xfrm flipH="1">
              <a:off x="2286000" y="2633522"/>
              <a:ext cx="1100278" cy="7573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4"/>
              <a:endCxn id="10" idx="0"/>
            </p:cNvCxnSpPr>
            <p:nvPr/>
          </p:nvCxnSpPr>
          <p:spPr>
            <a:xfrm>
              <a:off x="2171700" y="1905000"/>
              <a:ext cx="0" cy="1371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2"/>
              <a:endCxn id="9" idx="6"/>
            </p:cNvCxnSpPr>
            <p:nvPr/>
          </p:nvCxnSpPr>
          <p:spPr>
            <a:xfrm flipH="1">
              <a:off x="1905000" y="2552700"/>
              <a:ext cx="14478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1"/>
              <a:endCxn id="7" idx="5"/>
            </p:cNvCxnSpPr>
            <p:nvPr/>
          </p:nvCxnSpPr>
          <p:spPr>
            <a:xfrm flipH="1" flipV="1">
              <a:off x="2252522" y="1871522"/>
              <a:ext cx="828956" cy="14385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1" idx="0"/>
              <a:endCxn id="6" idx="4"/>
            </p:cNvCxnSpPr>
            <p:nvPr/>
          </p:nvCxnSpPr>
          <p:spPr>
            <a:xfrm flipV="1">
              <a:off x="3162300" y="1905000"/>
              <a:ext cx="0" cy="13716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6" idx="2"/>
              <a:endCxn id="9" idx="7"/>
            </p:cNvCxnSpPr>
            <p:nvPr/>
          </p:nvCxnSpPr>
          <p:spPr>
            <a:xfrm flipH="1">
              <a:off x="1871522" y="1790700"/>
              <a:ext cx="1176478" cy="6811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9" idx="5"/>
              <a:endCxn id="11" idx="2"/>
            </p:cNvCxnSpPr>
            <p:nvPr/>
          </p:nvCxnSpPr>
          <p:spPr>
            <a:xfrm>
              <a:off x="1871522" y="2633522"/>
              <a:ext cx="1176478" cy="7573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7" idx="6"/>
              <a:endCxn id="12" idx="1"/>
            </p:cNvCxnSpPr>
            <p:nvPr/>
          </p:nvCxnSpPr>
          <p:spPr>
            <a:xfrm>
              <a:off x="2286000" y="1790700"/>
              <a:ext cx="1100278" cy="6811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5444150" y="3276600"/>
            <a:ext cx="1905000" cy="1828800"/>
            <a:chOff x="4572000" y="3200400"/>
            <a:chExt cx="1905000" cy="1828800"/>
          </a:xfrm>
        </p:grpSpPr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5943600" y="3200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0" name="Oval 29"/>
            <p:cNvSpPr>
              <a:spLocks noChangeAspect="1" noChangeArrowheads="1"/>
            </p:cNvSpPr>
            <p:nvPr/>
          </p:nvSpPr>
          <p:spPr bwMode="auto">
            <a:xfrm>
              <a:off x="4953000" y="3200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1" name="Oval 30"/>
            <p:cNvSpPr>
              <a:spLocks noChangeAspect="1" noChangeArrowheads="1"/>
            </p:cNvSpPr>
            <p:nvPr/>
          </p:nvSpPr>
          <p:spPr bwMode="auto">
            <a:xfrm>
              <a:off x="4572000" y="3962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2" name="Oval 31"/>
            <p:cNvSpPr>
              <a:spLocks noChangeAspect="1" noChangeArrowheads="1"/>
            </p:cNvSpPr>
            <p:nvPr/>
          </p:nvSpPr>
          <p:spPr bwMode="auto">
            <a:xfrm>
              <a:off x="4953000" y="48006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3" name="Oval 32"/>
            <p:cNvSpPr>
              <a:spLocks noChangeAspect="1" noChangeArrowheads="1"/>
            </p:cNvSpPr>
            <p:nvPr/>
          </p:nvSpPr>
          <p:spPr bwMode="auto">
            <a:xfrm>
              <a:off x="5943600" y="48006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sp>
          <p:nvSpPr>
            <p:cNvPr id="34" name="Oval 33"/>
            <p:cNvSpPr>
              <a:spLocks noChangeAspect="1" noChangeArrowheads="1"/>
            </p:cNvSpPr>
            <p:nvPr/>
          </p:nvSpPr>
          <p:spPr bwMode="auto">
            <a:xfrm>
              <a:off x="6248400" y="3962400"/>
              <a:ext cx="228600" cy="228600"/>
            </a:xfrm>
            <a:prstGeom prst="ellipse">
              <a:avLst/>
            </a:prstGeom>
            <a:solidFill>
              <a:srgbClr val="4B89D0"/>
            </a:solidFill>
            <a:ln w="6350" cap="rnd">
              <a:solidFill>
                <a:schemeClr val="tx1"/>
              </a:solidFill>
              <a:round/>
              <a:headEnd/>
              <a:tailEnd/>
            </a:ln>
            <a:effectLst>
              <a:outerShdw dist="254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rbel" pitchFamily="-65" charset="0"/>
              </a:endParaRPr>
            </a:p>
          </p:txBody>
        </p:sp>
        <p:cxnSp>
          <p:nvCxnSpPr>
            <p:cNvPr id="35" name="Straight Connector 34"/>
            <p:cNvCxnSpPr>
              <a:stCxn id="30" idx="7"/>
              <a:endCxn id="29" idx="1"/>
            </p:cNvCxnSpPr>
            <p:nvPr/>
          </p:nvCxnSpPr>
          <p:spPr>
            <a:xfrm>
              <a:off x="5148122" y="3233878"/>
              <a:ext cx="82895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1" idx="0"/>
              <a:endCxn id="30" idx="3"/>
            </p:cNvCxnSpPr>
            <p:nvPr/>
          </p:nvCxnSpPr>
          <p:spPr>
            <a:xfrm flipV="1">
              <a:off x="4686300" y="3395522"/>
              <a:ext cx="300178" cy="5668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4"/>
              <a:endCxn id="33" idx="7"/>
            </p:cNvCxnSpPr>
            <p:nvPr/>
          </p:nvCxnSpPr>
          <p:spPr>
            <a:xfrm flipH="1">
              <a:off x="6138722" y="4191000"/>
              <a:ext cx="223978" cy="6430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1" idx="4"/>
              <a:endCxn id="32" idx="1"/>
            </p:cNvCxnSpPr>
            <p:nvPr/>
          </p:nvCxnSpPr>
          <p:spPr>
            <a:xfrm>
              <a:off x="4686300" y="4191000"/>
              <a:ext cx="300178" cy="6430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5"/>
              <a:endCxn id="34" idx="0"/>
            </p:cNvCxnSpPr>
            <p:nvPr/>
          </p:nvCxnSpPr>
          <p:spPr>
            <a:xfrm>
              <a:off x="6138722" y="3395522"/>
              <a:ext cx="223978" cy="5668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514600" y="5029200"/>
            <a:ext cx="502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Kn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596550" y="5029200"/>
            <a:ext cx="1794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2/n-thin tree</a:t>
            </a:r>
            <a:endParaRPr lang="en-US" sz="2400" dirty="0"/>
          </a:p>
        </p:txBody>
      </p:sp>
      <p:sp>
        <p:nvSpPr>
          <p:cNvPr id="41" name="Right Arrow 40"/>
          <p:cNvSpPr/>
          <p:nvPr/>
        </p:nvSpPr>
        <p:spPr>
          <a:xfrm>
            <a:off x="4191000" y="3810000"/>
            <a:ext cx="733072" cy="685800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ular Callout 41"/>
              <p:cNvSpPr/>
              <p:nvPr/>
            </p:nvSpPr>
            <p:spPr>
              <a:xfrm>
                <a:off x="2209800" y="3048000"/>
                <a:ext cx="4838700" cy="914400"/>
              </a:xfrm>
              <a:prstGeom prst="wedgeRectCallout">
                <a:avLst>
                  <a:gd name="adj1" fmla="val -24183"/>
                  <a:gd name="adj2" fmla="val -75979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One-sided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unweighted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cut-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sparsifier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No lower-bound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0"/>
                <a:ext cx="4838700" cy="914400"/>
              </a:xfrm>
              <a:prstGeom prst="wedgeRectCallout">
                <a:avLst>
                  <a:gd name="adj1" fmla="val -24183"/>
                  <a:gd name="adj2" fmla="val -75979"/>
                </a:avLst>
              </a:prstGeom>
              <a:blipFill rotWithShape="1">
                <a:blip r:embed="rId4"/>
                <a:stretch>
                  <a:fillRect b="-6736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1699" y="2438400"/>
                <a:ext cx="5865901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defTabSz="457200">
                  <a:spcBef>
                    <a:spcPct val="20000"/>
                  </a:spcBef>
                  <a:buClr>
                    <a:srgbClr val="4B89D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𝑉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⋅|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/>
                        </a:rPr>
                        <m:t>| 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699" y="2438400"/>
                <a:ext cx="5865901" cy="5241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60984" y="5725180"/>
            <a:ext cx="8404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spcBef>
                <a:spcPct val="20000"/>
              </a:spcBef>
              <a:buClr>
                <a:srgbClr val="4B89D0"/>
              </a:buClr>
              <a:buSzPct val="100000"/>
            </a:pPr>
            <a:r>
              <a:rPr lang="en-US" sz="2800" dirty="0" smtClean="0">
                <a:solidFill>
                  <a:srgbClr val="0070C0"/>
                </a:solidFill>
              </a:rPr>
              <a:t>Application</a:t>
            </a:r>
            <a:r>
              <a:rPr lang="en-US" sz="2800" dirty="0" smtClean="0">
                <a:solidFill>
                  <a:prstClr val="black"/>
                </a:solidFill>
              </a:rPr>
              <a:t>: f(n)/k-thin trees imply 5f(n)-</a:t>
            </a:r>
            <a:r>
              <a:rPr lang="en-US" sz="2800" dirty="0" err="1" smtClean="0">
                <a:solidFill>
                  <a:prstClr val="black"/>
                </a:solidFill>
              </a:rPr>
              <a:t>approx</a:t>
            </a:r>
            <a:r>
              <a:rPr lang="en-US" sz="2800" dirty="0" smtClean="0">
                <a:solidFill>
                  <a:prstClr val="black"/>
                </a:solidFill>
              </a:rPr>
              <a:t> for ATSP</a:t>
            </a:r>
            <a:endParaRPr lang="en-US" sz="2800" dirty="0">
              <a:solidFill>
                <a:prstClr val="black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485900" y="3105150"/>
            <a:ext cx="2442428" cy="1308100"/>
            <a:chOff x="1485900" y="3105150"/>
            <a:chExt cx="2442428" cy="1308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752600" y="3352800"/>
                  <a:ext cx="423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2600" y="3352800"/>
                  <a:ext cx="423129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505200" y="3347566"/>
                  <a:ext cx="423128" cy="462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347566"/>
                  <a:ext cx="423128" cy="46243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Freeform 48"/>
            <p:cNvSpPr/>
            <p:nvPr/>
          </p:nvSpPr>
          <p:spPr>
            <a:xfrm>
              <a:off x="1485900" y="3105150"/>
              <a:ext cx="2425700" cy="1308100"/>
            </a:xfrm>
            <a:custGeom>
              <a:avLst/>
              <a:gdLst>
                <a:gd name="connsiteX0" fmla="*/ 311150 w 2425700"/>
                <a:gd name="connsiteY0" fmla="*/ 1282700 h 1308100"/>
                <a:gd name="connsiteX1" fmla="*/ 387350 w 2425700"/>
                <a:gd name="connsiteY1" fmla="*/ 1244600 h 1308100"/>
                <a:gd name="connsiteX2" fmla="*/ 431800 w 2425700"/>
                <a:gd name="connsiteY2" fmla="*/ 1250950 h 1308100"/>
                <a:gd name="connsiteX3" fmla="*/ 469900 w 2425700"/>
                <a:gd name="connsiteY3" fmla="*/ 1263650 h 1308100"/>
                <a:gd name="connsiteX4" fmla="*/ 488950 w 2425700"/>
                <a:gd name="connsiteY4" fmla="*/ 1270000 h 1308100"/>
                <a:gd name="connsiteX5" fmla="*/ 514350 w 2425700"/>
                <a:gd name="connsiteY5" fmla="*/ 1282700 h 1308100"/>
                <a:gd name="connsiteX6" fmla="*/ 533400 w 2425700"/>
                <a:gd name="connsiteY6" fmla="*/ 1289050 h 1308100"/>
                <a:gd name="connsiteX7" fmla="*/ 552450 w 2425700"/>
                <a:gd name="connsiteY7" fmla="*/ 1301750 h 1308100"/>
                <a:gd name="connsiteX8" fmla="*/ 615950 w 2425700"/>
                <a:gd name="connsiteY8" fmla="*/ 1308100 h 1308100"/>
                <a:gd name="connsiteX9" fmla="*/ 844550 w 2425700"/>
                <a:gd name="connsiteY9" fmla="*/ 1308100 h 1308100"/>
                <a:gd name="connsiteX10" fmla="*/ 977900 w 2425700"/>
                <a:gd name="connsiteY10" fmla="*/ 1295400 h 1308100"/>
                <a:gd name="connsiteX11" fmla="*/ 1022350 w 2425700"/>
                <a:gd name="connsiteY11" fmla="*/ 1289050 h 1308100"/>
                <a:gd name="connsiteX12" fmla="*/ 1117600 w 2425700"/>
                <a:gd name="connsiteY12" fmla="*/ 1282700 h 1308100"/>
                <a:gd name="connsiteX13" fmla="*/ 1282700 w 2425700"/>
                <a:gd name="connsiteY13" fmla="*/ 1270000 h 1308100"/>
                <a:gd name="connsiteX14" fmla="*/ 1466850 w 2425700"/>
                <a:gd name="connsiteY14" fmla="*/ 1270000 h 1308100"/>
                <a:gd name="connsiteX15" fmla="*/ 1695450 w 2425700"/>
                <a:gd name="connsiteY15" fmla="*/ 1276350 h 1308100"/>
                <a:gd name="connsiteX16" fmla="*/ 1790700 w 2425700"/>
                <a:gd name="connsiteY16" fmla="*/ 1289050 h 1308100"/>
                <a:gd name="connsiteX17" fmla="*/ 1911350 w 2425700"/>
                <a:gd name="connsiteY17" fmla="*/ 1308100 h 1308100"/>
                <a:gd name="connsiteX18" fmla="*/ 2012950 w 2425700"/>
                <a:gd name="connsiteY18" fmla="*/ 1308100 h 1308100"/>
                <a:gd name="connsiteX19" fmla="*/ 2197100 w 2425700"/>
                <a:gd name="connsiteY19" fmla="*/ 1301750 h 1308100"/>
                <a:gd name="connsiteX20" fmla="*/ 2241550 w 2425700"/>
                <a:gd name="connsiteY20" fmla="*/ 1289050 h 1308100"/>
                <a:gd name="connsiteX21" fmla="*/ 2286000 w 2425700"/>
                <a:gd name="connsiteY21" fmla="*/ 1276350 h 1308100"/>
                <a:gd name="connsiteX22" fmla="*/ 2324100 w 2425700"/>
                <a:gd name="connsiteY22" fmla="*/ 1250950 h 1308100"/>
                <a:gd name="connsiteX23" fmla="*/ 2355850 w 2425700"/>
                <a:gd name="connsiteY23" fmla="*/ 1212850 h 1308100"/>
                <a:gd name="connsiteX24" fmla="*/ 2374900 w 2425700"/>
                <a:gd name="connsiteY24" fmla="*/ 1187450 h 1308100"/>
                <a:gd name="connsiteX25" fmla="*/ 2387600 w 2425700"/>
                <a:gd name="connsiteY25" fmla="*/ 1168400 h 1308100"/>
                <a:gd name="connsiteX26" fmla="*/ 2406650 w 2425700"/>
                <a:gd name="connsiteY26" fmla="*/ 1149350 h 1308100"/>
                <a:gd name="connsiteX27" fmla="*/ 2419350 w 2425700"/>
                <a:gd name="connsiteY27" fmla="*/ 1111250 h 1308100"/>
                <a:gd name="connsiteX28" fmla="*/ 2425700 w 2425700"/>
                <a:gd name="connsiteY28" fmla="*/ 1092200 h 1308100"/>
                <a:gd name="connsiteX29" fmla="*/ 2413000 w 2425700"/>
                <a:gd name="connsiteY29" fmla="*/ 1035050 h 1308100"/>
                <a:gd name="connsiteX30" fmla="*/ 2406650 w 2425700"/>
                <a:gd name="connsiteY30" fmla="*/ 1003300 h 1308100"/>
                <a:gd name="connsiteX31" fmla="*/ 2393950 w 2425700"/>
                <a:gd name="connsiteY31" fmla="*/ 984250 h 1308100"/>
                <a:gd name="connsiteX32" fmla="*/ 2381250 w 2425700"/>
                <a:gd name="connsiteY32" fmla="*/ 946150 h 1308100"/>
                <a:gd name="connsiteX33" fmla="*/ 2355850 w 2425700"/>
                <a:gd name="connsiteY33" fmla="*/ 908050 h 1308100"/>
                <a:gd name="connsiteX34" fmla="*/ 2292350 w 2425700"/>
                <a:gd name="connsiteY34" fmla="*/ 869950 h 1308100"/>
                <a:gd name="connsiteX35" fmla="*/ 2273300 w 2425700"/>
                <a:gd name="connsiteY35" fmla="*/ 857250 h 1308100"/>
                <a:gd name="connsiteX36" fmla="*/ 2254250 w 2425700"/>
                <a:gd name="connsiteY36" fmla="*/ 850900 h 1308100"/>
                <a:gd name="connsiteX37" fmla="*/ 2190750 w 2425700"/>
                <a:gd name="connsiteY37" fmla="*/ 825500 h 1308100"/>
                <a:gd name="connsiteX38" fmla="*/ 2152650 w 2425700"/>
                <a:gd name="connsiteY38" fmla="*/ 819150 h 1308100"/>
                <a:gd name="connsiteX39" fmla="*/ 1892300 w 2425700"/>
                <a:gd name="connsiteY39" fmla="*/ 831850 h 1308100"/>
                <a:gd name="connsiteX40" fmla="*/ 1657350 w 2425700"/>
                <a:gd name="connsiteY40" fmla="*/ 844550 h 1308100"/>
                <a:gd name="connsiteX41" fmla="*/ 1422400 w 2425700"/>
                <a:gd name="connsiteY41" fmla="*/ 831850 h 1308100"/>
                <a:gd name="connsiteX42" fmla="*/ 1371600 w 2425700"/>
                <a:gd name="connsiteY42" fmla="*/ 819150 h 1308100"/>
                <a:gd name="connsiteX43" fmla="*/ 1346200 w 2425700"/>
                <a:gd name="connsiteY43" fmla="*/ 812800 h 1308100"/>
                <a:gd name="connsiteX44" fmla="*/ 1282700 w 2425700"/>
                <a:gd name="connsiteY44" fmla="*/ 774700 h 1308100"/>
                <a:gd name="connsiteX45" fmla="*/ 1244600 w 2425700"/>
                <a:gd name="connsiteY45" fmla="*/ 736600 h 1308100"/>
                <a:gd name="connsiteX46" fmla="*/ 1219200 w 2425700"/>
                <a:gd name="connsiteY46" fmla="*/ 692150 h 1308100"/>
                <a:gd name="connsiteX47" fmla="*/ 1193800 w 2425700"/>
                <a:gd name="connsiteY47" fmla="*/ 673100 h 1308100"/>
                <a:gd name="connsiteX48" fmla="*/ 1181100 w 2425700"/>
                <a:gd name="connsiteY48" fmla="*/ 654050 h 1308100"/>
                <a:gd name="connsiteX49" fmla="*/ 1155700 w 2425700"/>
                <a:gd name="connsiteY49" fmla="*/ 628650 h 1308100"/>
                <a:gd name="connsiteX50" fmla="*/ 1130300 w 2425700"/>
                <a:gd name="connsiteY50" fmla="*/ 590550 h 1308100"/>
                <a:gd name="connsiteX51" fmla="*/ 1111250 w 2425700"/>
                <a:gd name="connsiteY51" fmla="*/ 552450 h 1308100"/>
                <a:gd name="connsiteX52" fmla="*/ 1111250 w 2425700"/>
                <a:gd name="connsiteY52" fmla="*/ 412750 h 1308100"/>
                <a:gd name="connsiteX53" fmla="*/ 1098550 w 2425700"/>
                <a:gd name="connsiteY53" fmla="*/ 215900 h 1308100"/>
                <a:gd name="connsiteX54" fmla="*/ 1079500 w 2425700"/>
                <a:gd name="connsiteY54" fmla="*/ 139700 h 1308100"/>
                <a:gd name="connsiteX55" fmla="*/ 1066800 w 2425700"/>
                <a:gd name="connsiteY55" fmla="*/ 120650 h 1308100"/>
                <a:gd name="connsiteX56" fmla="*/ 1060450 w 2425700"/>
                <a:gd name="connsiteY56" fmla="*/ 101600 h 1308100"/>
                <a:gd name="connsiteX57" fmla="*/ 1041400 w 2425700"/>
                <a:gd name="connsiteY57" fmla="*/ 88900 h 1308100"/>
                <a:gd name="connsiteX58" fmla="*/ 1003300 w 2425700"/>
                <a:gd name="connsiteY58" fmla="*/ 57150 h 1308100"/>
                <a:gd name="connsiteX59" fmla="*/ 984250 w 2425700"/>
                <a:gd name="connsiteY59" fmla="*/ 50800 h 1308100"/>
                <a:gd name="connsiteX60" fmla="*/ 946150 w 2425700"/>
                <a:gd name="connsiteY60" fmla="*/ 25400 h 1308100"/>
                <a:gd name="connsiteX61" fmla="*/ 889000 w 2425700"/>
                <a:gd name="connsiteY61" fmla="*/ 6350 h 1308100"/>
                <a:gd name="connsiteX62" fmla="*/ 869950 w 2425700"/>
                <a:gd name="connsiteY62" fmla="*/ 0 h 1308100"/>
                <a:gd name="connsiteX63" fmla="*/ 781050 w 2425700"/>
                <a:gd name="connsiteY63" fmla="*/ 12700 h 1308100"/>
                <a:gd name="connsiteX64" fmla="*/ 762000 w 2425700"/>
                <a:gd name="connsiteY64" fmla="*/ 25400 h 1308100"/>
                <a:gd name="connsiteX65" fmla="*/ 736600 w 2425700"/>
                <a:gd name="connsiteY65" fmla="*/ 38100 h 1308100"/>
                <a:gd name="connsiteX66" fmla="*/ 717550 w 2425700"/>
                <a:gd name="connsiteY66" fmla="*/ 50800 h 1308100"/>
                <a:gd name="connsiteX67" fmla="*/ 698500 w 2425700"/>
                <a:gd name="connsiteY67" fmla="*/ 57150 h 1308100"/>
                <a:gd name="connsiteX68" fmla="*/ 679450 w 2425700"/>
                <a:gd name="connsiteY68" fmla="*/ 69850 h 1308100"/>
                <a:gd name="connsiteX69" fmla="*/ 660400 w 2425700"/>
                <a:gd name="connsiteY69" fmla="*/ 76200 h 1308100"/>
                <a:gd name="connsiteX70" fmla="*/ 641350 w 2425700"/>
                <a:gd name="connsiteY70" fmla="*/ 88900 h 1308100"/>
                <a:gd name="connsiteX71" fmla="*/ 622300 w 2425700"/>
                <a:gd name="connsiteY71" fmla="*/ 95250 h 1308100"/>
                <a:gd name="connsiteX72" fmla="*/ 603250 w 2425700"/>
                <a:gd name="connsiteY72" fmla="*/ 107950 h 1308100"/>
                <a:gd name="connsiteX73" fmla="*/ 558800 w 2425700"/>
                <a:gd name="connsiteY73" fmla="*/ 127000 h 1308100"/>
                <a:gd name="connsiteX74" fmla="*/ 495300 w 2425700"/>
                <a:gd name="connsiteY74" fmla="*/ 171450 h 1308100"/>
                <a:gd name="connsiteX75" fmla="*/ 463550 w 2425700"/>
                <a:gd name="connsiteY75" fmla="*/ 209550 h 1308100"/>
                <a:gd name="connsiteX76" fmla="*/ 444500 w 2425700"/>
                <a:gd name="connsiteY76" fmla="*/ 222250 h 1308100"/>
                <a:gd name="connsiteX77" fmla="*/ 419100 w 2425700"/>
                <a:gd name="connsiteY77" fmla="*/ 241300 h 1308100"/>
                <a:gd name="connsiteX78" fmla="*/ 406400 w 2425700"/>
                <a:gd name="connsiteY78" fmla="*/ 260350 h 1308100"/>
                <a:gd name="connsiteX79" fmla="*/ 387350 w 2425700"/>
                <a:gd name="connsiteY79" fmla="*/ 285750 h 1308100"/>
                <a:gd name="connsiteX80" fmla="*/ 368300 w 2425700"/>
                <a:gd name="connsiteY80" fmla="*/ 304800 h 1308100"/>
                <a:gd name="connsiteX81" fmla="*/ 349250 w 2425700"/>
                <a:gd name="connsiteY81" fmla="*/ 330200 h 1308100"/>
                <a:gd name="connsiteX82" fmla="*/ 304800 w 2425700"/>
                <a:gd name="connsiteY82" fmla="*/ 368300 h 1308100"/>
                <a:gd name="connsiteX83" fmla="*/ 285750 w 2425700"/>
                <a:gd name="connsiteY83" fmla="*/ 387350 h 1308100"/>
                <a:gd name="connsiteX84" fmla="*/ 266700 w 2425700"/>
                <a:gd name="connsiteY84" fmla="*/ 412750 h 1308100"/>
                <a:gd name="connsiteX85" fmla="*/ 247650 w 2425700"/>
                <a:gd name="connsiteY85" fmla="*/ 431800 h 1308100"/>
                <a:gd name="connsiteX86" fmla="*/ 234950 w 2425700"/>
                <a:gd name="connsiteY86" fmla="*/ 450850 h 1308100"/>
                <a:gd name="connsiteX87" fmla="*/ 215900 w 2425700"/>
                <a:gd name="connsiteY87" fmla="*/ 476250 h 1308100"/>
                <a:gd name="connsiteX88" fmla="*/ 196850 w 2425700"/>
                <a:gd name="connsiteY88" fmla="*/ 495300 h 1308100"/>
                <a:gd name="connsiteX89" fmla="*/ 190500 w 2425700"/>
                <a:gd name="connsiteY89" fmla="*/ 514350 h 1308100"/>
                <a:gd name="connsiteX90" fmla="*/ 165100 w 2425700"/>
                <a:gd name="connsiteY90" fmla="*/ 552450 h 1308100"/>
                <a:gd name="connsiteX91" fmla="*/ 158750 w 2425700"/>
                <a:gd name="connsiteY91" fmla="*/ 571500 h 1308100"/>
                <a:gd name="connsiteX92" fmla="*/ 133350 w 2425700"/>
                <a:gd name="connsiteY92" fmla="*/ 622300 h 1308100"/>
                <a:gd name="connsiteX93" fmla="*/ 107950 w 2425700"/>
                <a:gd name="connsiteY93" fmla="*/ 679450 h 1308100"/>
                <a:gd name="connsiteX94" fmla="*/ 95250 w 2425700"/>
                <a:gd name="connsiteY94" fmla="*/ 698500 h 1308100"/>
                <a:gd name="connsiteX95" fmla="*/ 76200 w 2425700"/>
                <a:gd name="connsiteY95" fmla="*/ 742950 h 1308100"/>
                <a:gd name="connsiteX96" fmla="*/ 50800 w 2425700"/>
                <a:gd name="connsiteY96" fmla="*/ 793750 h 1308100"/>
                <a:gd name="connsiteX97" fmla="*/ 44450 w 2425700"/>
                <a:gd name="connsiteY97" fmla="*/ 819150 h 1308100"/>
                <a:gd name="connsiteX98" fmla="*/ 31750 w 2425700"/>
                <a:gd name="connsiteY98" fmla="*/ 838200 h 1308100"/>
                <a:gd name="connsiteX99" fmla="*/ 19050 w 2425700"/>
                <a:gd name="connsiteY99" fmla="*/ 876300 h 1308100"/>
                <a:gd name="connsiteX100" fmla="*/ 12700 w 2425700"/>
                <a:gd name="connsiteY100" fmla="*/ 895350 h 1308100"/>
                <a:gd name="connsiteX101" fmla="*/ 6350 w 2425700"/>
                <a:gd name="connsiteY101" fmla="*/ 914400 h 1308100"/>
                <a:gd name="connsiteX102" fmla="*/ 0 w 2425700"/>
                <a:gd name="connsiteY102" fmla="*/ 939800 h 1308100"/>
                <a:gd name="connsiteX103" fmla="*/ 12700 w 2425700"/>
                <a:gd name="connsiteY103" fmla="*/ 1054100 h 1308100"/>
                <a:gd name="connsiteX104" fmla="*/ 19050 w 2425700"/>
                <a:gd name="connsiteY104" fmla="*/ 1085850 h 1308100"/>
                <a:gd name="connsiteX105" fmla="*/ 50800 w 2425700"/>
                <a:gd name="connsiteY105" fmla="*/ 1117600 h 1308100"/>
                <a:gd name="connsiteX106" fmla="*/ 69850 w 2425700"/>
                <a:gd name="connsiteY106" fmla="*/ 1136650 h 1308100"/>
                <a:gd name="connsiteX107" fmla="*/ 88900 w 2425700"/>
                <a:gd name="connsiteY107" fmla="*/ 1143000 h 1308100"/>
                <a:gd name="connsiteX108" fmla="*/ 107950 w 2425700"/>
                <a:gd name="connsiteY108" fmla="*/ 1155700 h 1308100"/>
                <a:gd name="connsiteX109" fmla="*/ 127000 w 2425700"/>
                <a:gd name="connsiteY109" fmla="*/ 1174750 h 1308100"/>
                <a:gd name="connsiteX110" fmla="*/ 190500 w 2425700"/>
                <a:gd name="connsiteY110" fmla="*/ 1193800 h 1308100"/>
                <a:gd name="connsiteX111" fmla="*/ 228600 w 2425700"/>
                <a:gd name="connsiteY111" fmla="*/ 1219200 h 1308100"/>
                <a:gd name="connsiteX112" fmla="*/ 247650 w 2425700"/>
                <a:gd name="connsiteY112" fmla="*/ 1231900 h 1308100"/>
                <a:gd name="connsiteX113" fmla="*/ 304800 w 2425700"/>
                <a:gd name="connsiteY113" fmla="*/ 1257300 h 1308100"/>
                <a:gd name="connsiteX114" fmla="*/ 342900 w 2425700"/>
                <a:gd name="connsiteY114" fmla="*/ 1231900 h 1308100"/>
                <a:gd name="connsiteX115" fmla="*/ 374650 w 2425700"/>
                <a:gd name="connsiteY115" fmla="*/ 1225550 h 1308100"/>
                <a:gd name="connsiteX116" fmla="*/ 374650 w 2425700"/>
                <a:gd name="connsiteY116" fmla="*/ 120015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425700" h="1308100">
                  <a:moveTo>
                    <a:pt x="311150" y="1282700"/>
                  </a:moveTo>
                  <a:cubicBezTo>
                    <a:pt x="336550" y="1270000"/>
                    <a:pt x="359887" y="1251827"/>
                    <a:pt x="387350" y="1244600"/>
                  </a:cubicBezTo>
                  <a:cubicBezTo>
                    <a:pt x="401824" y="1240791"/>
                    <a:pt x="417216" y="1247585"/>
                    <a:pt x="431800" y="1250950"/>
                  </a:cubicBezTo>
                  <a:cubicBezTo>
                    <a:pt x="444844" y="1253960"/>
                    <a:pt x="457200" y="1259417"/>
                    <a:pt x="469900" y="1263650"/>
                  </a:cubicBezTo>
                  <a:cubicBezTo>
                    <a:pt x="476250" y="1265767"/>
                    <a:pt x="482963" y="1267007"/>
                    <a:pt x="488950" y="1270000"/>
                  </a:cubicBezTo>
                  <a:cubicBezTo>
                    <a:pt x="497417" y="1274233"/>
                    <a:pt x="505649" y="1278971"/>
                    <a:pt x="514350" y="1282700"/>
                  </a:cubicBezTo>
                  <a:cubicBezTo>
                    <a:pt x="520502" y="1285337"/>
                    <a:pt x="527413" y="1286057"/>
                    <a:pt x="533400" y="1289050"/>
                  </a:cubicBezTo>
                  <a:cubicBezTo>
                    <a:pt x="540226" y="1292463"/>
                    <a:pt x="545014" y="1300034"/>
                    <a:pt x="552450" y="1301750"/>
                  </a:cubicBezTo>
                  <a:cubicBezTo>
                    <a:pt x="573177" y="1306533"/>
                    <a:pt x="594783" y="1305983"/>
                    <a:pt x="615950" y="1308100"/>
                  </a:cubicBezTo>
                  <a:cubicBezTo>
                    <a:pt x="957595" y="1290119"/>
                    <a:pt x="530815" y="1308100"/>
                    <a:pt x="844550" y="1308100"/>
                  </a:cubicBezTo>
                  <a:cubicBezTo>
                    <a:pt x="864130" y="1308100"/>
                    <a:pt x="952361" y="1298592"/>
                    <a:pt x="977900" y="1295400"/>
                  </a:cubicBezTo>
                  <a:cubicBezTo>
                    <a:pt x="992752" y="1293544"/>
                    <a:pt x="1007444" y="1290405"/>
                    <a:pt x="1022350" y="1289050"/>
                  </a:cubicBezTo>
                  <a:cubicBezTo>
                    <a:pt x="1054040" y="1286169"/>
                    <a:pt x="1085864" y="1285022"/>
                    <a:pt x="1117600" y="1282700"/>
                  </a:cubicBezTo>
                  <a:lnTo>
                    <a:pt x="1282700" y="1270000"/>
                  </a:lnTo>
                  <a:cubicBezTo>
                    <a:pt x="1389096" y="1285199"/>
                    <a:pt x="1262991" y="1270000"/>
                    <a:pt x="1466850" y="1270000"/>
                  </a:cubicBezTo>
                  <a:cubicBezTo>
                    <a:pt x="1543079" y="1270000"/>
                    <a:pt x="1619250" y="1274233"/>
                    <a:pt x="1695450" y="1276350"/>
                  </a:cubicBezTo>
                  <a:cubicBezTo>
                    <a:pt x="1729128" y="1280560"/>
                    <a:pt x="1757399" y="1283792"/>
                    <a:pt x="1790700" y="1289050"/>
                  </a:cubicBezTo>
                  <a:cubicBezTo>
                    <a:pt x="1934725" y="1311791"/>
                    <a:pt x="1810567" y="1293702"/>
                    <a:pt x="1911350" y="1308100"/>
                  </a:cubicBezTo>
                  <a:cubicBezTo>
                    <a:pt x="1982938" y="1293782"/>
                    <a:pt x="1895716" y="1308100"/>
                    <a:pt x="2012950" y="1308100"/>
                  </a:cubicBezTo>
                  <a:cubicBezTo>
                    <a:pt x="2074370" y="1308100"/>
                    <a:pt x="2135717" y="1303867"/>
                    <a:pt x="2197100" y="1301750"/>
                  </a:cubicBezTo>
                  <a:cubicBezTo>
                    <a:pt x="2276505" y="1281899"/>
                    <a:pt x="2177781" y="1307270"/>
                    <a:pt x="2241550" y="1289050"/>
                  </a:cubicBezTo>
                  <a:cubicBezTo>
                    <a:pt x="2248320" y="1287116"/>
                    <a:pt x="2277940" y="1280828"/>
                    <a:pt x="2286000" y="1276350"/>
                  </a:cubicBezTo>
                  <a:cubicBezTo>
                    <a:pt x="2299343" y="1268937"/>
                    <a:pt x="2324100" y="1250950"/>
                    <a:pt x="2324100" y="1250950"/>
                  </a:cubicBezTo>
                  <a:cubicBezTo>
                    <a:pt x="2352169" y="1208846"/>
                    <a:pt x="2319180" y="1255631"/>
                    <a:pt x="2355850" y="1212850"/>
                  </a:cubicBezTo>
                  <a:cubicBezTo>
                    <a:pt x="2362738" y="1204815"/>
                    <a:pt x="2368749" y="1196062"/>
                    <a:pt x="2374900" y="1187450"/>
                  </a:cubicBezTo>
                  <a:cubicBezTo>
                    <a:pt x="2379336" y="1181240"/>
                    <a:pt x="2382714" y="1174263"/>
                    <a:pt x="2387600" y="1168400"/>
                  </a:cubicBezTo>
                  <a:cubicBezTo>
                    <a:pt x="2393349" y="1161501"/>
                    <a:pt x="2400300" y="1155700"/>
                    <a:pt x="2406650" y="1149350"/>
                  </a:cubicBezTo>
                  <a:lnTo>
                    <a:pt x="2419350" y="1111250"/>
                  </a:lnTo>
                  <a:lnTo>
                    <a:pt x="2425700" y="1092200"/>
                  </a:lnTo>
                  <a:cubicBezTo>
                    <a:pt x="2414504" y="1058612"/>
                    <a:pt x="2421940" y="1084223"/>
                    <a:pt x="2413000" y="1035050"/>
                  </a:cubicBezTo>
                  <a:cubicBezTo>
                    <a:pt x="2411069" y="1024431"/>
                    <a:pt x="2410440" y="1013406"/>
                    <a:pt x="2406650" y="1003300"/>
                  </a:cubicBezTo>
                  <a:cubicBezTo>
                    <a:pt x="2403970" y="996154"/>
                    <a:pt x="2397050" y="991224"/>
                    <a:pt x="2393950" y="984250"/>
                  </a:cubicBezTo>
                  <a:cubicBezTo>
                    <a:pt x="2388513" y="972017"/>
                    <a:pt x="2388676" y="957289"/>
                    <a:pt x="2381250" y="946150"/>
                  </a:cubicBezTo>
                  <a:cubicBezTo>
                    <a:pt x="2372783" y="933450"/>
                    <a:pt x="2368550" y="916517"/>
                    <a:pt x="2355850" y="908050"/>
                  </a:cubicBezTo>
                  <a:cubicBezTo>
                    <a:pt x="2262647" y="845914"/>
                    <a:pt x="2360691" y="909002"/>
                    <a:pt x="2292350" y="869950"/>
                  </a:cubicBezTo>
                  <a:cubicBezTo>
                    <a:pt x="2285724" y="866164"/>
                    <a:pt x="2280126" y="860663"/>
                    <a:pt x="2273300" y="857250"/>
                  </a:cubicBezTo>
                  <a:cubicBezTo>
                    <a:pt x="2267313" y="854257"/>
                    <a:pt x="2260402" y="853537"/>
                    <a:pt x="2254250" y="850900"/>
                  </a:cubicBezTo>
                  <a:cubicBezTo>
                    <a:pt x="2227869" y="839594"/>
                    <a:pt x="2222285" y="830756"/>
                    <a:pt x="2190750" y="825500"/>
                  </a:cubicBezTo>
                  <a:lnTo>
                    <a:pt x="2152650" y="819150"/>
                  </a:lnTo>
                  <a:cubicBezTo>
                    <a:pt x="1941323" y="830890"/>
                    <a:pt x="2138245" y="820411"/>
                    <a:pt x="1892300" y="831850"/>
                  </a:cubicBezTo>
                  <a:lnTo>
                    <a:pt x="1657350" y="844550"/>
                  </a:lnTo>
                  <a:cubicBezTo>
                    <a:pt x="1631118" y="843578"/>
                    <a:pt x="1480883" y="841597"/>
                    <a:pt x="1422400" y="831850"/>
                  </a:cubicBezTo>
                  <a:cubicBezTo>
                    <a:pt x="1405183" y="828981"/>
                    <a:pt x="1388533" y="823383"/>
                    <a:pt x="1371600" y="819150"/>
                  </a:cubicBezTo>
                  <a:cubicBezTo>
                    <a:pt x="1363133" y="817033"/>
                    <a:pt x="1354006" y="816703"/>
                    <a:pt x="1346200" y="812800"/>
                  </a:cubicBezTo>
                  <a:cubicBezTo>
                    <a:pt x="1326157" y="802778"/>
                    <a:pt x="1298025" y="790025"/>
                    <a:pt x="1282700" y="774700"/>
                  </a:cubicBezTo>
                  <a:lnTo>
                    <a:pt x="1244600" y="736600"/>
                  </a:lnTo>
                  <a:cubicBezTo>
                    <a:pt x="1237335" y="714804"/>
                    <a:pt x="1238422" y="711372"/>
                    <a:pt x="1219200" y="692150"/>
                  </a:cubicBezTo>
                  <a:cubicBezTo>
                    <a:pt x="1211716" y="684666"/>
                    <a:pt x="1201284" y="680584"/>
                    <a:pt x="1193800" y="673100"/>
                  </a:cubicBezTo>
                  <a:cubicBezTo>
                    <a:pt x="1188404" y="667704"/>
                    <a:pt x="1186067" y="659844"/>
                    <a:pt x="1181100" y="654050"/>
                  </a:cubicBezTo>
                  <a:cubicBezTo>
                    <a:pt x="1173308" y="644959"/>
                    <a:pt x="1163180" y="638000"/>
                    <a:pt x="1155700" y="628650"/>
                  </a:cubicBezTo>
                  <a:cubicBezTo>
                    <a:pt x="1146165" y="616731"/>
                    <a:pt x="1135127" y="605030"/>
                    <a:pt x="1130300" y="590550"/>
                  </a:cubicBezTo>
                  <a:cubicBezTo>
                    <a:pt x="1121537" y="564260"/>
                    <a:pt x="1127663" y="577069"/>
                    <a:pt x="1111250" y="552450"/>
                  </a:cubicBezTo>
                  <a:cubicBezTo>
                    <a:pt x="1094082" y="483778"/>
                    <a:pt x="1111250" y="563100"/>
                    <a:pt x="1111250" y="412750"/>
                  </a:cubicBezTo>
                  <a:cubicBezTo>
                    <a:pt x="1111250" y="230313"/>
                    <a:pt x="1114375" y="302939"/>
                    <a:pt x="1098550" y="215900"/>
                  </a:cubicBezTo>
                  <a:cubicBezTo>
                    <a:pt x="1094979" y="196261"/>
                    <a:pt x="1091094" y="157090"/>
                    <a:pt x="1079500" y="139700"/>
                  </a:cubicBezTo>
                  <a:cubicBezTo>
                    <a:pt x="1075267" y="133350"/>
                    <a:pt x="1070213" y="127476"/>
                    <a:pt x="1066800" y="120650"/>
                  </a:cubicBezTo>
                  <a:cubicBezTo>
                    <a:pt x="1063807" y="114663"/>
                    <a:pt x="1064631" y="106827"/>
                    <a:pt x="1060450" y="101600"/>
                  </a:cubicBezTo>
                  <a:cubicBezTo>
                    <a:pt x="1055682" y="95641"/>
                    <a:pt x="1047263" y="93786"/>
                    <a:pt x="1041400" y="88900"/>
                  </a:cubicBezTo>
                  <a:cubicBezTo>
                    <a:pt x="1020334" y="71345"/>
                    <a:pt x="1026949" y="68974"/>
                    <a:pt x="1003300" y="57150"/>
                  </a:cubicBezTo>
                  <a:cubicBezTo>
                    <a:pt x="997313" y="54157"/>
                    <a:pt x="990101" y="54051"/>
                    <a:pt x="984250" y="50800"/>
                  </a:cubicBezTo>
                  <a:cubicBezTo>
                    <a:pt x="970907" y="43387"/>
                    <a:pt x="960630" y="30227"/>
                    <a:pt x="946150" y="25400"/>
                  </a:cubicBezTo>
                  <a:lnTo>
                    <a:pt x="889000" y="6350"/>
                  </a:lnTo>
                  <a:lnTo>
                    <a:pt x="869950" y="0"/>
                  </a:lnTo>
                  <a:cubicBezTo>
                    <a:pt x="858752" y="1120"/>
                    <a:pt x="802067" y="3693"/>
                    <a:pt x="781050" y="12700"/>
                  </a:cubicBezTo>
                  <a:cubicBezTo>
                    <a:pt x="774035" y="15706"/>
                    <a:pt x="768626" y="21614"/>
                    <a:pt x="762000" y="25400"/>
                  </a:cubicBezTo>
                  <a:cubicBezTo>
                    <a:pt x="753781" y="30096"/>
                    <a:pt x="744819" y="33404"/>
                    <a:pt x="736600" y="38100"/>
                  </a:cubicBezTo>
                  <a:cubicBezTo>
                    <a:pt x="729974" y="41886"/>
                    <a:pt x="724376" y="47387"/>
                    <a:pt x="717550" y="50800"/>
                  </a:cubicBezTo>
                  <a:cubicBezTo>
                    <a:pt x="711563" y="53793"/>
                    <a:pt x="704487" y="54157"/>
                    <a:pt x="698500" y="57150"/>
                  </a:cubicBezTo>
                  <a:cubicBezTo>
                    <a:pt x="691674" y="60563"/>
                    <a:pt x="686276" y="66437"/>
                    <a:pt x="679450" y="69850"/>
                  </a:cubicBezTo>
                  <a:cubicBezTo>
                    <a:pt x="673463" y="72843"/>
                    <a:pt x="666387" y="73207"/>
                    <a:pt x="660400" y="76200"/>
                  </a:cubicBezTo>
                  <a:cubicBezTo>
                    <a:pt x="653574" y="79613"/>
                    <a:pt x="648176" y="85487"/>
                    <a:pt x="641350" y="88900"/>
                  </a:cubicBezTo>
                  <a:cubicBezTo>
                    <a:pt x="635363" y="91893"/>
                    <a:pt x="628287" y="92257"/>
                    <a:pt x="622300" y="95250"/>
                  </a:cubicBezTo>
                  <a:cubicBezTo>
                    <a:pt x="615474" y="98663"/>
                    <a:pt x="610076" y="104537"/>
                    <a:pt x="603250" y="107950"/>
                  </a:cubicBezTo>
                  <a:cubicBezTo>
                    <a:pt x="550696" y="134227"/>
                    <a:pt x="624868" y="87359"/>
                    <a:pt x="558800" y="127000"/>
                  </a:cubicBezTo>
                  <a:cubicBezTo>
                    <a:pt x="546656" y="134286"/>
                    <a:pt x="508808" y="159872"/>
                    <a:pt x="495300" y="171450"/>
                  </a:cubicBezTo>
                  <a:cubicBezTo>
                    <a:pt x="422480" y="233867"/>
                    <a:pt x="522341" y="150759"/>
                    <a:pt x="463550" y="209550"/>
                  </a:cubicBezTo>
                  <a:cubicBezTo>
                    <a:pt x="458154" y="214946"/>
                    <a:pt x="450710" y="217814"/>
                    <a:pt x="444500" y="222250"/>
                  </a:cubicBezTo>
                  <a:cubicBezTo>
                    <a:pt x="435888" y="228401"/>
                    <a:pt x="426584" y="233816"/>
                    <a:pt x="419100" y="241300"/>
                  </a:cubicBezTo>
                  <a:cubicBezTo>
                    <a:pt x="413704" y="246696"/>
                    <a:pt x="410836" y="254140"/>
                    <a:pt x="406400" y="260350"/>
                  </a:cubicBezTo>
                  <a:cubicBezTo>
                    <a:pt x="400249" y="268962"/>
                    <a:pt x="394238" y="277715"/>
                    <a:pt x="387350" y="285750"/>
                  </a:cubicBezTo>
                  <a:cubicBezTo>
                    <a:pt x="381506" y="292568"/>
                    <a:pt x="374144" y="297982"/>
                    <a:pt x="368300" y="304800"/>
                  </a:cubicBezTo>
                  <a:cubicBezTo>
                    <a:pt x="361412" y="312835"/>
                    <a:pt x="356138" y="322165"/>
                    <a:pt x="349250" y="330200"/>
                  </a:cubicBezTo>
                  <a:cubicBezTo>
                    <a:pt x="327433" y="355653"/>
                    <a:pt x="331826" y="345135"/>
                    <a:pt x="304800" y="368300"/>
                  </a:cubicBezTo>
                  <a:cubicBezTo>
                    <a:pt x="297982" y="374144"/>
                    <a:pt x="291594" y="380532"/>
                    <a:pt x="285750" y="387350"/>
                  </a:cubicBezTo>
                  <a:cubicBezTo>
                    <a:pt x="278862" y="395385"/>
                    <a:pt x="273588" y="404715"/>
                    <a:pt x="266700" y="412750"/>
                  </a:cubicBezTo>
                  <a:cubicBezTo>
                    <a:pt x="260856" y="419568"/>
                    <a:pt x="253399" y="424901"/>
                    <a:pt x="247650" y="431800"/>
                  </a:cubicBezTo>
                  <a:cubicBezTo>
                    <a:pt x="242764" y="437663"/>
                    <a:pt x="239386" y="444640"/>
                    <a:pt x="234950" y="450850"/>
                  </a:cubicBezTo>
                  <a:cubicBezTo>
                    <a:pt x="228799" y="459462"/>
                    <a:pt x="222788" y="468215"/>
                    <a:pt x="215900" y="476250"/>
                  </a:cubicBezTo>
                  <a:cubicBezTo>
                    <a:pt x="210056" y="483068"/>
                    <a:pt x="203200" y="488950"/>
                    <a:pt x="196850" y="495300"/>
                  </a:cubicBezTo>
                  <a:cubicBezTo>
                    <a:pt x="194733" y="501650"/>
                    <a:pt x="193751" y="508499"/>
                    <a:pt x="190500" y="514350"/>
                  </a:cubicBezTo>
                  <a:cubicBezTo>
                    <a:pt x="183087" y="527693"/>
                    <a:pt x="169927" y="537970"/>
                    <a:pt x="165100" y="552450"/>
                  </a:cubicBezTo>
                  <a:cubicBezTo>
                    <a:pt x="162983" y="558800"/>
                    <a:pt x="161520" y="565406"/>
                    <a:pt x="158750" y="571500"/>
                  </a:cubicBezTo>
                  <a:cubicBezTo>
                    <a:pt x="150916" y="588735"/>
                    <a:pt x="140381" y="604722"/>
                    <a:pt x="133350" y="622300"/>
                  </a:cubicBezTo>
                  <a:cubicBezTo>
                    <a:pt x="124278" y="644980"/>
                    <a:pt x="119815" y="658686"/>
                    <a:pt x="107950" y="679450"/>
                  </a:cubicBezTo>
                  <a:cubicBezTo>
                    <a:pt x="104164" y="686076"/>
                    <a:pt x="99036" y="691874"/>
                    <a:pt x="95250" y="698500"/>
                  </a:cubicBezTo>
                  <a:cubicBezTo>
                    <a:pt x="64784" y="751815"/>
                    <a:pt x="95989" y="699414"/>
                    <a:pt x="76200" y="742950"/>
                  </a:cubicBezTo>
                  <a:cubicBezTo>
                    <a:pt x="68366" y="760185"/>
                    <a:pt x="55392" y="775383"/>
                    <a:pt x="50800" y="793750"/>
                  </a:cubicBezTo>
                  <a:cubicBezTo>
                    <a:pt x="48683" y="802217"/>
                    <a:pt x="47888" y="811128"/>
                    <a:pt x="44450" y="819150"/>
                  </a:cubicBezTo>
                  <a:cubicBezTo>
                    <a:pt x="41444" y="826165"/>
                    <a:pt x="34850" y="831226"/>
                    <a:pt x="31750" y="838200"/>
                  </a:cubicBezTo>
                  <a:cubicBezTo>
                    <a:pt x="26313" y="850433"/>
                    <a:pt x="23283" y="863600"/>
                    <a:pt x="19050" y="876300"/>
                  </a:cubicBezTo>
                  <a:lnTo>
                    <a:pt x="12700" y="895350"/>
                  </a:lnTo>
                  <a:cubicBezTo>
                    <a:pt x="10583" y="901700"/>
                    <a:pt x="7973" y="907906"/>
                    <a:pt x="6350" y="914400"/>
                  </a:cubicBezTo>
                  <a:lnTo>
                    <a:pt x="0" y="939800"/>
                  </a:lnTo>
                  <a:cubicBezTo>
                    <a:pt x="4233" y="977900"/>
                    <a:pt x="5182" y="1016510"/>
                    <a:pt x="12700" y="1054100"/>
                  </a:cubicBezTo>
                  <a:cubicBezTo>
                    <a:pt x="14817" y="1064683"/>
                    <a:pt x="15260" y="1075744"/>
                    <a:pt x="19050" y="1085850"/>
                  </a:cubicBezTo>
                  <a:cubicBezTo>
                    <a:pt x="27517" y="1108428"/>
                    <a:pt x="33867" y="1103489"/>
                    <a:pt x="50800" y="1117600"/>
                  </a:cubicBezTo>
                  <a:cubicBezTo>
                    <a:pt x="57699" y="1123349"/>
                    <a:pt x="62378" y="1131669"/>
                    <a:pt x="69850" y="1136650"/>
                  </a:cubicBezTo>
                  <a:cubicBezTo>
                    <a:pt x="75419" y="1140363"/>
                    <a:pt x="82913" y="1140007"/>
                    <a:pt x="88900" y="1143000"/>
                  </a:cubicBezTo>
                  <a:cubicBezTo>
                    <a:pt x="95726" y="1146413"/>
                    <a:pt x="102087" y="1150814"/>
                    <a:pt x="107950" y="1155700"/>
                  </a:cubicBezTo>
                  <a:cubicBezTo>
                    <a:pt x="114849" y="1161449"/>
                    <a:pt x="119150" y="1170389"/>
                    <a:pt x="127000" y="1174750"/>
                  </a:cubicBezTo>
                  <a:cubicBezTo>
                    <a:pt x="139649" y="1181777"/>
                    <a:pt x="174102" y="1189701"/>
                    <a:pt x="190500" y="1193800"/>
                  </a:cubicBezTo>
                  <a:lnTo>
                    <a:pt x="228600" y="1219200"/>
                  </a:lnTo>
                  <a:cubicBezTo>
                    <a:pt x="234950" y="1223433"/>
                    <a:pt x="240410" y="1229487"/>
                    <a:pt x="247650" y="1231900"/>
                  </a:cubicBezTo>
                  <a:cubicBezTo>
                    <a:pt x="292990" y="1247013"/>
                    <a:pt x="274611" y="1237174"/>
                    <a:pt x="304800" y="1257300"/>
                  </a:cubicBezTo>
                  <a:cubicBezTo>
                    <a:pt x="317500" y="1248833"/>
                    <a:pt x="327933" y="1234893"/>
                    <a:pt x="342900" y="1231900"/>
                  </a:cubicBezTo>
                  <a:cubicBezTo>
                    <a:pt x="353483" y="1229783"/>
                    <a:pt x="367018" y="1233182"/>
                    <a:pt x="374650" y="1225550"/>
                  </a:cubicBezTo>
                  <a:lnTo>
                    <a:pt x="374650" y="1200150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05400" y="3111500"/>
            <a:ext cx="2438400" cy="1308100"/>
            <a:chOff x="5105400" y="3111500"/>
            <a:chExt cx="2438400" cy="1308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5368072" y="3358034"/>
                  <a:ext cx="423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072" y="3358034"/>
                  <a:ext cx="423129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7120672" y="3352800"/>
                  <a:ext cx="423128" cy="4624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4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0672" y="3352800"/>
                  <a:ext cx="423128" cy="46243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Freeform 59"/>
            <p:cNvSpPr/>
            <p:nvPr/>
          </p:nvSpPr>
          <p:spPr>
            <a:xfrm>
              <a:off x="5105400" y="3111500"/>
              <a:ext cx="2425700" cy="1308100"/>
            </a:xfrm>
            <a:custGeom>
              <a:avLst/>
              <a:gdLst>
                <a:gd name="connsiteX0" fmla="*/ 311150 w 2425700"/>
                <a:gd name="connsiteY0" fmla="*/ 1282700 h 1308100"/>
                <a:gd name="connsiteX1" fmla="*/ 387350 w 2425700"/>
                <a:gd name="connsiteY1" fmla="*/ 1244600 h 1308100"/>
                <a:gd name="connsiteX2" fmla="*/ 431800 w 2425700"/>
                <a:gd name="connsiteY2" fmla="*/ 1250950 h 1308100"/>
                <a:gd name="connsiteX3" fmla="*/ 469900 w 2425700"/>
                <a:gd name="connsiteY3" fmla="*/ 1263650 h 1308100"/>
                <a:gd name="connsiteX4" fmla="*/ 488950 w 2425700"/>
                <a:gd name="connsiteY4" fmla="*/ 1270000 h 1308100"/>
                <a:gd name="connsiteX5" fmla="*/ 514350 w 2425700"/>
                <a:gd name="connsiteY5" fmla="*/ 1282700 h 1308100"/>
                <a:gd name="connsiteX6" fmla="*/ 533400 w 2425700"/>
                <a:gd name="connsiteY6" fmla="*/ 1289050 h 1308100"/>
                <a:gd name="connsiteX7" fmla="*/ 552450 w 2425700"/>
                <a:gd name="connsiteY7" fmla="*/ 1301750 h 1308100"/>
                <a:gd name="connsiteX8" fmla="*/ 615950 w 2425700"/>
                <a:gd name="connsiteY8" fmla="*/ 1308100 h 1308100"/>
                <a:gd name="connsiteX9" fmla="*/ 844550 w 2425700"/>
                <a:gd name="connsiteY9" fmla="*/ 1308100 h 1308100"/>
                <a:gd name="connsiteX10" fmla="*/ 977900 w 2425700"/>
                <a:gd name="connsiteY10" fmla="*/ 1295400 h 1308100"/>
                <a:gd name="connsiteX11" fmla="*/ 1022350 w 2425700"/>
                <a:gd name="connsiteY11" fmla="*/ 1289050 h 1308100"/>
                <a:gd name="connsiteX12" fmla="*/ 1117600 w 2425700"/>
                <a:gd name="connsiteY12" fmla="*/ 1282700 h 1308100"/>
                <a:gd name="connsiteX13" fmla="*/ 1282700 w 2425700"/>
                <a:gd name="connsiteY13" fmla="*/ 1270000 h 1308100"/>
                <a:gd name="connsiteX14" fmla="*/ 1466850 w 2425700"/>
                <a:gd name="connsiteY14" fmla="*/ 1270000 h 1308100"/>
                <a:gd name="connsiteX15" fmla="*/ 1695450 w 2425700"/>
                <a:gd name="connsiteY15" fmla="*/ 1276350 h 1308100"/>
                <a:gd name="connsiteX16" fmla="*/ 1790700 w 2425700"/>
                <a:gd name="connsiteY16" fmla="*/ 1289050 h 1308100"/>
                <a:gd name="connsiteX17" fmla="*/ 1911350 w 2425700"/>
                <a:gd name="connsiteY17" fmla="*/ 1308100 h 1308100"/>
                <a:gd name="connsiteX18" fmla="*/ 2012950 w 2425700"/>
                <a:gd name="connsiteY18" fmla="*/ 1308100 h 1308100"/>
                <a:gd name="connsiteX19" fmla="*/ 2197100 w 2425700"/>
                <a:gd name="connsiteY19" fmla="*/ 1301750 h 1308100"/>
                <a:gd name="connsiteX20" fmla="*/ 2241550 w 2425700"/>
                <a:gd name="connsiteY20" fmla="*/ 1289050 h 1308100"/>
                <a:gd name="connsiteX21" fmla="*/ 2286000 w 2425700"/>
                <a:gd name="connsiteY21" fmla="*/ 1276350 h 1308100"/>
                <a:gd name="connsiteX22" fmla="*/ 2324100 w 2425700"/>
                <a:gd name="connsiteY22" fmla="*/ 1250950 h 1308100"/>
                <a:gd name="connsiteX23" fmla="*/ 2355850 w 2425700"/>
                <a:gd name="connsiteY23" fmla="*/ 1212850 h 1308100"/>
                <a:gd name="connsiteX24" fmla="*/ 2374900 w 2425700"/>
                <a:gd name="connsiteY24" fmla="*/ 1187450 h 1308100"/>
                <a:gd name="connsiteX25" fmla="*/ 2387600 w 2425700"/>
                <a:gd name="connsiteY25" fmla="*/ 1168400 h 1308100"/>
                <a:gd name="connsiteX26" fmla="*/ 2406650 w 2425700"/>
                <a:gd name="connsiteY26" fmla="*/ 1149350 h 1308100"/>
                <a:gd name="connsiteX27" fmla="*/ 2419350 w 2425700"/>
                <a:gd name="connsiteY27" fmla="*/ 1111250 h 1308100"/>
                <a:gd name="connsiteX28" fmla="*/ 2425700 w 2425700"/>
                <a:gd name="connsiteY28" fmla="*/ 1092200 h 1308100"/>
                <a:gd name="connsiteX29" fmla="*/ 2413000 w 2425700"/>
                <a:gd name="connsiteY29" fmla="*/ 1035050 h 1308100"/>
                <a:gd name="connsiteX30" fmla="*/ 2406650 w 2425700"/>
                <a:gd name="connsiteY30" fmla="*/ 1003300 h 1308100"/>
                <a:gd name="connsiteX31" fmla="*/ 2393950 w 2425700"/>
                <a:gd name="connsiteY31" fmla="*/ 984250 h 1308100"/>
                <a:gd name="connsiteX32" fmla="*/ 2381250 w 2425700"/>
                <a:gd name="connsiteY32" fmla="*/ 946150 h 1308100"/>
                <a:gd name="connsiteX33" fmla="*/ 2355850 w 2425700"/>
                <a:gd name="connsiteY33" fmla="*/ 908050 h 1308100"/>
                <a:gd name="connsiteX34" fmla="*/ 2292350 w 2425700"/>
                <a:gd name="connsiteY34" fmla="*/ 869950 h 1308100"/>
                <a:gd name="connsiteX35" fmla="*/ 2273300 w 2425700"/>
                <a:gd name="connsiteY35" fmla="*/ 857250 h 1308100"/>
                <a:gd name="connsiteX36" fmla="*/ 2254250 w 2425700"/>
                <a:gd name="connsiteY36" fmla="*/ 850900 h 1308100"/>
                <a:gd name="connsiteX37" fmla="*/ 2190750 w 2425700"/>
                <a:gd name="connsiteY37" fmla="*/ 825500 h 1308100"/>
                <a:gd name="connsiteX38" fmla="*/ 2152650 w 2425700"/>
                <a:gd name="connsiteY38" fmla="*/ 819150 h 1308100"/>
                <a:gd name="connsiteX39" fmla="*/ 1892300 w 2425700"/>
                <a:gd name="connsiteY39" fmla="*/ 831850 h 1308100"/>
                <a:gd name="connsiteX40" fmla="*/ 1657350 w 2425700"/>
                <a:gd name="connsiteY40" fmla="*/ 844550 h 1308100"/>
                <a:gd name="connsiteX41" fmla="*/ 1422400 w 2425700"/>
                <a:gd name="connsiteY41" fmla="*/ 831850 h 1308100"/>
                <a:gd name="connsiteX42" fmla="*/ 1371600 w 2425700"/>
                <a:gd name="connsiteY42" fmla="*/ 819150 h 1308100"/>
                <a:gd name="connsiteX43" fmla="*/ 1346200 w 2425700"/>
                <a:gd name="connsiteY43" fmla="*/ 812800 h 1308100"/>
                <a:gd name="connsiteX44" fmla="*/ 1282700 w 2425700"/>
                <a:gd name="connsiteY44" fmla="*/ 774700 h 1308100"/>
                <a:gd name="connsiteX45" fmla="*/ 1244600 w 2425700"/>
                <a:gd name="connsiteY45" fmla="*/ 736600 h 1308100"/>
                <a:gd name="connsiteX46" fmla="*/ 1219200 w 2425700"/>
                <a:gd name="connsiteY46" fmla="*/ 692150 h 1308100"/>
                <a:gd name="connsiteX47" fmla="*/ 1193800 w 2425700"/>
                <a:gd name="connsiteY47" fmla="*/ 673100 h 1308100"/>
                <a:gd name="connsiteX48" fmla="*/ 1181100 w 2425700"/>
                <a:gd name="connsiteY48" fmla="*/ 654050 h 1308100"/>
                <a:gd name="connsiteX49" fmla="*/ 1155700 w 2425700"/>
                <a:gd name="connsiteY49" fmla="*/ 628650 h 1308100"/>
                <a:gd name="connsiteX50" fmla="*/ 1130300 w 2425700"/>
                <a:gd name="connsiteY50" fmla="*/ 590550 h 1308100"/>
                <a:gd name="connsiteX51" fmla="*/ 1111250 w 2425700"/>
                <a:gd name="connsiteY51" fmla="*/ 552450 h 1308100"/>
                <a:gd name="connsiteX52" fmla="*/ 1111250 w 2425700"/>
                <a:gd name="connsiteY52" fmla="*/ 412750 h 1308100"/>
                <a:gd name="connsiteX53" fmla="*/ 1098550 w 2425700"/>
                <a:gd name="connsiteY53" fmla="*/ 215900 h 1308100"/>
                <a:gd name="connsiteX54" fmla="*/ 1079500 w 2425700"/>
                <a:gd name="connsiteY54" fmla="*/ 139700 h 1308100"/>
                <a:gd name="connsiteX55" fmla="*/ 1066800 w 2425700"/>
                <a:gd name="connsiteY55" fmla="*/ 120650 h 1308100"/>
                <a:gd name="connsiteX56" fmla="*/ 1060450 w 2425700"/>
                <a:gd name="connsiteY56" fmla="*/ 101600 h 1308100"/>
                <a:gd name="connsiteX57" fmla="*/ 1041400 w 2425700"/>
                <a:gd name="connsiteY57" fmla="*/ 88900 h 1308100"/>
                <a:gd name="connsiteX58" fmla="*/ 1003300 w 2425700"/>
                <a:gd name="connsiteY58" fmla="*/ 57150 h 1308100"/>
                <a:gd name="connsiteX59" fmla="*/ 984250 w 2425700"/>
                <a:gd name="connsiteY59" fmla="*/ 50800 h 1308100"/>
                <a:gd name="connsiteX60" fmla="*/ 946150 w 2425700"/>
                <a:gd name="connsiteY60" fmla="*/ 25400 h 1308100"/>
                <a:gd name="connsiteX61" fmla="*/ 889000 w 2425700"/>
                <a:gd name="connsiteY61" fmla="*/ 6350 h 1308100"/>
                <a:gd name="connsiteX62" fmla="*/ 869950 w 2425700"/>
                <a:gd name="connsiteY62" fmla="*/ 0 h 1308100"/>
                <a:gd name="connsiteX63" fmla="*/ 781050 w 2425700"/>
                <a:gd name="connsiteY63" fmla="*/ 12700 h 1308100"/>
                <a:gd name="connsiteX64" fmla="*/ 762000 w 2425700"/>
                <a:gd name="connsiteY64" fmla="*/ 25400 h 1308100"/>
                <a:gd name="connsiteX65" fmla="*/ 736600 w 2425700"/>
                <a:gd name="connsiteY65" fmla="*/ 38100 h 1308100"/>
                <a:gd name="connsiteX66" fmla="*/ 717550 w 2425700"/>
                <a:gd name="connsiteY66" fmla="*/ 50800 h 1308100"/>
                <a:gd name="connsiteX67" fmla="*/ 698500 w 2425700"/>
                <a:gd name="connsiteY67" fmla="*/ 57150 h 1308100"/>
                <a:gd name="connsiteX68" fmla="*/ 679450 w 2425700"/>
                <a:gd name="connsiteY68" fmla="*/ 69850 h 1308100"/>
                <a:gd name="connsiteX69" fmla="*/ 660400 w 2425700"/>
                <a:gd name="connsiteY69" fmla="*/ 76200 h 1308100"/>
                <a:gd name="connsiteX70" fmla="*/ 641350 w 2425700"/>
                <a:gd name="connsiteY70" fmla="*/ 88900 h 1308100"/>
                <a:gd name="connsiteX71" fmla="*/ 622300 w 2425700"/>
                <a:gd name="connsiteY71" fmla="*/ 95250 h 1308100"/>
                <a:gd name="connsiteX72" fmla="*/ 603250 w 2425700"/>
                <a:gd name="connsiteY72" fmla="*/ 107950 h 1308100"/>
                <a:gd name="connsiteX73" fmla="*/ 558800 w 2425700"/>
                <a:gd name="connsiteY73" fmla="*/ 127000 h 1308100"/>
                <a:gd name="connsiteX74" fmla="*/ 495300 w 2425700"/>
                <a:gd name="connsiteY74" fmla="*/ 171450 h 1308100"/>
                <a:gd name="connsiteX75" fmla="*/ 463550 w 2425700"/>
                <a:gd name="connsiteY75" fmla="*/ 209550 h 1308100"/>
                <a:gd name="connsiteX76" fmla="*/ 444500 w 2425700"/>
                <a:gd name="connsiteY76" fmla="*/ 222250 h 1308100"/>
                <a:gd name="connsiteX77" fmla="*/ 419100 w 2425700"/>
                <a:gd name="connsiteY77" fmla="*/ 241300 h 1308100"/>
                <a:gd name="connsiteX78" fmla="*/ 406400 w 2425700"/>
                <a:gd name="connsiteY78" fmla="*/ 260350 h 1308100"/>
                <a:gd name="connsiteX79" fmla="*/ 387350 w 2425700"/>
                <a:gd name="connsiteY79" fmla="*/ 285750 h 1308100"/>
                <a:gd name="connsiteX80" fmla="*/ 368300 w 2425700"/>
                <a:gd name="connsiteY80" fmla="*/ 304800 h 1308100"/>
                <a:gd name="connsiteX81" fmla="*/ 349250 w 2425700"/>
                <a:gd name="connsiteY81" fmla="*/ 330200 h 1308100"/>
                <a:gd name="connsiteX82" fmla="*/ 304800 w 2425700"/>
                <a:gd name="connsiteY82" fmla="*/ 368300 h 1308100"/>
                <a:gd name="connsiteX83" fmla="*/ 285750 w 2425700"/>
                <a:gd name="connsiteY83" fmla="*/ 387350 h 1308100"/>
                <a:gd name="connsiteX84" fmla="*/ 266700 w 2425700"/>
                <a:gd name="connsiteY84" fmla="*/ 412750 h 1308100"/>
                <a:gd name="connsiteX85" fmla="*/ 247650 w 2425700"/>
                <a:gd name="connsiteY85" fmla="*/ 431800 h 1308100"/>
                <a:gd name="connsiteX86" fmla="*/ 234950 w 2425700"/>
                <a:gd name="connsiteY86" fmla="*/ 450850 h 1308100"/>
                <a:gd name="connsiteX87" fmla="*/ 215900 w 2425700"/>
                <a:gd name="connsiteY87" fmla="*/ 476250 h 1308100"/>
                <a:gd name="connsiteX88" fmla="*/ 196850 w 2425700"/>
                <a:gd name="connsiteY88" fmla="*/ 495300 h 1308100"/>
                <a:gd name="connsiteX89" fmla="*/ 190500 w 2425700"/>
                <a:gd name="connsiteY89" fmla="*/ 514350 h 1308100"/>
                <a:gd name="connsiteX90" fmla="*/ 165100 w 2425700"/>
                <a:gd name="connsiteY90" fmla="*/ 552450 h 1308100"/>
                <a:gd name="connsiteX91" fmla="*/ 158750 w 2425700"/>
                <a:gd name="connsiteY91" fmla="*/ 571500 h 1308100"/>
                <a:gd name="connsiteX92" fmla="*/ 133350 w 2425700"/>
                <a:gd name="connsiteY92" fmla="*/ 622300 h 1308100"/>
                <a:gd name="connsiteX93" fmla="*/ 107950 w 2425700"/>
                <a:gd name="connsiteY93" fmla="*/ 679450 h 1308100"/>
                <a:gd name="connsiteX94" fmla="*/ 95250 w 2425700"/>
                <a:gd name="connsiteY94" fmla="*/ 698500 h 1308100"/>
                <a:gd name="connsiteX95" fmla="*/ 76200 w 2425700"/>
                <a:gd name="connsiteY95" fmla="*/ 742950 h 1308100"/>
                <a:gd name="connsiteX96" fmla="*/ 50800 w 2425700"/>
                <a:gd name="connsiteY96" fmla="*/ 793750 h 1308100"/>
                <a:gd name="connsiteX97" fmla="*/ 44450 w 2425700"/>
                <a:gd name="connsiteY97" fmla="*/ 819150 h 1308100"/>
                <a:gd name="connsiteX98" fmla="*/ 31750 w 2425700"/>
                <a:gd name="connsiteY98" fmla="*/ 838200 h 1308100"/>
                <a:gd name="connsiteX99" fmla="*/ 19050 w 2425700"/>
                <a:gd name="connsiteY99" fmla="*/ 876300 h 1308100"/>
                <a:gd name="connsiteX100" fmla="*/ 12700 w 2425700"/>
                <a:gd name="connsiteY100" fmla="*/ 895350 h 1308100"/>
                <a:gd name="connsiteX101" fmla="*/ 6350 w 2425700"/>
                <a:gd name="connsiteY101" fmla="*/ 914400 h 1308100"/>
                <a:gd name="connsiteX102" fmla="*/ 0 w 2425700"/>
                <a:gd name="connsiteY102" fmla="*/ 939800 h 1308100"/>
                <a:gd name="connsiteX103" fmla="*/ 12700 w 2425700"/>
                <a:gd name="connsiteY103" fmla="*/ 1054100 h 1308100"/>
                <a:gd name="connsiteX104" fmla="*/ 19050 w 2425700"/>
                <a:gd name="connsiteY104" fmla="*/ 1085850 h 1308100"/>
                <a:gd name="connsiteX105" fmla="*/ 50800 w 2425700"/>
                <a:gd name="connsiteY105" fmla="*/ 1117600 h 1308100"/>
                <a:gd name="connsiteX106" fmla="*/ 69850 w 2425700"/>
                <a:gd name="connsiteY106" fmla="*/ 1136650 h 1308100"/>
                <a:gd name="connsiteX107" fmla="*/ 88900 w 2425700"/>
                <a:gd name="connsiteY107" fmla="*/ 1143000 h 1308100"/>
                <a:gd name="connsiteX108" fmla="*/ 107950 w 2425700"/>
                <a:gd name="connsiteY108" fmla="*/ 1155700 h 1308100"/>
                <a:gd name="connsiteX109" fmla="*/ 127000 w 2425700"/>
                <a:gd name="connsiteY109" fmla="*/ 1174750 h 1308100"/>
                <a:gd name="connsiteX110" fmla="*/ 190500 w 2425700"/>
                <a:gd name="connsiteY110" fmla="*/ 1193800 h 1308100"/>
                <a:gd name="connsiteX111" fmla="*/ 228600 w 2425700"/>
                <a:gd name="connsiteY111" fmla="*/ 1219200 h 1308100"/>
                <a:gd name="connsiteX112" fmla="*/ 247650 w 2425700"/>
                <a:gd name="connsiteY112" fmla="*/ 1231900 h 1308100"/>
                <a:gd name="connsiteX113" fmla="*/ 304800 w 2425700"/>
                <a:gd name="connsiteY113" fmla="*/ 1257300 h 1308100"/>
                <a:gd name="connsiteX114" fmla="*/ 342900 w 2425700"/>
                <a:gd name="connsiteY114" fmla="*/ 1231900 h 1308100"/>
                <a:gd name="connsiteX115" fmla="*/ 374650 w 2425700"/>
                <a:gd name="connsiteY115" fmla="*/ 1225550 h 1308100"/>
                <a:gd name="connsiteX116" fmla="*/ 374650 w 2425700"/>
                <a:gd name="connsiteY116" fmla="*/ 1200150 h 130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425700" h="1308100">
                  <a:moveTo>
                    <a:pt x="311150" y="1282700"/>
                  </a:moveTo>
                  <a:cubicBezTo>
                    <a:pt x="336550" y="1270000"/>
                    <a:pt x="359887" y="1251827"/>
                    <a:pt x="387350" y="1244600"/>
                  </a:cubicBezTo>
                  <a:cubicBezTo>
                    <a:pt x="401824" y="1240791"/>
                    <a:pt x="417216" y="1247585"/>
                    <a:pt x="431800" y="1250950"/>
                  </a:cubicBezTo>
                  <a:cubicBezTo>
                    <a:pt x="444844" y="1253960"/>
                    <a:pt x="457200" y="1259417"/>
                    <a:pt x="469900" y="1263650"/>
                  </a:cubicBezTo>
                  <a:cubicBezTo>
                    <a:pt x="476250" y="1265767"/>
                    <a:pt x="482963" y="1267007"/>
                    <a:pt x="488950" y="1270000"/>
                  </a:cubicBezTo>
                  <a:cubicBezTo>
                    <a:pt x="497417" y="1274233"/>
                    <a:pt x="505649" y="1278971"/>
                    <a:pt x="514350" y="1282700"/>
                  </a:cubicBezTo>
                  <a:cubicBezTo>
                    <a:pt x="520502" y="1285337"/>
                    <a:pt x="527413" y="1286057"/>
                    <a:pt x="533400" y="1289050"/>
                  </a:cubicBezTo>
                  <a:cubicBezTo>
                    <a:pt x="540226" y="1292463"/>
                    <a:pt x="545014" y="1300034"/>
                    <a:pt x="552450" y="1301750"/>
                  </a:cubicBezTo>
                  <a:cubicBezTo>
                    <a:pt x="573177" y="1306533"/>
                    <a:pt x="594783" y="1305983"/>
                    <a:pt x="615950" y="1308100"/>
                  </a:cubicBezTo>
                  <a:cubicBezTo>
                    <a:pt x="957595" y="1290119"/>
                    <a:pt x="530815" y="1308100"/>
                    <a:pt x="844550" y="1308100"/>
                  </a:cubicBezTo>
                  <a:cubicBezTo>
                    <a:pt x="864130" y="1308100"/>
                    <a:pt x="952361" y="1298592"/>
                    <a:pt x="977900" y="1295400"/>
                  </a:cubicBezTo>
                  <a:cubicBezTo>
                    <a:pt x="992752" y="1293544"/>
                    <a:pt x="1007444" y="1290405"/>
                    <a:pt x="1022350" y="1289050"/>
                  </a:cubicBezTo>
                  <a:cubicBezTo>
                    <a:pt x="1054040" y="1286169"/>
                    <a:pt x="1085864" y="1285022"/>
                    <a:pt x="1117600" y="1282700"/>
                  </a:cubicBezTo>
                  <a:lnTo>
                    <a:pt x="1282700" y="1270000"/>
                  </a:lnTo>
                  <a:cubicBezTo>
                    <a:pt x="1389096" y="1285199"/>
                    <a:pt x="1262991" y="1270000"/>
                    <a:pt x="1466850" y="1270000"/>
                  </a:cubicBezTo>
                  <a:cubicBezTo>
                    <a:pt x="1543079" y="1270000"/>
                    <a:pt x="1619250" y="1274233"/>
                    <a:pt x="1695450" y="1276350"/>
                  </a:cubicBezTo>
                  <a:cubicBezTo>
                    <a:pt x="1729128" y="1280560"/>
                    <a:pt x="1757399" y="1283792"/>
                    <a:pt x="1790700" y="1289050"/>
                  </a:cubicBezTo>
                  <a:cubicBezTo>
                    <a:pt x="1934725" y="1311791"/>
                    <a:pt x="1810567" y="1293702"/>
                    <a:pt x="1911350" y="1308100"/>
                  </a:cubicBezTo>
                  <a:cubicBezTo>
                    <a:pt x="1982938" y="1293782"/>
                    <a:pt x="1895716" y="1308100"/>
                    <a:pt x="2012950" y="1308100"/>
                  </a:cubicBezTo>
                  <a:cubicBezTo>
                    <a:pt x="2074370" y="1308100"/>
                    <a:pt x="2135717" y="1303867"/>
                    <a:pt x="2197100" y="1301750"/>
                  </a:cubicBezTo>
                  <a:cubicBezTo>
                    <a:pt x="2276505" y="1281899"/>
                    <a:pt x="2177781" y="1307270"/>
                    <a:pt x="2241550" y="1289050"/>
                  </a:cubicBezTo>
                  <a:cubicBezTo>
                    <a:pt x="2248320" y="1287116"/>
                    <a:pt x="2277940" y="1280828"/>
                    <a:pt x="2286000" y="1276350"/>
                  </a:cubicBezTo>
                  <a:cubicBezTo>
                    <a:pt x="2299343" y="1268937"/>
                    <a:pt x="2324100" y="1250950"/>
                    <a:pt x="2324100" y="1250950"/>
                  </a:cubicBezTo>
                  <a:cubicBezTo>
                    <a:pt x="2352169" y="1208846"/>
                    <a:pt x="2319180" y="1255631"/>
                    <a:pt x="2355850" y="1212850"/>
                  </a:cubicBezTo>
                  <a:cubicBezTo>
                    <a:pt x="2362738" y="1204815"/>
                    <a:pt x="2368749" y="1196062"/>
                    <a:pt x="2374900" y="1187450"/>
                  </a:cubicBezTo>
                  <a:cubicBezTo>
                    <a:pt x="2379336" y="1181240"/>
                    <a:pt x="2382714" y="1174263"/>
                    <a:pt x="2387600" y="1168400"/>
                  </a:cubicBezTo>
                  <a:cubicBezTo>
                    <a:pt x="2393349" y="1161501"/>
                    <a:pt x="2400300" y="1155700"/>
                    <a:pt x="2406650" y="1149350"/>
                  </a:cubicBezTo>
                  <a:lnTo>
                    <a:pt x="2419350" y="1111250"/>
                  </a:lnTo>
                  <a:lnTo>
                    <a:pt x="2425700" y="1092200"/>
                  </a:lnTo>
                  <a:cubicBezTo>
                    <a:pt x="2414504" y="1058612"/>
                    <a:pt x="2421940" y="1084223"/>
                    <a:pt x="2413000" y="1035050"/>
                  </a:cubicBezTo>
                  <a:cubicBezTo>
                    <a:pt x="2411069" y="1024431"/>
                    <a:pt x="2410440" y="1013406"/>
                    <a:pt x="2406650" y="1003300"/>
                  </a:cubicBezTo>
                  <a:cubicBezTo>
                    <a:pt x="2403970" y="996154"/>
                    <a:pt x="2397050" y="991224"/>
                    <a:pt x="2393950" y="984250"/>
                  </a:cubicBezTo>
                  <a:cubicBezTo>
                    <a:pt x="2388513" y="972017"/>
                    <a:pt x="2388676" y="957289"/>
                    <a:pt x="2381250" y="946150"/>
                  </a:cubicBezTo>
                  <a:cubicBezTo>
                    <a:pt x="2372783" y="933450"/>
                    <a:pt x="2368550" y="916517"/>
                    <a:pt x="2355850" y="908050"/>
                  </a:cubicBezTo>
                  <a:cubicBezTo>
                    <a:pt x="2262647" y="845914"/>
                    <a:pt x="2360691" y="909002"/>
                    <a:pt x="2292350" y="869950"/>
                  </a:cubicBezTo>
                  <a:cubicBezTo>
                    <a:pt x="2285724" y="866164"/>
                    <a:pt x="2280126" y="860663"/>
                    <a:pt x="2273300" y="857250"/>
                  </a:cubicBezTo>
                  <a:cubicBezTo>
                    <a:pt x="2267313" y="854257"/>
                    <a:pt x="2260402" y="853537"/>
                    <a:pt x="2254250" y="850900"/>
                  </a:cubicBezTo>
                  <a:cubicBezTo>
                    <a:pt x="2227869" y="839594"/>
                    <a:pt x="2222285" y="830756"/>
                    <a:pt x="2190750" y="825500"/>
                  </a:cubicBezTo>
                  <a:lnTo>
                    <a:pt x="2152650" y="819150"/>
                  </a:lnTo>
                  <a:cubicBezTo>
                    <a:pt x="1941323" y="830890"/>
                    <a:pt x="2138245" y="820411"/>
                    <a:pt x="1892300" y="831850"/>
                  </a:cubicBezTo>
                  <a:lnTo>
                    <a:pt x="1657350" y="844550"/>
                  </a:lnTo>
                  <a:cubicBezTo>
                    <a:pt x="1631118" y="843578"/>
                    <a:pt x="1480883" y="841597"/>
                    <a:pt x="1422400" y="831850"/>
                  </a:cubicBezTo>
                  <a:cubicBezTo>
                    <a:pt x="1405183" y="828981"/>
                    <a:pt x="1388533" y="823383"/>
                    <a:pt x="1371600" y="819150"/>
                  </a:cubicBezTo>
                  <a:cubicBezTo>
                    <a:pt x="1363133" y="817033"/>
                    <a:pt x="1354006" y="816703"/>
                    <a:pt x="1346200" y="812800"/>
                  </a:cubicBezTo>
                  <a:cubicBezTo>
                    <a:pt x="1326157" y="802778"/>
                    <a:pt x="1298025" y="790025"/>
                    <a:pt x="1282700" y="774700"/>
                  </a:cubicBezTo>
                  <a:lnTo>
                    <a:pt x="1244600" y="736600"/>
                  </a:lnTo>
                  <a:cubicBezTo>
                    <a:pt x="1237335" y="714804"/>
                    <a:pt x="1238422" y="711372"/>
                    <a:pt x="1219200" y="692150"/>
                  </a:cubicBezTo>
                  <a:cubicBezTo>
                    <a:pt x="1211716" y="684666"/>
                    <a:pt x="1201284" y="680584"/>
                    <a:pt x="1193800" y="673100"/>
                  </a:cubicBezTo>
                  <a:cubicBezTo>
                    <a:pt x="1188404" y="667704"/>
                    <a:pt x="1186067" y="659844"/>
                    <a:pt x="1181100" y="654050"/>
                  </a:cubicBezTo>
                  <a:cubicBezTo>
                    <a:pt x="1173308" y="644959"/>
                    <a:pt x="1163180" y="638000"/>
                    <a:pt x="1155700" y="628650"/>
                  </a:cubicBezTo>
                  <a:cubicBezTo>
                    <a:pt x="1146165" y="616731"/>
                    <a:pt x="1135127" y="605030"/>
                    <a:pt x="1130300" y="590550"/>
                  </a:cubicBezTo>
                  <a:cubicBezTo>
                    <a:pt x="1121537" y="564260"/>
                    <a:pt x="1127663" y="577069"/>
                    <a:pt x="1111250" y="552450"/>
                  </a:cubicBezTo>
                  <a:cubicBezTo>
                    <a:pt x="1094082" y="483778"/>
                    <a:pt x="1111250" y="563100"/>
                    <a:pt x="1111250" y="412750"/>
                  </a:cubicBezTo>
                  <a:cubicBezTo>
                    <a:pt x="1111250" y="230313"/>
                    <a:pt x="1114375" y="302939"/>
                    <a:pt x="1098550" y="215900"/>
                  </a:cubicBezTo>
                  <a:cubicBezTo>
                    <a:pt x="1094979" y="196261"/>
                    <a:pt x="1091094" y="157090"/>
                    <a:pt x="1079500" y="139700"/>
                  </a:cubicBezTo>
                  <a:cubicBezTo>
                    <a:pt x="1075267" y="133350"/>
                    <a:pt x="1070213" y="127476"/>
                    <a:pt x="1066800" y="120650"/>
                  </a:cubicBezTo>
                  <a:cubicBezTo>
                    <a:pt x="1063807" y="114663"/>
                    <a:pt x="1064631" y="106827"/>
                    <a:pt x="1060450" y="101600"/>
                  </a:cubicBezTo>
                  <a:cubicBezTo>
                    <a:pt x="1055682" y="95641"/>
                    <a:pt x="1047263" y="93786"/>
                    <a:pt x="1041400" y="88900"/>
                  </a:cubicBezTo>
                  <a:cubicBezTo>
                    <a:pt x="1020334" y="71345"/>
                    <a:pt x="1026949" y="68974"/>
                    <a:pt x="1003300" y="57150"/>
                  </a:cubicBezTo>
                  <a:cubicBezTo>
                    <a:pt x="997313" y="54157"/>
                    <a:pt x="990101" y="54051"/>
                    <a:pt x="984250" y="50800"/>
                  </a:cubicBezTo>
                  <a:cubicBezTo>
                    <a:pt x="970907" y="43387"/>
                    <a:pt x="960630" y="30227"/>
                    <a:pt x="946150" y="25400"/>
                  </a:cubicBezTo>
                  <a:lnTo>
                    <a:pt x="889000" y="6350"/>
                  </a:lnTo>
                  <a:lnTo>
                    <a:pt x="869950" y="0"/>
                  </a:lnTo>
                  <a:cubicBezTo>
                    <a:pt x="858752" y="1120"/>
                    <a:pt x="802067" y="3693"/>
                    <a:pt x="781050" y="12700"/>
                  </a:cubicBezTo>
                  <a:cubicBezTo>
                    <a:pt x="774035" y="15706"/>
                    <a:pt x="768626" y="21614"/>
                    <a:pt x="762000" y="25400"/>
                  </a:cubicBezTo>
                  <a:cubicBezTo>
                    <a:pt x="753781" y="30096"/>
                    <a:pt x="744819" y="33404"/>
                    <a:pt x="736600" y="38100"/>
                  </a:cubicBezTo>
                  <a:cubicBezTo>
                    <a:pt x="729974" y="41886"/>
                    <a:pt x="724376" y="47387"/>
                    <a:pt x="717550" y="50800"/>
                  </a:cubicBezTo>
                  <a:cubicBezTo>
                    <a:pt x="711563" y="53793"/>
                    <a:pt x="704487" y="54157"/>
                    <a:pt x="698500" y="57150"/>
                  </a:cubicBezTo>
                  <a:cubicBezTo>
                    <a:pt x="691674" y="60563"/>
                    <a:pt x="686276" y="66437"/>
                    <a:pt x="679450" y="69850"/>
                  </a:cubicBezTo>
                  <a:cubicBezTo>
                    <a:pt x="673463" y="72843"/>
                    <a:pt x="666387" y="73207"/>
                    <a:pt x="660400" y="76200"/>
                  </a:cubicBezTo>
                  <a:cubicBezTo>
                    <a:pt x="653574" y="79613"/>
                    <a:pt x="648176" y="85487"/>
                    <a:pt x="641350" y="88900"/>
                  </a:cubicBezTo>
                  <a:cubicBezTo>
                    <a:pt x="635363" y="91893"/>
                    <a:pt x="628287" y="92257"/>
                    <a:pt x="622300" y="95250"/>
                  </a:cubicBezTo>
                  <a:cubicBezTo>
                    <a:pt x="615474" y="98663"/>
                    <a:pt x="610076" y="104537"/>
                    <a:pt x="603250" y="107950"/>
                  </a:cubicBezTo>
                  <a:cubicBezTo>
                    <a:pt x="550696" y="134227"/>
                    <a:pt x="624868" y="87359"/>
                    <a:pt x="558800" y="127000"/>
                  </a:cubicBezTo>
                  <a:cubicBezTo>
                    <a:pt x="546656" y="134286"/>
                    <a:pt x="508808" y="159872"/>
                    <a:pt x="495300" y="171450"/>
                  </a:cubicBezTo>
                  <a:cubicBezTo>
                    <a:pt x="422480" y="233867"/>
                    <a:pt x="522341" y="150759"/>
                    <a:pt x="463550" y="209550"/>
                  </a:cubicBezTo>
                  <a:cubicBezTo>
                    <a:pt x="458154" y="214946"/>
                    <a:pt x="450710" y="217814"/>
                    <a:pt x="444500" y="222250"/>
                  </a:cubicBezTo>
                  <a:cubicBezTo>
                    <a:pt x="435888" y="228401"/>
                    <a:pt x="426584" y="233816"/>
                    <a:pt x="419100" y="241300"/>
                  </a:cubicBezTo>
                  <a:cubicBezTo>
                    <a:pt x="413704" y="246696"/>
                    <a:pt x="410836" y="254140"/>
                    <a:pt x="406400" y="260350"/>
                  </a:cubicBezTo>
                  <a:cubicBezTo>
                    <a:pt x="400249" y="268962"/>
                    <a:pt x="394238" y="277715"/>
                    <a:pt x="387350" y="285750"/>
                  </a:cubicBezTo>
                  <a:cubicBezTo>
                    <a:pt x="381506" y="292568"/>
                    <a:pt x="374144" y="297982"/>
                    <a:pt x="368300" y="304800"/>
                  </a:cubicBezTo>
                  <a:cubicBezTo>
                    <a:pt x="361412" y="312835"/>
                    <a:pt x="356138" y="322165"/>
                    <a:pt x="349250" y="330200"/>
                  </a:cubicBezTo>
                  <a:cubicBezTo>
                    <a:pt x="327433" y="355653"/>
                    <a:pt x="331826" y="345135"/>
                    <a:pt x="304800" y="368300"/>
                  </a:cubicBezTo>
                  <a:cubicBezTo>
                    <a:pt x="297982" y="374144"/>
                    <a:pt x="291594" y="380532"/>
                    <a:pt x="285750" y="387350"/>
                  </a:cubicBezTo>
                  <a:cubicBezTo>
                    <a:pt x="278862" y="395385"/>
                    <a:pt x="273588" y="404715"/>
                    <a:pt x="266700" y="412750"/>
                  </a:cubicBezTo>
                  <a:cubicBezTo>
                    <a:pt x="260856" y="419568"/>
                    <a:pt x="253399" y="424901"/>
                    <a:pt x="247650" y="431800"/>
                  </a:cubicBezTo>
                  <a:cubicBezTo>
                    <a:pt x="242764" y="437663"/>
                    <a:pt x="239386" y="444640"/>
                    <a:pt x="234950" y="450850"/>
                  </a:cubicBezTo>
                  <a:cubicBezTo>
                    <a:pt x="228799" y="459462"/>
                    <a:pt x="222788" y="468215"/>
                    <a:pt x="215900" y="476250"/>
                  </a:cubicBezTo>
                  <a:cubicBezTo>
                    <a:pt x="210056" y="483068"/>
                    <a:pt x="203200" y="488950"/>
                    <a:pt x="196850" y="495300"/>
                  </a:cubicBezTo>
                  <a:cubicBezTo>
                    <a:pt x="194733" y="501650"/>
                    <a:pt x="193751" y="508499"/>
                    <a:pt x="190500" y="514350"/>
                  </a:cubicBezTo>
                  <a:cubicBezTo>
                    <a:pt x="183087" y="527693"/>
                    <a:pt x="169927" y="537970"/>
                    <a:pt x="165100" y="552450"/>
                  </a:cubicBezTo>
                  <a:cubicBezTo>
                    <a:pt x="162983" y="558800"/>
                    <a:pt x="161520" y="565406"/>
                    <a:pt x="158750" y="571500"/>
                  </a:cubicBezTo>
                  <a:cubicBezTo>
                    <a:pt x="150916" y="588735"/>
                    <a:pt x="140381" y="604722"/>
                    <a:pt x="133350" y="622300"/>
                  </a:cubicBezTo>
                  <a:cubicBezTo>
                    <a:pt x="124278" y="644980"/>
                    <a:pt x="119815" y="658686"/>
                    <a:pt x="107950" y="679450"/>
                  </a:cubicBezTo>
                  <a:cubicBezTo>
                    <a:pt x="104164" y="686076"/>
                    <a:pt x="99036" y="691874"/>
                    <a:pt x="95250" y="698500"/>
                  </a:cubicBezTo>
                  <a:cubicBezTo>
                    <a:pt x="64784" y="751815"/>
                    <a:pt x="95989" y="699414"/>
                    <a:pt x="76200" y="742950"/>
                  </a:cubicBezTo>
                  <a:cubicBezTo>
                    <a:pt x="68366" y="760185"/>
                    <a:pt x="55392" y="775383"/>
                    <a:pt x="50800" y="793750"/>
                  </a:cubicBezTo>
                  <a:cubicBezTo>
                    <a:pt x="48683" y="802217"/>
                    <a:pt x="47888" y="811128"/>
                    <a:pt x="44450" y="819150"/>
                  </a:cubicBezTo>
                  <a:cubicBezTo>
                    <a:pt x="41444" y="826165"/>
                    <a:pt x="34850" y="831226"/>
                    <a:pt x="31750" y="838200"/>
                  </a:cubicBezTo>
                  <a:cubicBezTo>
                    <a:pt x="26313" y="850433"/>
                    <a:pt x="23283" y="863600"/>
                    <a:pt x="19050" y="876300"/>
                  </a:cubicBezTo>
                  <a:lnTo>
                    <a:pt x="12700" y="895350"/>
                  </a:lnTo>
                  <a:cubicBezTo>
                    <a:pt x="10583" y="901700"/>
                    <a:pt x="7973" y="907906"/>
                    <a:pt x="6350" y="914400"/>
                  </a:cubicBezTo>
                  <a:lnTo>
                    <a:pt x="0" y="939800"/>
                  </a:lnTo>
                  <a:cubicBezTo>
                    <a:pt x="4233" y="977900"/>
                    <a:pt x="5182" y="1016510"/>
                    <a:pt x="12700" y="1054100"/>
                  </a:cubicBezTo>
                  <a:cubicBezTo>
                    <a:pt x="14817" y="1064683"/>
                    <a:pt x="15260" y="1075744"/>
                    <a:pt x="19050" y="1085850"/>
                  </a:cubicBezTo>
                  <a:cubicBezTo>
                    <a:pt x="27517" y="1108428"/>
                    <a:pt x="33867" y="1103489"/>
                    <a:pt x="50800" y="1117600"/>
                  </a:cubicBezTo>
                  <a:cubicBezTo>
                    <a:pt x="57699" y="1123349"/>
                    <a:pt x="62378" y="1131669"/>
                    <a:pt x="69850" y="1136650"/>
                  </a:cubicBezTo>
                  <a:cubicBezTo>
                    <a:pt x="75419" y="1140363"/>
                    <a:pt x="82913" y="1140007"/>
                    <a:pt x="88900" y="1143000"/>
                  </a:cubicBezTo>
                  <a:cubicBezTo>
                    <a:pt x="95726" y="1146413"/>
                    <a:pt x="102087" y="1150814"/>
                    <a:pt x="107950" y="1155700"/>
                  </a:cubicBezTo>
                  <a:cubicBezTo>
                    <a:pt x="114849" y="1161449"/>
                    <a:pt x="119150" y="1170389"/>
                    <a:pt x="127000" y="1174750"/>
                  </a:cubicBezTo>
                  <a:cubicBezTo>
                    <a:pt x="139649" y="1181777"/>
                    <a:pt x="174102" y="1189701"/>
                    <a:pt x="190500" y="1193800"/>
                  </a:cubicBezTo>
                  <a:lnTo>
                    <a:pt x="228600" y="1219200"/>
                  </a:lnTo>
                  <a:cubicBezTo>
                    <a:pt x="234950" y="1223433"/>
                    <a:pt x="240410" y="1229487"/>
                    <a:pt x="247650" y="1231900"/>
                  </a:cubicBezTo>
                  <a:cubicBezTo>
                    <a:pt x="292990" y="1247013"/>
                    <a:pt x="274611" y="1237174"/>
                    <a:pt x="304800" y="1257300"/>
                  </a:cubicBezTo>
                  <a:cubicBezTo>
                    <a:pt x="317500" y="1248833"/>
                    <a:pt x="327933" y="1234893"/>
                    <a:pt x="342900" y="1231900"/>
                  </a:cubicBezTo>
                  <a:cubicBezTo>
                    <a:pt x="353483" y="1229783"/>
                    <a:pt x="367018" y="1233182"/>
                    <a:pt x="374650" y="1225550"/>
                  </a:cubicBezTo>
                  <a:lnTo>
                    <a:pt x="374650" y="1200150"/>
                  </a:lnTo>
                </a:path>
              </a:pathLst>
            </a:cu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ular Callout 52"/>
              <p:cNvSpPr/>
              <p:nvPr/>
            </p:nvSpPr>
            <p:spPr>
              <a:xfrm>
                <a:off x="2209800" y="3048000"/>
                <a:ext cx="4838700" cy="914400"/>
              </a:xfrm>
              <a:prstGeom prst="wedgeRectCallout">
                <a:avLst>
                  <a:gd name="adj1" fmla="val 18861"/>
                  <a:gd name="adj2" fmla="val -69729"/>
                </a:avLst>
              </a:prstGeom>
              <a:solidFill>
                <a:schemeClr val="bg1"/>
              </a:solidFill>
              <a:ln w="222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Ideally 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ant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But even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&lt;0.99 is interesting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ular Callout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048000"/>
                <a:ext cx="4838700" cy="914400"/>
              </a:xfrm>
              <a:prstGeom prst="wedgeRectCallout">
                <a:avLst>
                  <a:gd name="adj1" fmla="val 18861"/>
                  <a:gd name="adj2" fmla="val -69729"/>
                </a:avLst>
              </a:prstGeom>
              <a:blipFill rotWithShape="1">
                <a:blip r:embed="rId11"/>
                <a:stretch>
                  <a:fillRect t="-29891" b="-41304"/>
                </a:stretch>
              </a:blipFill>
              <a:ln w="22225"/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63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8" grpId="0"/>
      <p:bldP spid="53" grpId="0" animBg="1"/>
      <p:bldP spid="5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3400" b="1" dirty="0" smtClean="0">
                <a:solidFill>
                  <a:srgbClr val="000090"/>
                </a:solidFill>
              </a:rPr>
              <a:t>Main Result</a:t>
            </a:r>
            <a:endParaRPr lang="en-US" sz="3400" b="1" dirty="0">
              <a:solidFill>
                <a:srgbClr val="000090"/>
              </a:solidFill>
            </a:endParaRPr>
          </a:p>
        </p:txBody>
      </p:sp>
      <p:sp>
        <p:nvSpPr>
          <p:cNvPr id="75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0" cy="50609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buClr>
                <a:srgbClr val="4B89D0"/>
              </a:buClr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7926A-B138-2041-91AB-2EDF5A795E51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SzPct val="120000"/>
                  <a:defRPr/>
                </a:pPr>
                <a:r>
                  <a:rPr lang="en-US" sz="2800" dirty="0" smtClean="0">
                    <a:solidFill>
                      <a:srgbClr val="000000"/>
                    </a:solidFill>
                  </a:rPr>
                  <a:t>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-edge-connected graph has an </a:t>
                </a:r>
                <a:endParaRPr lang="en-US" sz="28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algn="ctr">
                  <a:buSzPct val="120000"/>
                  <a:defRPr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𝑂</m:t>
                    </m:r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800" i="0" dirty="0" err="1" smtClean="0">
                        <a:solidFill>
                          <a:srgbClr val="000000"/>
                        </a:solidFill>
                        <a:latin typeface="Cambria Math"/>
                      </a:rPr>
                      <m:t>polylog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00"/>
                        </a:solidFill>
                        <a:latin typeface="Cambria Math"/>
                      </a:rPr>
                      <m:t>log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/>
                      </a:rPr>
                      <m:t>/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  <m:r>
                      <a:rPr lang="en-US" sz="2800" b="0" i="1" dirty="0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</a:rPr>
                  <a:t>-thin tree.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5000"/>
                <a:ext cx="8001000" cy="1219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74559" y="4495800"/>
            <a:ext cx="7959841" cy="12192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buSzPct val="120000"/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For any cost function, the integrality gap of the LP Relaxation is </a:t>
            </a:r>
            <a:r>
              <a:rPr lang="en-US" sz="2800" dirty="0" err="1" smtClean="0">
                <a:solidFill>
                  <a:srgbClr val="000000"/>
                </a:solidFill>
              </a:rPr>
              <a:t>polyloglog</a:t>
            </a:r>
            <a:r>
              <a:rPr lang="en-US" sz="2800" dirty="0" smtClean="0">
                <a:solidFill>
                  <a:srgbClr val="000000"/>
                </a:solidFill>
              </a:rPr>
              <a:t>(n).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059922" y="3360406"/>
            <a:ext cx="1037872" cy="928116"/>
          </a:xfrm>
          <a:prstGeom prst="rightArrow">
            <a:avLst/>
          </a:prstGeom>
          <a:gradFill>
            <a:gsLst>
              <a:gs pos="0">
                <a:srgbClr val="00B050"/>
              </a:gs>
              <a:gs pos="100000">
                <a:srgbClr val="A6D4A6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3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88"/>
    </mc:Choice>
    <mc:Fallback xmlns="">
      <p:transition xmlns:p14="http://schemas.microsoft.com/office/powerpoint/2010/main" spd="slow" advTm="2748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HAYAN@W88454R81B0T3PP7" val="4256"/>
</p:tagLst>
</file>

<file path=ppt/theme/theme1.xml><?xml version="1.0" encoding="utf-8"?>
<a:theme xmlns:a="http://schemas.openxmlformats.org/drawingml/2006/main" name="job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31385</TotalTime>
  <Words>8018</Words>
  <Application>Microsoft Office PowerPoint</Application>
  <PresentationFormat>On-screen Show (4:3)</PresentationFormat>
  <Paragraphs>544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jobtalk</vt:lpstr>
      <vt:lpstr>Effective-Resistance-Reducing Flows, Spectrally Thin Trees, and ATSP</vt:lpstr>
      <vt:lpstr>History of Graph Sparsification</vt:lpstr>
      <vt:lpstr>Asymmetric TSP (ATSP)</vt:lpstr>
      <vt:lpstr>Linear Programming Relaxation [Held-Karp’72]</vt:lpstr>
      <vt:lpstr>Previous Works</vt:lpstr>
      <vt:lpstr>Main Result</vt:lpstr>
      <vt:lpstr>Plan of the Talk</vt:lpstr>
      <vt:lpstr>Thin Spanning Trees</vt:lpstr>
      <vt:lpstr>Main Result</vt:lpstr>
      <vt:lpstr> In Pursuit of Thin Trees </vt:lpstr>
      <vt:lpstr>Main Ingredients</vt:lpstr>
      <vt:lpstr>A General Framework for L1 Opt Problems</vt:lpstr>
      <vt:lpstr>Find H using Convex Programming</vt:lpstr>
      <vt:lpstr>Example: Q(H)=max┬(i,j)⁡〖"Reff" (i,j)〗</vt:lpstr>
      <vt:lpstr>Our Application: Q(H)=max┬(e∈F)⁡〖"Reff" (e)〗</vt:lpstr>
      <vt:lpstr>Plan of the Talk</vt:lpstr>
      <vt:lpstr>Thin Basis Prob [Marcus-Spielman-Srivastava’13]</vt:lpstr>
      <vt:lpstr>A Weaker Suff Cond for Thin Basis Problem</vt:lpstr>
      <vt:lpstr>Proof of Thin Basis Thm</vt:lpstr>
      <vt:lpstr>Method of Interlacing Polynomials</vt:lpstr>
      <vt:lpstr>Summary/Future Directions</vt:lpstr>
      <vt:lpstr>Previous Works: Randomized Rounding</vt:lpstr>
      <vt:lpstr>Main Result</vt:lpstr>
      <vt:lpstr>Previous Works: Randomized Rounding</vt:lpstr>
      <vt:lpstr>Graph Laplacian</vt:lpstr>
      <vt:lpstr>A Necessary Condition for Spectral Thinness</vt:lpstr>
      <vt:lpstr>A k-con Graph with no Spectrally Thin Tree</vt:lpstr>
      <vt:lpstr>A Sufficient Condition for Spectral Thinness</vt:lpstr>
      <vt:lpstr>Spectrally Thin Trees (Summary)</vt:lpstr>
      <vt:lpstr>Our Approach</vt:lpstr>
      <vt:lpstr>Main Idea</vt:lpstr>
      <vt:lpstr>An Example</vt:lpstr>
      <vt:lpstr>An Observation</vt:lpstr>
      <vt:lpstr>Main Idea</vt:lpstr>
      <vt:lpstr>An Impossibility Theorem</vt:lpstr>
      <vt:lpstr>Proof Overview</vt:lpstr>
      <vt:lpstr>Proof Overview</vt:lpstr>
      <vt:lpstr>A Weaker Goal: Satisfying Degree Cuts</vt:lpstr>
      <vt:lpstr>A Convex Program for Optimum D</vt:lpstr>
      <vt:lpstr>Main Result</vt:lpstr>
      <vt:lpstr>Conclusion</vt:lpstr>
      <vt:lpstr>Future Works/Open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Kadison-Singer Conjecture and Connections to ATSP</dc:title>
  <dc:creator>Shayan Oveis Gharan</dc:creator>
  <cp:lastModifiedBy>Shayan Oveis Gharan</cp:lastModifiedBy>
  <cp:revision>404</cp:revision>
  <dcterms:created xsi:type="dcterms:W3CDTF">2014-11-08T08:14:42Z</dcterms:created>
  <dcterms:modified xsi:type="dcterms:W3CDTF">2015-07-17T16:21:04Z</dcterms:modified>
</cp:coreProperties>
</file>