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80" r:id="rId6"/>
    <p:sldId id="285" r:id="rId7"/>
    <p:sldId id="282" r:id="rId8"/>
    <p:sldId id="261" r:id="rId9"/>
    <p:sldId id="262" r:id="rId10"/>
    <p:sldId id="264" r:id="rId11"/>
    <p:sldId id="265" r:id="rId12"/>
    <p:sldId id="277" r:id="rId13"/>
    <p:sldId id="266" r:id="rId14"/>
    <p:sldId id="281" r:id="rId15"/>
    <p:sldId id="278" r:id="rId16"/>
    <p:sldId id="270" r:id="rId17"/>
    <p:sldId id="283" r:id="rId18"/>
    <p:sldId id="273" r:id="rId19"/>
    <p:sldId id="274" r:id="rId20"/>
    <p:sldId id="276" r:id="rId21"/>
    <p:sldId id="27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75" autoAdjust="0"/>
  </p:normalViewPr>
  <p:slideViewPr>
    <p:cSldViewPr snapToGrid="0" snapToObjects="1">
      <p:cViewPr varScale="1">
        <p:scale>
          <a:sx n="84" d="100"/>
          <a:sy n="84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C268-018B-D847-93B6-A737DCC5BE5F}" type="datetimeFigureOut">
              <a:rPr lang="en-US" smtClean="0"/>
              <a:t>6/15/14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5F2D-6158-7D4B-AD59-CD03E951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5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10C6E-A9C5-164D-8EB9-739C5A772956}" type="datetimeFigureOut">
              <a:rPr lang="en-US" smtClean="0"/>
              <a:t>6/15/14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BF03-8097-7144-840E-E086A7D7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78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6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8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8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0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4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8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F03-8097-7144-840E-E086A7D7A3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92C2-B2FA-954A-B6B7-68A548BADC5E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5AA4-49A6-BB4A-8826-4773B464EBC5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29E-1978-ED40-90A0-8521CFB38BEF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0D04-7402-A048-9A71-039F5393FF8F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3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53E-F0F0-194F-A2B6-1AF3FB1EEF2D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D153-98AB-364A-B3E0-5EB152B0C2F2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6F1-1AD5-8A45-B85D-99A8672901DD}" type="datetime1">
              <a:rPr lang="en-US" smtClean="0"/>
              <a:t>6/15/14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0B2-7E6B-E94D-A573-08AE0155FDFE}" type="datetime1">
              <a:rPr lang="en-US" smtClean="0"/>
              <a:t>6/15/14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DEBF-1451-A64B-B39B-BDBA4DDECB0D}" type="datetime1">
              <a:rPr lang="en-US" smtClean="0"/>
              <a:t>6/15/14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DFC-0322-3F4E-AF45-E7A9B36D8D14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D89A-2441-FC43-A18E-3E00549510F4}" type="datetime1">
              <a:rPr lang="en-US" smtClean="0"/>
              <a:t>6/15/14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E820-95EF-AF4C-A5C2-A54ECB5644D2}" type="datetime1">
              <a:rPr lang="en-US" smtClean="0"/>
              <a:t>6/15/14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2FC1-FC89-B74B-80B1-B387D98D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jpeg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UWNetworksLab/GlimpseDa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GlimpseData</a:t>
            </a:r>
            <a:r>
              <a:rPr lang="en-US" dirty="0" smtClean="0"/>
              <a:t>: Towards Continuous Vision-Based Personal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Seungyeop Han </a:t>
            </a:r>
            <a:r>
              <a:rPr lang="en-US" sz="2000" dirty="0" smtClean="0">
                <a:solidFill>
                  <a:schemeClr val="tx2"/>
                </a:solidFill>
              </a:rPr>
              <a:t>with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Rajalakshmi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Nandakumar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Matthai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Philipose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Arvind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 Krishnamurthy, and David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Wetherall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6769" y="5939657"/>
            <a:ext cx="4030462" cy="369332"/>
            <a:chOff x="1793002" y="5939657"/>
            <a:chExt cx="403046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1793002" y="5939657"/>
              <a:ext cx="255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University of Washington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34517" y="5939657"/>
              <a:ext cx="1088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Microsoft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62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Smartphone as a Data-Collecting Front-end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9750" b="7580"/>
          <a:stretch/>
        </p:blipFill>
        <p:spPr>
          <a:xfrm>
            <a:off x="1436898" y="1704037"/>
            <a:ext cx="6339954" cy="40578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10</a:t>
            </a:fld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5645617" y="1417638"/>
            <a:ext cx="2322579" cy="214153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Smartphone as a Data-Collecting Front-end</a:t>
            </a:r>
            <a:endParaRPr lang="en-US" sz="3600" dirty="0"/>
          </a:p>
        </p:txBody>
      </p:sp>
      <p:pic>
        <p:nvPicPr>
          <p:cNvPr id="3" name="Picture 2" descr="wear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6"/>
          <a:stretch/>
        </p:blipFill>
        <p:spPr>
          <a:xfrm>
            <a:off x="320235" y="1293117"/>
            <a:ext cx="3103901" cy="2481900"/>
          </a:xfrm>
          <a:prstGeom prst="rect">
            <a:avLst/>
          </a:prstGeom>
        </p:spPr>
      </p:pic>
      <p:pic>
        <p:nvPicPr>
          <p:cNvPr id="5" name="Picture 4" descr="Screenshot_2014-06-02-17-47-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7762"/>
          <a:stretch/>
        </p:blipFill>
        <p:spPr>
          <a:xfrm>
            <a:off x="3561101" y="1293590"/>
            <a:ext cx="2992339" cy="469375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668993" y="1270328"/>
            <a:ext cx="1374613" cy="2129098"/>
            <a:chOff x="6668993" y="1270328"/>
            <a:chExt cx="1374613" cy="2129098"/>
          </a:xfrm>
        </p:grpSpPr>
        <p:sp>
          <p:nvSpPr>
            <p:cNvPr id="16" name="TextBox 15"/>
            <p:cNvSpPr txBox="1"/>
            <p:nvPr/>
          </p:nvSpPr>
          <p:spPr>
            <a:xfrm>
              <a:off x="6668993" y="1270328"/>
              <a:ext cx="1374613" cy="21290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9004" y="2880744"/>
              <a:ext cx="1189690" cy="369332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Sensors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9004" y="1905646"/>
              <a:ext cx="1189690" cy="369332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Audio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49004" y="1399303"/>
              <a:ext cx="1189690" cy="369332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Camera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5700" y="1478893"/>
              <a:ext cx="266700" cy="215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3300" y="1955454"/>
              <a:ext cx="152400" cy="25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004" y="2396368"/>
              <a:ext cx="1189690" cy="369332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Location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8494" y="2920124"/>
              <a:ext cx="330200" cy="317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0974" y="2481492"/>
              <a:ext cx="114300" cy="2159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49004" y="3482917"/>
            <a:ext cx="1189690" cy="1055754"/>
            <a:chOff x="6749004" y="3482917"/>
            <a:chExt cx="1189690" cy="10557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3839" y="3482917"/>
              <a:ext cx="152400" cy="2921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49004" y="3892340"/>
              <a:ext cx="118969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Thermal </a:t>
              </a:r>
            </a:p>
            <a:p>
              <a:pPr algn="ctr"/>
              <a:r>
                <a:rPr lang="en-US" dirty="0" smtClean="0"/>
                <a:t>Camera</a:t>
              </a:r>
              <a:endParaRPr lang="en-US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830357" y="2102035"/>
            <a:ext cx="572764" cy="556246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9481" y="4245738"/>
            <a:ext cx="2954655" cy="1477328"/>
          </a:xfrm>
          <a:prstGeom prst="rect">
            <a:avLst/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Android application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Running as a service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~5 video frame per second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 with timestamps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Collect all possible sensors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2376" y="4538671"/>
            <a:ext cx="2005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Custom-built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16x4 temp array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40x15</a:t>
            </a:r>
            <a:r>
              <a:rPr lang="en-US" baseline="30000" dirty="0" smtClean="0"/>
              <a:t>◦ </a:t>
            </a:r>
            <a:r>
              <a:rPr lang="en-US" dirty="0" smtClean="0"/>
              <a:t>FOV</a:t>
            </a:r>
            <a:endParaRPr lang="en-US" baseline="300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116 minutes over 7 days</a:t>
            </a:r>
          </a:p>
          <a:p>
            <a:r>
              <a:rPr lang="en-US" dirty="0" smtClean="0"/>
              <a:t>~1M Sensor readings</a:t>
            </a:r>
          </a:p>
          <a:p>
            <a:r>
              <a:rPr lang="en-US" dirty="0"/>
              <a:t>~100k Thermal camera </a:t>
            </a:r>
            <a:r>
              <a:rPr lang="en-US" dirty="0" smtClean="0"/>
              <a:t>frames</a:t>
            </a:r>
          </a:p>
          <a:p>
            <a:r>
              <a:rPr lang="en-US" dirty="0"/>
              <a:t>&gt;30k </a:t>
            </a:r>
            <a:r>
              <a:rPr lang="en-US" dirty="0" smtClean="0"/>
              <a:t>RGB frames </a:t>
            </a:r>
            <a:r>
              <a:rPr lang="en-US" dirty="0"/>
              <a:t>(~5% are face frames)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[demo]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 visualizer running on browsers.</a:t>
            </a:r>
            <a:endParaRPr lang="en-US" dirty="0"/>
          </a:p>
        </p:txBody>
      </p:sp>
      <p:pic>
        <p:nvPicPr>
          <p:cNvPr id="4" name="Picture 3" descr="scr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71" y="2220479"/>
            <a:ext cx="5131958" cy="42954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1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GlimpseData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Data collection and analysis framework to study continuous sensor-augmented visual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study on predicting whether a frame contains 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Filtering Non-Face Frames with Low Data-rate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classifier determining non-face frames.</a:t>
            </a:r>
          </a:p>
          <a:p>
            <a:r>
              <a:rPr lang="en-US" dirty="0" smtClean="0"/>
              <a:t>Test with </a:t>
            </a:r>
            <a:r>
              <a:rPr lang="en-US" dirty="0" err="1" smtClean="0"/>
              <a:t>OpenCV</a:t>
            </a:r>
            <a:r>
              <a:rPr lang="en-US" dirty="0" smtClean="0"/>
              <a:t> face detector, and manually inspect frames.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Goal: filter out as many frames as possible while not missing frames with 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Frames Have Faces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5202" y="1724896"/>
            <a:ext cx="734633" cy="572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7602" y="1877296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0002" y="2029696"/>
            <a:ext cx="734633" cy="572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2402" y="2182096"/>
            <a:ext cx="734633" cy="572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4802" y="2334496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6" idx="1"/>
          </p:cNvCxnSpPr>
          <p:nvPr/>
        </p:nvCxnSpPr>
        <p:spPr>
          <a:xfrm>
            <a:off x="6506800" y="2976054"/>
            <a:ext cx="572242" cy="697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96834" y="2483925"/>
            <a:ext cx="202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Visual Stream</a:t>
            </a:r>
            <a:endParaRPr lang="en-US" dirty="0"/>
          </a:p>
        </p:txBody>
      </p:sp>
      <p:sp>
        <p:nvSpPr>
          <p:cNvPr id="14" name="Decision 13"/>
          <p:cNvSpPr/>
          <p:nvPr/>
        </p:nvSpPr>
        <p:spPr>
          <a:xfrm>
            <a:off x="3733817" y="3091099"/>
            <a:ext cx="2822787" cy="116510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the frame have </a:t>
            </a:r>
            <a:r>
              <a:rPr lang="en-US" b="1" i="1" dirty="0" smtClean="0"/>
              <a:t>faces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79042" y="3387251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3"/>
            <a:endCxn id="16" idx="1"/>
          </p:cNvCxnSpPr>
          <p:nvPr/>
        </p:nvCxnSpPr>
        <p:spPr>
          <a:xfrm>
            <a:off x="6556604" y="3673650"/>
            <a:ext cx="522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22233" y="3477416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>
            <a:off x="3082662" y="3673650"/>
            <a:ext cx="6511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0629" y="3440060"/>
            <a:ext cx="238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r>
              <a:rPr lang="en-US" dirty="0" smtClean="0"/>
              <a:t>-power sensor </a:t>
            </a:r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4" idx="2"/>
          </p:cNvCxnSpPr>
          <p:nvPr/>
        </p:nvCxnSpPr>
        <p:spPr>
          <a:xfrm>
            <a:off x="5145211" y="4256200"/>
            <a:ext cx="0" cy="438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16" y="4586547"/>
            <a:ext cx="1103247" cy="11032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06800" y="370898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4991582" y="2447635"/>
            <a:ext cx="307258" cy="30725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7266580" y="3555353"/>
            <a:ext cx="307258" cy="30725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5724" y="3832238"/>
            <a:ext cx="1807368" cy="1200329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Accelerometer,</a:t>
            </a:r>
          </a:p>
          <a:p>
            <a:r>
              <a:rPr lang="en-US" dirty="0" smtClean="0"/>
              <a:t>Gyroscope, Light,</a:t>
            </a:r>
          </a:p>
          <a:p>
            <a:r>
              <a:rPr lang="en-US" dirty="0" smtClean="0"/>
              <a:t>Sound, Location,</a:t>
            </a:r>
          </a:p>
          <a:p>
            <a:r>
              <a:rPr lang="en-US" dirty="0" smtClean="0"/>
              <a:t>Thermal Sensor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5623" y="3117390"/>
            <a:ext cx="682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0813" y="5779680"/>
            <a:ext cx="6863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we determine if a frame is unlikely to have a face </a:t>
            </a:r>
          </a:p>
          <a:p>
            <a:r>
              <a:rPr lang="en-US" sz="2400" dirty="0" smtClean="0"/>
              <a:t>before running face detector?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0658" y="1149767"/>
            <a:ext cx="449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 than 5% frames contain faces in the data</a:t>
            </a:r>
            <a:endParaRPr lang="en-US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2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r>
              <a:rPr lang="en-US" dirty="0" smtClean="0"/>
              <a:t> on Single Sensor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6039" y="5634426"/>
            <a:ext cx="7029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Applying a threshold on each sensor value is promising </a:t>
            </a:r>
          </a:p>
          <a:p>
            <a:endParaRPr lang="en-US" sz="2400" dirty="0"/>
          </a:p>
        </p:txBody>
      </p:sp>
      <p:pic>
        <p:nvPicPr>
          <p:cNvPr id="11" name="Picture 10" descr="threshol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27" y="1326930"/>
            <a:ext cx="6043797" cy="43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r>
              <a:rPr lang="en-US" dirty="0" smtClean="0"/>
              <a:t> on Single Sensor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6039" y="5634426"/>
            <a:ext cx="7029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Applying a threshold on each sensor value is promising </a:t>
            </a:r>
          </a:p>
          <a:p>
            <a:endParaRPr lang="en-US" sz="2400" dirty="0"/>
          </a:p>
        </p:txBody>
      </p:sp>
      <p:pic>
        <p:nvPicPr>
          <p:cNvPr id="11" name="Picture 10" descr="threshol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27" y="1326930"/>
            <a:ext cx="6043797" cy="433444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02441" y="4085781"/>
            <a:ext cx="6765956" cy="1269930"/>
            <a:chOff x="522027" y="3114352"/>
            <a:chExt cx="6765956" cy="1269930"/>
          </a:xfrm>
        </p:grpSpPr>
        <p:sp>
          <p:nvSpPr>
            <p:cNvPr id="17" name="Rectangle 16"/>
            <p:cNvSpPr/>
            <p:nvPr/>
          </p:nvSpPr>
          <p:spPr>
            <a:xfrm>
              <a:off x="522027" y="3114352"/>
              <a:ext cx="6765956" cy="12699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1395098465688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77" y="3276606"/>
              <a:ext cx="990600" cy="990600"/>
            </a:xfrm>
            <a:prstGeom prst="rect">
              <a:avLst/>
            </a:prstGeom>
          </p:spPr>
        </p:pic>
        <p:pic>
          <p:nvPicPr>
            <p:cNvPr id="15" name="Picture 14" descr="1395098368391_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677" y="3327406"/>
              <a:ext cx="939800" cy="939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3324" y="3867096"/>
              <a:ext cx="426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Note: Face detector is resilient to noise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5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66" y="1190005"/>
            <a:ext cx="6164123" cy="44207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Classifier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1417" y="5610740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a logistic </a:t>
            </a:r>
            <a:r>
              <a:rPr lang="en-US" sz="2000" dirty="0" err="1" smtClean="0"/>
              <a:t>regressor</a:t>
            </a:r>
            <a:r>
              <a:rPr lang="en-US" sz="2000" dirty="0" smtClean="0"/>
              <a:t> using all sensors, it can filter out </a:t>
            </a:r>
            <a:r>
              <a:rPr lang="en-US" sz="2000" b="1" dirty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</a:rPr>
              <a:t>0% of frames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hile missing only </a:t>
            </a:r>
            <a:r>
              <a:rPr lang="en-US" sz="2000" b="1" dirty="0" smtClean="0">
                <a:solidFill>
                  <a:srgbClr val="FF0000"/>
                </a:solidFill>
              </a:rPr>
              <a:t>10% frames with faces.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9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62" y="311304"/>
            <a:ext cx="4225758" cy="2107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280" y="311304"/>
            <a:ext cx="3630568" cy="2904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441" y="3346248"/>
            <a:ext cx="835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Personal Analytics</a:t>
            </a:r>
            <a:r>
              <a:rPr lang="en-US" sz="2400" dirty="0" smtClean="0"/>
              <a:t>: Measure, analyze, and share data about </a:t>
            </a:r>
            <a:r>
              <a:rPr lang="en-US" sz="2400" dirty="0" smtClean="0"/>
              <a:t>life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043" y="3898621"/>
            <a:ext cx="5421541" cy="2768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3955" y="5261138"/>
            <a:ext cx="5972517" cy="1460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contribute data for the research community</a:t>
            </a:r>
          </a:p>
          <a:p>
            <a:pPr lvl="1"/>
            <a:r>
              <a:rPr lang="en-US" dirty="0" smtClean="0"/>
              <a:t>Need data with better quality (e.g., synchronization is an issue)</a:t>
            </a:r>
          </a:p>
          <a:p>
            <a:pPr lvl="1"/>
            <a:r>
              <a:rPr lang="en-US" dirty="0" smtClean="0"/>
              <a:t>Privacy concerns with sharing data</a:t>
            </a:r>
          </a:p>
          <a:p>
            <a:pPr lvl="1"/>
            <a:endParaRPr lang="en-US" dirty="0"/>
          </a:p>
          <a:p>
            <a:r>
              <a:rPr lang="en-US" dirty="0" smtClean="0"/>
              <a:t>Beyond filtering</a:t>
            </a:r>
          </a:p>
          <a:p>
            <a:pPr lvl="1"/>
            <a:r>
              <a:rPr lang="en-US" dirty="0" smtClean="0"/>
              <a:t>Design APIs for multiple applications</a:t>
            </a:r>
          </a:p>
          <a:p>
            <a:pPr lvl="1"/>
            <a:r>
              <a:rPr lang="en-US" dirty="0" smtClean="0"/>
              <a:t>Need better classification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4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Visual data is extremely rich and could be useful and continuous analysis may be feasible.</a:t>
            </a:r>
          </a:p>
          <a:p>
            <a:r>
              <a:rPr lang="en-US" dirty="0" smtClean="0"/>
              <a:t>But, collecting large, rich dataset is challenging.</a:t>
            </a:r>
          </a:p>
          <a:p>
            <a:endParaRPr lang="en-US" dirty="0" smtClean="0"/>
          </a:p>
          <a:p>
            <a:r>
              <a:rPr lang="en-US" dirty="0" smtClean="0"/>
              <a:t>We presented </a:t>
            </a:r>
            <a:r>
              <a:rPr lang="en-US" i="1" dirty="0" err="1" smtClean="0"/>
              <a:t>GlimpseData</a:t>
            </a:r>
            <a:r>
              <a:rPr lang="en-US" dirty="0" smtClean="0"/>
              <a:t>, a data collection and analysis framework. </a:t>
            </a:r>
          </a:p>
          <a:p>
            <a:r>
              <a:rPr lang="en-US" dirty="0" smtClean="0"/>
              <a:t>A case study showed promising results for filtering uninteresting frames and feasibility of such study.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https://github.com/UWNetworksLab/</a:t>
            </a:r>
            <a:r>
              <a:rPr lang="en-US" dirty="0" smtClean="0">
                <a:hlinkClick r:id="rId3"/>
              </a:rPr>
              <a:t>GlimpseData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83291" y="4442882"/>
            <a:ext cx="2193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What?</a:t>
            </a:r>
          </a:p>
          <a:p>
            <a:r>
              <a:rPr lang="en-US" dirty="0" smtClean="0"/>
              <a:t>What you have </a:t>
            </a:r>
            <a:r>
              <a:rPr lang="en-US" dirty="0" smtClean="0"/>
              <a:t>eaten</a:t>
            </a:r>
          </a:p>
          <a:p>
            <a:r>
              <a:rPr lang="en-US" dirty="0" smtClean="0"/>
              <a:t>Calorie counter</a:t>
            </a:r>
          </a:p>
          <a:p>
            <a:r>
              <a:rPr lang="en-US" dirty="0" smtClean="0"/>
              <a:t>Remind medication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41479" y="2609295"/>
            <a:ext cx="3129380" cy="3310915"/>
            <a:chOff x="5851401" y="2281902"/>
            <a:chExt cx="3129380" cy="3310915"/>
          </a:xfrm>
        </p:grpSpPr>
        <p:pic>
          <p:nvPicPr>
            <p:cNvPr id="13" name="loc.mp4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5851401" y="2281902"/>
              <a:ext cx="3129380" cy="180319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851401" y="4115489"/>
              <a:ext cx="262123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Where?</a:t>
              </a:r>
            </a:p>
            <a:p>
              <a:r>
                <a:rPr lang="en-US" dirty="0" smtClean="0"/>
                <a:t>Vision-based </a:t>
              </a:r>
              <a:r>
                <a:rPr lang="en-US" dirty="0" smtClean="0"/>
                <a:t>Localization</a:t>
              </a:r>
            </a:p>
            <a:p>
              <a:r>
                <a:rPr lang="en-US" dirty="0" smtClean="0"/>
                <a:t>Remind visits</a:t>
              </a:r>
            </a:p>
            <a:p>
              <a:r>
                <a:rPr lang="en-US" dirty="0" smtClean="0"/>
                <a:t>Indoor-location based ads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0778" y="1992752"/>
            <a:ext cx="2736647" cy="4189244"/>
            <a:chOff x="460700" y="1665359"/>
            <a:chExt cx="2736647" cy="4189244"/>
          </a:xfrm>
        </p:grpSpPr>
        <p:grpSp>
          <p:nvGrpSpPr>
            <p:cNvPr id="4" name="Group 3"/>
            <p:cNvGrpSpPr/>
            <p:nvPr/>
          </p:nvGrpSpPr>
          <p:grpSpPr>
            <a:xfrm>
              <a:off x="460700" y="1665359"/>
              <a:ext cx="2662135" cy="2419740"/>
              <a:chOff x="363556" y="1049393"/>
              <a:chExt cx="2662135" cy="241974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556" y="1070883"/>
                <a:ext cx="2662135" cy="23982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631134" y="1389589"/>
                <a:ext cx="747084" cy="722222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56814" y="1049393"/>
                <a:ext cx="1219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Seungyeop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60700" y="411548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Who?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700" y="4377275"/>
              <a:ext cx="273664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Whom you have met </a:t>
              </a:r>
              <a:r>
                <a:rPr lang="en-US" dirty="0" smtClean="0"/>
                <a:t>today</a:t>
              </a:r>
            </a:p>
            <a:p>
              <a:r>
                <a:rPr lang="en-US" dirty="0" smtClean="0"/>
                <a:t>Remind people’s name</a:t>
              </a:r>
            </a:p>
            <a:p>
              <a:r>
                <a:rPr lang="en-US" dirty="0" smtClean="0"/>
                <a:t>Foste</a:t>
              </a:r>
              <a:r>
                <a:rPr lang="en-US" dirty="0" smtClean="0"/>
                <a:t>r </a:t>
              </a:r>
              <a:r>
                <a:rPr lang="en-US" dirty="0"/>
                <a:t>s</a:t>
              </a:r>
              <a:r>
                <a:rPr lang="en-US" dirty="0" smtClean="0"/>
                <a:t>ocial interaction</a:t>
              </a:r>
            </a:p>
            <a:p>
              <a:r>
                <a:rPr lang="en-US" dirty="0" smtClean="0"/>
                <a:t>Check people’s mood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Data adds New Dimensions</a:t>
            </a:r>
            <a:endParaRPr lang="en-US" dirty="0"/>
          </a:p>
        </p:txBody>
      </p:sp>
      <p:pic>
        <p:nvPicPr>
          <p:cNvPr id="18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7"/>
          <a:srcRect l="17600" r="17600"/>
          <a:stretch>
            <a:fillRect/>
          </a:stretch>
        </p:blipFill>
        <p:spPr>
          <a:xfrm>
            <a:off x="3384075" y="1878285"/>
            <a:ext cx="2261320" cy="2534207"/>
          </a:xfrm>
        </p:spPr>
      </p:pic>
      <p:sp>
        <p:nvSpPr>
          <p:cNvPr id="8" name="TextBox 7"/>
          <p:cNvSpPr txBox="1"/>
          <p:nvPr/>
        </p:nvSpPr>
        <p:spPr>
          <a:xfrm>
            <a:off x="4394933" y="3796551"/>
            <a:ext cx="1250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Hamburger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354 </a:t>
            </a:r>
            <a:r>
              <a:rPr lang="en-US" dirty="0" err="1" smtClean="0">
                <a:solidFill>
                  <a:srgbClr val="FF0000"/>
                </a:solidFill>
              </a:rPr>
              <a:t>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of Vision-based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Cycles, bandwidth, power are limited</a:t>
            </a:r>
          </a:p>
          <a:p>
            <a:r>
              <a:rPr lang="en-US" dirty="0" smtClean="0"/>
              <a:t>Vision Algorithms </a:t>
            </a:r>
          </a:p>
          <a:p>
            <a:r>
              <a:rPr lang="en-US" dirty="0" smtClean="0"/>
              <a:t>Privacy and security</a:t>
            </a:r>
          </a:p>
          <a:p>
            <a:r>
              <a:rPr lang="en-US" dirty="0" smtClean="0"/>
              <a:t>User interaction with applications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of Vision-based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/>
              <a:t>Cycles, bandwidth, power are limited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Vision Algorithms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Privacy and security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User interaction with applications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Resource</a:t>
            </a:r>
            <a:r>
              <a:rPr lang="en-US" dirty="0" smtClean="0"/>
              <a:t> is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68179" y="1365924"/>
            <a:ext cx="5735490" cy="2582732"/>
            <a:chOff x="1791486" y="1012369"/>
            <a:chExt cx="7404762" cy="4454434"/>
          </a:xfrm>
        </p:grpSpPr>
        <p:grpSp>
          <p:nvGrpSpPr>
            <p:cNvPr id="6" name="Group 5"/>
            <p:cNvGrpSpPr/>
            <p:nvPr/>
          </p:nvGrpSpPr>
          <p:grpSpPr>
            <a:xfrm>
              <a:off x="2063933" y="2540732"/>
              <a:ext cx="444137" cy="790299"/>
              <a:chOff x="1828799" y="2893422"/>
              <a:chExt cx="444137" cy="79029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828799" y="2893422"/>
                <a:ext cx="444137" cy="790299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46363" y="3004457"/>
                <a:ext cx="222069" cy="2351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31621" y="1593666"/>
              <a:ext cx="1396280" cy="3291841"/>
              <a:chOff x="3731621" y="1593666"/>
              <a:chExt cx="1396280" cy="329184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731621" y="1593666"/>
                <a:ext cx="1396280" cy="329184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73611" y="1841860"/>
                <a:ext cx="1112604" cy="256032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687385" y="4532811"/>
                <a:ext cx="222069" cy="2351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91486" y="3331031"/>
              <a:ext cx="1746916" cy="122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 </a:t>
              </a:r>
              <a:r>
                <a:rPr lang="en-US" sz="2000" dirty="0" err="1" smtClean="0"/>
                <a:t>mW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avg</a:t>
              </a:r>
              <a:endParaRPr lang="en-US" sz="2000" dirty="0" smtClean="0"/>
            </a:p>
            <a:p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34191" y="2926074"/>
              <a:ext cx="1197430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27900" y="3286096"/>
              <a:ext cx="1914743" cy="1751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Phone</a:t>
              </a:r>
            </a:p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mW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avg</a:t>
              </a:r>
              <a:endParaRPr lang="en-US" sz="2000" dirty="0" smtClean="0"/>
            </a:p>
            <a:p>
              <a:r>
                <a:rPr lang="en-US" sz="2000" dirty="0" smtClean="0"/>
                <a:t>150 g</a:t>
              </a:r>
              <a:endParaRPr lang="en-US" sz="20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06191" y="1012369"/>
              <a:ext cx="2090057" cy="4454434"/>
              <a:chOff x="7471955" y="1012369"/>
              <a:chExt cx="2090057" cy="4454434"/>
            </a:xfrm>
          </p:grpSpPr>
          <p:sp>
            <p:nvSpPr>
              <p:cNvPr id="15" name="Cloud Callout 14"/>
              <p:cNvSpPr/>
              <p:nvPr/>
            </p:nvSpPr>
            <p:spPr>
              <a:xfrm>
                <a:off x="7471955" y="1012369"/>
                <a:ext cx="2090057" cy="4454434"/>
              </a:xfrm>
              <a:prstGeom prst="cloudCallout">
                <a:avLst>
                  <a:gd name="adj1" fmla="val 13542"/>
                  <a:gd name="adj2" fmla="val 32881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04927" y="1924305"/>
                <a:ext cx="1579477" cy="122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Cloud</a:t>
                </a:r>
              </a:p>
              <a:p>
                <a:r>
                  <a:rPr lang="en-US" sz="2000" dirty="0" smtClean="0"/>
                  <a:t>.01 server</a:t>
                </a:r>
                <a:endParaRPr lang="en-US" sz="2000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5127900" y="2886897"/>
              <a:ext cx="1969590" cy="348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01763" y="1190893"/>
              <a:ext cx="1530099" cy="1751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WWAN</a:t>
              </a:r>
            </a:p>
            <a:p>
              <a:r>
                <a:rPr lang="en-US" sz="2000" dirty="0" smtClean="0"/>
                <a:t>700mW</a:t>
              </a:r>
            </a:p>
            <a:p>
              <a:r>
                <a:rPr lang="en-US" sz="2000" dirty="0" smtClean="0"/>
                <a:t>10GB/</a:t>
              </a:r>
              <a:r>
                <a:rPr lang="en-US" sz="2000" dirty="0" err="1" smtClean="0"/>
                <a:t>mo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8070" y="1193852"/>
              <a:ext cx="1300994" cy="1751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err="1" smtClean="0"/>
                <a:t>WiFi</a:t>
              </a:r>
              <a:endParaRPr lang="en-US" sz="2000" u="sng" dirty="0" smtClean="0"/>
            </a:p>
            <a:p>
              <a:r>
                <a:rPr lang="en-US" sz="2000" dirty="0"/>
                <a:t>5</a:t>
              </a:r>
              <a:r>
                <a:rPr lang="en-US" sz="2000" dirty="0" smtClean="0"/>
                <a:t>00mW</a:t>
              </a:r>
            </a:p>
            <a:p>
              <a:r>
                <a:rPr lang="en-US" sz="2000" dirty="0" smtClean="0"/>
                <a:t>5Mbps</a:t>
              </a:r>
              <a:endParaRPr lang="en-US" sz="2000" dirty="0"/>
            </a:p>
          </p:txBody>
        </p:sp>
      </p:grp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1764943" y="3948655"/>
            <a:ext cx="7338521" cy="2407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Resource consumption vs </a:t>
            </a:r>
            <a:r>
              <a:rPr lang="en-US" sz="2800" dirty="0" smtClean="0">
                <a:solidFill>
                  <a:srgbClr val="FF0000"/>
                </a:solidFill>
              </a:rPr>
              <a:t>budget</a:t>
            </a:r>
            <a:r>
              <a:rPr lang="en-US" sz="2800" dirty="0" smtClean="0"/>
              <a:t> for mobile imager/cloud-based classifier:</a:t>
            </a:r>
          </a:p>
          <a:p>
            <a:r>
              <a:rPr lang="en-US" sz="2000" dirty="0" smtClean="0"/>
              <a:t>100-300mW 	</a:t>
            </a:r>
            <a:r>
              <a:rPr lang="en-US" sz="2000" dirty="0" smtClean="0"/>
              <a:t>	imager</a:t>
            </a:r>
            <a:r>
              <a:rPr lang="en-US" sz="2000" dirty="0" smtClean="0"/>
              <a:t>		(</a:t>
            </a:r>
            <a:r>
              <a:rPr lang="en-US" sz="2000" dirty="0" smtClean="0">
                <a:solidFill>
                  <a:srgbClr val="FF0000"/>
                </a:solidFill>
              </a:rPr>
              <a:t>10mW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700mW 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smtClean="0"/>
              <a:t>WWAN</a:t>
            </a:r>
            <a:r>
              <a:rPr lang="en-US" sz="2000" dirty="0" smtClean="0"/>
              <a:t>		(</a:t>
            </a:r>
            <a:r>
              <a:rPr lang="en-US" sz="2000" dirty="0" smtClean="0">
                <a:solidFill>
                  <a:srgbClr val="FF0000"/>
                </a:solidFill>
              </a:rPr>
              <a:t>70mW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675GB/</a:t>
            </a:r>
            <a:r>
              <a:rPr lang="en-US" sz="2000" dirty="0" err="1" smtClean="0"/>
              <a:t>mo</a:t>
            </a:r>
            <a:r>
              <a:rPr lang="en-US" sz="2000" dirty="0" smtClean="0"/>
              <a:t> 	</a:t>
            </a:r>
            <a:r>
              <a:rPr lang="en-US" sz="2000" dirty="0" smtClean="0"/>
              <a:t>	WWAN </a:t>
            </a:r>
            <a:r>
              <a:rPr lang="en-US" sz="2000" dirty="0" smtClean="0"/>
              <a:t>data	(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dirty="0" smtClean="0">
                <a:solidFill>
                  <a:srgbClr val="FF0000"/>
                </a:solidFill>
              </a:rPr>
              <a:t>GB/</a:t>
            </a:r>
            <a:r>
              <a:rPr lang="en-US" sz="2000" dirty="0" err="1" smtClean="0">
                <a:solidFill>
                  <a:srgbClr val="FF0000"/>
                </a:solidFill>
              </a:rPr>
              <a:t>mo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1 server/</a:t>
            </a:r>
            <a:r>
              <a:rPr lang="en-US" sz="2000" dirty="0" smtClean="0"/>
              <a:t>wearer	compute</a:t>
            </a:r>
            <a:r>
              <a:rPr lang="en-US" sz="2000" dirty="0" smtClean="0"/>
              <a:t>	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0.01 server/wearer</a:t>
            </a:r>
            <a:r>
              <a:rPr lang="en-US" sz="2000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2193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Frames are Interesting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5202" y="1724896"/>
            <a:ext cx="734633" cy="572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7602" y="1877296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0002" y="2029696"/>
            <a:ext cx="734633" cy="572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2402" y="2182096"/>
            <a:ext cx="734633" cy="5727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4802" y="2334496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6" idx="1"/>
          </p:cNvCxnSpPr>
          <p:nvPr/>
        </p:nvCxnSpPr>
        <p:spPr>
          <a:xfrm>
            <a:off x="6506800" y="2976054"/>
            <a:ext cx="572242" cy="697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96834" y="2483925"/>
            <a:ext cx="2225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 Visual Stream</a:t>
            </a:r>
            <a:endParaRPr lang="en-US" sz="2000" dirty="0"/>
          </a:p>
        </p:txBody>
      </p:sp>
      <p:sp>
        <p:nvSpPr>
          <p:cNvPr id="14" name="Decision 13"/>
          <p:cNvSpPr/>
          <p:nvPr/>
        </p:nvSpPr>
        <p:spPr>
          <a:xfrm>
            <a:off x="3583511" y="3091099"/>
            <a:ext cx="2973093" cy="116510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the frame </a:t>
            </a:r>
            <a:r>
              <a:rPr lang="en-US" sz="2000" b="1" i="1" dirty="0" smtClean="0"/>
              <a:t>interesting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079042" y="3387251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3"/>
            <a:endCxn id="16" idx="1"/>
          </p:cNvCxnSpPr>
          <p:nvPr/>
        </p:nvCxnSpPr>
        <p:spPr>
          <a:xfrm>
            <a:off x="6556604" y="3673650"/>
            <a:ext cx="522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22233" y="3477416"/>
            <a:ext cx="734633" cy="572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14" idx="1"/>
          </p:cNvCxnSpPr>
          <p:nvPr/>
        </p:nvCxnSpPr>
        <p:spPr>
          <a:xfrm>
            <a:off x="3082662" y="3673650"/>
            <a:ext cx="5008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1431" y="3455178"/>
            <a:ext cx="22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</a:t>
            </a:r>
            <a:r>
              <a:rPr lang="en-US" sz="2000" dirty="0" smtClean="0"/>
              <a:t>-</a:t>
            </a:r>
            <a:r>
              <a:rPr lang="en-US" sz="2000" dirty="0" smtClean="0"/>
              <a:t>Power </a:t>
            </a:r>
            <a:r>
              <a:rPr lang="en-US" sz="2000" dirty="0" smtClean="0"/>
              <a:t>Sensors</a:t>
            </a:r>
            <a:endParaRPr lang="en-US" sz="2000" dirty="0"/>
          </a:p>
        </p:txBody>
      </p:sp>
      <p:cxnSp>
        <p:nvCxnSpPr>
          <p:cNvPr id="29" name="Straight Arrow Connector 28"/>
          <p:cNvCxnSpPr>
            <a:stCxn id="14" idx="2"/>
          </p:cNvCxnSpPr>
          <p:nvPr/>
        </p:nvCxnSpPr>
        <p:spPr>
          <a:xfrm flipH="1">
            <a:off x="5059835" y="4256200"/>
            <a:ext cx="10223" cy="438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16" y="4586547"/>
            <a:ext cx="1103247" cy="11032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06800" y="370898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45078" y="5902300"/>
            <a:ext cx="859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we use </a:t>
            </a:r>
            <a:r>
              <a:rPr lang="en-US" sz="2400" dirty="0" smtClean="0">
                <a:solidFill>
                  <a:srgbClr val="FF0000"/>
                </a:solidFill>
              </a:rPr>
              <a:t>lower </a:t>
            </a:r>
            <a:r>
              <a:rPr lang="en-US" sz="2400" dirty="0" smtClean="0">
                <a:solidFill>
                  <a:srgbClr val="FF0000"/>
                </a:solidFill>
              </a:rPr>
              <a:t>power </a:t>
            </a:r>
            <a:r>
              <a:rPr lang="en-US" sz="2400" dirty="0" smtClean="0">
                <a:solidFill>
                  <a:srgbClr val="FF0000"/>
                </a:solidFill>
              </a:rPr>
              <a:t>sensors</a:t>
            </a:r>
            <a:r>
              <a:rPr lang="en-US" sz="2400" dirty="0" smtClean="0"/>
              <a:t> to filter out uninteresting frames?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GlimpseData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collection and analysis framework to study continuous sensor-augmented visual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study on predicting whether a frame contains 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Requirements for Data Collection System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4" y="1794013"/>
            <a:ext cx="4379846" cy="246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992" y="1952934"/>
            <a:ext cx="4386820" cy="2309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626" y="4289404"/>
            <a:ext cx="43524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Inclusive </a:t>
            </a:r>
            <a:r>
              <a:rPr lang="en-US" sz="2800" dirty="0" err="1" smtClean="0"/>
              <a:t>wrt</a:t>
            </a:r>
            <a:r>
              <a:rPr lang="en-US" sz="2800" dirty="0" smtClean="0"/>
              <a:t>. </a:t>
            </a:r>
            <a:r>
              <a:rPr lang="en-US" sz="2800" dirty="0" smtClean="0"/>
              <a:t>sensors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Widely available platform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Unobtrusive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2FC1-FC89-B74B-80B1-B387D98DC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15881</TotalTime>
  <Words>674</Words>
  <Application>Microsoft Macintosh PowerPoint</Application>
  <PresentationFormat>On-screen Show (4:3)</PresentationFormat>
  <Paragraphs>180</Paragraphs>
  <Slides>22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GlimpseData: Towards Continuous Vision-Based Personal Analytics</vt:lpstr>
      <vt:lpstr>PowerPoint Presentation</vt:lpstr>
      <vt:lpstr>Visual Data adds New Dimensions</vt:lpstr>
      <vt:lpstr>Challenges of Vision-based Analysis</vt:lpstr>
      <vt:lpstr>Challenges of Vision-based Analysis</vt:lpstr>
      <vt:lpstr>Resource is the Problem</vt:lpstr>
      <vt:lpstr>Not All Frames are Interesting</vt:lpstr>
      <vt:lpstr>GlimpseData</vt:lpstr>
      <vt:lpstr>Requirements for Data Collection System</vt:lpstr>
      <vt:lpstr>Smartphone as a Data-Collecting Front-end</vt:lpstr>
      <vt:lpstr>Smartphone as a Data-Collecting Front-end</vt:lpstr>
      <vt:lpstr>Collected Dataset</vt:lpstr>
      <vt:lpstr> [demo] Visualization</vt:lpstr>
      <vt:lpstr>GlimpseData</vt:lpstr>
      <vt:lpstr>Case Study: Filtering Non-Face Frames with Low Data-rate Sensors</vt:lpstr>
      <vt:lpstr>Not All Frames Have Faces</vt:lpstr>
      <vt:lpstr>Thresholding on Single Sensor</vt:lpstr>
      <vt:lpstr>Thresholding on Single Sensor</vt:lpstr>
      <vt:lpstr>Joint Classifier</vt:lpstr>
      <vt:lpstr>Discussion</vt:lpstr>
      <vt:lpstr>Summary</vt:lpstr>
      <vt:lpstr>Q&amp;A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GlimpseData: Towards Continuous Vision-Based Personal Analytics</dc:title>
  <dc:creator>Seungyeop Han</dc:creator>
  <cp:lastModifiedBy>Seungyeop Han</cp:lastModifiedBy>
  <cp:revision>167</cp:revision>
  <cp:lastPrinted>2014-06-10T21:21:09Z</cp:lastPrinted>
  <dcterms:created xsi:type="dcterms:W3CDTF">2014-06-01T06:12:28Z</dcterms:created>
  <dcterms:modified xsi:type="dcterms:W3CDTF">2014-06-17T16:33:07Z</dcterms:modified>
</cp:coreProperties>
</file>