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6" r:id="rId3"/>
    <p:sldId id="273" r:id="rId4"/>
    <p:sldId id="270" r:id="rId5"/>
    <p:sldId id="262" r:id="rId6"/>
    <p:sldId id="263" r:id="rId7"/>
    <p:sldId id="274" r:id="rId8"/>
    <p:sldId id="264" r:id="rId9"/>
    <p:sldId id="27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42" autoAdjust="0"/>
  </p:normalViewPr>
  <p:slideViewPr>
    <p:cSldViewPr snapToGrid="0" snapToObjects="1">
      <p:cViewPr varScale="1">
        <p:scale>
          <a:sx n="76" d="100"/>
          <a:sy n="76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Intel Notebook MIPS</c:v>
                </c:pt>
              </c:strCache>
            </c:strRef>
          </c:tx>
          <c:marker>
            <c:symbol val="none"/>
          </c:marker>
          <c:cat>
            <c:numRef>
              <c:f>Sheet1!$D$4:$D$6</c:f>
              <c:numCache>
                <c:formatCode>General</c:formatCode>
                <c:ptCount val="3"/>
                <c:pt idx="0">
                  <c:v>2008.0</c:v>
                </c:pt>
                <c:pt idx="1">
                  <c:v>2011.0</c:v>
                </c:pt>
                <c:pt idx="2">
                  <c:v>2015.0</c:v>
                </c:pt>
              </c:numCache>
            </c:numRef>
          </c:cat>
          <c:val>
            <c:numRef>
              <c:f>Sheet1!$E$4:$E$6</c:f>
              <c:numCache>
                <c:formatCode>General</c:formatCode>
                <c:ptCount val="3"/>
                <c:pt idx="0">
                  <c:v>20000.0</c:v>
                </c:pt>
                <c:pt idx="1">
                  <c:v>256000.0</c:v>
                </c:pt>
                <c:pt idx="2">
                  <c:v>1.0E6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Atom MIPS</c:v>
                </c:pt>
              </c:strCache>
            </c:strRef>
          </c:tx>
          <c:marker>
            <c:symbol val="none"/>
          </c:marker>
          <c:cat>
            <c:numRef>
              <c:f>Sheet1!$D$4:$D$6</c:f>
              <c:numCache>
                <c:formatCode>General</c:formatCode>
                <c:ptCount val="3"/>
                <c:pt idx="0">
                  <c:v>2008.0</c:v>
                </c:pt>
                <c:pt idx="1">
                  <c:v>2011.0</c:v>
                </c:pt>
                <c:pt idx="2">
                  <c:v>2015.0</c:v>
                </c:pt>
              </c:numCache>
            </c:numRef>
          </c:cat>
          <c:val>
            <c:numRef>
              <c:f>Sheet1!$F$4:$F$6</c:f>
              <c:numCache>
                <c:formatCode>General</c:formatCode>
                <c:ptCount val="3"/>
                <c:pt idx="0">
                  <c:v>4096.0</c:v>
                </c:pt>
                <c:pt idx="1">
                  <c:v>4096.0</c:v>
                </c:pt>
                <c:pt idx="2">
                  <c:v>120000.0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077432"/>
        <c:axId val="2126284168"/>
      </c:lineChart>
      <c:lineChart>
        <c:grouping val="standard"/>
        <c:varyColors val="0"/>
        <c:ser>
          <c:idx val="2"/>
          <c:order val="2"/>
          <c:tx>
            <c:strRef>
              <c:f>Sheet1!$G$3</c:f>
              <c:strCache>
                <c:ptCount val="1"/>
                <c:pt idx="0">
                  <c:v>Intel Watts</c:v>
                </c:pt>
              </c:strCache>
            </c:strRef>
          </c:tx>
          <c:marker>
            <c:symbol val="none"/>
          </c:marker>
          <c:cat>
            <c:numRef>
              <c:f>Sheet1!$D$4:$D$6</c:f>
              <c:numCache>
                <c:formatCode>General</c:formatCode>
                <c:ptCount val="3"/>
                <c:pt idx="0">
                  <c:v>2008.0</c:v>
                </c:pt>
                <c:pt idx="1">
                  <c:v>2011.0</c:v>
                </c:pt>
                <c:pt idx="2">
                  <c:v>2015.0</c:v>
                </c:pt>
              </c:numCache>
            </c:numRef>
          </c:cat>
          <c:val>
            <c:numRef>
              <c:f>Sheet1!$G$4:$G$6</c:f>
              <c:numCache>
                <c:formatCode>General</c:formatCode>
                <c:ptCount val="3"/>
                <c:pt idx="0">
                  <c:v>35.0</c:v>
                </c:pt>
                <c:pt idx="1">
                  <c:v>50.0</c:v>
                </c:pt>
                <c:pt idx="2">
                  <c:v>50.0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Sheet1!$H$3</c:f>
              <c:strCache>
                <c:ptCount val="1"/>
                <c:pt idx="0">
                  <c:v>Atom Watts</c:v>
                </c:pt>
              </c:strCache>
            </c:strRef>
          </c:tx>
          <c:marker>
            <c:symbol val="none"/>
          </c:marker>
          <c:cat>
            <c:numRef>
              <c:f>Sheet1!$D$4:$D$6</c:f>
              <c:numCache>
                <c:formatCode>General</c:formatCode>
                <c:ptCount val="3"/>
                <c:pt idx="0">
                  <c:v>2008.0</c:v>
                </c:pt>
                <c:pt idx="1">
                  <c:v>2011.0</c:v>
                </c:pt>
                <c:pt idx="2">
                  <c:v>2015.0</c:v>
                </c:pt>
              </c:numCache>
            </c:numRef>
          </c:cat>
          <c:val>
            <c:numRef>
              <c:f>Sheet1!$H$4:$H$6</c:f>
              <c:numCache>
                <c:formatCode>General</c:formatCode>
                <c:ptCount val="3"/>
                <c:pt idx="0">
                  <c:v>5.0</c:v>
                </c:pt>
                <c:pt idx="1">
                  <c:v>2.5</c:v>
                </c:pt>
                <c:pt idx="2">
                  <c:v>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7980856"/>
        <c:axId val="2127977464"/>
      </c:lineChart>
      <c:catAx>
        <c:axId val="211607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6284168"/>
        <c:crosses val="autoZero"/>
        <c:auto val="1"/>
        <c:lblAlgn val="ctr"/>
        <c:lblOffset val="100"/>
        <c:noMultiLvlLbl val="0"/>
      </c:catAx>
      <c:valAx>
        <c:axId val="2126284168"/>
        <c:scaling>
          <c:logBase val="8.0"/>
          <c:orientation val="minMax"/>
          <c:min val="5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MIPS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2116077432"/>
        <c:crosses val="autoZero"/>
        <c:crossBetween val="between"/>
      </c:valAx>
      <c:valAx>
        <c:axId val="2127977464"/>
        <c:scaling>
          <c:logBase val="10.0"/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Watts</a:t>
                </a:r>
              </a:p>
            </c:rich>
          </c:tx>
          <c:layout>
            <c:manualLayout>
              <c:xMode val="edge"/>
              <c:yMode val="edge"/>
              <c:x val="0.881647461248711"/>
              <c:y val="0.2877729775034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27980856"/>
        <c:crosses val="max"/>
        <c:crossBetween val="between"/>
      </c:valAx>
      <c:catAx>
        <c:axId val="2127980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797746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E5AD2-7014-5847-953B-715814C51C7D}" type="datetimeFigureOut">
              <a:rPr lang="en-US" smtClean="0"/>
              <a:t>13. 5. 13.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6364-E083-4C4E-AA41-10FA02ADE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6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F22E-1E28-A347-AE55-FD54DDBFEA69}" type="datetimeFigureOut">
              <a:rPr lang="en-US" smtClean="0"/>
              <a:t>13. 5. 13.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ED6DF-716E-E248-937B-52F93B296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7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5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2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4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ED6DF-716E-E248-937B-52F93B2968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7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7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2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8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8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6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89A8-CD28-794D-A975-909FC312D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3.jpg"/><Relationship Id="rId10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Case for Offloading Continuous High-</a:t>
            </a:r>
            <a:r>
              <a:rPr lang="en-US" sz="3600" dirty="0" err="1" smtClean="0"/>
              <a:t>Datarate</a:t>
            </a:r>
            <a:r>
              <a:rPr lang="en-US" sz="3600" dirty="0" smtClean="0"/>
              <a:t> Perception to the Cloud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Seungyeop Han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Matthai</a:t>
            </a:r>
            <a:r>
              <a:rPr lang="en-US" sz="2800" dirty="0" smtClean="0"/>
              <a:t> </a:t>
            </a:r>
            <a:r>
              <a:rPr lang="en-US" sz="2800" dirty="0" err="1" smtClean="0"/>
              <a:t>Philipose</a:t>
            </a:r>
            <a:endParaRPr lang="en-US" sz="2800" dirty="0" smtClean="0"/>
          </a:p>
          <a:p>
            <a:r>
              <a:rPr lang="en-US" sz="2000" dirty="0" smtClean="0"/>
              <a:t>University of Washington and Microsoft Research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1107" y="2438720"/>
            <a:ext cx="606112" cy="418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4521" y="2271612"/>
            <a:ext cx="8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ON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7079400" y="2894156"/>
            <a:ext cx="1378800" cy="525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9590" y="2840101"/>
            <a:ext cx="140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Phone</a:t>
            </a:r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02" y="4821898"/>
            <a:ext cx="816902" cy="81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05" y="4952616"/>
            <a:ext cx="1688352" cy="47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glas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62" y="717064"/>
            <a:ext cx="2206081" cy="1699767"/>
          </a:xfrm>
          <a:prstGeom prst="rect">
            <a:avLst/>
          </a:prstGeom>
        </p:spPr>
      </p:pic>
      <p:pic>
        <p:nvPicPr>
          <p:cNvPr id="8" name="Picture 7" descr="gopr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7" y="717064"/>
            <a:ext cx="2549650" cy="1699767"/>
          </a:xfrm>
          <a:prstGeom prst="rect">
            <a:avLst/>
          </a:prstGeom>
        </p:spPr>
      </p:pic>
      <p:pic>
        <p:nvPicPr>
          <p:cNvPr id="9" name="Picture 8" descr="looxci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97" y="717064"/>
            <a:ext cx="2562565" cy="1699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0881" y="5272291"/>
            <a:ext cx="1062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Who?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64400" y="5272291"/>
            <a:ext cx="135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Where?</a:t>
            </a:r>
            <a:endParaRPr lang="en-US" sz="2800" b="1" dirty="0"/>
          </a:p>
        </p:txBody>
      </p:sp>
      <p:pic>
        <p:nvPicPr>
          <p:cNvPr id="14" name="l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0851" y="2997259"/>
            <a:ext cx="3129380" cy="18031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09154" y="5272291"/>
            <a:ext cx="11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What?</a:t>
            </a:r>
            <a:endParaRPr lang="en-US" sz="2800" b="1" dirty="0"/>
          </a:p>
        </p:txBody>
      </p:sp>
      <p:pic>
        <p:nvPicPr>
          <p:cNvPr id="2" name="face-Clip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3007087"/>
            <a:ext cx="2904763" cy="1793369"/>
          </a:xfrm>
          <a:prstGeom prst="rect">
            <a:avLst/>
          </a:prstGeom>
        </p:spPr>
      </p:pic>
      <p:pic>
        <p:nvPicPr>
          <p:cNvPr id="16" name="00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62208" y="2997259"/>
            <a:ext cx="2802823" cy="21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5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7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3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Worth It!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7600" r="17600"/>
          <a:stretch>
            <a:fillRect/>
          </a:stretch>
        </p:blipFill>
        <p:spPr>
          <a:xfrm>
            <a:off x="457200" y="1932091"/>
            <a:ext cx="2666999" cy="298884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33116" r="33116"/>
          <a:stretch>
            <a:fillRect/>
          </a:stretch>
        </p:blipFill>
        <p:spPr>
          <a:xfrm>
            <a:off x="3352800" y="1932090"/>
            <a:ext cx="2667000" cy="29888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063433"/>
            <a:ext cx="2857500" cy="285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062" y="4992881"/>
            <a:ext cx="2410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Change behaviors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68510" y="4986438"/>
            <a:ext cx="272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Aid in complex tasks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03204" y="4931054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Augment cognition</a:t>
            </a:r>
          </a:p>
        </p:txBody>
      </p:sp>
    </p:spTree>
    <p:extLst>
      <p:ext uri="{BB962C8B-B14F-4D97-AF65-F5344CB8AC3E}">
        <p14:creationId xmlns:p14="http://schemas.microsoft.com/office/powerpoint/2010/main" val="128726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Performance Gap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97555"/>
              </p:ext>
            </p:extLst>
          </p:nvPr>
        </p:nvGraphicFramePr>
        <p:xfrm>
          <a:off x="457200" y="2423915"/>
          <a:ext cx="8348135" cy="1656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627"/>
                <a:gridCol w="1669627"/>
                <a:gridCol w="1669627"/>
                <a:gridCol w="1669627"/>
                <a:gridCol w="166962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r>
                        <a:rPr lang="en-US" baseline="0" dirty="0" smtClean="0"/>
                        <a:t> – 600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1M/person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3-6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20M/floor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16kHz</a:t>
                      </a:r>
                      <a:r>
                        <a:rPr lang="en-US" baseline="0" dirty="0" smtClean="0"/>
                        <a:t> @ 160% Xeon E5640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30fps @ 8-core </a:t>
                      </a:r>
                      <a:r>
                        <a:rPr lang="en-US" dirty="0" err="1" smtClean="0"/>
                        <a:t>SandyBridge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30fps @ </a:t>
                      </a:r>
                      <a:r>
                        <a:rPr lang="en-US" dirty="0" err="1" smtClean="0"/>
                        <a:t>Nvidia</a:t>
                      </a:r>
                      <a:r>
                        <a:rPr lang="en-US" dirty="0" smtClean="0"/>
                        <a:t> 580 GPU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30fps</a:t>
                      </a:r>
                      <a:r>
                        <a:rPr lang="en-US" baseline="0" dirty="0" smtClean="0"/>
                        <a:t> @ 2-core 2.4 GHz ‘09 Intel CPU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155504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</a:t>
            </a:r>
            <a:r>
              <a:rPr lang="en-US" dirty="0" smtClean="0"/>
              <a:t>esource use of today’s best systems: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1000x CPU, </a:t>
            </a:r>
            <a:r>
              <a:rPr lang="en-US" b="1" dirty="0"/>
              <a:t>100x </a:t>
            </a:r>
            <a:r>
              <a:rPr lang="en-US" b="1" dirty="0" smtClean="0"/>
              <a:t>memory</a:t>
            </a:r>
            <a:br>
              <a:rPr lang="en-US" b="1" dirty="0" smtClean="0"/>
            </a:br>
            <a:r>
              <a:rPr lang="en-US" b="1" dirty="0" smtClean="0"/>
              <a:t>relative to today’s phone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9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Offloading Does Not Bridge the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2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Continuous</a:t>
            </a:r>
            <a:r>
              <a:rPr lang="en-US" dirty="0" smtClean="0"/>
              <a:t> vision requires:</a:t>
            </a:r>
          </a:p>
          <a:p>
            <a:r>
              <a:rPr lang="en-US" dirty="0"/>
              <a:t>H</a:t>
            </a:r>
            <a:r>
              <a:rPr lang="en-US" dirty="0" smtClean="0"/>
              <a:t>igh availability</a:t>
            </a:r>
          </a:p>
          <a:p>
            <a:r>
              <a:rPr lang="en-US" dirty="0" smtClean="0"/>
              <a:t>High core network capacity</a:t>
            </a:r>
          </a:p>
          <a:p>
            <a:r>
              <a:rPr lang="en-US" dirty="0" smtClean="0"/>
              <a:t>High compute capacity</a:t>
            </a:r>
          </a:p>
          <a:p>
            <a:r>
              <a:rPr lang="en-US" dirty="0" smtClean="0"/>
              <a:t>A good privacy story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7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Bridging the gap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3011"/>
              </p:ext>
            </p:extLst>
          </p:nvPr>
        </p:nvGraphicFramePr>
        <p:xfrm>
          <a:off x="5076922" y="2009185"/>
          <a:ext cx="382542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306"/>
                <a:gridCol w="20931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Drop frames 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Fraction</a:t>
                      </a:r>
                      <a:r>
                        <a:rPr lang="en-US" baseline="0" dirty="0" smtClean="0"/>
                        <a:t> to process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voice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acceleration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light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64798" y="1501080"/>
            <a:ext cx="3418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Most bytes are irrelevant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800" y="1501080"/>
            <a:ext cx="437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Processors getting more efficient</a:t>
            </a:r>
            <a:endParaRPr lang="en-US" sz="2400" b="1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824658"/>
              </p:ext>
            </p:extLst>
          </p:nvPr>
        </p:nvGraphicFramePr>
        <p:xfrm>
          <a:off x="269598" y="1962745"/>
          <a:ext cx="4807324" cy="3440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30707" y="5512426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Gaining ~50x efficiency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726913" y="5531067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Gaining ~50x efficiency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937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Vision algorithms are reaching maturity</a:t>
            </a:r>
          </a:p>
          <a:p>
            <a:endParaRPr lang="en-US" dirty="0"/>
          </a:p>
          <a:p>
            <a:r>
              <a:rPr lang="en-US" dirty="0" smtClean="0"/>
              <a:t>Applications could add huge value</a:t>
            </a:r>
          </a:p>
          <a:p>
            <a:endParaRPr lang="en-US" dirty="0"/>
          </a:p>
          <a:p>
            <a:r>
              <a:rPr lang="en-US" dirty="0"/>
              <a:t>Vision on the phone likely necessary + feasible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49176" y="5352663"/>
            <a:ext cx="3501529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does the OS do?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37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OS Multiplexes Across Apps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676"/>
            <a:ext cx="8229600" cy="1949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… while providing efficient access to:</a:t>
            </a:r>
          </a:p>
          <a:p>
            <a:r>
              <a:rPr lang="en-US" sz="2800" dirty="0"/>
              <a:t>H</a:t>
            </a:r>
            <a:r>
              <a:rPr lang="en-US" sz="2800" dirty="0" smtClean="0"/>
              <a:t>eterogeneous resources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ensor gating services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8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41665" y="3548497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75464" y="3543171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71292" y="3133567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1292" y="3902395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47589" y="3520641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>
            <a:endCxn id="9" idx="2"/>
          </p:cNvCxnSpPr>
          <p:nvPr/>
        </p:nvCxnSpPr>
        <p:spPr>
          <a:xfrm>
            <a:off x="1343646" y="3822672"/>
            <a:ext cx="10980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112438" y="5972834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4254380" y="5972834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DSP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70496" y="5972834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2488020" y="4371041"/>
            <a:ext cx="455640" cy="40011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876822" y="5849764"/>
            <a:ext cx="742118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2215" y="4391794"/>
            <a:ext cx="14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Cache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9" idx="6"/>
            <a:endCxn id="11" idx="2"/>
          </p:cNvCxnSpPr>
          <p:nvPr/>
        </p:nvCxnSpPr>
        <p:spPr>
          <a:xfrm flipV="1">
            <a:off x="2990015" y="3817346"/>
            <a:ext cx="785449" cy="5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1" idx="6"/>
            <a:endCxn id="12" idx="2"/>
          </p:cNvCxnSpPr>
          <p:nvPr/>
        </p:nvCxnSpPr>
        <p:spPr>
          <a:xfrm flipV="1">
            <a:off x="4323814" y="3407742"/>
            <a:ext cx="547478" cy="409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6"/>
            <a:endCxn id="13" idx="2"/>
          </p:cNvCxnSpPr>
          <p:nvPr/>
        </p:nvCxnSpPr>
        <p:spPr>
          <a:xfrm>
            <a:off x="4323814" y="3817346"/>
            <a:ext cx="547478" cy="359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3" idx="6"/>
            <a:endCxn id="14" idx="2"/>
          </p:cNvCxnSpPr>
          <p:nvPr/>
        </p:nvCxnSpPr>
        <p:spPr>
          <a:xfrm flipV="1">
            <a:off x="5419642" y="3794816"/>
            <a:ext cx="527947" cy="381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" idx="6"/>
            <a:endCxn id="14" idx="2"/>
          </p:cNvCxnSpPr>
          <p:nvPr/>
        </p:nvCxnSpPr>
        <p:spPr>
          <a:xfrm>
            <a:off x="5419642" y="3407742"/>
            <a:ext cx="527947" cy="387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6"/>
          </p:cNvCxnSpPr>
          <p:nvPr/>
        </p:nvCxnSpPr>
        <p:spPr>
          <a:xfrm flipV="1">
            <a:off x="6495939" y="3788485"/>
            <a:ext cx="1019473" cy="6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Content Placeholder 2"/>
          <p:cNvSpPr txBox="1">
            <a:spLocks/>
          </p:cNvSpPr>
          <p:nvPr/>
        </p:nvSpPr>
        <p:spPr>
          <a:xfrm>
            <a:off x="4680628" y="1225453"/>
            <a:ext cx="4463372" cy="194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  <a:p>
            <a:r>
              <a:rPr lang="en-US" sz="2800" dirty="0" smtClean="0"/>
              <a:t>Cached cloud-scale models</a:t>
            </a:r>
          </a:p>
          <a:p>
            <a:r>
              <a:rPr lang="en-US" sz="2800" dirty="0" smtClean="0"/>
              <a:t>Privacy primitives</a:t>
            </a:r>
          </a:p>
          <a:p>
            <a:endParaRPr lang="en-US" sz="2800" dirty="0"/>
          </a:p>
        </p:txBody>
      </p:sp>
      <p:sp>
        <p:nvSpPr>
          <p:cNvPr id="69" name="Oval 68"/>
          <p:cNvSpPr/>
          <p:nvPr/>
        </p:nvSpPr>
        <p:spPr>
          <a:xfrm>
            <a:off x="2429714" y="4938804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565533" y="521932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769695" y="4523874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784636" y="523293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935638" y="491094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>
            <a:endCxn id="69" idx="2"/>
          </p:cNvCxnSpPr>
          <p:nvPr/>
        </p:nvCxnSpPr>
        <p:spPr>
          <a:xfrm>
            <a:off x="1331695" y="5212979"/>
            <a:ext cx="10980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9" idx="6"/>
            <a:endCxn id="70" idx="2"/>
          </p:cNvCxnSpPr>
          <p:nvPr/>
        </p:nvCxnSpPr>
        <p:spPr>
          <a:xfrm>
            <a:off x="2978064" y="5212979"/>
            <a:ext cx="587469" cy="280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6"/>
            <a:endCxn id="81" idx="2"/>
          </p:cNvCxnSpPr>
          <p:nvPr/>
        </p:nvCxnSpPr>
        <p:spPr>
          <a:xfrm flipV="1">
            <a:off x="2978064" y="4795847"/>
            <a:ext cx="606363" cy="417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0" idx="6"/>
            <a:endCxn id="72" idx="2"/>
          </p:cNvCxnSpPr>
          <p:nvPr/>
        </p:nvCxnSpPr>
        <p:spPr>
          <a:xfrm>
            <a:off x="4113883" y="5493503"/>
            <a:ext cx="670753" cy="13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2" idx="6"/>
            <a:endCxn id="73" idx="2"/>
          </p:cNvCxnSpPr>
          <p:nvPr/>
        </p:nvCxnSpPr>
        <p:spPr>
          <a:xfrm flipV="1">
            <a:off x="5332986" y="5185123"/>
            <a:ext cx="602652" cy="321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1" idx="6"/>
            <a:endCxn id="73" idx="2"/>
          </p:cNvCxnSpPr>
          <p:nvPr/>
        </p:nvCxnSpPr>
        <p:spPr>
          <a:xfrm>
            <a:off x="5318045" y="4798049"/>
            <a:ext cx="617593" cy="387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3" idx="6"/>
          </p:cNvCxnSpPr>
          <p:nvPr/>
        </p:nvCxnSpPr>
        <p:spPr>
          <a:xfrm flipV="1">
            <a:off x="6483988" y="5178792"/>
            <a:ext cx="1019473" cy="6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584427" y="4521672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>
            <a:stCxn id="81" idx="6"/>
            <a:endCxn id="71" idx="2"/>
          </p:cNvCxnSpPr>
          <p:nvPr/>
        </p:nvCxnSpPr>
        <p:spPr>
          <a:xfrm>
            <a:off x="4132777" y="4795847"/>
            <a:ext cx="636918" cy="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2448608" y="1785534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584427" y="206605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4788589" y="1370604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4803530" y="207966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954532" y="1757678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/>
          <p:cNvCxnSpPr>
            <a:endCxn id="96" idx="2"/>
          </p:cNvCxnSpPr>
          <p:nvPr/>
        </p:nvCxnSpPr>
        <p:spPr>
          <a:xfrm>
            <a:off x="1350589" y="2059709"/>
            <a:ext cx="10980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6" idx="6"/>
            <a:endCxn id="97" idx="2"/>
          </p:cNvCxnSpPr>
          <p:nvPr/>
        </p:nvCxnSpPr>
        <p:spPr>
          <a:xfrm>
            <a:off x="2996958" y="2059709"/>
            <a:ext cx="587469" cy="280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6" idx="6"/>
            <a:endCxn id="108" idx="2"/>
          </p:cNvCxnSpPr>
          <p:nvPr/>
        </p:nvCxnSpPr>
        <p:spPr>
          <a:xfrm flipV="1">
            <a:off x="2996958" y="1642577"/>
            <a:ext cx="606363" cy="417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6"/>
            <a:endCxn id="99" idx="2"/>
          </p:cNvCxnSpPr>
          <p:nvPr/>
        </p:nvCxnSpPr>
        <p:spPr>
          <a:xfrm>
            <a:off x="4132777" y="2340233"/>
            <a:ext cx="670753" cy="13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99" idx="6"/>
            <a:endCxn id="100" idx="2"/>
          </p:cNvCxnSpPr>
          <p:nvPr/>
        </p:nvCxnSpPr>
        <p:spPr>
          <a:xfrm flipV="1">
            <a:off x="5351880" y="2031853"/>
            <a:ext cx="602652" cy="321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8" idx="6"/>
            <a:endCxn id="100" idx="2"/>
          </p:cNvCxnSpPr>
          <p:nvPr/>
        </p:nvCxnSpPr>
        <p:spPr>
          <a:xfrm>
            <a:off x="5336939" y="1644779"/>
            <a:ext cx="617593" cy="387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0" idx="6"/>
          </p:cNvCxnSpPr>
          <p:nvPr/>
        </p:nvCxnSpPr>
        <p:spPr>
          <a:xfrm flipV="1">
            <a:off x="6502882" y="2025522"/>
            <a:ext cx="1019473" cy="6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3603321" y="1368402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stCxn id="108" idx="6"/>
            <a:endCxn id="98" idx="2"/>
          </p:cNvCxnSpPr>
          <p:nvPr/>
        </p:nvCxnSpPr>
        <p:spPr>
          <a:xfrm>
            <a:off x="4151671" y="1642577"/>
            <a:ext cx="636918" cy="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396322" y="5972834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ASIC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7082118" y="63361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6538265" y="5972834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2441665" y="3548497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775464" y="3543171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871292" y="3133567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871292" y="3902395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947589" y="3520641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/>
          <p:cNvCxnSpPr>
            <a:endCxn id="113" idx="2"/>
          </p:cNvCxnSpPr>
          <p:nvPr/>
        </p:nvCxnSpPr>
        <p:spPr>
          <a:xfrm>
            <a:off x="1343646" y="3822672"/>
            <a:ext cx="109801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3" idx="6"/>
            <a:endCxn id="114" idx="2"/>
          </p:cNvCxnSpPr>
          <p:nvPr/>
        </p:nvCxnSpPr>
        <p:spPr>
          <a:xfrm flipV="1">
            <a:off x="2990015" y="3817346"/>
            <a:ext cx="785449" cy="5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4" idx="6"/>
            <a:endCxn id="115" idx="2"/>
          </p:cNvCxnSpPr>
          <p:nvPr/>
        </p:nvCxnSpPr>
        <p:spPr>
          <a:xfrm flipV="1">
            <a:off x="4323814" y="3407742"/>
            <a:ext cx="547478" cy="409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6"/>
            <a:endCxn id="116" idx="2"/>
          </p:cNvCxnSpPr>
          <p:nvPr/>
        </p:nvCxnSpPr>
        <p:spPr>
          <a:xfrm>
            <a:off x="4323814" y="3817346"/>
            <a:ext cx="547478" cy="359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6"/>
            <a:endCxn id="117" idx="2"/>
          </p:cNvCxnSpPr>
          <p:nvPr/>
        </p:nvCxnSpPr>
        <p:spPr>
          <a:xfrm flipV="1">
            <a:off x="5419642" y="3794816"/>
            <a:ext cx="527947" cy="381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5" idx="6"/>
            <a:endCxn id="117" idx="2"/>
          </p:cNvCxnSpPr>
          <p:nvPr/>
        </p:nvCxnSpPr>
        <p:spPr>
          <a:xfrm>
            <a:off x="5419642" y="3407742"/>
            <a:ext cx="527947" cy="387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6"/>
          </p:cNvCxnSpPr>
          <p:nvPr/>
        </p:nvCxnSpPr>
        <p:spPr>
          <a:xfrm flipV="1">
            <a:off x="6495939" y="3788485"/>
            <a:ext cx="1019473" cy="6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139141" y="2934650"/>
            <a:ext cx="548350" cy="5483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>
            <a:stCxn id="113" idx="0"/>
            <a:endCxn id="125" idx="2"/>
          </p:cNvCxnSpPr>
          <p:nvPr/>
        </p:nvCxnSpPr>
        <p:spPr>
          <a:xfrm flipV="1">
            <a:off x="2715840" y="3208825"/>
            <a:ext cx="423301" cy="33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5" idx="6"/>
            <a:endCxn id="115" idx="2"/>
          </p:cNvCxnSpPr>
          <p:nvPr/>
        </p:nvCxnSpPr>
        <p:spPr>
          <a:xfrm>
            <a:off x="3687491" y="3208825"/>
            <a:ext cx="1183801" cy="198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3292255" y="2814035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3380228" y="3916468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DSP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1970496" y="3902395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5125742" y="4226570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ASIC</a:t>
            </a: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5157118" y="3028446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60" name="Diamond 59"/>
          <p:cNvSpPr/>
          <p:nvPr/>
        </p:nvSpPr>
        <p:spPr>
          <a:xfrm>
            <a:off x="1681906" y="3713952"/>
            <a:ext cx="288590" cy="217439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Diamond 134"/>
          <p:cNvSpPr/>
          <p:nvPr/>
        </p:nvSpPr>
        <p:spPr>
          <a:xfrm>
            <a:off x="4026404" y="3180265"/>
            <a:ext cx="288590" cy="21743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3" name="Group 142"/>
          <p:cNvGrpSpPr/>
          <p:nvPr/>
        </p:nvGrpSpPr>
        <p:grpSpPr>
          <a:xfrm>
            <a:off x="6611317" y="2814035"/>
            <a:ext cx="1822076" cy="922236"/>
            <a:chOff x="9274692" y="892268"/>
            <a:chExt cx="1822076" cy="922236"/>
          </a:xfrm>
        </p:grpSpPr>
        <p:sp>
          <p:nvSpPr>
            <p:cNvPr id="134" name="Diamond 133"/>
            <p:cNvSpPr/>
            <p:nvPr/>
          </p:nvSpPr>
          <p:spPr>
            <a:xfrm>
              <a:off x="9274692" y="985435"/>
              <a:ext cx="288590" cy="217439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Diamond 135"/>
            <p:cNvSpPr/>
            <p:nvPr/>
          </p:nvSpPr>
          <p:spPr>
            <a:xfrm>
              <a:off x="9274692" y="1277090"/>
              <a:ext cx="288590" cy="217439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526544" y="892268"/>
              <a:ext cx="1570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Accelerometer</a:t>
              </a:r>
              <a:endParaRPr lang="en-US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525219" y="1189306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 sensor</a:t>
              </a:r>
              <a:endParaRPr lang="en-US" dirty="0"/>
            </a:p>
          </p:txBody>
        </p:sp>
        <p:sp>
          <p:nvSpPr>
            <p:cNvPr id="140" name="Diamond 139"/>
            <p:cNvSpPr/>
            <p:nvPr/>
          </p:nvSpPr>
          <p:spPr>
            <a:xfrm>
              <a:off x="9274692" y="1544994"/>
              <a:ext cx="288590" cy="217439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9524093" y="144517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GPS</a:t>
              </a:r>
              <a:endParaRPr lang="en-US" dirty="0"/>
            </a:p>
          </p:txBody>
        </p:sp>
      </p:grpSp>
      <p:sp>
        <p:nvSpPr>
          <p:cNvPr id="142" name="Diamond 141"/>
          <p:cNvSpPr/>
          <p:nvPr/>
        </p:nvSpPr>
        <p:spPr>
          <a:xfrm>
            <a:off x="5500910" y="3909017"/>
            <a:ext cx="288590" cy="217439"/>
          </a:xfrm>
          <a:prstGeom prst="diamon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5" name="Straight Connector 144"/>
          <p:cNvCxnSpPr/>
          <p:nvPr/>
        </p:nvCxnSpPr>
        <p:spPr>
          <a:xfrm>
            <a:off x="883031" y="4938804"/>
            <a:ext cx="742118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Cloud 145"/>
          <p:cNvSpPr/>
          <p:nvPr/>
        </p:nvSpPr>
        <p:spPr>
          <a:xfrm>
            <a:off x="2139603" y="5028157"/>
            <a:ext cx="1937715" cy="1122463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-Down Arrow 20"/>
          <p:cNvSpPr/>
          <p:nvPr/>
        </p:nvSpPr>
        <p:spPr>
          <a:xfrm>
            <a:off x="2561709" y="4702322"/>
            <a:ext cx="308262" cy="552490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>
            <a:stCxn id="14" idx="4"/>
          </p:cNvCxnSpPr>
          <p:nvPr/>
        </p:nvCxnSpPr>
        <p:spPr>
          <a:xfrm flipH="1">
            <a:off x="4026404" y="4068991"/>
            <a:ext cx="2195360" cy="114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02200" y="4649338"/>
            <a:ext cx="38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157964" y="3927773"/>
            <a:ext cx="790471" cy="360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2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1" grpId="0" animBg="1"/>
      <p:bldP spid="12" grpId="0" animBg="1"/>
      <p:bldP spid="13" grpId="0" animBg="1"/>
      <p:bldP spid="14" grpId="0" animBg="1"/>
      <p:bldP spid="65" grpId="0" animBg="1"/>
      <p:bldP spid="66" grpId="0" animBg="1"/>
      <p:bldP spid="68" grpId="0" animBg="1"/>
      <p:bldP spid="7" grpId="0" animBg="1"/>
      <p:bldP spid="20" grpId="0"/>
      <p:bldP spid="59" grpId="0" uiExpand="1" build="p"/>
      <p:bldP spid="69" grpId="0" animBg="1"/>
      <p:bldP spid="70" grpId="0" animBg="1"/>
      <p:bldP spid="71" grpId="0" animBg="1"/>
      <p:bldP spid="72" grpId="0" animBg="1"/>
      <p:bldP spid="73" grpId="0" animBg="1"/>
      <p:bldP spid="81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8" grpId="0" animBg="1"/>
      <p:bldP spid="110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25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60" grpId="0" animBg="1"/>
      <p:bldP spid="135" grpId="0" animBg="1"/>
      <p:bldP spid="142" grpId="0" animBg="1"/>
      <p:bldP spid="146" grpId="0" animBg="1"/>
      <p:bldP spid="21" grpId="0" animBg="1"/>
      <p:bldP spid="28" grpId="0"/>
      <p:bldP spid="1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Vision algorithms are reaching maturity</a:t>
            </a:r>
          </a:p>
          <a:p>
            <a:endParaRPr lang="en-US" dirty="0"/>
          </a:p>
          <a:p>
            <a:r>
              <a:rPr lang="en-US" dirty="0" smtClean="0"/>
              <a:t>Applications could add huge value</a:t>
            </a:r>
          </a:p>
          <a:p>
            <a:endParaRPr lang="en-US" dirty="0"/>
          </a:p>
          <a:p>
            <a:r>
              <a:rPr lang="en-US" dirty="0" smtClean="0"/>
              <a:t>Vision on the phone likely necessary + feasible</a:t>
            </a:r>
          </a:p>
          <a:p>
            <a:endParaRPr lang="en-US" dirty="0"/>
          </a:p>
          <a:p>
            <a:r>
              <a:rPr lang="en-US" dirty="0" smtClean="0"/>
              <a:t>OS provides efficient, private cross-app access: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rocessors, models, low-power sensors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2013. 5. 13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HotOS XIV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89A8-CD28-794D-A975-909FC312D997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82118" y="5941497"/>
            <a:ext cx="130471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THANKS!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59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5436</TotalTime>
  <Words>347</Words>
  <Application>Microsoft Macintosh PowerPoint</Application>
  <PresentationFormat>On-screen Show (4:3)</PresentationFormat>
  <Paragraphs>124</Paragraphs>
  <Slides>9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The Case for Offloading Continuous High-Datarate Perception to the Cloud</vt:lpstr>
      <vt:lpstr>PowerPoint Presentation</vt:lpstr>
      <vt:lpstr>It’s Worth It!</vt:lpstr>
      <vt:lpstr>The Performance Gap</vt:lpstr>
      <vt:lpstr>Offloading Does Not Bridge the Gap</vt:lpstr>
      <vt:lpstr>Bridging the gap</vt:lpstr>
      <vt:lpstr>PowerPoint Presentation</vt:lpstr>
      <vt:lpstr>The OS Multiplexes Across Apps …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Onloading Continuous High-Datarate Perception to the Phone</dc:title>
  <dc:creator>Seungyeop Han</dc:creator>
  <cp:lastModifiedBy>Seungyeop Han</cp:lastModifiedBy>
  <cp:revision>126</cp:revision>
  <dcterms:created xsi:type="dcterms:W3CDTF">2013-04-24T16:26:45Z</dcterms:created>
  <dcterms:modified xsi:type="dcterms:W3CDTF">2013-05-13T23:36:54Z</dcterms:modified>
</cp:coreProperties>
</file>