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624" r:id="rId3"/>
    <p:sldId id="415" r:id="rId4"/>
    <p:sldId id="567" r:id="rId5"/>
    <p:sldId id="568" r:id="rId6"/>
    <p:sldId id="569" r:id="rId7"/>
    <p:sldId id="570" r:id="rId8"/>
    <p:sldId id="571" r:id="rId9"/>
    <p:sldId id="572" r:id="rId10"/>
    <p:sldId id="574" r:id="rId11"/>
    <p:sldId id="575" r:id="rId12"/>
    <p:sldId id="576" r:id="rId13"/>
    <p:sldId id="577" r:id="rId14"/>
    <p:sldId id="578" r:id="rId15"/>
    <p:sldId id="579" r:id="rId16"/>
    <p:sldId id="580" r:id="rId17"/>
    <p:sldId id="581" r:id="rId18"/>
    <p:sldId id="584" r:id="rId19"/>
    <p:sldId id="585" r:id="rId20"/>
    <p:sldId id="587" r:id="rId21"/>
    <p:sldId id="593" r:id="rId22"/>
    <p:sldId id="623" r:id="rId23"/>
    <p:sldId id="598" r:id="rId24"/>
    <p:sldId id="599" r:id="rId25"/>
    <p:sldId id="627" r:id="rId26"/>
    <p:sldId id="628" r:id="rId27"/>
    <p:sldId id="629" r:id="rId28"/>
    <p:sldId id="625" r:id="rId29"/>
    <p:sldId id="631" r:id="rId30"/>
    <p:sldId id="632" r:id="rId31"/>
    <p:sldId id="633" r:id="rId32"/>
    <p:sldId id="634" r:id="rId33"/>
    <p:sldId id="635" r:id="rId34"/>
    <p:sldId id="636" r:id="rId35"/>
    <p:sldId id="637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34606" autoAdjust="0"/>
    <p:restoredTop sz="86449" autoAdjust="0"/>
  </p:normalViewPr>
  <p:slideViewPr>
    <p:cSldViewPr snapToGrid="0" snapToObjects="1">
      <p:cViewPr varScale="1">
        <p:scale>
          <a:sx n="101" d="100"/>
          <a:sy n="101" d="100"/>
        </p:scale>
        <p:origin x="-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4801D-7B6B-5F4A-8968-09970CCB169C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EC0CD-F1DA-FC46-B0C6-E241E5C04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2D66-7F57-E94D-93F5-2C545036412A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3955F-9E14-2048-A3C7-B473A3FD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9FA4-D782-704D-BA4F-C6B6CE6C5758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Security:</a:t>
            </a:r>
            <a:br>
              <a:rPr lang="en-US" dirty="0" smtClean="0"/>
            </a:br>
            <a:r>
              <a:rPr lang="en-US" dirty="0" smtClean="0"/>
              <a:t>Principles and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Cryptographer chooses functions E, D and keys </a:t>
            </a:r>
            <a:r>
              <a:rPr lang="en-US" sz="2800">
                <a:solidFill>
                  <a:srgbClr val="000000"/>
                </a:solidFill>
              </a:rPr>
              <a:t>K</a:t>
            </a:r>
            <a:r>
              <a:rPr lang="en-US" sz="2800" b="1" baseline="30000">
                <a:solidFill>
                  <a:srgbClr val="000000"/>
                </a:solidFill>
              </a:rPr>
              <a:t>E</a:t>
            </a:r>
            <a:r>
              <a:rPr lang="en-US" sz="2800"/>
              <a:t>, </a:t>
            </a:r>
            <a:r>
              <a:rPr lang="en-US" sz="2800">
                <a:solidFill>
                  <a:srgbClr val="000000"/>
                </a:solidFill>
              </a:rPr>
              <a:t>K</a:t>
            </a:r>
            <a:r>
              <a:rPr lang="en-US" sz="2800" b="1" baseline="30000">
                <a:solidFill>
                  <a:srgbClr val="000000"/>
                </a:solidFill>
              </a:rPr>
              <a:t>D</a:t>
            </a:r>
            <a:endParaRPr lang="en-US" sz="2800"/>
          </a:p>
          <a:p>
            <a:pPr lvl="1">
              <a:lnSpc>
                <a:spcPct val="90000"/>
              </a:lnSpc>
            </a:pPr>
            <a:r>
              <a:rPr lang="en-US" sz="2400"/>
              <a:t>Suppose everything is known (E, D, M and C), should not be able to determine keys </a:t>
            </a:r>
            <a:r>
              <a:rPr lang="en-US" sz="2400">
                <a:solidFill>
                  <a:srgbClr val="000000"/>
                </a:solidFill>
              </a:rPr>
              <a:t>K</a:t>
            </a:r>
            <a:r>
              <a:rPr lang="en-US" sz="2400" b="1" baseline="30000">
                <a:solidFill>
                  <a:srgbClr val="000000"/>
                </a:solidFill>
              </a:rPr>
              <a:t>E</a:t>
            </a:r>
            <a:r>
              <a:rPr lang="en-US" sz="2400"/>
              <a:t>, </a:t>
            </a:r>
            <a:r>
              <a:rPr lang="en-US" sz="2400">
                <a:solidFill>
                  <a:srgbClr val="000000"/>
                </a:solidFill>
              </a:rPr>
              <a:t>K</a:t>
            </a:r>
            <a:r>
              <a:rPr lang="en-US" sz="2400" b="1" baseline="30000">
                <a:solidFill>
                  <a:srgbClr val="000000"/>
                </a:solidFill>
              </a:rPr>
              <a:t>D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en-US" sz="2400"/>
              <a:t>and/or modify msg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provides basis for authentication, privacy and integrity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320800" y="1905000"/>
            <a:ext cx="1423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-65" charset="0"/>
              </a:rPr>
              <a:t>Sender</a:t>
            </a:r>
          </a:p>
          <a:p>
            <a:r>
              <a:rPr lang="en-US">
                <a:solidFill>
                  <a:srgbClr val="000000"/>
                </a:solidFill>
                <a:latin typeface="Arial" pitchFamily="-65" charset="0"/>
              </a:rPr>
              <a:t>Plaintext (M)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533525" y="3206750"/>
            <a:ext cx="900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-65" charset="0"/>
              </a:rPr>
              <a:t>Encrypt</a:t>
            </a:r>
          </a:p>
          <a:p>
            <a:r>
              <a:rPr lang="en-US">
                <a:solidFill>
                  <a:srgbClr val="000000"/>
                </a:solidFill>
                <a:latin typeface="Arial" pitchFamily="-65" charset="0"/>
              </a:rPr>
              <a:t>E(M,K</a:t>
            </a:r>
            <a:r>
              <a:rPr lang="en-US" b="1" baseline="30000">
                <a:solidFill>
                  <a:srgbClr val="000000"/>
                </a:solidFill>
                <a:latin typeface="Arial" pitchFamily="-65" charset="0"/>
              </a:rPr>
              <a:t>E</a:t>
            </a:r>
            <a:r>
              <a:rPr lang="en-US">
                <a:solidFill>
                  <a:srgbClr val="000000"/>
                </a:solidFill>
                <a:latin typeface="Arial" pitchFamily="-65" charset="0"/>
              </a:rPr>
              <a:t>)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447800" y="3529013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pitchFamily="-65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638425" y="3529013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pitchFamily="-65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657600" y="3124200"/>
            <a:ext cx="1577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Ciphertext (C)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119813" y="1905000"/>
            <a:ext cx="14239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-65" charset="0"/>
              </a:rPr>
              <a:t>Receiver</a:t>
            </a:r>
          </a:p>
          <a:p>
            <a:r>
              <a:rPr lang="en-US">
                <a:solidFill>
                  <a:srgbClr val="000000"/>
                </a:solidFill>
                <a:latin typeface="Arial" pitchFamily="-65" charset="0"/>
              </a:rPr>
              <a:t>Plaintext (M)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350000" y="3208338"/>
            <a:ext cx="96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-65" charset="0"/>
              </a:rPr>
              <a:t>Decrypt</a:t>
            </a:r>
          </a:p>
          <a:p>
            <a:r>
              <a:rPr lang="en-US">
                <a:solidFill>
                  <a:srgbClr val="000000"/>
                </a:solidFill>
                <a:latin typeface="Arial" pitchFamily="-65" charset="0"/>
              </a:rPr>
              <a:t>D(C, K</a:t>
            </a:r>
            <a:r>
              <a:rPr lang="en-US" b="1" baseline="30000">
                <a:solidFill>
                  <a:srgbClr val="000000"/>
                </a:solidFill>
                <a:latin typeface="Arial" pitchFamily="-65" charset="0"/>
              </a:rPr>
              <a:t>D</a:t>
            </a:r>
            <a:r>
              <a:rPr lang="en-US">
                <a:solidFill>
                  <a:srgbClr val="000000"/>
                </a:solidFill>
                <a:latin typeface="Arial" pitchFamily="-65" charset="0"/>
              </a:rPr>
              <a:t>)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6183313" y="3529013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pitchFamily="-65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7478713" y="3529013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pitchFamily="-65" charset="0"/>
            </a:endParaRPr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914400" y="3105150"/>
            <a:ext cx="2216150" cy="849313"/>
          </a:xfrm>
          <a:custGeom>
            <a:avLst/>
            <a:gdLst>
              <a:gd name="T0" fmla="*/ 656 w 1308"/>
              <a:gd name="T1" fmla="*/ 0 h 486"/>
              <a:gd name="T2" fmla="*/ 552 w 1308"/>
              <a:gd name="T3" fmla="*/ 5 h 486"/>
              <a:gd name="T4" fmla="*/ 447 w 1308"/>
              <a:gd name="T5" fmla="*/ 15 h 486"/>
              <a:gd name="T6" fmla="*/ 357 w 1308"/>
              <a:gd name="T7" fmla="*/ 29 h 486"/>
              <a:gd name="T8" fmla="*/ 271 w 1308"/>
              <a:gd name="T9" fmla="*/ 48 h 486"/>
              <a:gd name="T10" fmla="*/ 195 w 1308"/>
              <a:gd name="T11" fmla="*/ 72 h 486"/>
              <a:gd name="T12" fmla="*/ 128 w 1308"/>
              <a:gd name="T13" fmla="*/ 100 h 486"/>
              <a:gd name="T14" fmla="*/ 76 w 1308"/>
              <a:gd name="T15" fmla="*/ 134 h 486"/>
              <a:gd name="T16" fmla="*/ 33 w 1308"/>
              <a:gd name="T17" fmla="*/ 167 h 486"/>
              <a:gd name="T18" fmla="*/ 9 w 1308"/>
              <a:gd name="T19" fmla="*/ 205 h 486"/>
              <a:gd name="T20" fmla="*/ 0 w 1308"/>
              <a:gd name="T21" fmla="*/ 243 h 486"/>
              <a:gd name="T22" fmla="*/ 9 w 1308"/>
              <a:gd name="T23" fmla="*/ 286 h 486"/>
              <a:gd name="T24" fmla="*/ 33 w 1308"/>
              <a:gd name="T25" fmla="*/ 324 h 486"/>
              <a:gd name="T26" fmla="*/ 76 w 1308"/>
              <a:gd name="T27" fmla="*/ 357 h 486"/>
              <a:gd name="T28" fmla="*/ 128 w 1308"/>
              <a:gd name="T29" fmla="*/ 391 h 486"/>
              <a:gd name="T30" fmla="*/ 195 w 1308"/>
              <a:gd name="T31" fmla="*/ 419 h 486"/>
              <a:gd name="T32" fmla="*/ 271 w 1308"/>
              <a:gd name="T33" fmla="*/ 443 h 486"/>
              <a:gd name="T34" fmla="*/ 357 w 1308"/>
              <a:gd name="T35" fmla="*/ 462 h 486"/>
              <a:gd name="T36" fmla="*/ 447 w 1308"/>
              <a:gd name="T37" fmla="*/ 476 h 486"/>
              <a:gd name="T38" fmla="*/ 552 w 1308"/>
              <a:gd name="T39" fmla="*/ 486 h 486"/>
              <a:gd name="T40" fmla="*/ 656 w 1308"/>
              <a:gd name="T41" fmla="*/ 486 h 486"/>
              <a:gd name="T42" fmla="*/ 761 w 1308"/>
              <a:gd name="T43" fmla="*/ 486 h 486"/>
              <a:gd name="T44" fmla="*/ 861 w 1308"/>
              <a:gd name="T45" fmla="*/ 476 h 486"/>
              <a:gd name="T46" fmla="*/ 956 w 1308"/>
              <a:gd name="T47" fmla="*/ 462 h 486"/>
              <a:gd name="T48" fmla="*/ 1042 w 1308"/>
              <a:gd name="T49" fmla="*/ 443 h 486"/>
              <a:gd name="T50" fmla="*/ 1118 w 1308"/>
              <a:gd name="T51" fmla="*/ 419 h 486"/>
              <a:gd name="T52" fmla="*/ 1184 w 1308"/>
              <a:gd name="T53" fmla="*/ 391 h 486"/>
              <a:gd name="T54" fmla="*/ 1237 w 1308"/>
              <a:gd name="T55" fmla="*/ 357 h 486"/>
              <a:gd name="T56" fmla="*/ 1275 w 1308"/>
              <a:gd name="T57" fmla="*/ 324 h 486"/>
              <a:gd name="T58" fmla="*/ 1303 w 1308"/>
              <a:gd name="T59" fmla="*/ 286 h 486"/>
              <a:gd name="T60" fmla="*/ 1308 w 1308"/>
              <a:gd name="T61" fmla="*/ 243 h 486"/>
              <a:gd name="T62" fmla="*/ 1303 w 1308"/>
              <a:gd name="T63" fmla="*/ 205 h 486"/>
              <a:gd name="T64" fmla="*/ 1275 w 1308"/>
              <a:gd name="T65" fmla="*/ 167 h 486"/>
              <a:gd name="T66" fmla="*/ 1237 w 1308"/>
              <a:gd name="T67" fmla="*/ 134 h 486"/>
              <a:gd name="T68" fmla="*/ 1184 w 1308"/>
              <a:gd name="T69" fmla="*/ 100 h 486"/>
              <a:gd name="T70" fmla="*/ 1118 w 1308"/>
              <a:gd name="T71" fmla="*/ 72 h 486"/>
              <a:gd name="T72" fmla="*/ 1042 w 1308"/>
              <a:gd name="T73" fmla="*/ 48 h 486"/>
              <a:gd name="T74" fmla="*/ 956 w 1308"/>
              <a:gd name="T75" fmla="*/ 29 h 486"/>
              <a:gd name="T76" fmla="*/ 861 w 1308"/>
              <a:gd name="T77" fmla="*/ 15 h 486"/>
              <a:gd name="T78" fmla="*/ 761 w 1308"/>
              <a:gd name="T79" fmla="*/ 5 h 486"/>
              <a:gd name="T80" fmla="*/ 656 w 1308"/>
              <a:gd name="T81" fmla="*/ 0 h 486"/>
              <a:gd name="T82" fmla="*/ 656 w 1308"/>
              <a:gd name="T83" fmla="*/ 0 h 4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08"/>
              <a:gd name="T127" fmla="*/ 0 h 486"/>
              <a:gd name="T128" fmla="*/ 1308 w 1308"/>
              <a:gd name="T129" fmla="*/ 486 h 48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08" h="486">
                <a:moveTo>
                  <a:pt x="656" y="0"/>
                </a:moveTo>
                <a:lnTo>
                  <a:pt x="552" y="5"/>
                </a:lnTo>
                <a:lnTo>
                  <a:pt x="447" y="15"/>
                </a:lnTo>
                <a:lnTo>
                  <a:pt x="357" y="29"/>
                </a:lnTo>
                <a:lnTo>
                  <a:pt x="271" y="48"/>
                </a:lnTo>
                <a:lnTo>
                  <a:pt x="195" y="72"/>
                </a:lnTo>
                <a:lnTo>
                  <a:pt x="128" y="100"/>
                </a:lnTo>
                <a:lnTo>
                  <a:pt x="76" y="134"/>
                </a:lnTo>
                <a:lnTo>
                  <a:pt x="33" y="167"/>
                </a:lnTo>
                <a:lnTo>
                  <a:pt x="9" y="205"/>
                </a:lnTo>
                <a:lnTo>
                  <a:pt x="0" y="243"/>
                </a:lnTo>
                <a:lnTo>
                  <a:pt x="9" y="286"/>
                </a:lnTo>
                <a:lnTo>
                  <a:pt x="33" y="324"/>
                </a:lnTo>
                <a:lnTo>
                  <a:pt x="76" y="357"/>
                </a:lnTo>
                <a:lnTo>
                  <a:pt x="128" y="391"/>
                </a:lnTo>
                <a:lnTo>
                  <a:pt x="195" y="419"/>
                </a:lnTo>
                <a:lnTo>
                  <a:pt x="271" y="443"/>
                </a:lnTo>
                <a:lnTo>
                  <a:pt x="357" y="462"/>
                </a:lnTo>
                <a:lnTo>
                  <a:pt x="447" y="476"/>
                </a:lnTo>
                <a:lnTo>
                  <a:pt x="552" y="486"/>
                </a:lnTo>
                <a:lnTo>
                  <a:pt x="656" y="486"/>
                </a:lnTo>
                <a:lnTo>
                  <a:pt x="761" y="486"/>
                </a:lnTo>
                <a:lnTo>
                  <a:pt x="861" y="476"/>
                </a:lnTo>
                <a:lnTo>
                  <a:pt x="956" y="462"/>
                </a:lnTo>
                <a:lnTo>
                  <a:pt x="1042" y="443"/>
                </a:lnTo>
                <a:lnTo>
                  <a:pt x="1118" y="419"/>
                </a:lnTo>
                <a:lnTo>
                  <a:pt x="1184" y="391"/>
                </a:lnTo>
                <a:lnTo>
                  <a:pt x="1237" y="357"/>
                </a:lnTo>
                <a:lnTo>
                  <a:pt x="1275" y="324"/>
                </a:lnTo>
                <a:lnTo>
                  <a:pt x="1303" y="286"/>
                </a:lnTo>
                <a:lnTo>
                  <a:pt x="1308" y="243"/>
                </a:lnTo>
                <a:lnTo>
                  <a:pt x="1303" y="205"/>
                </a:lnTo>
                <a:lnTo>
                  <a:pt x="1275" y="167"/>
                </a:lnTo>
                <a:lnTo>
                  <a:pt x="1237" y="134"/>
                </a:lnTo>
                <a:lnTo>
                  <a:pt x="1184" y="100"/>
                </a:lnTo>
                <a:lnTo>
                  <a:pt x="1118" y="72"/>
                </a:lnTo>
                <a:lnTo>
                  <a:pt x="1042" y="48"/>
                </a:lnTo>
                <a:lnTo>
                  <a:pt x="956" y="29"/>
                </a:lnTo>
                <a:lnTo>
                  <a:pt x="861" y="15"/>
                </a:lnTo>
                <a:lnTo>
                  <a:pt x="761" y="5"/>
                </a:lnTo>
                <a:lnTo>
                  <a:pt x="656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5708650" y="3105150"/>
            <a:ext cx="2216150" cy="849313"/>
          </a:xfrm>
          <a:custGeom>
            <a:avLst/>
            <a:gdLst>
              <a:gd name="T0" fmla="*/ 651 w 1308"/>
              <a:gd name="T1" fmla="*/ 0 h 486"/>
              <a:gd name="T2" fmla="*/ 547 w 1308"/>
              <a:gd name="T3" fmla="*/ 5 h 486"/>
              <a:gd name="T4" fmla="*/ 447 w 1308"/>
              <a:gd name="T5" fmla="*/ 15 h 486"/>
              <a:gd name="T6" fmla="*/ 352 w 1308"/>
              <a:gd name="T7" fmla="*/ 29 h 486"/>
              <a:gd name="T8" fmla="*/ 266 w 1308"/>
              <a:gd name="T9" fmla="*/ 48 h 486"/>
              <a:gd name="T10" fmla="*/ 190 w 1308"/>
              <a:gd name="T11" fmla="*/ 72 h 486"/>
              <a:gd name="T12" fmla="*/ 123 w 1308"/>
              <a:gd name="T13" fmla="*/ 100 h 486"/>
              <a:gd name="T14" fmla="*/ 71 w 1308"/>
              <a:gd name="T15" fmla="*/ 134 h 486"/>
              <a:gd name="T16" fmla="*/ 33 w 1308"/>
              <a:gd name="T17" fmla="*/ 167 h 486"/>
              <a:gd name="T18" fmla="*/ 9 w 1308"/>
              <a:gd name="T19" fmla="*/ 205 h 486"/>
              <a:gd name="T20" fmla="*/ 0 w 1308"/>
              <a:gd name="T21" fmla="*/ 243 h 486"/>
              <a:gd name="T22" fmla="*/ 9 w 1308"/>
              <a:gd name="T23" fmla="*/ 286 h 486"/>
              <a:gd name="T24" fmla="*/ 33 w 1308"/>
              <a:gd name="T25" fmla="*/ 324 h 486"/>
              <a:gd name="T26" fmla="*/ 71 w 1308"/>
              <a:gd name="T27" fmla="*/ 357 h 486"/>
              <a:gd name="T28" fmla="*/ 123 w 1308"/>
              <a:gd name="T29" fmla="*/ 391 h 486"/>
              <a:gd name="T30" fmla="*/ 190 w 1308"/>
              <a:gd name="T31" fmla="*/ 419 h 486"/>
              <a:gd name="T32" fmla="*/ 266 w 1308"/>
              <a:gd name="T33" fmla="*/ 443 h 486"/>
              <a:gd name="T34" fmla="*/ 352 w 1308"/>
              <a:gd name="T35" fmla="*/ 462 h 486"/>
              <a:gd name="T36" fmla="*/ 447 w 1308"/>
              <a:gd name="T37" fmla="*/ 476 h 486"/>
              <a:gd name="T38" fmla="*/ 547 w 1308"/>
              <a:gd name="T39" fmla="*/ 486 h 486"/>
              <a:gd name="T40" fmla="*/ 651 w 1308"/>
              <a:gd name="T41" fmla="*/ 486 h 486"/>
              <a:gd name="T42" fmla="*/ 761 w 1308"/>
              <a:gd name="T43" fmla="*/ 486 h 486"/>
              <a:gd name="T44" fmla="*/ 861 w 1308"/>
              <a:gd name="T45" fmla="*/ 476 h 486"/>
              <a:gd name="T46" fmla="*/ 956 w 1308"/>
              <a:gd name="T47" fmla="*/ 462 h 486"/>
              <a:gd name="T48" fmla="*/ 1042 w 1308"/>
              <a:gd name="T49" fmla="*/ 443 h 486"/>
              <a:gd name="T50" fmla="*/ 1118 w 1308"/>
              <a:gd name="T51" fmla="*/ 419 h 486"/>
              <a:gd name="T52" fmla="*/ 1180 w 1308"/>
              <a:gd name="T53" fmla="*/ 391 h 486"/>
              <a:gd name="T54" fmla="*/ 1237 w 1308"/>
              <a:gd name="T55" fmla="*/ 357 h 486"/>
              <a:gd name="T56" fmla="*/ 1275 w 1308"/>
              <a:gd name="T57" fmla="*/ 324 h 486"/>
              <a:gd name="T58" fmla="*/ 1298 w 1308"/>
              <a:gd name="T59" fmla="*/ 286 h 486"/>
              <a:gd name="T60" fmla="*/ 1308 w 1308"/>
              <a:gd name="T61" fmla="*/ 243 h 486"/>
              <a:gd name="T62" fmla="*/ 1298 w 1308"/>
              <a:gd name="T63" fmla="*/ 205 h 486"/>
              <a:gd name="T64" fmla="*/ 1275 w 1308"/>
              <a:gd name="T65" fmla="*/ 167 h 486"/>
              <a:gd name="T66" fmla="*/ 1237 w 1308"/>
              <a:gd name="T67" fmla="*/ 134 h 486"/>
              <a:gd name="T68" fmla="*/ 1180 w 1308"/>
              <a:gd name="T69" fmla="*/ 100 h 486"/>
              <a:gd name="T70" fmla="*/ 1118 w 1308"/>
              <a:gd name="T71" fmla="*/ 72 h 486"/>
              <a:gd name="T72" fmla="*/ 1042 w 1308"/>
              <a:gd name="T73" fmla="*/ 48 h 486"/>
              <a:gd name="T74" fmla="*/ 956 w 1308"/>
              <a:gd name="T75" fmla="*/ 29 h 486"/>
              <a:gd name="T76" fmla="*/ 861 w 1308"/>
              <a:gd name="T77" fmla="*/ 15 h 486"/>
              <a:gd name="T78" fmla="*/ 761 w 1308"/>
              <a:gd name="T79" fmla="*/ 5 h 486"/>
              <a:gd name="T80" fmla="*/ 651 w 1308"/>
              <a:gd name="T81" fmla="*/ 0 h 486"/>
              <a:gd name="T82" fmla="*/ 651 w 1308"/>
              <a:gd name="T83" fmla="*/ 0 h 4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08"/>
              <a:gd name="T127" fmla="*/ 0 h 486"/>
              <a:gd name="T128" fmla="*/ 1308 w 1308"/>
              <a:gd name="T129" fmla="*/ 486 h 48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08" h="486">
                <a:moveTo>
                  <a:pt x="651" y="0"/>
                </a:moveTo>
                <a:lnTo>
                  <a:pt x="547" y="5"/>
                </a:lnTo>
                <a:lnTo>
                  <a:pt x="447" y="15"/>
                </a:lnTo>
                <a:lnTo>
                  <a:pt x="352" y="29"/>
                </a:lnTo>
                <a:lnTo>
                  <a:pt x="266" y="48"/>
                </a:lnTo>
                <a:lnTo>
                  <a:pt x="190" y="72"/>
                </a:lnTo>
                <a:lnTo>
                  <a:pt x="123" y="100"/>
                </a:lnTo>
                <a:lnTo>
                  <a:pt x="71" y="134"/>
                </a:lnTo>
                <a:lnTo>
                  <a:pt x="33" y="167"/>
                </a:lnTo>
                <a:lnTo>
                  <a:pt x="9" y="205"/>
                </a:lnTo>
                <a:lnTo>
                  <a:pt x="0" y="243"/>
                </a:lnTo>
                <a:lnTo>
                  <a:pt x="9" y="286"/>
                </a:lnTo>
                <a:lnTo>
                  <a:pt x="33" y="324"/>
                </a:lnTo>
                <a:lnTo>
                  <a:pt x="71" y="357"/>
                </a:lnTo>
                <a:lnTo>
                  <a:pt x="123" y="391"/>
                </a:lnTo>
                <a:lnTo>
                  <a:pt x="190" y="419"/>
                </a:lnTo>
                <a:lnTo>
                  <a:pt x="266" y="443"/>
                </a:lnTo>
                <a:lnTo>
                  <a:pt x="352" y="462"/>
                </a:lnTo>
                <a:lnTo>
                  <a:pt x="447" y="476"/>
                </a:lnTo>
                <a:lnTo>
                  <a:pt x="547" y="486"/>
                </a:lnTo>
                <a:lnTo>
                  <a:pt x="651" y="486"/>
                </a:lnTo>
                <a:lnTo>
                  <a:pt x="761" y="486"/>
                </a:lnTo>
                <a:lnTo>
                  <a:pt x="861" y="476"/>
                </a:lnTo>
                <a:lnTo>
                  <a:pt x="956" y="462"/>
                </a:lnTo>
                <a:lnTo>
                  <a:pt x="1042" y="443"/>
                </a:lnTo>
                <a:lnTo>
                  <a:pt x="1118" y="419"/>
                </a:lnTo>
                <a:lnTo>
                  <a:pt x="1180" y="391"/>
                </a:lnTo>
                <a:lnTo>
                  <a:pt x="1237" y="357"/>
                </a:lnTo>
                <a:lnTo>
                  <a:pt x="1275" y="324"/>
                </a:lnTo>
                <a:lnTo>
                  <a:pt x="1298" y="286"/>
                </a:lnTo>
                <a:lnTo>
                  <a:pt x="1308" y="243"/>
                </a:lnTo>
                <a:lnTo>
                  <a:pt x="1298" y="205"/>
                </a:lnTo>
                <a:lnTo>
                  <a:pt x="1275" y="167"/>
                </a:lnTo>
                <a:lnTo>
                  <a:pt x="1237" y="134"/>
                </a:lnTo>
                <a:lnTo>
                  <a:pt x="1180" y="100"/>
                </a:lnTo>
                <a:lnTo>
                  <a:pt x="1118" y="72"/>
                </a:lnTo>
                <a:lnTo>
                  <a:pt x="1042" y="48"/>
                </a:lnTo>
                <a:lnTo>
                  <a:pt x="956" y="29"/>
                </a:lnTo>
                <a:lnTo>
                  <a:pt x="861" y="15"/>
                </a:lnTo>
                <a:lnTo>
                  <a:pt x="761" y="5"/>
                </a:lnTo>
                <a:lnTo>
                  <a:pt x="651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2044700" y="2536825"/>
            <a:ext cx="0" cy="4191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1970088" y="2914650"/>
            <a:ext cx="104775" cy="190500"/>
          </a:xfrm>
          <a:custGeom>
            <a:avLst/>
            <a:gdLst>
              <a:gd name="T0" fmla="*/ 0 w 62"/>
              <a:gd name="T1" fmla="*/ 0 h 109"/>
              <a:gd name="T2" fmla="*/ 33 w 62"/>
              <a:gd name="T3" fmla="*/ 109 h 109"/>
              <a:gd name="T4" fmla="*/ 62 w 62"/>
              <a:gd name="T5" fmla="*/ 5 h 109"/>
              <a:gd name="T6" fmla="*/ 5 w 62"/>
              <a:gd name="T7" fmla="*/ 5 h 109"/>
              <a:gd name="T8" fmla="*/ 5 w 62"/>
              <a:gd name="T9" fmla="*/ 5 h 109"/>
              <a:gd name="T10" fmla="*/ 0 w 62"/>
              <a:gd name="T11" fmla="*/ 0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"/>
              <a:gd name="T19" fmla="*/ 0 h 109"/>
              <a:gd name="T20" fmla="*/ 62 w 62"/>
              <a:gd name="T21" fmla="*/ 109 h 1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" h="109">
                <a:moveTo>
                  <a:pt x="0" y="0"/>
                </a:moveTo>
                <a:lnTo>
                  <a:pt x="33" y="109"/>
                </a:lnTo>
                <a:lnTo>
                  <a:pt x="62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6811963" y="2724150"/>
            <a:ext cx="1587" cy="3651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6764338" y="2574925"/>
            <a:ext cx="96837" cy="182563"/>
          </a:xfrm>
          <a:custGeom>
            <a:avLst/>
            <a:gdLst>
              <a:gd name="T0" fmla="*/ 57 w 57"/>
              <a:gd name="T1" fmla="*/ 105 h 105"/>
              <a:gd name="T2" fmla="*/ 28 w 57"/>
              <a:gd name="T3" fmla="*/ 0 h 105"/>
              <a:gd name="T4" fmla="*/ 0 w 57"/>
              <a:gd name="T5" fmla="*/ 105 h 105"/>
              <a:gd name="T6" fmla="*/ 57 w 57"/>
              <a:gd name="T7" fmla="*/ 105 h 105"/>
              <a:gd name="T8" fmla="*/ 57 w 57"/>
              <a:gd name="T9" fmla="*/ 105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105"/>
              <a:gd name="T17" fmla="*/ 57 w 57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105">
                <a:moveTo>
                  <a:pt x="57" y="105"/>
                </a:moveTo>
                <a:lnTo>
                  <a:pt x="28" y="0"/>
                </a:lnTo>
                <a:lnTo>
                  <a:pt x="0" y="105"/>
                </a:lnTo>
                <a:lnTo>
                  <a:pt x="57" y="1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3124200" y="3505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143000"/>
          </a:xfrm>
        </p:spPr>
        <p:txBody>
          <a:bodyPr/>
          <a:lstStyle/>
          <a:p>
            <a:r>
              <a:rPr lang="en-US" dirty="0" smtClean="0"/>
              <a:t>Symmetric </a:t>
            </a:r>
            <a:r>
              <a:rPr lang="en-US" dirty="0"/>
              <a:t>Key (DES, IDEA)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Single key (symmetric) is shared between parties, kept secret from everyone else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Ciphertext</a:t>
            </a:r>
            <a:r>
              <a:rPr lang="en-US" sz="2400" dirty="0"/>
              <a:t> = (M)^K; Plaintext = M = ((M)^K)^K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K kept secret, then both parties know M is authentic and secret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1653500"/>
            <a:ext cx="7010400" cy="2133600"/>
            <a:chOff x="773" y="672"/>
            <a:chExt cx="4139" cy="1222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1120" y="672"/>
              <a:ext cx="575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Arial" pitchFamily="-65" charset="0"/>
                </a:rPr>
                <a:t>Plaintext</a:t>
              </a:r>
              <a:endParaRPr lang="en-US">
                <a:latin typeface="Times New Roman" pitchFamily="-65" charset="0"/>
              </a:endParaRP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056" y="1243"/>
              <a:ext cx="816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dirty="0">
                  <a:solidFill>
                    <a:srgbClr val="000000"/>
                  </a:solidFill>
                  <a:latin typeface="Arial" pitchFamily="-65" charset="0"/>
                </a:rPr>
                <a:t>Encrypt with</a:t>
              </a:r>
              <a:endParaRPr lang="en-US" dirty="0">
                <a:latin typeface="Times New Roman" pitchFamily="-65" charset="0"/>
              </a:endParaRP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088" y="1428"/>
              <a:ext cx="87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0000"/>
                  </a:solidFill>
                  <a:latin typeface="Arial" pitchFamily="-65" charset="0"/>
                </a:rPr>
                <a:t>symmetric </a:t>
              </a:r>
              <a:r>
                <a:rPr lang="en-US" dirty="0">
                  <a:solidFill>
                    <a:srgbClr val="000000"/>
                  </a:solidFill>
                  <a:latin typeface="Arial" pitchFamily="-65" charset="0"/>
                </a:rPr>
                <a:t>key</a:t>
              </a:r>
              <a:endParaRPr lang="en-US" dirty="0">
                <a:latin typeface="Times New Roman" pitchFamily="-65" charset="0"/>
              </a:endParaRP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1791" y="1428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endParaRPr lang="en-US">
                <a:latin typeface="Times New Roman" pitchFamily="-65" charset="0"/>
              </a:endParaRP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2508" y="1642"/>
              <a:ext cx="683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Arial" pitchFamily="-65" charset="0"/>
                </a:rPr>
                <a:t>Ciphertext</a:t>
              </a:r>
              <a:endParaRPr lang="en-US">
                <a:latin typeface="Times New Roman" pitchFamily="-65" charset="0"/>
              </a:endParaRP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3950" y="672"/>
              <a:ext cx="576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Arial" pitchFamily="-65" charset="0"/>
                </a:rPr>
                <a:t>Plaintext</a:t>
              </a:r>
              <a:endParaRPr lang="en-US">
                <a:latin typeface="Times New Roman" pitchFamily="-65" charset="0"/>
              </a:endParaRP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3896" y="1244"/>
              <a:ext cx="82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dirty="0">
                  <a:solidFill>
                    <a:srgbClr val="000000"/>
                  </a:solidFill>
                  <a:latin typeface="Arial" pitchFamily="-65" charset="0"/>
                </a:rPr>
                <a:t>Decrypt with</a:t>
              </a:r>
              <a:endParaRPr lang="en-US" dirty="0">
                <a:latin typeface="Times New Roman" pitchFamily="-65" charset="0"/>
              </a:endParaRP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3884" y="1428"/>
              <a:ext cx="87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0000"/>
                  </a:solidFill>
                  <a:latin typeface="Arial" pitchFamily="-65" charset="0"/>
                </a:rPr>
                <a:t>symmetric </a:t>
              </a:r>
              <a:r>
                <a:rPr lang="en-US" dirty="0">
                  <a:solidFill>
                    <a:srgbClr val="000000"/>
                  </a:solidFill>
                  <a:latin typeface="Arial" pitchFamily="-65" charset="0"/>
                </a:rPr>
                <a:t>key</a:t>
              </a:r>
              <a:endParaRPr lang="en-US" dirty="0">
                <a:latin typeface="Times New Roman" pitchFamily="-65" charset="0"/>
              </a:endParaRP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4649" y="1428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endParaRPr lang="en-US">
                <a:latin typeface="Times New Roman" pitchFamily="-65" charset="0"/>
              </a:endParaRPr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auto">
            <a:xfrm>
              <a:off x="773" y="1185"/>
              <a:ext cx="1308" cy="486"/>
            </a:xfrm>
            <a:custGeom>
              <a:avLst/>
              <a:gdLst>
                <a:gd name="T0" fmla="*/ 656 w 1308"/>
                <a:gd name="T1" fmla="*/ 0 h 486"/>
                <a:gd name="T2" fmla="*/ 552 w 1308"/>
                <a:gd name="T3" fmla="*/ 5 h 486"/>
                <a:gd name="T4" fmla="*/ 447 w 1308"/>
                <a:gd name="T5" fmla="*/ 15 h 486"/>
                <a:gd name="T6" fmla="*/ 357 w 1308"/>
                <a:gd name="T7" fmla="*/ 29 h 486"/>
                <a:gd name="T8" fmla="*/ 271 w 1308"/>
                <a:gd name="T9" fmla="*/ 48 h 486"/>
                <a:gd name="T10" fmla="*/ 195 w 1308"/>
                <a:gd name="T11" fmla="*/ 72 h 486"/>
                <a:gd name="T12" fmla="*/ 128 w 1308"/>
                <a:gd name="T13" fmla="*/ 100 h 486"/>
                <a:gd name="T14" fmla="*/ 76 w 1308"/>
                <a:gd name="T15" fmla="*/ 134 h 486"/>
                <a:gd name="T16" fmla="*/ 33 w 1308"/>
                <a:gd name="T17" fmla="*/ 167 h 486"/>
                <a:gd name="T18" fmla="*/ 9 w 1308"/>
                <a:gd name="T19" fmla="*/ 205 h 486"/>
                <a:gd name="T20" fmla="*/ 0 w 1308"/>
                <a:gd name="T21" fmla="*/ 243 h 486"/>
                <a:gd name="T22" fmla="*/ 9 w 1308"/>
                <a:gd name="T23" fmla="*/ 286 h 486"/>
                <a:gd name="T24" fmla="*/ 33 w 1308"/>
                <a:gd name="T25" fmla="*/ 324 h 486"/>
                <a:gd name="T26" fmla="*/ 76 w 1308"/>
                <a:gd name="T27" fmla="*/ 357 h 486"/>
                <a:gd name="T28" fmla="*/ 128 w 1308"/>
                <a:gd name="T29" fmla="*/ 391 h 486"/>
                <a:gd name="T30" fmla="*/ 195 w 1308"/>
                <a:gd name="T31" fmla="*/ 419 h 486"/>
                <a:gd name="T32" fmla="*/ 271 w 1308"/>
                <a:gd name="T33" fmla="*/ 443 h 486"/>
                <a:gd name="T34" fmla="*/ 357 w 1308"/>
                <a:gd name="T35" fmla="*/ 462 h 486"/>
                <a:gd name="T36" fmla="*/ 447 w 1308"/>
                <a:gd name="T37" fmla="*/ 476 h 486"/>
                <a:gd name="T38" fmla="*/ 552 w 1308"/>
                <a:gd name="T39" fmla="*/ 486 h 486"/>
                <a:gd name="T40" fmla="*/ 656 w 1308"/>
                <a:gd name="T41" fmla="*/ 486 h 486"/>
                <a:gd name="T42" fmla="*/ 761 w 1308"/>
                <a:gd name="T43" fmla="*/ 486 h 486"/>
                <a:gd name="T44" fmla="*/ 861 w 1308"/>
                <a:gd name="T45" fmla="*/ 476 h 486"/>
                <a:gd name="T46" fmla="*/ 956 w 1308"/>
                <a:gd name="T47" fmla="*/ 462 h 486"/>
                <a:gd name="T48" fmla="*/ 1042 w 1308"/>
                <a:gd name="T49" fmla="*/ 443 h 486"/>
                <a:gd name="T50" fmla="*/ 1118 w 1308"/>
                <a:gd name="T51" fmla="*/ 419 h 486"/>
                <a:gd name="T52" fmla="*/ 1184 w 1308"/>
                <a:gd name="T53" fmla="*/ 391 h 486"/>
                <a:gd name="T54" fmla="*/ 1237 w 1308"/>
                <a:gd name="T55" fmla="*/ 357 h 486"/>
                <a:gd name="T56" fmla="*/ 1275 w 1308"/>
                <a:gd name="T57" fmla="*/ 324 h 486"/>
                <a:gd name="T58" fmla="*/ 1303 w 1308"/>
                <a:gd name="T59" fmla="*/ 286 h 486"/>
                <a:gd name="T60" fmla="*/ 1308 w 1308"/>
                <a:gd name="T61" fmla="*/ 243 h 486"/>
                <a:gd name="T62" fmla="*/ 1303 w 1308"/>
                <a:gd name="T63" fmla="*/ 205 h 486"/>
                <a:gd name="T64" fmla="*/ 1275 w 1308"/>
                <a:gd name="T65" fmla="*/ 167 h 486"/>
                <a:gd name="T66" fmla="*/ 1237 w 1308"/>
                <a:gd name="T67" fmla="*/ 134 h 486"/>
                <a:gd name="T68" fmla="*/ 1184 w 1308"/>
                <a:gd name="T69" fmla="*/ 100 h 486"/>
                <a:gd name="T70" fmla="*/ 1118 w 1308"/>
                <a:gd name="T71" fmla="*/ 72 h 486"/>
                <a:gd name="T72" fmla="*/ 1042 w 1308"/>
                <a:gd name="T73" fmla="*/ 48 h 486"/>
                <a:gd name="T74" fmla="*/ 956 w 1308"/>
                <a:gd name="T75" fmla="*/ 29 h 486"/>
                <a:gd name="T76" fmla="*/ 861 w 1308"/>
                <a:gd name="T77" fmla="*/ 15 h 486"/>
                <a:gd name="T78" fmla="*/ 761 w 1308"/>
                <a:gd name="T79" fmla="*/ 5 h 486"/>
                <a:gd name="T80" fmla="*/ 656 w 1308"/>
                <a:gd name="T81" fmla="*/ 0 h 486"/>
                <a:gd name="T82" fmla="*/ 656 w 1308"/>
                <a:gd name="T83" fmla="*/ 0 h 4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08"/>
                <a:gd name="T127" fmla="*/ 0 h 486"/>
                <a:gd name="T128" fmla="*/ 1308 w 1308"/>
                <a:gd name="T129" fmla="*/ 486 h 48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08" h="486">
                  <a:moveTo>
                    <a:pt x="656" y="0"/>
                  </a:moveTo>
                  <a:lnTo>
                    <a:pt x="552" y="5"/>
                  </a:lnTo>
                  <a:lnTo>
                    <a:pt x="447" y="15"/>
                  </a:lnTo>
                  <a:lnTo>
                    <a:pt x="357" y="29"/>
                  </a:lnTo>
                  <a:lnTo>
                    <a:pt x="271" y="48"/>
                  </a:lnTo>
                  <a:lnTo>
                    <a:pt x="195" y="72"/>
                  </a:lnTo>
                  <a:lnTo>
                    <a:pt x="128" y="100"/>
                  </a:lnTo>
                  <a:lnTo>
                    <a:pt x="76" y="134"/>
                  </a:lnTo>
                  <a:lnTo>
                    <a:pt x="33" y="167"/>
                  </a:lnTo>
                  <a:lnTo>
                    <a:pt x="9" y="205"/>
                  </a:lnTo>
                  <a:lnTo>
                    <a:pt x="0" y="243"/>
                  </a:lnTo>
                  <a:lnTo>
                    <a:pt x="9" y="286"/>
                  </a:lnTo>
                  <a:lnTo>
                    <a:pt x="33" y="324"/>
                  </a:lnTo>
                  <a:lnTo>
                    <a:pt x="76" y="357"/>
                  </a:lnTo>
                  <a:lnTo>
                    <a:pt x="128" y="391"/>
                  </a:lnTo>
                  <a:lnTo>
                    <a:pt x="195" y="419"/>
                  </a:lnTo>
                  <a:lnTo>
                    <a:pt x="271" y="443"/>
                  </a:lnTo>
                  <a:lnTo>
                    <a:pt x="357" y="462"/>
                  </a:lnTo>
                  <a:lnTo>
                    <a:pt x="447" y="476"/>
                  </a:lnTo>
                  <a:lnTo>
                    <a:pt x="552" y="486"/>
                  </a:lnTo>
                  <a:lnTo>
                    <a:pt x="656" y="486"/>
                  </a:lnTo>
                  <a:lnTo>
                    <a:pt x="761" y="486"/>
                  </a:lnTo>
                  <a:lnTo>
                    <a:pt x="861" y="476"/>
                  </a:lnTo>
                  <a:lnTo>
                    <a:pt x="956" y="462"/>
                  </a:lnTo>
                  <a:lnTo>
                    <a:pt x="1042" y="443"/>
                  </a:lnTo>
                  <a:lnTo>
                    <a:pt x="1118" y="419"/>
                  </a:lnTo>
                  <a:lnTo>
                    <a:pt x="1184" y="391"/>
                  </a:lnTo>
                  <a:lnTo>
                    <a:pt x="1237" y="357"/>
                  </a:lnTo>
                  <a:lnTo>
                    <a:pt x="1275" y="324"/>
                  </a:lnTo>
                  <a:lnTo>
                    <a:pt x="1303" y="286"/>
                  </a:lnTo>
                  <a:lnTo>
                    <a:pt x="1308" y="243"/>
                  </a:lnTo>
                  <a:lnTo>
                    <a:pt x="1303" y="205"/>
                  </a:lnTo>
                  <a:lnTo>
                    <a:pt x="1275" y="167"/>
                  </a:lnTo>
                  <a:lnTo>
                    <a:pt x="1237" y="134"/>
                  </a:lnTo>
                  <a:lnTo>
                    <a:pt x="1184" y="100"/>
                  </a:lnTo>
                  <a:lnTo>
                    <a:pt x="1118" y="72"/>
                  </a:lnTo>
                  <a:lnTo>
                    <a:pt x="1042" y="48"/>
                  </a:lnTo>
                  <a:lnTo>
                    <a:pt x="956" y="29"/>
                  </a:lnTo>
                  <a:lnTo>
                    <a:pt x="861" y="15"/>
                  </a:lnTo>
                  <a:lnTo>
                    <a:pt x="761" y="5"/>
                  </a:lnTo>
                  <a:lnTo>
                    <a:pt x="656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auto">
            <a:xfrm>
              <a:off x="3604" y="1185"/>
              <a:ext cx="1308" cy="486"/>
            </a:xfrm>
            <a:custGeom>
              <a:avLst/>
              <a:gdLst>
                <a:gd name="T0" fmla="*/ 651 w 1308"/>
                <a:gd name="T1" fmla="*/ 0 h 486"/>
                <a:gd name="T2" fmla="*/ 547 w 1308"/>
                <a:gd name="T3" fmla="*/ 5 h 486"/>
                <a:gd name="T4" fmla="*/ 447 w 1308"/>
                <a:gd name="T5" fmla="*/ 15 h 486"/>
                <a:gd name="T6" fmla="*/ 352 w 1308"/>
                <a:gd name="T7" fmla="*/ 29 h 486"/>
                <a:gd name="T8" fmla="*/ 266 w 1308"/>
                <a:gd name="T9" fmla="*/ 48 h 486"/>
                <a:gd name="T10" fmla="*/ 190 w 1308"/>
                <a:gd name="T11" fmla="*/ 72 h 486"/>
                <a:gd name="T12" fmla="*/ 123 w 1308"/>
                <a:gd name="T13" fmla="*/ 100 h 486"/>
                <a:gd name="T14" fmla="*/ 71 w 1308"/>
                <a:gd name="T15" fmla="*/ 134 h 486"/>
                <a:gd name="T16" fmla="*/ 33 w 1308"/>
                <a:gd name="T17" fmla="*/ 167 h 486"/>
                <a:gd name="T18" fmla="*/ 9 w 1308"/>
                <a:gd name="T19" fmla="*/ 205 h 486"/>
                <a:gd name="T20" fmla="*/ 0 w 1308"/>
                <a:gd name="T21" fmla="*/ 243 h 486"/>
                <a:gd name="T22" fmla="*/ 9 w 1308"/>
                <a:gd name="T23" fmla="*/ 286 h 486"/>
                <a:gd name="T24" fmla="*/ 33 w 1308"/>
                <a:gd name="T25" fmla="*/ 324 h 486"/>
                <a:gd name="T26" fmla="*/ 71 w 1308"/>
                <a:gd name="T27" fmla="*/ 357 h 486"/>
                <a:gd name="T28" fmla="*/ 123 w 1308"/>
                <a:gd name="T29" fmla="*/ 391 h 486"/>
                <a:gd name="T30" fmla="*/ 190 w 1308"/>
                <a:gd name="T31" fmla="*/ 419 h 486"/>
                <a:gd name="T32" fmla="*/ 266 w 1308"/>
                <a:gd name="T33" fmla="*/ 443 h 486"/>
                <a:gd name="T34" fmla="*/ 352 w 1308"/>
                <a:gd name="T35" fmla="*/ 462 h 486"/>
                <a:gd name="T36" fmla="*/ 447 w 1308"/>
                <a:gd name="T37" fmla="*/ 476 h 486"/>
                <a:gd name="T38" fmla="*/ 547 w 1308"/>
                <a:gd name="T39" fmla="*/ 486 h 486"/>
                <a:gd name="T40" fmla="*/ 651 w 1308"/>
                <a:gd name="T41" fmla="*/ 486 h 486"/>
                <a:gd name="T42" fmla="*/ 761 w 1308"/>
                <a:gd name="T43" fmla="*/ 486 h 486"/>
                <a:gd name="T44" fmla="*/ 861 w 1308"/>
                <a:gd name="T45" fmla="*/ 476 h 486"/>
                <a:gd name="T46" fmla="*/ 956 w 1308"/>
                <a:gd name="T47" fmla="*/ 462 h 486"/>
                <a:gd name="T48" fmla="*/ 1042 w 1308"/>
                <a:gd name="T49" fmla="*/ 443 h 486"/>
                <a:gd name="T50" fmla="*/ 1118 w 1308"/>
                <a:gd name="T51" fmla="*/ 419 h 486"/>
                <a:gd name="T52" fmla="*/ 1180 w 1308"/>
                <a:gd name="T53" fmla="*/ 391 h 486"/>
                <a:gd name="T54" fmla="*/ 1237 w 1308"/>
                <a:gd name="T55" fmla="*/ 357 h 486"/>
                <a:gd name="T56" fmla="*/ 1275 w 1308"/>
                <a:gd name="T57" fmla="*/ 324 h 486"/>
                <a:gd name="T58" fmla="*/ 1298 w 1308"/>
                <a:gd name="T59" fmla="*/ 286 h 486"/>
                <a:gd name="T60" fmla="*/ 1308 w 1308"/>
                <a:gd name="T61" fmla="*/ 243 h 486"/>
                <a:gd name="T62" fmla="*/ 1298 w 1308"/>
                <a:gd name="T63" fmla="*/ 205 h 486"/>
                <a:gd name="T64" fmla="*/ 1275 w 1308"/>
                <a:gd name="T65" fmla="*/ 167 h 486"/>
                <a:gd name="T66" fmla="*/ 1237 w 1308"/>
                <a:gd name="T67" fmla="*/ 134 h 486"/>
                <a:gd name="T68" fmla="*/ 1180 w 1308"/>
                <a:gd name="T69" fmla="*/ 100 h 486"/>
                <a:gd name="T70" fmla="*/ 1118 w 1308"/>
                <a:gd name="T71" fmla="*/ 72 h 486"/>
                <a:gd name="T72" fmla="*/ 1042 w 1308"/>
                <a:gd name="T73" fmla="*/ 48 h 486"/>
                <a:gd name="T74" fmla="*/ 956 w 1308"/>
                <a:gd name="T75" fmla="*/ 29 h 486"/>
                <a:gd name="T76" fmla="*/ 861 w 1308"/>
                <a:gd name="T77" fmla="*/ 15 h 486"/>
                <a:gd name="T78" fmla="*/ 761 w 1308"/>
                <a:gd name="T79" fmla="*/ 5 h 486"/>
                <a:gd name="T80" fmla="*/ 651 w 1308"/>
                <a:gd name="T81" fmla="*/ 0 h 486"/>
                <a:gd name="T82" fmla="*/ 651 w 1308"/>
                <a:gd name="T83" fmla="*/ 0 h 4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08"/>
                <a:gd name="T127" fmla="*/ 0 h 486"/>
                <a:gd name="T128" fmla="*/ 1308 w 1308"/>
                <a:gd name="T129" fmla="*/ 486 h 48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08" h="486">
                  <a:moveTo>
                    <a:pt x="651" y="0"/>
                  </a:moveTo>
                  <a:lnTo>
                    <a:pt x="547" y="5"/>
                  </a:lnTo>
                  <a:lnTo>
                    <a:pt x="447" y="15"/>
                  </a:lnTo>
                  <a:lnTo>
                    <a:pt x="352" y="29"/>
                  </a:lnTo>
                  <a:lnTo>
                    <a:pt x="266" y="48"/>
                  </a:lnTo>
                  <a:lnTo>
                    <a:pt x="190" y="72"/>
                  </a:lnTo>
                  <a:lnTo>
                    <a:pt x="123" y="100"/>
                  </a:lnTo>
                  <a:lnTo>
                    <a:pt x="71" y="134"/>
                  </a:lnTo>
                  <a:lnTo>
                    <a:pt x="33" y="167"/>
                  </a:lnTo>
                  <a:lnTo>
                    <a:pt x="9" y="205"/>
                  </a:lnTo>
                  <a:lnTo>
                    <a:pt x="0" y="243"/>
                  </a:lnTo>
                  <a:lnTo>
                    <a:pt x="9" y="286"/>
                  </a:lnTo>
                  <a:lnTo>
                    <a:pt x="33" y="324"/>
                  </a:lnTo>
                  <a:lnTo>
                    <a:pt x="71" y="357"/>
                  </a:lnTo>
                  <a:lnTo>
                    <a:pt x="123" y="391"/>
                  </a:lnTo>
                  <a:lnTo>
                    <a:pt x="190" y="419"/>
                  </a:lnTo>
                  <a:lnTo>
                    <a:pt x="266" y="443"/>
                  </a:lnTo>
                  <a:lnTo>
                    <a:pt x="352" y="462"/>
                  </a:lnTo>
                  <a:lnTo>
                    <a:pt x="447" y="476"/>
                  </a:lnTo>
                  <a:lnTo>
                    <a:pt x="547" y="486"/>
                  </a:lnTo>
                  <a:lnTo>
                    <a:pt x="651" y="486"/>
                  </a:lnTo>
                  <a:lnTo>
                    <a:pt x="761" y="486"/>
                  </a:lnTo>
                  <a:lnTo>
                    <a:pt x="861" y="476"/>
                  </a:lnTo>
                  <a:lnTo>
                    <a:pt x="956" y="462"/>
                  </a:lnTo>
                  <a:lnTo>
                    <a:pt x="1042" y="443"/>
                  </a:lnTo>
                  <a:lnTo>
                    <a:pt x="1118" y="419"/>
                  </a:lnTo>
                  <a:lnTo>
                    <a:pt x="1180" y="391"/>
                  </a:lnTo>
                  <a:lnTo>
                    <a:pt x="1237" y="357"/>
                  </a:lnTo>
                  <a:lnTo>
                    <a:pt x="1275" y="324"/>
                  </a:lnTo>
                  <a:lnTo>
                    <a:pt x="1298" y="286"/>
                  </a:lnTo>
                  <a:lnTo>
                    <a:pt x="1308" y="243"/>
                  </a:lnTo>
                  <a:lnTo>
                    <a:pt x="1298" y="205"/>
                  </a:lnTo>
                  <a:lnTo>
                    <a:pt x="1275" y="167"/>
                  </a:lnTo>
                  <a:lnTo>
                    <a:pt x="1237" y="134"/>
                  </a:lnTo>
                  <a:lnTo>
                    <a:pt x="1180" y="100"/>
                  </a:lnTo>
                  <a:lnTo>
                    <a:pt x="1118" y="72"/>
                  </a:lnTo>
                  <a:lnTo>
                    <a:pt x="1042" y="48"/>
                  </a:lnTo>
                  <a:lnTo>
                    <a:pt x="956" y="29"/>
                  </a:lnTo>
                  <a:lnTo>
                    <a:pt x="861" y="15"/>
                  </a:lnTo>
                  <a:lnTo>
                    <a:pt x="761" y="5"/>
                  </a:lnTo>
                  <a:lnTo>
                    <a:pt x="651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 flipH="1">
              <a:off x="1440" y="859"/>
              <a:ext cx="0" cy="2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auto">
            <a:xfrm>
              <a:off x="1396" y="1076"/>
              <a:ext cx="62" cy="109"/>
            </a:xfrm>
            <a:custGeom>
              <a:avLst/>
              <a:gdLst>
                <a:gd name="T0" fmla="*/ 0 w 62"/>
                <a:gd name="T1" fmla="*/ 0 h 109"/>
                <a:gd name="T2" fmla="*/ 33 w 62"/>
                <a:gd name="T3" fmla="*/ 109 h 109"/>
                <a:gd name="T4" fmla="*/ 62 w 62"/>
                <a:gd name="T5" fmla="*/ 5 h 109"/>
                <a:gd name="T6" fmla="*/ 5 w 62"/>
                <a:gd name="T7" fmla="*/ 5 h 109"/>
                <a:gd name="T8" fmla="*/ 5 w 62"/>
                <a:gd name="T9" fmla="*/ 5 h 109"/>
                <a:gd name="T10" fmla="*/ 0 w 62"/>
                <a:gd name="T11" fmla="*/ 0 h 1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109"/>
                <a:gd name="T20" fmla="*/ 62 w 62"/>
                <a:gd name="T21" fmla="*/ 109 h 1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109">
                  <a:moveTo>
                    <a:pt x="0" y="0"/>
                  </a:moveTo>
                  <a:lnTo>
                    <a:pt x="33" y="109"/>
                  </a:lnTo>
                  <a:lnTo>
                    <a:pt x="62" y="5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 flipV="1">
              <a:off x="4255" y="967"/>
              <a:ext cx="1" cy="20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1" name="Freeform 19"/>
            <p:cNvSpPr>
              <a:spLocks/>
            </p:cNvSpPr>
            <p:nvPr/>
          </p:nvSpPr>
          <p:spPr bwMode="auto">
            <a:xfrm>
              <a:off x="4227" y="881"/>
              <a:ext cx="57" cy="105"/>
            </a:xfrm>
            <a:custGeom>
              <a:avLst/>
              <a:gdLst>
                <a:gd name="T0" fmla="*/ 57 w 57"/>
                <a:gd name="T1" fmla="*/ 105 h 105"/>
                <a:gd name="T2" fmla="*/ 28 w 57"/>
                <a:gd name="T3" fmla="*/ 0 h 105"/>
                <a:gd name="T4" fmla="*/ 0 w 57"/>
                <a:gd name="T5" fmla="*/ 105 h 105"/>
                <a:gd name="T6" fmla="*/ 57 w 57"/>
                <a:gd name="T7" fmla="*/ 105 h 105"/>
                <a:gd name="T8" fmla="*/ 57 w 57"/>
                <a:gd name="T9" fmla="*/ 105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105"/>
                <a:gd name="T17" fmla="*/ 57 w 57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105">
                  <a:moveTo>
                    <a:pt x="57" y="105"/>
                  </a:moveTo>
                  <a:lnTo>
                    <a:pt x="28" y="0"/>
                  </a:lnTo>
                  <a:lnTo>
                    <a:pt x="0" y="105"/>
                  </a:lnTo>
                  <a:lnTo>
                    <a:pt x="57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auto">
            <a:xfrm>
              <a:off x="1425" y="1671"/>
              <a:ext cx="2830" cy="223"/>
            </a:xfrm>
            <a:custGeom>
              <a:avLst/>
              <a:gdLst>
                <a:gd name="T0" fmla="*/ 0 w 2830"/>
                <a:gd name="T1" fmla="*/ 0 h 223"/>
                <a:gd name="T2" fmla="*/ 4 w 2830"/>
                <a:gd name="T3" fmla="*/ 223 h 223"/>
                <a:gd name="T4" fmla="*/ 2830 w 2830"/>
                <a:gd name="T5" fmla="*/ 223 h 223"/>
                <a:gd name="T6" fmla="*/ 2830 w 2830"/>
                <a:gd name="T7" fmla="*/ 109 h 2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30"/>
                <a:gd name="T13" fmla="*/ 0 h 223"/>
                <a:gd name="T14" fmla="*/ 2830 w 2830"/>
                <a:gd name="T15" fmla="*/ 223 h 2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30" h="223">
                  <a:moveTo>
                    <a:pt x="0" y="0"/>
                  </a:moveTo>
                  <a:lnTo>
                    <a:pt x="4" y="223"/>
                  </a:lnTo>
                  <a:lnTo>
                    <a:pt x="2830" y="223"/>
                  </a:lnTo>
                  <a:lnTo>
                    <a:pt x="2830" y="109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3" name="Freeform 21"/>
            <p:cNvSpPr>
              <a:spLocks/>
            </p:cNvSpPr>
            <p:nvPr/>
          </p:nvSpPr>
          <p:spPr bwMode="auto">
            <a:xfrm>
              <a:off x="4227" y="1675"/>
              <a:ext cx="57" cy="110"/>
            </a:xfrm>
            <a:custGeom>
              <a:avLst/>
              <a:gdLst>
                <a:gd name="T0" fmla="*/ 57 w 57"/>
                <a:gd name="T1" fmla="*/ 105 h 110"/>
                <a:gd name="T2" fmla="*/ 28 w 57"/>
                <a:gd name="T3" fmla="*/ 0 h 110"/>
                <a:gd name="T4" fmla="*/ 0 w 57"/>
                <a:gd name="T5" fmla="*/ 110 h 110"/>
                <a:gd name="T6" fmla="*/ 57 w 57"/>
                <a:gd name="T7" fmla="*/ 110 h 110"/>
                <a:gd name="T8" fmla="*/ 57 w 57"/>
                <a:gd name="T9" fmla="*/ 110 h 110"/>
                <a:gd name="T10" fmla="*/ 57 w 57"/>
                <a:gd name="T11" fmla="*/ 105 h 1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110"/>
                <a:gd name="T20" fmla="*/ 57 w 57"/>
                <a:gd name="T21" fmla="*/ 110 h 1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110">
                  <a:moveTo>
                    <a:pt x="57" y="105"/>
                  </a:moveTo>
                  <a:lnTo>
                    <a:pt x="28" y="0"/>
                  </a:lnTo>
                  <a:lnTo>
                    <a:pt x="0" y="110"/>
                  </a:lnTo>
                  <a:lnTo>
                    <a:pt x="57" y="110"/>
                  </a:lnTo>
                  <a:lnTo>
                    <a:pt x="57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Key (RSA, PGP)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751263"/>
            <a:ext cx="8534400" cy="28882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Keys </a:t>
            </a:r>
            <a:r>
              <a:rPr lang="en-US" sz="2800" dirty="0"/>
              <a:t>come in </a:t>
            </a:r>
            <a:r>
              <a:rPr lang="en-US" sz="2800" dirty="0" smtClean="0"/>
              <a:t>pairs: public </a:t>
            </a:r>
            <a:r>
              <a:rPr lang="en-US" sz="2800" dirty="0"/>
              <a:t>and private</a:t>
            </a:r>
          </a:p>
          <a:p>
            <a:pPr lvl="1">
              <a:lnSpc>
                <a:spcPct val="90000"/>
              </a:lnSpc>
            </a:pPr>
            <a:r>
              <a:rPr lang="en-US" sz="2824" dirty="0"/>
              <a:t>Each</a:t>
            </a:r>
            <a:r>
              <a:rPr lang="en-US" sz="2824" dirty="0" smtClean="0"/>
              <a:t> principal gets </a:t>
            </a:r>
            <a:r>
              <a:rPr lang="en-US" sz="2824" dirty="0"/>
              <a:t>its own pair</a:t>
            </a:r>
          </a:p>
          <a:p>
            <a:pPr lvl="1">
              <a:lnSpc>
                <a:spcPct val="90000"/>
              </a:lnSpc>
            </a:pPr>
            <a:r>
              <a:rPr lang="en-US" sz="2824" dirty="0"/>
              <a:t>Public key can be published; private is secret to entity</a:t>
            </a:r>
          </a:p>
          <a:p>
            <a:pPr lvl="2">
              <a:lnSpc>
                <a:spcPct val="90000"/>
              </a:lnSpc>
            </a:pPr>
            <a:r>
              <a:rPr lang="en-US" sz="2824" dirty="0"/>
              <a:t>can’t derive K-private from K-public, even given M, (M)^K-</a:t>
            </a:r>
            <a:r>
              <a:rPr lang="en-US" sz="2824" dirty="0" err="1"/>
              <a:t>priv</a:t>
            </a:r>
            <a:endParaRPr lang="en-US" sz="2824" dirty="0" smtClean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87488" y="1524325"/>
            <a:ext cx="9747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Plaintext</a:t>
            </a:r>
            <a:endParaRPr lang="en-US" dirty="0">
              <a:latin typeface="Times New Roman" pitchFamily="-65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279525" y="2521275"/>
            <a:ext cx="138271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Encrypt with</a:t>
            </a:r>
            <a:endParaRPr lang="en-US" dirty="0">
              <a:latin typeface="Times New Roman" pitchFamily="-65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433513" y="2845125"/>
            <a:ext cx="11303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public key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624138" y="2845125"/>
            <a:ext cx="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pitchFamily="-65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436938" y="3218188"/>
            <a:ext cx="1960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-65" charset="0"/>
              </a:rPr>
              <a:t>Secret Ciphertext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281738" y="1524325"/>
            <a:ext cx="9747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Plaintext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6051550" y="2522863"/>
            <a:ext cx="139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Decrypt with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169025" y="2845125"/>
            <a:ext cx="1227138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private key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7464425" y="2845125"/>
            <a:ext cx="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pitchFamily="-65" charset="0"/>
            </a:endParaRPr>
          </a:p>
        </p:txBody>
      </p:sp>
      <p:sp>
        <p:nvSpPr>
          <p:cNvPr id="19469" name="Freeform 13"/>
          <p:cNvSpPr>
            <a:spLocks/>
          </p:cNvSpPr>
          <p:nvPr/>
        </p:nvSpPr>
        <p:spPr bwMode="auto">
          <a:xfrm>
            <a:off x="900113" y="2419675"/>
            <a:ext cx="2216150" cy="849313"/>
          </a:xfrm>
          <a:custGeom>
            <a:avLst/>
            <a:gdLst>
              <a:gd name="T0" fmla="*/ 656 w 1308"/>
              <a:gd name="T1" fmla="*/ 0 h 486"/>
              <a:gd name="T2" fmla="*/ 552 w 1308"/>
              <a:gd name="T3" fmla="*/ 5 h 486"/>
              <a:gd name="T4" fmla="*/ 447 w 1308"/>
              <a:gd name="T5" fmla="*/ 15 h 486"/>
              <a:gd name="T6" fmla="*/ 357 w 1308"/>
              <a:gd name="T7" fmla="*/ 29 h 486"/>
              <a:gd name="T8" fmla="*/ 271 w 1308"/>
              <a:gd name="T9" fmla="*/ 48 h 486"/>
              <a:gd name="T10" fmla="*/ 195 w 1308"/>
              <a:gd name="T11" fmla="*/ 72 h 486"/>
              <a:gd name="T12" fmla="*/ 128 w 1308"/>
              <a:gd name="T13" fmla="*/ 100 h 486"/>
              <a:gd name="T14" fmla="*/ 76 w 1308"/>
              <a:gd name="T15" fmla="*/ 134 h 486"/>
              <a:gd name="T16" fmla="*/ 33 w 1308"/>
              <a:gd name="T17" fmla="*/ 167 h 486"/>
              <a:gd name="T18" fmla="*/ 9 w 1308"/>
              <a:gd name="T19" fmla="*/ 205 h 486"/>
              <a:gd name="T20" fmla="*/ 0 w 1308"/>
              <a:gd name="T21" fmla="*/ 243 h 486"/>
              <a:gd name="T22" fmla="*/ 9 w 1308"/>
              <a:gd name="T23" fmla="*/ 286 h 486"/>
              <a:gd name="T24" fmla="*/ 33 w 1308"/>
              <a:gd name="T25" fmla="*/ 324 h 486"/>
              <a:gd name="T26" fmla="*/ 76 w 1308"/>
              <a:gd name="T27" fmla="*/ 357 h 486"/>
              <a:gd name="T28" fmla="*/ 128 w 1308"/>
              <a:gd name="T29" fmla="*/ 391 h 486"/>
              <a:gd name="T30" fmla="*/ 195 w 1308"/>
              <a:gd name="T31" fmla="*/ 419 h 486"/>
              <a:gd name="T32" fmla="*/ 271 w 1308"/>
              <a:gd name="T33" fmla="*/ 443 h 486"/>
              <a:gd name="T34" fmla="*/ 357 w 1308"/>
              <a:gd name="T35" fmla="*/ 462 h 486"/>
              <a:gd name="T36" fmla="*/ 447 w 1308"/>
              <a:gd name="T37" fmla="*/ 476 h 486"/>
              <a:gd name="T38" fmla="*/ 552 w 1308"/>
              <a:gd name="T39" fmla="*/ 486 h 486"/>
              <a:gd name="T40" fmla="*/ 656 w 1308"/>
              <a:gd name="T41" fmla="*/ 486 h 486"/>
              <a:gd name="T42" fmla="*/ 761 w 1308"/>
              <a:gd name="T43" fmla="*/ 486 h 486"/>
              <a:gd name="T44" fmla="*/ 861 w 1308"/>
              <a:gd name="T45" fmla="*/ 476 h 486"/>
              <a:gd name="T46" fmla="*/ 956 w 1308"/>
              <a:gd name="T47" fmla="*/ 462 h 486"/>
              <a:gd name="T48" fmla="*/ 1042 w 1308"/>
              <a:gd name="T49" fmla="*/ 443 h 486"/>
              <a:gd name="T50" fmla="*/ 1118 w 1308"/>
              <a:gd name="T51" fmla="*/ 419 h 486"/>
              <a:gd name="T52" fmla="*/ 1184 w 1308"/>
              <a:gd name="T53" fmla="*/ 391 h 486"/>
              <a:gd name="T54" fmla="*/ 1237 w 1308"/>
              <a:gd name="T55" fmla="*/ 357 h 486"/>
              <a:gd name="T56" fmla="*/ 1275 w 1308"/>
              <a:gd name="T57" fmla="*/ 324 h 486"/>
              <a:gd name="T58" fmla="*/ 1303 w 1308"/>
              <a:gd name="T59" fmla="*/ 286 h 486"/>
              <a:gd name="T60" fmla="*/ 1308 w 1308"/>
              <a:gd name="T61" fmla="*/ 243 h 486"/>
              <a:gd name="T62" fmla="*/ 1303 w 1308"/>
              <a:gd name="T63" fmla="*/ 205 h 486"/>
              <a:gd name="T64" fmla="*/ 1275 w 1308"/>
              <a:gd name="T65" fmla="*/ 167 h 486"/>
              <a:gd name="T66" fmla="*/ 1237 w 1308"/>
              <a:gd name="T67" fmla="*/ 134 h 486"/>
              <a:gd name="T68" fmla="*/ 1184 w 1308"/>
              <a:gd name="T69" fmla="*/ 100 h 486"/>
              <a:gd name="T70" fmla="*/ 1118 w 1308"/>
              <a:gd name="T71" fmla="*/ 72 h 486"/>
              <a:gd name="T72" fmla="*/ 1042 w 1308"/>
              <a:gd name="T73" fmla="*/ 48 h 486"/>
              <a:gd name="T74" fmla="*/ 956 w 1308"/>
              <a:gd name="T75" fmla="*/ 29 h 486"/>
              <a:gd name="T76" fmla="*/ 861 w 1308"/>
              <a:gd name="T77" fmla="*/ 15 h 486"/>
              <a:gd name="T78" fmla="*/ 761 w 1308"/>
              <a:gd name="T79" fmla="*/ 5 h 486"/>
              <a:gd name="T80" fmla="*/ 656 w 1308"/>
              <a:gd name="T81" fmla="*/ 0 h 486"/>
              <a:gd name="T82" fmla="*/ 656 w 1308"/>
              <a:gd name="T83" fmla="*/ 0 h 4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08"/>
              <a:gd name="T127" fmla="*/ 0 h 486"/>
              <a:gd name="T128" fmla="*/ 1308 w 1308"/>
              <a:gd name="T129" fmla="*/ 486 h 48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08" h="486">
                <a:moveTo>
                  <a:pt x="656" y="0"/>
                </a:moveTo>
                <a:lnTo>
                  <a:pt x="552" y="5"/>
                </a:lnTo>
                <a:lnTo>
                  <a:pt x="447" y="15"/>
                </a:lnTo>
                <a:lnTo>
                  <a:pt x="357" y="29"/>
                </a:lnTo>
                <a:lnTo>
                  <a:pt x="271" y="48"/>
                </a:lnTo>
                <a:lnTo>
                  <a:pt x="195" y="72"/>
                </a:lnTo>
                <a:lnTo>
                  <a:pt x="128" y="100"/>
                </a:lnTo>
                <a:lnTo>
                  <a:pt x="76" y="134"/>
                </a:lnTo>
                <a:lnTo>
                  <a:pt x="33" y="167"/>
                </a:lnTo>
                <a:lnTo>
                  <a:pt x="9" y="205"/>
                </a:lnTo>
                <a:lnTo>
                  <a:pt x="0" y="243"/>
                </a:lnTo>
                <a:lnTo>
                  <a:pt x="9" y="286"/>
                </a:lnTo>
                <a:lnTo>
                  <a:pt x="33" y="324"/>
                </a:lnTo>
                <a:lnTo>
                  <a:pt x="76" y="357"/>
                </a:lnTo>
                <a:lnTo>
                  <a:pt x="128" y="391"/>
                </a:lnTo>
                <a:lnTo>
                  <a:pt x="195" y="419"/>
                </a:lnTo>
                <a:lnTo>
                  <a:pt x="271" y="443"/>
                </a:lnTo>
                <a:lnTo>
                  <a:pt x="357" y="462"/>
                </a:lnTo>
                <a:lnTo>
                  <a:pt x="447" y="476"/>
                </a:lnTo>
                <a:lnTo>
                  <a:pt x="552" y="486"/>
                </a:lnTo>
                <a:lnTo>
                  <a:pt x="656" y="486"/>
                </a:lnTo>
                <a:lnTo>
                  <a:pt x="761" y="486"/>
                </a:lnTo>
                <a:lnTo>
                  <a:pt x="861" y="476"/>
                </a:lnTo>
                <a:lnTo>
                  <a:pt x="956" y="462"/>
                </a:lnTo>
                <a:lnTo>
                  <a:pt x="1042" y="443"/>
                </a:lnTo>
                <a:lnTo>
                  <a:pt x="1118" y="419"/>
                </a:lnTo>
                <a:lnTo>
                  <a:pt x="1184" y="391"/>
                </a:lnTo>
                <a:lnTo>
                  <a:pt x="1237" y="357"/>
                </a:lnTo>
                <a:lnTo>
                  <a:pt x="1275" y="324"/>
                </a:lnTo>
                <a:lnTo>
                  <a:pt x="1303" y="286"/>
                </a:lnTo>
                <a:lnTo>
                  <a:pt x="1308" y="243"/>
                </a:lnTo>
                <a:lnTo>
                  <a:pt x="1303" y="205"/>
                </a:lnTo>
                <a:lnTo>
                  <a:pt x="1275" y="167"/>
                </a:lnTo>
                <a:lnTo>
                  <a:pt x="1237" y="134"/>
                </a:lnTo>
                <a:lnTo>
                  <a:pt x="1184" y="100"/>
                </a:lnTo>
                <a:lnTo>
                  <a:pt x="1118" y="72"/>
                </a:lnTo>
                <a:lnTo>
                  <a:pt x="1042" y="48"/>
                </a:lnTo>
                <a:lnTo>
                  <a:pt x="956" y="29"/>
                </a:lnTo>
                <a:lnTo>
                  <a:pt x="861" y="15"/>
                </a:lnTo>
                <a:lnTo>
                  <a:pt x="761" y="5"/>
                </a:lnTo>
                <a:lnTo>
                  <a:pt x="656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Freeform 14"/>
          <p:cNvSpPr>
            <a:spLocks/>
          </p:cNvSpPr>
          <p:nvPr/>
        </p:nvSpPr>
        <p:spPr bwMode="auto">
          <a:xfrm>
            <a:off x="5694363" y="2419675"/>
            <a:ext cx="2216150" cy="849313"/>
          </a:xfrm>
          <a:custGeom>
            <a:avLst/>
            <a:gdLst>
              <a:gd name="T0" fmla="*/ 651 w 1308"/>
              <a:gd name="T1" fmla="*/ 0 h 486"/>
              <a:gd name="T2" fmla="*/ 547 w 1308"/>
              <a:gd name="T3" fmla="*/ 5 h 486"/>
              <a:gd name="T4" fmla="*/ 447 w 1308"/>
              <a:gd name="T5" fmla="*/ 15 h 486"/>
              <a:gd name="T6" fmla="*/ 352 w 1308"/>
              <a:gd name="T7" fmla="*/ 29 h 486"/>
              <a:gd name="T8" fmla="*/ 266 w 1308"/>
              <a:gd name="T9" fmla="*/ 48 h 486"/>
              <a:gd name="T10" fmla="*/ 190 w 1308"/>
              <a:gd name="T11" fmla="*/ 72 h 486"/>
              <a:gd name="T12" fmla="*/ 123 w 1308"/>
              <a:gd name="T13" fmla="*/ 100 h 486"/>
              <a:gd name="T14" fmla="*/ 71 w 1308"/>
              <a:gd name="T15" fmla="*/ 134 h 486"/>
              <a:gd name="T16" fmla="*/ 33 w 1308"/>
              <a:gd name="T17" fmla="*/ 167 h 486"/>
              <a:gd name="T18" fmla="*/ 9 w 1308"/>
              <a:gd name="T19" fmla="*/ 205 h 486"/>
              <a:gd name="T20" fmla="*/ 0 w 1308"/>
              <a:gd name="T21" fmla="*/ 243 h 486"/>
              <a:gd name="T22" fmla="*/ 9 w 1308"/>
              <a:gd name="T23" fmla="*/ 286 h 486"/>
              <a:gd name="T24" fmla="*/ 33 w 1308"/>
              <a:gd name="T25" fmla="*/ 324 h 486"/>
              <a:gd name="T26" fmla="*/ 71 w 1308"/>
              <a:gd name="T27" fmla="*/ 357 h 486"/>
              <a:gd name="T28" fmla="*/ 123 w 1308"/>
              <a:gd name="T29" fmla="*/ 391 h 486"/>
              <a:gd name="T30" fmla="*/ 190 w 1308"/>
              <a:gd name="T31" fmla="*/ 419 h 486"/>
              <a:gd name="T32" fmla="*/ 266 w 1308"/>
              <a:gd name="T33" fmla="*/ 443 h 486"/>
              <a:gd name="T34" fmla="*/ 352 w 1308"/>
              <a:gd name="T35" fmla="*/ 462 h 486"/>
              <a:gd name="T36" fmla="*/ 447 w 1308"/>
              <a:gd name="T37" fmla="*/ 476 h 486"/>
              <a:gd name="T38" fmla="*/ 547 w 1308"/>
              <a:gd name="T39" fmla="*/ 486 h 486"/>
              <a:gd name="T40" fmla="*/ 651 w 1308"/>
              <a:gd name="T41" fmla="*/ 486 h 486"/>
              <a:gd name="T42" fmla="*/ 761 w 1308"/>
              <a:gd name="T43" fmla="*/ 486 h 486"/>
              <a:gd name="T44" fmla="*/ 861 w 1308"/>
              <a:gd name="T45" fmla="*/ 476 h 486"/>
              <a:gd name="T46" fmla="*/ 956 w 1308"/>
              <a:gd name="T47" fmla="*/ 462 h 486"/>
              <a:gd name="T48" fmla="*/ 1042 w 1308"/>
              <a:gd name="T49" fmla="*/ 443 h 486"/>
              <a:gd name="T50" fmla="*/ 1118 w 1308"/>
              <a:gd name="T51" fmla="*/ 419 h 486"/>
              <a:gd name="T52" fmla="*/ 1180 w 1308"/>
              <a:gd name="T53" fmla="*/ 391 h 486"/>
              <a:gd name="T54" fmla="*/ 1237 w 1308"/>
              <a:gd name="T55" fmla="*/ 357 h 486"/>
              <a:gd name="T56" fmla="*/ 1275 w 1308"/>
              <a:gd name="T57" fmla="*/ 324 h 486"/>
              <a:gd name="T58" fmla="*/ 1298 w 1308"/>
              <a:gd name="T59" fmla="*/ 286 h 486"/>
              <a:gd name="T60" fmla="*/ 1308 w 1308"/>
              <a:gd name="T61" fmla="*/ 243 h 486"/>
              <a:gd name="T62" fmla="*/ 1298 w 1308"/>
              <a:gd name="T63" fmla="*/ 205 h 486"/>
              <a:gd name="T64" fmla="*/ 1275 w 1308"/>
              <a:gd name="T65" fmla="*/ 167 h 486"/>
              <a:gd name="T66" fmla="*/ 1237 w 1308"/>
              <a:gd name="T67" fmla="*/ 134 h 486"/>
              <a:gd name="T68" fmla="*/ 1180 w 1308"/>
              <a:gd name="T69" fmla="*/ 100 h 486"/>
              <a:gd name="T70" fmla="*/ 1118 w 1308"/>
              <a:gd name="T71" fmla="*/ 72 h 486"/>
              <a:gd name="T72" fmla="*/ 1042 w 1308"/>
              <a:gd name="T73" fmla="*/ 48 h 486"/>
              <a:gd name="T74" fmla="*/ 956 w 1308"/>
              <a:gd name="T75" fmla="*/ 29 h 486"/>
              <a:gd name="T76" fmla="*/ 861 w 1308"/>
              <a:gd name="T77" fmla="*/ 15 h 486"/>
              <a:gd name="T78" fmla="*/ 761 w 1308"/>
              <a:gd name="T79" fmla="*/ 5 h 486"/>
              <a:gd name="T80" fmla="*/ 651 w 1308"/>
              <a:gd name="T81" fmla="*/ 0 h 486"/>
              <a:gd name="T82" fmla="*/ 651 w 1308"/>
              <a:gd name="T83" fmla="*/ 0 h 4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08"/>
              <a:gd name="T127" fmla="*/ 0 h 486"/>
              <a:gd name="T128" fmla="*/ 1308 w 1308"/>
              <a:gd name="T129" fmla="*/ 486 h 48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08" h="486">
                <a:moveTo>
                  <a:pt x="651" y="0"/>
                </a:moveTo>
                <a:lnTo>
                  <a:pt x="547" y="5"/>
                </a:lnTo>
                <a:lnTo>
                  <a:pt x="447" y="15"/>
                </a:lnTo>
                <a:lnTo>
                  <a:pt x="352" y="29"/>
                </a:lnTo>
                <a:lnTo>
                  <a:pt x="266" y="48"/>
                </a:lnTo>
                <a:lnTo>
                  <a:pt x="190" y="72"/>
                </a:lnTo>
                <a:lnTo>
                  <a:pt x="123" y="100"/>
                </a:lnTo>
                <a:lnTo>
                  <a:pt x="71" y="134"/>
                </a:lnTo>
                <a:lnTo>
                  <a:pt x="33" y="167"/>
                </a:lnTo>
                <a:lnTo>
                  <a:pt x="9" y="205"/>
                </a:lnTo>
                <a:lnTo>
                  <a:pt x="0" y="243"/>
                </a:lnTo>
                <a:lnTo>
                  <a:pt x="9" y="286"/>
                </a:lnTo>
                <a:lnTo>
                  <a:pt x="33" y="324"/>
                </a:lnTo>
                <a:lnTo>
                  <a:pt x="71" y="357"/>
                </a:lnTo>
                <a:lnTo>
                  <a:pt x="123" y="391"/>
                </a:lnTo>
                <a:lnTo>
                  <a:pt x="190" y="419"/>
                </a:lnTo>
                <a:lnTo>
                  <a:pt x="266" y="443"/>
                </a:lnTo>
                <a:lnTo>
                  <a:pt x="352" y="462"/>
                </a:lnTo>
                <a:lnTo>
                  <a:pt x="447" y="476"/>
                </a:lnTo>
                <a:lnTo>
                  <a:pt x="547" y="486"/>
                </a:lnTo>
                <a:lnTo>
                  <a:pt x="651" y="486"/>
                </a:lnTo>
                <a:lnTo>
                  <a:pt x="761" y="486"/>
                </a:lnTo>
                <a:lnTo>
                  <a:pt x="861" y="476"/>
                </a:lnTo>
                <a:lnTo>
                  <a:pt x="956" y="462"/>
                </a:lnTo>
                <a:lnTo>
                  <a:pt x="1042" y="443"/>
                </a:lnTo>
                <a:lnTo>
                  <a:pt x="1118" y="419"/>
                </a:lnTo>
                <a:lnTo>
                  <a:pt x="1180" y="391"/>
                </a:lnTo>
                <a:lnTo>
                  <a:pt x="1237" y="357"/>
                </a:lnTo>
                <a:lnTo>
                  <a:pt x="1275" y="324"/>
                </a:lnTo>
                <a:lnTo>
                  <a:pt x="1298" y="286"/>
                </a:lnTo>
                <a:lnTo>
                  <a:pt x="1308" y="243"/>
                </a:lnTo>
                <a:lnTo>
                  <a:pt x="1298" y="205"/>
                </a:lnTo>
                <a:lnTo>
                  <a:pt x="1275" y="167"/>
                </a:lnTo>
                <a:lnTo>
                  <a:pt x="1237" y="134"/>
                </a:lnTo>
                <a:lnTo>
                  <a:pt x="1180" y="100"/>
                </a:lnTo>
                <a:lnTo>
                  <a:pt x="1118" y="72"/>
                </a:lnTo>
                <a:lnTo>
                  <a:pt x="1042" y="48"/>
                </a:lnTo>
                <a:lnTo>
                  <a:pt x="956" y="29"/>
                </a:lnTo>
                <a:lnTo>
                  <a:pt x="861" y="15"/>
                </a:lnTo>
                <a:lnTo>
                  <a:pt x="761" y="5"/>
                </a:lnTo>
                <a:lnTo>
                  <a:pt x="651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2030413" y="1851350"/>
            <a:ext cx="0" cy="4191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Freeform 16"/>
          <p:cNvSpPr>
            <a:spLocks/>
          </p:cNvSpPr>
          <p:nvPr/>
        </p:nvSpPr>
        <p:spPr bwMode="auto">
          <a:xfrm>
            <a:off x="1955800" y="2229175"/>
            <a:ext cx="104775" cy="190500"/>
          </a:xfrm>
          <a:custGeom>
            <a:avLst/>
            <a:gdLst>
              <a:gd name="T0" fmla="*/ 0 w 62"/>
              <a:gd name="T1" fmla="*/ 0 h 109"/>
              <a:gd name="T2" fmla="*/ 33 w 62"/>
              <a:gd name="T3" fmla="*/ 109 h 109"/>
              <a:gd name="T4" fmla="*/ 62 w 62"/>
              <a:gd name="T5" fmla="*/ 5 h 109"/>
              <a:gd name="T6" fmla="*/ 5 w 62"/>
              <a:gd name="T7" fmla="*/ 5 h 109"/>
              <a:gd name="T8" fmla="*/ 5 w 62"/>
              <a:gd name="T9" fmla="*/ 5 h 109"/>
              <a:gd name="T10" fmla="*/ 0 w 62"/>
              <a:gd name="T11" fmla="*/ 0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"/>
              <a:gd name="T19" fmla="*/ 0 h 109"/>
              <a:gd name="T20" fmla="*/ 62 w 62"/>
              <a:gd name="T21" fmla="*/ 109 h 1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" h="109">
                <a:moveTo>
                  <a:pt x="0" y="0"/>
                </a:moveTo>
                <a:lnTo>
                  <a:pt x="33" y="109"/>
                </a:lnTo>
                <a:lnTo>
                  <a:pt x="62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6797675" y="2040263"/>
            <a:ext cx="1588" cy="3635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6750050" y="1889450"/>
            <a:ext cx="96838" cy="182563"/>
          </a:xfrm>
          <a:custGeom>
            <a:avLst/>
            <a:gdLst>
              <a:gd name="T0" fmla="*/ 57 w 57"/>
              <a:gd name="T1" fmla="*/ 105 h 105"/>
              <a:gd name="T2" fmla="*/ 28 w 57"/>
              <a:gd name="T3" fmla="*/ 0 h 105"/>
              <a:gd name="T4" fmla="*/ 0 w 57"/>
              <a:gd name="T5" fmla="*/ 105 h 105"/>
              <a:gd name="T6" fmla="*/ 57 w 57"/>
              <a:gd name="T7" fmla="*/ 105 h 105"/>
              <a:gd name="T8" fmla="*/ 57 w 57"/>
              <a:gd name="T9" fmla="*/ 105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105"/>
              <a:gd name="T17" fmla="*/ 57 w 57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105">
                <a:moveTo>
                  <a:pt x="57" y="105"/>
                </a:moveTo>
                <a:lnTo>
                  <a:pt x="28" y="0"/>
                </a:lnTo>
                <a:lnTo>
                  <a:pt x="0" y="105"/>
                </a:lnTo>
                <a:lnTo>
                  <a:pt x="57" y="1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Freeform 19"/>
          <p:cNvSpPr>
            <a:spLocks/>
          </p:cNvSpPr>
          <p:nvPr/>
        </p:nvSpPr>
        <p:spPr bwMode="auto">
          <a:xfrm>
            <a:off x="2005013" y="3268988"/>
            <a:ext cx="4792662" cy="388937"/>
          </a:xfrm>
          <a:custGeom>
            <a:avLst/>
            <a:gdLst>
              <a:gd name="T0" fmla="*/ 0 w 2830"/>
              <a:gd name="T1" fmla="*/ 0 h 223"/>
              <a:gd name="T2" fmla="*/ 4 w 2830"/>
              <a:gd name="T3" fmla="*/ 223 h 223"/>
              <a:gd name="T4" fmla="*/ 2830 w 2830"/>
              <a:gd name="T5" fmla="*/ 223 h 223"/>
              <a:gd name="T6" fmla="*/ 2830 w 2830"/>
              <a:gd name="T7" fmla="*/ 109 h 223"/>
              <a:gd name="T8" fmla="*/ 0 60000 65536"/>
              <a:gd name="T9" fmla="*/ 0 60000 65536"/>
              <a:gd name="T10" fmla="*/ 0 60000 65536"/>
              <a:gd name="T11" fmla="*/ 0 60000 65536"/>
              <a:gd name="T12" fmla="*/ 0 w 2830"/>
              <a:gd name="T13" fmla="*/ 0 h 223"/>
              <a:gd name="T14" fmla="*/ 2830 w 2830"/>
              <a:gd name="T15" fmla="*/ 223 h 2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0" h="223">
                <a:moveTo>
                  <a:pt x="0" y="0"/>
                </a:moveTo>
                <a:lnTo>
                  <a:pt x="4" y="223"/>
                </a:lnTo>
                <a:lnTo>
                  <a:pt x="2830" y="223"/>
                </a:lnTo>
                <a:lnTo>
                  <a:pt x="2830" y="109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Freeform 20"/>
          <p:cNvSpPr>
            <a:spLocks/>
          </p:cNvSpPr>
          <p:nvPr/>
        </p:nvSpPr>
        <p:spPr bwMode="auto">
          <a:xfrm>
            <a:off x="6750050" y="3275338"/>
            <a:ext cx="96838" cy="192087"/>
          </a:xfrm>
          <a:custGeom>
            <a:avLst/>
            <a:gdLst>
              <a:gd name="T0" fmla="*/ 57 w 57"/>
              <a:gd name="T1" fmla="*/ 105 h 110"/>
              <a:gd name="T2" fmla="*/ 28 w 57"/>
              <a:gd name="T3" fmla="*/ 0 h 110"/>
              <a:gd name="T4" fmla="*/ 0 w 57"/>
              <a:gd name="T5" fmla="*/ 110 h 110"/>
              <a:gd name="T6" fmla="*/ 57 w 57"/>
              <a:gd name="T7" fmla="*/ 110 h 110"/>
              <a:gd name="T8" fmla="*/ 57 w 57"/>
              <a:gd name="T9" fmla="*/ 110 h 110"/>
              <a:gd name="T10" fmla="*/ 57 w 57"/>
              <a:gd name="T11" fmla="*/ 105 h 1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110"/>
              <a:gd name="T20" fmla="*/ 57 w 57"/>
              <a:gd name="T21" fmla="*/ 110 h 1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110">
                <a:moveTo>
                  <a:pt x="57" y="105"/>
                </a:moveTo>
                <a:lnTo>
                  <a:pt x="28" y="0"/>
                </a:lnTo>
                <a:lnTo>
                  <a:pt x="0" y="110"/>
                </a:lnTo>
                <a:lnTo>
                  <a:pt x="57" y="110"/>
                </a:lnTo>
                <a:lnTo>
                  <a:pt x="57" y="1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Key: Authentication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46525"/>
            <a:ext cx="8229600" cy="21796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Keys </a:t>
            </a:r>
            <a:r>
              <a:rPr lang="en-US" sz="2800" dirty="0"/>
              <a:t>come in </a:t>
            </a:r>
            <a:r>
              <a:rPr lang="en-US" sz="2800" dirty="0" smtClean="0"/>
              <a:t>pairs: public </a:t>
            </a:r>
            <a:r>
              <a:rPr lang="en-US" sz="2800" dirty="0"/>
              <a:t>and private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 = ((M)^K-</a:t>
            </a:r>
            <a:r>
              <a:rPr lang="en-US" sz="2400" dirty="0" err="1"/>
              <a:t>private)^K</a:t>
            </a:r>
            <a:r>
              <a:rPr lang="en-US" sz="2400" dirty="0"/>
              <a:t>-public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Ensures authentication: can only be sent by sender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501775" y="1529218"/>
            <a:ext cx="974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Plaintext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293813" y="2526168"/>
            <a:ext cx="1382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Encrypt with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263650" y="2848431"/>
            <a:ext cx="1555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PRIVATE key</a:t>
            </a:r>
            <a:endParaRPr lang="en-US" dirty="0">
              <a:latin typeface="Times New Roman" pitchFamily="-65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638425" y="2848431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pitchFamily="-65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446463" y="3265943"/>
            <a:ext cx="2228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Authentic ciphertext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6296025" y="1529218"/>
            <a:ext cx="974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Plaintext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6065838" y="2527756"/>
            <a:ext cx="13970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Decrypt with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096000" y="2848431"/>
            <a:ext cx="1384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PUBLIC key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478713" y="2848431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pitchFamily="-65" charset="0"/>
            </a:endParaRPr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914400" y="2424568"/>
            <a:ext cx="2216150" cy="849313"/>
          </a:xfrm>
          <a:custGeom>
            <a:avLst/>
            <a:gdLst>
              <a:gd name="T0" fmla="*/ 656 w 1308"/>
              <a:gd name="T1" fmla="*/ 0 h 486"/>
              <a:gd name="T2" fmla="*/ 552 w 1308"/>
              <a:gd name="T3" fmla="*/ 5 h 486"/>
              <a:gd name="T4" fmla="*/ 447 w 1308"/>
              <a:gd name="T5" fmla="*/ 15 h 486"/>
              <a:gd name="T6" fmla="*/ 357 w 1308"/>
              <a:gd name="T7" fmla="*/ 29 h 486"/>
              <a:gd name="T8" fmla="*/ 271 w 1308"/>
              <a:gd name="T9" fmla="*/ 48 h 486"/>
              <a:gd name="T10" fmla="*/ 195 w 1308"/>
              <a:gd name="T11" fmla="*/ 72 h 486"/>
              <a:gd name="T12" fmla="*/ 128 w 1308"/>
              <a:gd name="T13" fmla="*/ 100 h 486"/>
              <a:gd name="T14" fmla="*/ 76 w 1308"/>
              <a:gd name="T15" fmla="*/ 134 h 486"/>
              <a:gd name="T16" fmla="*/ 33 w 1308"/>
              <a:gd name="T17" fmla="*/ 167 h 486"/>
              <a:gd name="T18" fmla="*/ 9 w 1308"/>
              <a:gd name="T19" fmla="*/ 205 h 486"/>
              <a:gd name="T20" fmla="*/ 0 w 1308"/>
              <a:gd name="T21" fmla="*/ 243 h 486"/>
              <a:gd name="T22" fmla="*/ 9 w 1308"/>
              <a:gd name="T23" fmla="*/ 286 h 486"/>
              <a:gd name="T24" fmla="*/ 33 w 1308"/>
              <a:gd name="T25" fmla="*/ 324 h 486"/>
              <a:gd name="T26" fmla="*/ 76 w 1308"/>
              <a:gd name="T27" fmla="*/ 357 h 486"/>
              <a:gd name="T28" fmla="*/ 128 w 1308"/>
              <a:gd name="T29" fmla="*/ 391 h 486"/>
              <a:gd name="T30" fmla="*/ 195 w 1308"/>
              <a:gd name="T31" fmla="*/ 419 h 486"/>
              <a:gd name="T32" fmla="*/ 271 w 1308"/>
              <a:gd name="T33" fmla="*/ 443 h 486"/>
              <a:gd name="T34" fmla="*/ 357 w 1308"/>
              <a:gd name="T35" fmla="*/ 462 h 486"/>
              <a:gd name="T36" fmla="*/ 447 w 1308"/>
              <a:gd name="T37" fmla="*/ 476 h 486"/>
              <a:gd name="T38" fmla="*/ 552 w 1308"/>
              <a:gd name="T39" fmla="*/ 486 h 486"/>
              <a:gd name="T40" fmla="*/ 656 w 1308"/>
              <a:gd name="T41" fmla="*/ 486 h 486"/>
              <a:gd name="T42" fmla="*/ 761 w 1308"/>
              <a:gd name="T43" fmla="*/ 486 h 486"/>
              <a:gd name="T44" fmla="*/ 861 w 1308"/>
              <a:gd name="T45" fmla="*/ 476 h 486"/>
              <a:gd name="T46" fmla="*/ 956 w 1308"/>
              <a:gd name="T47" fmla="*/ 462 h 486"/>
              <a:gd name="T48" fmla="*/ 1042 w 1308"/>
              <a:gd name="T49" fmla="*/ 443 h 486"/>
              <a:gd name="T50" fmla="*/ 1118 w 1308"/>
              <a:gd name="T51" fmla="*/ 419 h 486"/>
              <a:gd name="T52" fmla="*/ 1184 w 1308"/>
              <a:gd name="T53" fmla="*/ 391 h 486"/>
              <a:gd name="T54" fmla="*/ 1237 w 1308"/>
              <a:gd name="T55" fmla="*/ 357 h 486"/>
              <a:gd name="T56" fmla="*/ 1275 w 1308"/>
              <a:gd name="T57" fmla="*/ 324 h 486"/>
              <a:gd name="T58" fmla="*/ 1303 w 1308"/>
              <a:gd name="T59" fmla="*/ 286 h 486"/>
              <a:gd name="T60" fmla="*/ 1308 w 1308"/>
              <a:gd name="T61" fmla="*/ 243 h 486"/>
              <a:gd name="T62" fmla="*/ 1303 w 1308"/>
              <a:gd name="T63" fmla="*/ 205 h 486"/>
              <a:gd name="T64" fmla="*/ 1275 w 1308"/>
              <a:gd name="T65" fmla="*/ 167 h 486"/>
              <a:gd name="T66" fmla="*/ 1237 w 1308"/>
              <a:gd name="T67" fmla="*/ 134 h 486"/>
              <a:gd name="T68" fmla="*/ 1184 w 1308"/>
              <a:gd name="T69" fmla="*/ 100 h 486"/>
              <a:gd name="T70" fmla="*/ 1118 w 1308"/>
              <a:gd name="T71" fmla="*/ 72 h 486"/>
              <a:gd name="T72" fmla="*/ 1042 w 1308"/>
              <a:gd name="T73" fmla="*/ 48 h 486"/>
              <a:gd name="T74" fmla="*/ 956 w 1308"/>
              <a:gd name="T75" fmla="*/ 29 h 486"/>
              <a:gd name="T76" fmla="*/ 861 w 1308"/>
              <a:gd name="T77" fmla="*/ 15 h 486"/>
              <a:gd name="T78" fmla="*/ 761 w 1308"/>
              <a:gd name="T79" fmla="*/ 5 h 486"/>
              <a:gd name="T80" fmla="*/ 656 w 1308"/>
              <a:gd name="T81" fmla="*/ 0 h 486"/>
              <a:gd name="T82" fmla="*/ 656 w 1308"/>
              <a:gd name="T83" fmla="*/ 0 h 4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08"/>
              <a:gd name="T127" fmla="*/ 0 h 486"/>
              <a:gd name="T128" fmla="*/ 1308 w 1308"/>
              <a:gd name="T129" fmla="*/ 486 h 48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08" h="486">
                <a:moveTo>
                  <a:pt x="656" y="0"/>
                </a:moveTo>
                <a:lnTo>
                  <a:pt x="552" y="5"/>
                </a:lnTo>
                <a:lnTo>
                  <a:pt x="447" y="15"/>
                </a:lnTo>
                <a:lnTo>
                  <a:pt x="357" y="29"/>
                </a:lnTo>
                <a:lnTo>
                  <a:pt x="271" y="48"/>
                </a:lnTo>
                <a:lnTo>
                  <a:pt x="195" y="72"/>
                </a:lnTo>
                <a:lnTo>
                  <a:pt x="128" y="100"/>
                </a:lnTo>
                <a:lnTo>
                  <a:pt x="76" y="134"/>
                </a:lnTo>
                <a:lnTo>
                  <a:pt x="33" y="167"/>
                </a:lnTo>
                <a:lnTo>
                  <a:pt x="9" y="205"/>
                </a:lnTo>
                <a:lnTo>
                  <a:pt x="0" y="243"/>
                </a:lnTo>
                <a:lnTo>
                  <a:pt x="9" y="286"/>
                </a:lnTo>
                <a:lnTo>
                  <a:pt x="33" y="324"/>
                </a:lnTo>
                <a:lnTo>
                  <a:pt x="76" y="357"/>
                </a:lnTo>
                <a:lnTo>
                  <a:pt x="128" y="391"/>
                </a:lnTo>
                <a:lnTo>
                  <a:pt x="195" y="419"/>
                </a:lnTo>
                <a:lnTo>
                  <a:pt x="271" y="443"/>
                </a:lnTo>
                <a:lnTo>
                  <a:pt x="357" y="462"/>
                </a:lnTo>
                <a:lnTo>
                  <a:pt x="447" y="476"/>
                </a:lnTo>
                <a:lnTo>
                  <a:pt x="552" y="486"/>
                </a:lnTo>
                <a:lnTo>
                  <a:pt x="656" y="486"/>
                </a:lnTo>
                <a:lnTo>
                  <a:pt x="761" y="486"/>
                </a:lnTo>
                <a:lnTo>
                  <a:pt x="861" y="476"/>
                </a:lnTo>
                <a:lnTo>
                  <a:pt x="956" y="462"/>
                </a:lnTo>
                <a:lnTo>
                  <a:pt x="1042" y="443"/>
                </a:lnTo>
                <a:lnTo>
                  <a:pt x="1118" y="419"/>
                </a:lnTo>
                <a:lnTo>
                  <a:pt x="1184" y="391"/>
                </a:lnTo>
                <a:lnTo>
                  <a:pt x="1237" y="357"/>
                </a:lnTo>
                <a:lnTo>
                  <a:pt x="1275" y="324"/>
                </a:lnTo>
                <a:lnTo>
                  <a:pt x="1303" y="286"/>
                </a:lnTo>
                <a:lnTo>
                  <a:pt x="1308" y="243"/>
                </a:lnTo>
                <a:lnTo>
                  <a:pt x="1303" y="205"/>
                </a:lnTo>
                <a:lnTo>
                  <a:pt x="1275" y="167"/>
                </a:lnTo>
                <a:lnTo>
                  <a:pt x="1237" y="134"/>
                </a:lnTo>
                <a:lnTo>
                  <a:pt x="1184" y="100"/>
                </a:lnTo>
                <a:lnTo>
                  <a:pt x="1118" y="72"/>
                </a:lnTo>
                <a:lnTo>
                  <a:pt x="1042" y="48"/>
                </a:lnTo>
                <a:lnTo>
                  <a:pt x="956" y="29"/>
                </a:lnTo>
                <a:lnTo>
                  <a:pt x="861" y="15"/>
                </a:lnTo>
                <a:lnTo>
                  <a:pt x="761" y="5"/>
                </a:lnTo>
                <a:lnTo>
                  <a:pt x="656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5708650" y="2424568"/>
            <a:ext cx="2216150" cy="849313"/>
          </a:xfrm>
          <a:custGeom>
            <a:avLst/>
            <a:gdLst>
              <a:gd name="T0" fmla="*/ 651 w 1308"/>
              <a:gd name="T1" fmla="*/ 0 h 486"/>
              <a:gd name="T2" fmla="*/ 547 w 1308"/>
              <a:gd name="T3" fmla="*/ 5 h 486"/>
              <a:gd name="T4" fmla="*/ 447 w 1308"/>
              <a:gd name="T5" fmla="*/ 15 h 486"/>
              <a:gd name="T6" fmla="*/ 352 w 1308"/>
              <a:gd name="T7" fmla="*/ 29 h 486"/>
              <a:gd name="T8" fmla="*/ 266 w 1308"/>
              <a:gd name="T9" fmla="*/ 48 h 486"/>
              <a:gd name="T10" fmla="*/ 190 w 1308"/>
              <a:gd name="T11" fmla="*/ 72 h 486"/>
              <a:gd name="T12" fmla="*/ 123 w 1308"/>
              <a:gd name="T13" fmla="*/ 100 h 486"/>
              <a:gd name="T14" fmla="*/ 71 w 1308"/>
              <a:gd name="T15" fmla="*/ 134 h 486"/>
              <a:gd name="T16" fmla="*/ 33 w 1308"/>
              <a:gd name="T17" fmla="*/ 167 h 486"/>
              <a:gd name="T18" fmla="*/ 9 w 1308"/>
              <a:gd name="T19" fmla="*/ 205 h 486"/>
              <a:gd name="T20" fmla="*/ 0 w 1308"/>
              <a:gd name="T21" fmla="*/ 243 h 486"/>
              <a:gd name="T22" fmla="*/ 9 w 1308"/>
              <a:gd name="T23" fmla="*/ 286 h 486"/>
              <a:gd name="T24" fmla="*/ 33 w 1308"/>
              <a:gd name="T25" fmla="*/ 324 h 486"/>
              <a:gd name="T26" fmla="*/ 71 w 1308"/>
              <a:gd name="T27" fmla="*/ 357 h 486"/>
              <a:gd name="T28" fmla="*/ 123 w 1308"/>
              <a:gd name="T29" fmla="*/ 391 h 486"/>
              <a:gd name="T30" fmla="*/ 190 w 1308"/>
              <a:gd name="T31" fmla="*/ 419 h 486"/>
              <a:gd name="T32" fmla="*/ 266 w 1308"/>
              <a:gd name="T33" fmla="*/ 443 h 486"/>
              <a:gd name="T34" fmla="*/ 352 w 1308"/>
              <a:gd name="T35" fmla="*/ 462 h 486"/>
              <a:gd name="T36" fmla="*/ 447 w 1308"/>
              <a:gd name="T37" fmla="*/ 476 h 486"/>
              <a:gd name="T38" fmla="*/ 547 w 1308"/>
              <a:gd name="T39" fmla="*/ 486 h 486"/>
              <a:gd name="T40" fmla="*/ 651 w 1308"/>
              <a:gd name="T41" fmla="*/ 486 h 486"/>
              <a:gd name="T42" fmla="*/ 761 w 1308"/>
              <a:gd name="T43" fmla="*/ 486 h 486"/>
              <a:gd name="T44" fmla="*/ 861 w 1308"/>
              <a:gd name="T45" fmla="*/ 476 h 486"/>
              <a:gd name="T46" fmla="*/ 956 w 1308"/>
              <a:gd name="T47" fmla="*/ 462 h 486"/>
              <a:gd name="T48" fmla="*/ 1042 w 1308"/>
              <a:gd name="T49" fmla="*/ 443 h 486"/>
              <a:gd name="T50" fmla="*/ 1118 w 1308"/>
              <a:gd name="T51" fmla="*/ 419 h 486"/>
              <a:gd name="T52" fmla="*/ 1180 w 1308"/>
              <a:gd name="T53" fmla="*/ 391 h 486"/>
              <a:gd name="T54" fmla="*/ 1237 w 1308"/>
              <a:gd name="T55" fmla="*/ 357 h 486"/>
              <a:gd name="T56" fmla="*/ 1275 w 1308"/>
              <a:gd name="T57" fmla="*/ 324 h 486"/>
              <a:gd name="T58" fmla="*/ 1298 w 1308"/>
              <a:gd name="T59" fmla="*/ 286 h 486"/>
              <a:gd name="T60" fmla="*/ 1308 w 1308"/>
              <a:gd name="T61" fmla="*/ 243 h 486"/>
              <a:gd name="T62" fmla="*/ 1298 w 1308"/>
              <a:gd name="T63" fmla="*/ 205 h 486"/>
              <a:gd name="T64" fmla="*/ 1275 w 1308"/>
              <a:gd name="T65" fmla="*/ 167 h 486"/>
              <a:gd name="T66" fmla="*/ 1237 w 1308"/>
              <a:gd name="T67" fmla="*/ 134 h 486"/>
              <a:gd name="T68" fmla="*/ 1180 w 1308"/>
              <a:gd name="T69" fmla="*/ 100 h 486"/>
              <a:gd name="T70" fmla="*/ 1118 w 1308"/>
              <a:gd name="T71" fmla="*/ 72 h 486"/>
              <a:gd name="T72" fmla="*/ 1042 w 1308"/>
              <a:gd name="T73" fmla="*/ 48 h 486"/>
              <a:gd name="T74" fmla="*/ 956 w 1308"/>
              <a:gd name="T75" fmla="*/ 29 h 486"/>
              <a:gd name="T76" fmla="*/ 861 w 1308"/>
              <a:gd name="T77" fmla="*/ 15 h 486"/>
              <a:gd name="T78" fmla="*/ 761 w 1308"/>
              <a:gd name="T79" fmla="*/ 5 h 486"/>
              <a:gd name="T80" fmla="*/ 651 w 1308"/>
              <a:gd name="T81" fmla="*/ 0 h 486"/>
              <a:gd name="T82" fmla="*/ 651 w 1308"/>
              <a:gd name="T83" fmla="*/ 0 h 4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08"/>
              <a:gd name="T127" fmla="*/ 0 h 486"/>
              <a:gd name="T128" fmla="*/ 1308 w 1308"/>
              <a:gd name="T129" fmla="*/ 486 h 48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08" h="486">
                <a:moveTo>
                  <a:pt x="651" y="0"/>
                </a:moveTo>
                <a:lnTo>
                  <a:pt x="547" y="5"/>
                </a:lnTo>
                <a:lnTo>
                  <a:pt x="447" y="15"/>
                </a:lnTo>
                <a:lnTo>
                  <a:pt x="352" y="29"/>
                </a:lnTo>
                <a:lnTo>
                  <a:pt x="266" y="48"/>
                </a:lnTo>
                <a:lnTo>
                  <a:pt x="190" y="72"/>
                </a:lnTo>
                <a:lnTo>
                  <a:pt x="123" y="100"/>
                </a:lnTo>
                <a:lnTo>
                  <a:pt x="71" y="134"/>
                </a:lnTo>
                <a:lnTo>
                  <a:pt x="33" y="167"/>
                </a:lnTo>
                <a:lnTo>
                  <a:pt x="9" y="205"/>
                </a:lnTo>
                <a:lnTo>
                  <a:pt x="0" y="243"/>
                </a:lnTo>
                <a:lnTo>
                  <a:pt x="9" y="286"/>
                </a:lnTo>
                <a:lnTo>
                  <a:pt x="33" y="324"/>
                </a:lnTo>
                <a:lnTo>
                  <a:pt x="71" y="357"/>
                </a:lnTo>
                <a:lnTo>
                  <a:pt x="123" y="391"/>
                </a:lnTo>
                <a:lnTo>
                  <a:pt x="190" y="419"/>
                </a:lnTo>
                <a:lnTo>
                  <a:pt x="266" y="443"/>
                </a:lnTo>
                <a:lnTo>
                  <a:pt x="352" y="462"/>
                </a:lnTo>
                <a:lnTo>
                  <a:pt x="447" y="476"/>
                </a:lnTo>
                <a:lnTo>
                  <a:pt x="547" y="486"/>
                </a:lnTo>
                <a:lnTo>
                  <a:pt x="651" y="486"/>
                </a:lnTo>
                <a:lnTo>
                  <a:pt x="761" y="486"/>
                </a:lnTo>
                <a:lnTo>
                  <a:pt x="861" y="476"/>
                </a:lnTo>
                <a:lnTo>
                  <a:pt x="956" y="462"/>
                </a:lnTo>
                <a:lnTo>
                  <a:pt x="1042" y="443"/>
                </a:lnTo>
                <a:lnTo>
                  <a:pt x="1118" y="419"/>
                </a:lnTo>
                <a:lnTo>
                  <a:pt x="1180" y="391"/>
                </a:lnTo>
                <a:lnTo>
                  <a:pt x="1237" y="357"/>
                </a:lnTo>
                <a:lnTo>
                  <a:pt x="1275" y="324"/>
                </a:lnTo>
                <a:lnTo>
                  <a:pt x="1298" y="286"/>
                </a:lnTo>
                <a:lnTo>
                  <a:pt x="1308" y="243"/>
                </a:lnTo>
                <a:lnTo>
                  <a:pt x="1298" y="205"/>
                </a:lnTo>
                <a:lnTo>
                  <a:pt x="1275" y="167"/>
                </a:lnTo>
                <a:lnTo>
                  <a:pt x="1237" y="134"/>
                </a:lnTo>
                <a:lnTo>
                  <a:pt x="1180" y="100"/>
                </a:lnTo>
                <a:lnTo>
                  <a:pt x="1118" y="72"/>
                </a:lnTo>
                <a:lnTo>
                  <a:pt x="1042" y="48"/>
                </a:lnTo>
                <a:lnTo>
                  <a:pt x="956" y="29"/>
                </a:lnTo>
                <a:lnTo>
                  <a:pt x="861" y="15"/>
                </a:lnTo>
                <a:lnTo>
                  <a:pt x="761" y="5"/>
                </a:lnTo>
                <a:lnTo>
                  <a:pt x="651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2044700" y="1856243"/>
            <a:ext cx="0" cy="4191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Freeform 16"/>
          <p:cNvSpPr>
            <a:spLocks/>
          </p:cNvSpPr>
          <p:nvPr/>
        </p:nvSpPr>
        <p:spPr bwMode="auto">
          <a:xfrm>
            <a:off x="1970088" y="2234068"/>
            <a:ext cx="104775" cy="190500"/>
          </a:xfrm>
          <a:custGeom>
            <a:avLst/>
            <a:gdLst>
              <a:gd name="T0" fmla="*/ 0 w 62"/>
              <a:gd name="T1" fmla="*/ 0 h 109"/>
              <a:gd name="T2" fmla="*/ 33 w 62"/>
              <a:gd name="T3" fmla="*/ 109 h 109"/>
              <a:gd name="T4" fmla="*/ 62 w 62"/>
              <a:gd name="T5" fmla="*/ 5 h 109"/>
              <a:gd name="T6" fmla="*/ 5 w 62"/>
              <a:gd name="T7" fmla="*/ 5 h 109"/>
              <a:gd name="T8" fmla="*/ 5 w 62"/>
              <a:gd name="T9" fmla="*/ 5 h 109"/>
              <a:gd name="T10" fmla="*/ 0 w 62"/>
              <a:gd name="T11" fmla="*/ 0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"/>
              <a:gd name="T19" fmla="*/ 0 h 109"/>
              <a:gd name="T20" fmla="*/ 62 w 62"/>
              <a:gd name="T21" fmla="*/ 109 h 1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" h="109">
                <a:moveTo>
                  <a:pt x="0" y="0"/>
                </a:moveTo>
                <a:lnTo>
                  <a:pt x="33" y="109"/>
                </a:lnTo>
                <a:lnTo>
                  <a:pt x="62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6811963" y="2043568"/>
            <a:ext cx="1587" cy="3651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8" name="Freeform 18"/>
          <p:cNvSpPr>
            <a:spLocks/>
          </p:cNvSpPr>
          <p:nvPr/>
        </p:nvSpPr>
        <p:spPr bwMode="auto">
          <a:xfrm>
            <a:off x="6764338" y="1894343"/>
            <a:ext cx="96837" cy="182563"/>
          </a:xfrm>
          <a:custGeom>
            <a:avLst/>
            <a:gdLst>
              <a:gd name="T0" fmla="*/ 57 w 57"/>
              <a:gd name="T1" fmla="*/ 105 h 105"/>
              <a:gd name="T2" fmla="*/ 28 w 57"/>
              <a:gd name="T3" fmla="*/ 0 h 105"/>
              <a:gd name="T4" fmla="*/ 0 w 57"/>
              <a:gd name="T5" fmla="*/ 105 h 105"/>
              <a:gd name="T6" fmla="*/ 57 w 57"/>
              <a:gd name="T7" fmla="*/ 105 h 105"/>
              <a:gd name="T8" fmla="*/ 57 w 57"/>
              <a:gd name="T9" fmla="*/ 105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105"/>
              <a:gd name="T17" fmla="*/ 57 w 57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105">
                <a:moveTo>
                  <a:pt x="57" y="105"/>
                </a:moveTo>
                <a:lnTo>
                  <a:pt x="28" y="0"/>
                </a:lnTo>
                <a:lnTo>
                  <a:pt x="0" y="105"/>
                </a:lnTo>
                <a:lnTo>
                  <a:pt x="57" y="1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>
            <a:off x="2019300" y="3273881"/>
            <a:ext cx="4792663" cy="388937"/>
          </a:xfrm>
          <a:custGeom>
            <a:avLst/>
            <a:gdLst>
              <a:gd name="T0" fmla="*/ 0 w 2830"/>
              <a:gd name="T1" fmla="*/ 0 h 223"/>
              <a:gd name="T2" fmla="*/ 4 w 2830"/>
              <a:gd name="T3" fmla="*/ 223 h 223"/>
              <a:gd name="T4" fmla="*/ 2830 w 2830"/>
              <a:gd name="T5" fmla="*/ 223 h 223"/>
              <a:gd name="T6" fmla="*/ 2830 w 2830"/>
              <a:gd name="T7" fmla="*/ 109 h 223"/>
              <a:gd name="T8" fmla="*/ 0 60000 65536"/>
              <a:gd name="T9" fmla="*/ 0 60000 65536"/>
              <a:gd name="T10" fmla="*/ 0 60000 65536"/>
              <a:gd name="T11" fmla="*/ 0 60000 65536"/>
              <a:gd name="T12" fmla="*/ 0 w 2830"/>
              <a:gd name="T13" fmla="*/ 0 h 223"/>
              <a:gd name="T14" fmla="*/ 2830 w 2830"/>
              <a:gd name="T15" fmla="*/ 223 h 2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0" h="223">
                <a:moveTo>
                  <a:pt x="0" y="0"/>
                </a:moveTo>
                <a:lnTo>
                  <a:pt x="4" y="223"/>
                </a:lnTo>
                <a:lnTo>
                  <a:pt x="2830" y="223"/>
                </a:lnTo>
                <a:lnTo>
                  <a:pt x="2830" y="109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0" name="Freeform 20"/>
          <p:cNvSpPr>
            <a:spLocks/>
          </p:cNvSpPr>
          <p:nvPr/>
        </p:nvSpPr>
        <p:spPr bwMode="auto">
          <a:xfrm>
            <a:off x="6764338" y="3280231"/>
            <a:ext cx="96837" cy="192087"/>
          </a:xfrm>
          <a:custGeom>
            <a:avLst/>
            <a:gdLst>
              <a:gd name="T0" fmla="*/ 57 w 57"/>
              <a:gd name="T1" fmla="*/ 105 h 110"/>
              <a:gd name="T2" fmla="*/ 28 w 57"/>
              <a:gd name="T3" fmla="*/ 0 h 110"/>
              <a:gd name="T4" fmla="*/ 0 w 57"/>
              <a:gd name="T5" fmla="*/ 110 h 110"/>
              <a:gd name="T6" fmla="*/ 57 w 57"/>
              <a:gd name="T7" fmla="*/ 110 h 110"/>
              <a:gd name="T8" fmla="*/ 57 w 57"/>
              <a:gd name="T9" fmla="*/ 110 h 110"/>
              <a:gd name="T10" fmla="*/ 57 w 57"/>
              <a:gd name="T11" fmla="*/ 105 h 1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110"/>
              <a:gd name="T20" fmla="*/ 57 w 57"/>
              <a:gd name="T21" fmla="*/ 110 h 1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110">
                <a:moveTo>
                  <a:pt x="57" y="105"/>
                </a:moveTo>
                <a:lnTo>
                  <a:pt x="28" y="0"/>
                </a:lnTo>
                <a:lnTo>
                  <a:pt x="0" y="110"/>
                </a:lnTo>
                <a:lnTo>
                  <a:pt x="57" y="110"/>
                </a:lnTo>
                <a:lnTo>
                  <a:pt x="57" y="1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Key: Secrecy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62869"/>
            <a:ext cx="8229600" cy="186329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Keys </a:t>
            </a:r>
            <a:r>
              <a:rPr lang="en-US" sz="2800" dirty="0"/>
              <a:t>come in </a:t>
            </a:r>
            <a:r>
              <a:rPr lang="en-US" sz="2800" dirty="0" smtClean="0"/>
              <a:t>pairs: public </a:t>
            </a:r>
            <a:r>
              <a:rPr lang="en-US" sz="2800" dirty="0"/>
              <a:t>and private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 = ((M)^K-</a:t>
            </a:r>
            <a:r>
              <a:rPr lang="en-US" sz="2400" dirty="0" err="1"/>
              <a:t>public)^K</a:t>
            </a:r>
            <a:r>
              <a:rPr lang="en-US" sz="2400" dirty="0"/>
              <a:t>-private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Ensures secrecy: can only be read by receiver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01775" y="1565475"/>
            <a:ext cx="974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Plaintext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293813" y="2562425"/>
            <a:ext cx="1382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Encrypt with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263650" y="2884688"/>
            <a:ext cx="1384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PUBLIC key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638425" y="2884688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pitchFamily="-65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446463" y="3302200"/>
            <a:ext cx="1903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Secret ciphertext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296025" y="1565475"/>
            <a:ext cx="974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Plaintext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6065838" y="2564013"/>
            <a:ext cx="13970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Decrypt with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096000" y="2884688"/>
            <a:ext cx="1255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pitchFamily="-65" charset="0"/>
              </a:rPr>
              <a:t>Private key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7478713" y="2884688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pitchFamily="-65" charset="0"/>
            </a:endParaRPr>
          </a:p>
        </p:txBody>
      </p:sp>
      <p:sp>
        <p:nvSpPr>
          <p:cNvPr id="21517" name="Freeform 13"/>
          <p:cNvSpPr>
            <a:spLocks/>
          </p:cNvSpPr>
          <p:nvPr/>
        </p:nvSpPr>
        <p:spPr bwMode="auto">
          <a:xfrm>
            <a:off x="914400" y="2460825"/>
            <a:ext cx="2216150" cy="849313"/>
          </a:xfrm>
          <a:custGeom>
            <a:avLst/>
            <a:gdLst>
              <a:gd name="T0" fmla="*/ 656 w 1308"/>
              <a:gd name="T1" fmla="*/ 0 h 486"/>
              <a:gd name="T2" fmla="*/ 552 w 1308"/>
              <a:gd name="T3" fmla="*/ 5 h 486"/>
              <a:gd name="T4" fmla="*/ 447 w 1308"/>
              <a:gd name="T5" fmla="*/ 15 h 486"/>
              <a:gd name="T6" fmla="*/ 357 w 1308"/>
              <a:gd name="T7" fmla="*/ 29 h 486"/>
              <a:gd name="T8" fmla="*/ 271 w 1308"/>
              <a:gd name="T9" fmla="*/ 48 h 486"/>
              <a:gd name="T10" fmla="*/ 195 w 1308"/>
              <a:gd name="T11" fmla="*/ 72 h 486"/>
              <a:gd name="T12" fmla="*/ 128 w 1308"/>
              <a:gd name="T13" fmla="*/ 100 h 486"/>
              <a:gd name="T14" fmla="*/ 76 w 1308"/>
              <a:gd name="T15" fmla="*/ 134 h 486"/>
              <a:gd name="T16" fmla="*/ 33 w 1308"/>
              <a:gd name="T17" fmla="*/ 167 h 486"/>
              <a:gd name="T18" fmla="*/ 9 w 1308"/>
              <a:gd name="T19" fmla="*/ 205 h 486"/>
              <a:gd name="T20" fmla="*/ 0 w 1308"/>
              <a:gd name="T21" fmla="*/ 243 h 486"/>
              <a:gd name="T22" fmla="*/ 9 w 1308"/>
              <a:gd name="T23" fmla="*/ 286 h 486"/>
              <a:gd name="T24" fmla="*/ 33 w 1308"/>
              <a:gd name="T25" fmla="*/ 324 h 486"/>
              <a:gd name="T26" fmla="*/ 76 w 1308"/>
              <a:gd name="T27" fmla="*/ 357 h 486"/>
              <a:gd name="T28" fmla="*/ 128 w 1308"/>
              <a:gd name="T29" fmla="*/ 391 h 486"/>
              <a:gd name="T30" fmla="*/ 195 w 1308"/>
              <a:gd name="T31" fmla="*/ 419 h 486"/>
              <a:gd name="T32" fmla="*/ 271 w 1308"/>
              <a:gd name="T33" fmla="*/ 443 h 486"/>
              <a:gd name="T34" fmla="*/ 357 w 1308"/>
              <a:gd name="T35" fmla="*/ 462 h 486"/>
              <a:gd name="T36" fmla="*/ 447 w 1308"/>
              <a:gd name="T37" fmla="*/ 476 h 486"/>
              <a:gd name="T38" fmla="*/ 552 w 1308"/>
              <a:gd name="T39" fmla="*/ 486 h 486"/>
              <a:gd name="T40" fmla="*/ 656 w 1308"/>
              <a:gd name="T41" fmla="*/ 486 h 486"/>
              <a:gd name="T42" fmla="*/ 761 w 1308"/>
              <a:gd name="T43" fmla="*/ 486 h 486"/>
              <a:gd name="T44" fmla="*/ 861 w 1308"/>
              <a:gd name="T45" fmla="*/ 476 h 486"/>
              <a:gd name="T46" fmla="*/ 956 w 1308"/>
              <a:gd name="T47" fmla="*/ 462 h 486"/>
              <a:gd name="T48" fmla="*/ 1042 w 1308"/>
              <a:gd name="T49" fmla="*/ 443 h 486"/>
              <a:gd name="T50" fmla="*/ 1118 w 1308"/>
              <a:gd name="T51" fmla="*/ 419 h 486"/>
              <a:gd name="T52" fmla="*/ 1184 w 1308"/>
              <a:gd name="T53" fmla="*/ 391 h 486"/>
              <a:gd name="T54" fmla="*/ 1237 w 1308"/>
              <a:gd name="T55" fmla="*/ 357 h 486"/>
              <a:gd name="T56" fmla="*/ 1275 w 1308"/>
              <a:gd name="T57" fmla="*/ 324 h 486"/>
              <a:gd name="T58" fmla="*/ 1303 w 1308"/>
              <a:gd name="T59" fmla="*/ 286 h 486"/>
              <a:gd name="T60" fmla="*/ 1308 w 1308"/>
              <a:gd name="T61" fmla="*/ 243 h 486"/>
              <a:gd name="T62" fmla="*/ 1303 w 1308"/>
              <a:gd name="T63" fmla="*/ 205 h 486"/>
              <a:gd name="T64" fmla="*/ 1275 w 1308"/>
              <a:gd name="T65" fmla="*/ 167 h 486"/>
              <a:gd name="T66" fmla="*/ 1237 w 1308"/>
              <a:gd name="T67" fmla="*/ 134 h 486"/>
              <a:gd name="T68" fmla="*/ 1184 w 1308"/>
              <a:gd name="T69" fmla="*/ 100 h 486"/>
              <a:gd name="T70" fmla="*/ 1118 w 1308"/>
              <a:gd name="T71" fmla="*/ 72 h 486"/>
              <a:gd name="T72" fmla="*/ 1042 w 1308"/>
              <a:gd name="T73" fmla="*/ 48 h 486"/>
              <a:gd name="T74" fmla="*/ 956 w 1308"/>
              <a:gd name="T75" fmla="*/ 29 h 486"/>
              <a:gd name="T76" fmla="*/ 861 w 1308"/>
              <a:gd name="T77" fmla="*/ 15 h 486"/>
              <a:gd name="T78" fmla="*/ 761 w 1308"/>
              <a:gd name="T79" fmla="*/ 5 h 486"/>
              <a:gd name="T80" fmla="*/ 656 w 1308"/>
              <a:gd name="T81" fmla="*/ 0 h 486"/>
              <a:gd name="T82" fmla="*/ 656 w 1308"/>
              <a:gd name="T83" fmla="*/ 0 h 4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08"/>
              <a:gd name="T127" fmla="*/ 0 h 486"/>
              <a:gd name="T128" fmla="*/ 1308 w 1308"/>
              <a:gd name="T129" fmla="*/ 486 h 48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08" h="486">
                <a:moveTo>
                  <a:pt x="656" y="0"/>
                </a:moveTo>
                <a:lnTo>
                  <a:pt x="552" y="5"/>
                </a:lnTo>
                <a:lnTo>
                  <a:pt x="447" y="15"/>
                </a:lnTo>
                <a:lnTo>
                  <a:pt x="357" y="29"/>
                </a:lnTo>
                <a:lnTo>
                  <a:pt x="271" y="48"/>
                </a:lnTo>
                <a:lnTo>
                  <a:pt x="195" y="72"/>
                </a:lnTo>
                <a:lnTo>
                  <a:pt x="128" y="100"/>
                </a:lnTo>
                <a:lnTo>
                  <a:pt x="76" y="134"/>
                </a:lnTo>
                <a:lnTo>
                  <a:pt x="33" y="167"/>
                </a:lnTo>
                <a:lnTo>
                  <a:pt x="9" y="205"/>
                </a:lnTo>
                <a:lnTo>
                  <a:pt x="0" y="243"/>
                </a:lnTo>
                <a:lnTo>
                  <a:pt x="9" y="286"/>
                </a:lnTo>
                <a:lnTo>
                  <a:pt x="33" y="324"/>
                </a:lnTo>
                <a:lnTo>
                  <a:pt x="76" y="357"/>
                </a:lnTo>
                <a:lnTo>
                  <a:pt x="128" y="391"/>
                </a:lnTo>
                <a:lnTo>
                  <a:pt x="195" y="419"/>
                </a:lnTo>
                <a:lnTo>
                  <a:pt x="271" y="443"/>
                </a:lnTo>
                <a:lnTo>
                  <a:pt x="357" y="462"/>
                </a:lnTo>
                <a:lnTo>
                  <a:pt x="447" y="476"/>
                </a:lnTo>
                <a:lnTo>
                  <a:pt x="552" y="486"/>
                </a:lnTo>
                <a:lnTo>
                  <a:pt x="656" y="486"/>
                </a:lnTo>
                <a:lnTo>
                  <a:pt x="761" y="486"/>
                </a:lnTo>
                <a:lnTo>
                  <a:pt x="861" y="476"/>
                </a:lnTo>
                <a:lnTo>
                  <a:pt x="956" y="462"/>
                </a:lnTo>
                <a:lnTo>
                  <a:pt x="1042" y="443"/>
                </a:lnTo>
                <a:lnTo>
                  <a:pt x="1118" y="419"/>
                </a:lnTo>
                <a:lnTo>
                  <a:pt x="1184" y="391"/>
                </a:lnTo>
                <a:lnTo>
                  <a:pt x="1237" y="357"/>
                </a:lnTo>
                <a:lnTo>
                  <a:pt x="1275" y="324"/>
                </a:lnTo>
                <a:lnTo>
                  <a:pt x="1303" y="286"/>
                </a:lnTo>
                <a:lnTo>
                  <a:pt x="1308" y="243"/>
                </a:lnTo>
                <a:lnTo>
                  <a:pt x="1303" y="205"/>
                </a:lnTo>
                <a:lnTo>
                  <a:pt x="1275" y="167"/>
                </a:lnTo>
                <a:lnTo>
                  <a:pt x="1237" y="134"/>
                </a:lnTo>
                <a:lnTo>
                  <a:pt x="1184" y="100"/>
                </a:lnTo>
                <a:lnTo>
                  <a:pt x="1118" y="72"/>
                </a:lnTo>
                <a:lnTo>
                  <a:pt x="1042" y="48"/>
                </a:lnTo>
                <a:lnTo>
                  <a:pt x="956" y="29"/>
                </a:lnTo>
                <a:lnTo>
                  <a:pt x="861" y="15"/>
                </a:lnTo>
                <a:lnTo>
                  <a:pt x="761" y="5"/>
                </a:lnTo>
                <a:lnTo>
                  <a:pt x="656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Freeform 14"/>
          <p:cNvSpPr>
            <a:spLocks/>
          </p:cNvSpPr>
          <p:nvPr/>
        </p:nvSpPr>
        <p:spPr bwMode="auto">
          <a:xfrm>
            <a:off x="5708650" y="2460825"/>
            <a:ext cx="2216150" cy="849313"/>
          </a:xfrm>
          <a:custGeom>
            <a:avLst/>
            <a:gdLst>
              <a:gd name="T0" fmla="*/ 651 w 1308"/>
              <a:gd name="T1" fmla="*/ 0 h 486"/>
              <a:gd name="T2" fmla="*/ 547 w 1308"/>
              <a:gd name="T3" fmla="*/ 5 h 486"/>
              <a:gd name="T4" fmla="*/ 447 w 1308"/>
              <a:gd name="T5" fmla="*/ 15 h 486"/>
              <a:gd name="T6" fmla="*/ 352 w 1308"/>
              <a:gd name="T7" fmla="*/ 29 h 486"/>
              <a:gd name="T8" fmla="*/ 266 w 1308"/>
              <a:gd name="T9" fmla="*/ 48 h 486"/>
              <a:gd name="T10" fmla="*/ 190 w 1308"/>
              <a:gd name="T11" fmla="*/ 72 h 486"/>
              <a:gd name="T12" fmla="*/ 123 w 1308"/>
              <a:gd name="T13" fmla="*/ 100 h 486"/>
              <a:gd name="T14" fmla="*/ 71 w 1308"/>
              <a:gd name="T15" fmla="*/ 134 h 486"/>
              <a:gd name="T16" fmla="*/ 33 w 1308"/>
              <a:gd name="T17" fmla="*/ 167 h 486"/>
              <a:gd name="T18" fmla="*/ 9 w 1308"/>
              <a:gd name="T19" fmla="*/ 205 h 486"/>
              <a:gd name="T20" fmla="*/ 0 w 1308"/>
              <a:gd name="T21" fmla="*/ 243 h 486"/>
              <a:gd name="T22" fmla="*/ 9 w 1308"/>
              <a:gd name="T23" fmla="*/ 286 h 486"/>
              <a:gd name="T24" fmla="*/ 33 w 1308"/>
              <a:gd name="T25" fmla="*/ 324 h 486"/>
              <a:gd name="T26" fmla="*/ 71 w 1308"/>
              <a:gd name="T27" fmla="*/ 357 h 486"/>
              <a:gd name="T28" fmla="*/ 123 w 1308"/>
              <a:gd name="T29" fmla="*/ 391 h 486"/>
              <a:gd name="T30" fmla="*/ 190 w 1308"/>
              <a:gd name="T31" fmla="*/ 419 h 486"/>
              <a:gd name="T32" fmla="*/ 266 w 1308"/>
              <a:gd name="T33" fmla="*/ 443 h 486"/>
              <a:gd name="T34" fmla="*/ 352 w 1308"/>
              <a:gd name="T35" fmla="*/ 462 h 486"/>
              <a:gd name="T36" fmla="*/ 447 w 1308"/>
              <a:gd name="T37" fmla="*/ 476 h 486"/>
              <a:gd name="T38" fmla="*/ 547 w 1308"/>
              <a:gd name="T39" fmla="*/ 486 h 486"/>
              <a:gd name="T40" fmla="*/ 651 w 1308"/>
              <a:gd name="T41" fmla="*/ 486 h 486"/>
              <a:gd name="T42" fmla="*/ 761 w 1308"/>
              <a:gd name="T43" fmla="*/ 486 h 486"/>
              <a:gd name="T44" fmla="*/ 861 w 1308"/>
              <a:gd name="T45" fmla="*/ 476 h 486"/>
              <a:gd name="T46" fmla="*/ 956 w 1308"/>
              <a:gd name="T47" fmla="*/ 462 h 486"/>
              <a:gd name="T48" fmla="*/ 1042 w 1308"/>
              <a:gd name="T49" fmla="*/ 443 h 486"/>
              <a:gd name="T50" fmla="*/ 1118 w 1308"/>
              <a:gd name="T51" fmla="*/ 419 h 486"/>
              <a:gd name="T52" fmla="*/ 1180 w 1308"/>
              <a:gd name="T53" fmla="*/ 391 h 486"/>
              <a:gd name="T54" fmla="*/ 1237 w 1308"/>
              <a:gd name="T55" fmla="*/ 357 h 486"/>
              <a:gd name="T56" fmla="*/ 1275 w 1308"/>
              <a:gd name="T57" fmla="*/ 324 h 486"/>
              <a:gd name="T58" fmla="*/ 1298 w 1308"/>
              <a:gd name="T59" fmla="*/ 286 h 486"/>
              <a:gd name="T60" fmla="*/ 1308 w 1308"/>
              <a:gd name="T61" fmla="*/ 243 h 486"/>
              <a:gd name="T62" fmla="*/ 1298 w 1308"/>
              <a:gd name="T63" fmla="*/ 205 h 486"/>
              <a:gd name="T64" fmla="*/ 1275 w 1308"/>
              <a:gd name="T65" fmla="*/ 167 h 486"/>
              <a:gd name="T66" fmla="*/ 1237 w 1308"/>
              <a:gd name="T67" fmla="*/ 134 h 486"/>
              <a:gd name="T68" fmla="*/ 1180 w 1308"/>
              <a:gd name="T69" fmla="*/ 100 h 486"/>
              <a:gd name="T70" fmla="*/ 1118 w 1308"/>
              <a:gd name="T71" fmla="*/ 72 h 486"/>
              <a:gd name="T72" fmla="*/ 1042 w 1308"/>
              <a:gd name="T73" fmla="*/ 48 h 486"/>
              <a:gd name="T74" fmla="*/ 956 w 1308"/>
              <a:gd name="T75" fmla="*/ 29 h 486"/>
              <a:gd name="T76" fmla="*/ 861 w 1308"/>
              <a:gd name="T77" fmla="*/ 15 h 486"/>
              <a:gd name="T78" fmla="*/ 761 w 1308"/>
              <a:gd name="T79" fmla="*/ 5 h 486"/>
              <a:gd name="T80" fmla="*/ 651 w 1308"/>
              <a:gd name="T81" fmla="*/ 0 h 486"/>
              <a:gd name="T82" fmla="*/ 651 w 1308"/>
              <a:gd name="T83" fmla="*/ 0 h 4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08"/>
              <a:gd name="T127" fmla="*/ 0 h 486"/>
              <a:gd name="T128" fmla="*/ 1308 w 1308"/>
              <a:gd name="T129" fmla="*/ 486 h 48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08" h="486">
                <a:moveTo>
                  <a:pt x="651" y="0"/>
                </a:moveTo>
                <a:lnTo>
                  <a:pt x="547" y="5"/>
                </a:lnTo>
                <a:lnTo>
                  <a:pt x="447" y="15"/>
                </a:lnTo>
                <a:lnTo>
                  <a:pt x="352" y="29"/>
                </a:lnTo>
                <a:lnTo>
                  <a:pt x="266" y="48"/>
                </a:lnTo>
                <a:lnTo>
                  <a:pt x="190" y="72"/>
                </a:lnTo>
                <a:lnTo>
                  <a:pt x="123" y="100"/>
                </a:lnTo>
                <a:lnTo>
                  <a:pt x="71" y="134"/>
                </a:lnTo>
                <a:lnTo>
                  <a:pt x="33" y="167"/>
                </a:lnTo>
                <a:lnTo>
                  <a:pt x="9" y="205"/>
                </a:lnTo>
                <a:lnTo>
                  <a:pt x="0" y="243"/>
                </a:lnTo>
                <a:lnTo>
                  <a:pt x="9" y="286"/>
                </a:lnTo>
                <a:lnTo>
                  <a:pt x="33" y="324"/>
                </a:lnTo>
                <a:lnTo>
                  <a:pt x="71" y="357"/>
                </a:lnTo>
                <a:lnTo>
                  <a:pt x="123" y="391"/>
                </a:lnTo>
                <a:lnTo>
                  <a:pt x="190" y="419"/>
                </a:lnTo>
                <a:lnTo>
                  <a:pt x="266" y="443"/>
                </a:lnTo>
                <a:lnTo>
                  <a:pt x="352" y="462"/>
                </a:lnTo>
                <a:lnTo>
                  <a:pt x="447" y="476"/>
                </a:lnTo>
                <a:lnTo>
                  <a:pt x="547" y="486"/>
                </a:lnTo>
                <a:lnTo>
                  <a:pt x="651" y="486"/>
                </a:lnTo>
                <a:lnTo>
                  <a:pt x="761" y="486"/>
                </a:lnTo>
                <a:lnTo>
                  <a:pt x="861" y="476"/>
                </a:lnTo>
                <a:lnTo>
                  <a:pt x="956" y="462"/>
                </a:lnTo>
                <a:lnTo>
                  <a:pt x="1042" y="443"/>
                </a:lnTo>
                <a:lnTo>
                  <a:pt x="1118" y="419"/>
                </a:lnTo>
                <a:lnTo>
                  <a:pt x="1180" y="391"/>
                </a:lnTo>
                <a:lnTo>
                  <a:pt x="1237" y="357"/>
                </a:lnTo>
                <a:lnTo>
                  <a:pt x="1275" y="324"/>
                </a:lnTo>
                <a:lnTo>
                  <a:pt x="1298" y="286"/>
                </a:lnTo>
                <a:lnTo>
                  <a:pt x="1308" y="243"/>
                </a:lnTo>
                <a:lnTo>
                  <a:pt x="1298" y="205"/>
                </a:lnTo>
                <a:lnTo>
                  <a:pt x="1275" y="167"/>
                </a:lnTo>
                <a:lnTo>
                  <a:pt x="1237" y="134"/>
                </a:lnTo>
                <a:lnTo>
                  <a:pt x="1180" y="100"/>
                </a:lnTo>
                <a:lnTo>
                  <a:pt x="1118" y="72"/>
                </a:lnTo>
                <a:lnTo>
                  <a:pt x="1042" y="48"/>
                </a:lnTo>
                <a:lnTo>
                  <a:pt x="956" y="29"/>
                </a:lnTo>
                <a:lnTo>
                  <a:pt x="861" y="15"/>
                </a:lnTo>
                <a:lnTo>
                  <a:pt x="761" y="5"/>
                </a:lnTo>
                <a:lnTo>
                  <a:pt x="651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2044700" y="1892500"/>
            <a:ext cx="0" cy="4191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Freeform 16"/>
          <p:cNvSpPr>
            <a:spLocks/>
          </p:cNvSpPr>
          <p:nvPr/>
        </p:nvSpPr>
        <p:spPr bwMode="auto">
          <a:xfrm>
            <a:off x="1970088" y="2270325"/>
            <a:ext cx="104775" cy="190500"/>
          </a:xfrm>
          <a:custGeom>
            <a:avLst/>
            <a:gdLst>
              <a:gd name="T0" fmla="*/ 0 w 62"/>
              <a:gd name="T1" fmla="*/ 0 h 109"/>
              <a:gd name="T2" fmla="*/ 33 w 62"/>
              <a:gd name="T3" fmla="*/ 109 h 109"/>
              <a:gd name="T4" fmla="*/ 62 w 62"/>
              <a:gd name="T5" fmla="*/ 5 h 109"/>
              <a:gd name="T6" fmla="*/ 5 w 62"/>
              <a:gd name="T7" fmla="*/ 5 h 109"/>
              <a:gd name="T8" fmla="*/ 5 w 62"/>
              <a:gd name="T9" fmla="*/ 5 h 109"/>
              <a:gd name="T10" fmla="*/ 0 w 62"/>
              <a:gd name="T11" fmla="*/ 0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"/>
              <a:gd name="T19" fmla="*/ 0 h 109"/>
              <a:gd name="T20" fmla="*/ 62 w 62"/>
              <a:gd name="T21" fmla="*/ 109 h 1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" h="109">
                <a:moveTo>
                  <a:pt x="0" y="0"/>
                </a:moveTo>
                <a:lnTo>
                  <a:pt x="33" y="109"/>
                </a:lnTo>
                <a:lnTo>
                  <a:pt x="62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6811963" y="2079825"/>
            <a:ext cx="1587" cy="3651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Freeform 18"/>
          <p:cNvSpPr>
            <a:spLocks/>
          </p:cNvSpPr>
          <p:nvPr/>
        </p:nvSpPr>
        <p:spPr bwMode="auto">
          <a:xfrm>
            <a:off x="6764338" y="1930600"/>
            <a:ext cx="96837" cy="182563"/>
          </a:xfrm>
          <a:custGeom>
            <a:avLst/>
            <a:gdLst>
              <a:gd name="T0" fmla="*/ 57 w 57"/>
              <a:gd name="T1" fmla="*/ 105 h 105"/>
              <a:gd name="T2" fmla="*/ 28 w 57"/>
              <a:gd name="T3" fmla="*/ 0 h 105"/>
              <a:gd name="T4" fmla="*/ 0 w 57"/>
              <a:gd name="T5" fmla="*/ 105 h 105"/>
              <a:gd name="T6" fmla="*/ 57 w 57"/>
              <a:gd name="T7" fmla="*/ 105 h 105"/>
              <a:gd name="T8" fmla="*/ 57 w 57"/>
              <a:gd name="T9" fmla="*/ 105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105"/>
              <a:gd name="T17" fmla="*/ 57 w 57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105">
                <a:moveTo>
                  <a:pt x="57" y="105"/>
                </a:moveTo>
                <a:lnTo>
                  <a:pt x="28" y="0"/>
                </a:lnTo>
                <a:lnTo>
                  <a:pt x="0" y="105"/>
                </a:lnTo>
                <a:lnTo>
                  <a:pt x="57" y="1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3" name="Freeform 19"/>
          <p:cNvSpPr>
            <a:spLocks/>
          </p:cNvSpPr>
          <p:nvPr/>
        </p:nvSpPr>
        <p:spPr bwMode="auto">
          <a:xfrm>
            <a:off x="2019300" y="3310138"/>
            <a:ext cx="4792663" cy="388937"/>
          </a:xfrm>
          <a:custGeom>
            <a:avLst/>
            <a:gdLst>
              <a:gd name="T0" fmla="*/ 0 w 2830"/>
              <a:gd name="T1" fmla="*/ 0 h 223"/>
              <a:gd name="T2" fmla="*/ 4 w 2830"/>
              <a:gd name="T3" fmla="*/ 223 h 223"/>
              <a:gd name="T4" fmla="*/ 2830 w 2830"/>
              <a:gd name="T5" fmla="*/ 223 h 223"/>
              <a:gd name="T6" fmla="*/ 2830 w 2830"/>
              <a:gd name="T7" fmla="*/ 109 h 223"/>
              <a:gd name="T8" fmla="*/ 0 60000 65536"/>
              <a:gd name="T9" fmla="*/ 0 60000 65536"/>
              <a:gd name="T10" fmla="*/ 0 60000 65536"/>
              <a:gd name="T11" fmla="*/ 0 60000 65536"/>
              <a:gd name="T12" fmla="*/ 0 w 2830"/>
              <a:gd name="T13" fmla="*/ 0 h 223"/>
              <a:gd name="T14" fmla="*/ 2830 w 2830"/>
              <a:gd name="T15" fmla="*/ 223 h 2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0" h="223">
                <a:moveTo>
                  <a:pt x="0" y="0"/>
                </a:moveTo>
                <a:lnTo>
                  <a:pt x="4" y="223"/>
                </a:lnTo>
                <a:lnTo>
                  <a:pt x="2830" y="223"/>
                </a:lnTo>
                <a:lnTo>
                  <a:pt x="2830" y="109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Freeform 20"/>
          <p:cNvSpPr>
            <a:spLocks/>
          </p:cNvSpPr>
          <p:nvPr/>
        </p:nvSpPr>
        <p:spPr bwMode="auto">
          <a:xfrm>
            <a:off x="6764338" y="3316488"/>
            <a:ext cx="96837" cy="192087"/>
          </a:xfrm>
          <a:custGeom>
            <a:avLst/>
            <a:gdLst>
              <a:gd name="T0" fmla="*/ 57 w 57"/>
              <a:gd name="T1" fmla="*/ 105 h 110"/>
              <a:gd name="T2" fmla="*/ 28 w 57"/>
              <a:gd name="T3" fmla="*/ 0 h 110"/>
              <a:gd name="T4" fmla="*/ 0 w 57"/>
              <a:gd name="T5" fmla="*/ 110 h 110"/>
              <a:gd name="T6" fmla="*/ 57 w 57"/>
              <a:gd name="T7" fmla="*/ 110 h 110"/>
              <a:gd name="T8" fmla="*/ 57 w 57"/>
              <a:gd name="T9" fmla="*/ 110 h 110"/>
              <a:gd name="T10" fmla="*/ 57 w 57"/>
              <a:gd name="T11" fmla="*/ 105 h 1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110"/>
              <a:gd name="T20" fmla="*/ 57 w 57"/>
              <a:gd name="T21" fmla="*/ 110 h 1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110">
                <a:moveTo>
                  <a:pt x="57" y="105"/>
                </a:moveTo>
                <a:lnTo>
                  <a:pt x="28" y="0"/>
                </a:lnTo>
                <a:lnTo>
                  <a:pt x="0" y="110"/>
                </a:lnTo>
                <a:lnTo>
                  <a:pt x="57" y="110"/>
                </a:lnTo>
                <a:lnTo>
                  <a:pt x="57" y="1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Encryption Summary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Symmetric key </a:t>
            </a:r>
            <a:r>
              <a:rPr lang="en-US" sz="2800" dirty="0"/>
              <a:t>encryption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Single key (symmetric) is shared between parties, kept secret from everyone else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Ciphertext</a:t>
            </a:r>
            <a:r>
              <a:rPr lang="en-US" sz="2400" dirty="0"/>
              <a:t> = (M)^</a:t>
            </a:r>
            <a:r>
              <a:rPr lang="en-US" sz="2400" dirty="0" smtClean="0"/>
              <a:t>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Public Key encryption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Keys come in pairs, public and private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Secret: (</a:t>
            </a:r>
            <a:r>
              <a:rPr lang="en-US" sz="2400" dirty="0"/>
              <a:t>M)^K-</a:t>
            </a:r>
            <a:r>
              <a:rPr lang="en-US" sz="2400" dirty="0" smtClean="0"/>
              <a:t>public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Authentic: (</a:t>
            </a:r>
            <a:r>
              <a:rPr lang="en-US" sz="2400" dirty="0"/>
              <a:t>M)^K-</a:t>
            </a:r>
            <a:r>
              <a:rPr lang="en-US" sz="2400" dirty="0" smtClean="0"/>
              <a:t>private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Factor Authentication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63713"/>
            <a:ext cx="8226425" cy="24111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Can be difficult for people to remember encryption </a:t>
            </a:r>
            <a:r>
              <a:rPr lang="en-US" sz="2800" dirty="0" smtClean="0"/>
              <a:t>keys and passwords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Instead</a:t>
            </a:r>
            <a:r>
              <a:rPr lang="en-US" sz="2800" dirty="0"/>
              <a:t>, store K-private inside a chip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 challenge-response to authenticate </a:t>
            </a:r>
            <a:r>
              <a:rPr lang="en-US" sz="2400" dirty="0" smtClean="0"/>
              <a:t>smartcard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 PIN to prove user has smartcard</a:t>
            </a:r>
            <a:endParaRPr lang="en-US" sz="2800" dirty="0" smtClean="0"/>
          </a:p>
          <a:p>
            <a:pPr>
              <a:lnSpc>
                <a:spcPct val="90000"/>
              </a:lnSpc>
              <a:buFont typeface="Monotype Sorts" pitchFamily="-65" charset="2"/>
              <a:buNone/>
            </a:pPr>
            <a:r>
              <a:rPr lang="en-US" sz="800" dirty="0"/>
              <a:t>a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638300" y="4647900"/>
            <a:ext cx="4354513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 rot="408166">
            <a:off x="2432050" y="4420888"/>
            <a:ext cx="2012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challenge: x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1654175" y="5184475"/>
            <a:ext cx="4281488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 rot="-326916">
            <a:off x="2276475" y="5176538"/>
            <a:ext cx="24701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response:</a:t>
            </a:r>
          </a:p>
          <a:p>
            <a:r>
              <a:rPr lang="en-US"/>
              <a:t>(x+1)^K-private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143625" y="4957463"/>
            <a:ext cx="1555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smartcard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Key -&gt; Session Key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Public key encryption/decryption is slow; so can use public key to establish (shared) session key</a:t>
            </a:r>
          </a:p>
          <a:p>
            <a:pPr lvl="1"/>
            <a:r>
              <a:rPr lang="en-US" sz="2000"/>
              <a:t>assume both sides know each other’s public key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28950" y="2763838"/>
            <a:ext cx="184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871663" y="3643313"/>
            <a:ext cx="4108450" cy="331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814513" y="4216400"/>
            <a:ext cx="4298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((K,y,x+1)^C-public)^S-priv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52550" y="3213100"/>
            <a:ext cx="1098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554663" y="3279775"/>
            <a:ext cx="1098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server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822450" y="5173663"/>
            <a:ext cx="4119563" cy="449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1725613" y="4500563"/>
            <a:ext cx="4240212" cy="188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036888" y="3381375"/>
            <a:ext cx="2012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client ID, x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243263" y="5006975"/>
            <a:ext cx="1250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(y+1)^K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0" y="4418013"/>
            <a:ext cx="21653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client</a:t>
            </a:r>
          </a:p>
          <a:p>
            <a:r>
              <a:rPr lang="en-US" b="1"/>
              <a:t>authenticates</a:t>
            </a:r>
          </a:p>
          <a:p>
            <a:r>
              <a:rPr lang="en-US" b="1"/>
              <a:t>server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059488" y="5194300"/>
            <a:ext cx="21653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server</a:t>
            </a:r>
          </a:p>
          <a:p>
            <a:r>
              <a:rPr lang="en-US" b="1"/>
              <a:t>authenticates</a:t>
            </a:r>
          </a:p>
          <a:p>
            <a:r>
              <a:rPr lang="en-US" b="1"/>
              <a:t>client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</a:t>
            </a:r>
            <a:r>
              <a:rPr lang="en-US" dirty="0"/>
              <a:t>Key -&gt; Session Key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</a:t>
            </a:r>
            <a:r>
              <a:rPr lang="en-US" dirty="0" smtClean="0"/>
              <a:t>symmetric </a:t>
            </a:r>
            <a:r>
              <a:rPr lang="en-US" dirty="0"/>
              <a:t>key systems, how do we gain a </a:t>
            </a:r>
            <a:r>
              <a:rPr lang="en-US" dirty="0" smtClean="0"/>
              <a:t>session </a:t>
            </a:r>
            <a:r>
              <a:rPr lang="en-US" dirty="0"/>
              <a:t>key with other side?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infeasible for everyone to share a secret with everyone else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solution: “authentication server” (Kerberos)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everyone shares (a separate) secret with server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server provides shared session key for A &lt;-&gt; 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everyone trusts authentication server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if compromise server, can do anything!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Kerberos Example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 flipV="1">
            <a:off x="1058863" y="2178050"/>
            <a:ext cx="3151187" cy="2671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46125" y="4883150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979863" y="1790700"/>
            <a:ext cx="1098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Server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7315200" y="4656138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 rot="-2404769">
            <a:off x="403225" y="3127375"/>
            <a:ext cx="384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I’d like a key for A&lt;-&gt;B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 rot="-2404769">
            <a:off x="1090613" y="3670300"/>
            <a:ext cx="3994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(Kab,(A&lt;-&gt;B, Kab)^Ksb)Ksa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1211263" y="2330450"/>
            <a:ext cx="3151187" cy="2671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1176338" y="5153025"/>
            <a:ext cx="6065837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638425" y="5260975"/>
            <a:ext cx="2622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(A&lt;-&gt;B, Kab)^Ksb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51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/>
              <a:t>you write a self-replicating C program?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 that when run, outputs itself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without reading any input files!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ex: main() { </a:t>
            </a:r>
            <a:r>
              <a:rPr lang="en-US" dirty="0" err="1"/>
              <a:t>printf(“main</a:t>
            </a:r>
            <a:r>
              <a:rPr lang="en-US" dirty="0"/>
              <a:t> () { </a:t>
            </a:r>
            <a:r>
              <a:rPr lang="en-US" dirty="0" err="1"/>
              <a:t>printf(“main</a:t>
            </a:r>
            <a:r>
              <a:rPr lang="en-US" dirty="0"/>
              <a:t> () 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Digests (MD5, SHA)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67688" cy="4114800"/>
          </a:xfrm>
        </p:spPr>
        <p:txBody>
          <a:bodyPr/>
          <a:lstStyle/>
          <a:p>
            <a:r>
              <a:rPr lang="en-US" sz="2800"/>
              <a:t>Cryptographic checksum: message integrity</a:t>
            </a:r>
          </a:p>
          <a:p>
            <a:pPr lvl="1"/>
            <a:r>
              <a:rPr lang="en-US" sz="2400"/>
              <a:t>Typically small compared to message (MD5 128 bits)</a:t>
            </a:r>
          </a:p>
          <a:p>
            <a:pPr lvl="1"/>
            <a:r>
              <a:rPr lang="en-US" sz="2400"/>
              <a:t>“One-way”: infeasible to find two messages with same digest</a:t>
            </a:r>
          </a:p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800225" y="3976688"/>
            <a:ext cx="1588" cy="295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1763713" y="4248150"/>
            <a:ext cx="73025" cy="141288"/>
          </a:xfrm>
          <a:custGeom>
            <a:avLst/>
            <a:gdLst>
              <a:gd name="T0" fmla="*/ 0 w 46"/>
              <a:gd name="T1" fmla="*/ 0 h 89"/>
              <a:gd name="T2" fmla="*/ 23 w 46"/>
              <a:gd name="T3" fmla="*/ 89 h 89"/>
              <a:gd name="T4" fmla="*/ 46 w 46"/>
              <a:gd name="T5" fmla="*/ 0 h 89"/>
              <a:gd name="T6" fmla="*/ 0 w 46"/>
              <a:gd name="T7" fmla="*/ 0 h 89"/>
              <a:gd name="T8" fmla="*/ 0 w 46"/>
              <a:gd name="T9" fmla="*/ 0 h 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"/>
              <a:gd name="T16" fmla="*/ 0 h 89"/>
              <a:gd name="T17" fmla="*/ 46 w 46"/>
              <a:gd name="T18" fmla="*/ 89 h 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" h="89">
                <a:moveTo>
                  <a:pt x="0" y="0"/>
                </a:moveTo>
                <a:lnTo>
                  <a:pt x="23" y="89"/>
                </a:lnTo>
                <a:lnTo>
                  <a:pt x="4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2522538" y="4398963"/>
            <a:ext cx="1092200" cy="169862"/>
          </a:xfrm>
          <a:custGeom>
            <a:avLst/>
            <a:gdLst>
              <a:gd name="T0" fmla="*/ 0 w 688"/>
              <a:gd name="T1" fmla="*/ 156 h 156"/>
              <a:gd name="T2" fmla="*/ 688 w 688"/>
              <a:gd name="T3" fmla="*/ 156 h 156"/>
              <a:gd name="T4" fmla="*/ 688 w 688"/>
              <a:gd name="T5" fmla="*/ 0 h 156"/>
              <a:gd name="T6" fmla="*/ 0 60000 65536"/>
              <a:gd name="T7" fmla="*/ 0 60000 65536"/>
              <a:gd name="T8" fmla="*/ 0 60000 65536"/>
              <a:gd name="T9" fmla="*/ 0 w 688"/>
              <a:gd name="T10" fmla="*/ 0 h 156"/>
              <a:gd name="T11" fmla="*/ 688 w 688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8" h="156">
                <a:moveTo>
                  <a:pt x="0" y="156"/>
                </a:moveTo>
                <a:lnTo>
                  <a:pt x="688" y="156"/>
                </a:lnTo>
                <a:lnTo>
                  <a:pt x="688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2411413" y="4532313"/>
            <a:ext cx="141287" cy="79375"/>
          </a:xfrm>
          <a:custGeom>
            <a:avLst/>
            <a:gdLst>
              <a:gd name="T0" fmla="*/ 89 w 89"/>
              <a:gd name="T1" fmla="*/ 0 h 50"/>
              <a:gd name="T2" fmla="*/ 0 w 89"/>
              <a:gd name="T3" fmla="*/ 23 h 50"/>
              <a:gd name="T4" fmla="*/ 89 w 89"/>
              <a:gd name="T5" fmla="*/ 50 h 50"/>
              <a:gd name="T6" fmla="*/ 89 w 89"/>
              <a:gd name="T7" fmla="*/ 0 h 50"/>
              <a:gd name="T8" fmla="*/ 89 w 89"/>
              <a:gd name="T9" fmla="*/ 0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50"/>
              <a:gd name="T17" fmla="*/ 89 w 89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50">
                <a:moveTo>
                  <a:pt x="89" y="0"/>
                </a:moveTo>
                <a:lnTo>
                  <a:pt x="0" y="23"/>
                </a:lnTo>
                <a:lnTo>
                  <a:pt x="89" y="50"/>
                </a:lnTo>
                <a:lnTo>
                  <a:pt x="8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325563" y="4432300"/>
            <a:ext cx="927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Transform</a:t>
            </a:r>
            <a:endParaRPr lang="en-US" sz="2400">
              <a:latin typeface="Times New Roman" pitchFamily="-65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292225" y="3849688"/>
            <a:ext cx="53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Initial </a:t>
            </a:r>
            <a:endParaRPr lang="en-US" sz="2400">
              <a:latin typeface="Times New Roman" pitchFamily="-65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825625" y="3849688"/>
            <a:ext cx="541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digest</a:t>
            </a:r>
            <a:endParaRPr lang="en-US" sz="2400">
              <a:latin typeface="Times New Roman" pitchFamily="-65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2386013" y="3852863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 sz="2400">
              <a:latin typeface="Times New Roman" pitchFamily="-65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4683125" y="3756025"/>
            <a:ext cx="1693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Message (padded)</a:t>
            </a:r>
            <a:endParaRPr lang="en-US" sz="2400">
              <a:latin typeface="Times New Roman" pitchFamily="-65" charset="0"/>
            </a:endParaRPr>
          </a:p>
        </p:txBody>
      </p:sp>
      <p:sp>
        <p:nvSpPr>
          <p:cNvPr id="30733" name="Freeform 13"/>
          <p:cNvSpPr>
            <a:spLocks/>
          </p:cNvSpPr>
          <p:nvPr/>
        </p:nvSpPr>
        <p:spPr bwMode="auto">
          <a:xfrm>
            <a:off x="1182688" y="4389438"/>
            <a:ext cx="1235075" cy="333375"/>
          </a:xfrm>
          <a:custGeom>
            <a:avLst/>
            <a:gdLst>
              <a:gd name="T0" fmla="*/ 774 w 778"/>
              <a:gd name="T1" fmla="*/ 210 h 210"/>
              <a:gd name="T2" fmla="*/ 0 w 778"/>
              <a:gd name="T3" fmla="*/ 210 h 210"/>
              <a:gd name="T4" fmla="*/ 0 w 778"/>
              <a:gd name="T5" fmla="*/ 0 h 210"/>
              <a:gd name="T6" fmla="*/ 778 w 778"/>
              <a:gd name="T7" fmla="*/ 0 h 210"/>
              <a:gd name="T8" fmla="*/ 778 w 778"/>
              <a:gd name="T9" fmla="*/ 210 h 210"/>
              <a:gd name="T10" fmla="*/ 778 w 778"/>
              <a:gd name="T11" fmla="*/ 210 h 2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78"/>
              <a:gd name="T19" fmla="*/ 0 h 210"/>
              <a:gd name="T20" fmla="*/ 778 w 778"/>
              <a:gd name="T21" fmla="*/ 210 h 2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78" h="210">
                <a:moveTo>
                  <a:pt x="774" y="210"/>
                </a:moveTo>
                <a:lnTo>
                  <a:pt x="0" y="210"/>
                </a:lnTo>
                <a:lnTo>
                  <a:pt x="0" y="0"/>
                </a:lnTo>
                <a:lnTo>
                  <a:pt x="778" y="0"/>
                </a:lnTo>
                <a:lnTo>
                  <a:pt x="778" y="21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1800225" y="4722813"/>
            <a:ext cx="1588" cy="2968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" name="Freeform 15"/>
          <p:cNvSpPr>
            <a:spLocks/>
          </p:cNvSpPr>
          <p:nvPr/>
        </p:nvSpPr>
        <p:spPr bwMode="auto">
          <a:xfrm>
            <a:off x="1763713" y="4856163"/>
            <a:ext cx="73025" cy="142875"/>
          </a:xfrm>
          <a:custGeom>
            <a:avLst/>
            <a:gdLst>
              <a:gd name="T0" fmla="*/ 0 w 46"/>
              <a:gd name="T1" fmla="*/ 0 h 90"/>
              <a:gd name="T2" fmla="*/ 23 w 46"/>
              <a:gd name="T3" fmla="*/ 90 h 90"/>
              <a:gd name="T4" fmla="*/ 46 w 46"/>
              <a:gd name="T5" fmla="*/ 0 h 90"/>
              <a:gd name="T6" fmla="*/ 0 w 46"/>
              <a:gd name="T7" fmla="*/ 0 h 90"/>
              <a:gd name="T8" fmla="*/ 0 w 46"/>
              <a:gd name="T9" fmla="*/ 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"/>
              <a:gd name="T16" fmla="*/ 0 h 90"/>
              <a:gd name="T17" fmla="*/ 46 w 4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" h="90">
                <a:moveTo>
                  <a:pt x="0" y="0"/>
                </a:moveTo>
                <a:lnTo>
                  <a:pt x="23" y="90"/>
                </a:lnTo>
                <a:lnTo>
                  <a:pt x="4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6" name="Freeform 16"/>
          <p:cNvSpPr>
            <a:spLocks/>
          </p:cNvSpPr>
          <p:nvPr/>
        </p:nvSpPr>
        <p:spPr bwMode="auto">
          <a:xfrm>
            <a:off x="2522538" y="4475163"/>
            <a:ext cx="2017712" cy="685800"/>
          </a:xfrm>
          <a:custGeom>
            <a:avLst/>
            <a:gdLst>
              <a:gd name="T0" fmla="*/ 0 w 1271"/>
              <a:gd name="T1" fmla="*/ 627 h 627"/>
              <a:gd name="T2" fmla="*/ 1271 w 1271"/>
              <a:gd name="T3" fmla="*/ 627 h 627"/>
              <a:gd name="T4" fmla="*/ 1271 w 1271"/>
              <a:gd name="T5" fmla="*/ 0 h 627"/>
              <a:gd name="T6" fmla="*/ 0 60000 65536"/>
              <a:gd name="T7" fmla="*/ 0 60000 65536"/>
              <a:gd name="T8" fmla="*/ 0 60000 65536"/>
              <a:gd name="T9" fmla="*/ 0 w 1271"/>
              <a:gd name="T10" fmla="*/ 0 h 627"/>
              <a:gd name="T11" fmla="*/ 1271 w 1271"/>
              <a:gd name="T12" fmla="*/ 627 h 6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1" h="627">
                <a:moveTo>
                  <a:pt x="0" y="627"/>
                </a:moveTo>
                <a:lnTo>
                  <a:pt x="1271" y="627"/>
                </a:lnTo>
                <a:lnTo>
                  <a:pt x="1271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7" name="Freeform 17"/>
          <p:cNvSpPr>
            <a:spLocks/>
          </p:cNvSpPr>
          <p:nvPr/>
        </p:nvSpPr>
        <p:spPr bwMode="auto">
          <a:xfrm>
            <a:off x="2411413" y="5140325"/>
            <a:ext cx="141287" cy="74613"/>
          </a:xfrm>
          <a:custGeom>
            <a:avLst/>
            <a:gdLst>
              <a:gd name="T0" fmla="*/ 89 w 89"/>
              <a:gd name="T1" fmla="*/ 0 h 47"/>
              <a:gd name="T2" fmla="*/ 0 w 89"/>
              <a:gd name="T3" fmla="*/ 24 h 47"/>
              <a:gd name="T4" fmla="*/ 89 w 89"/>
              <a:gd name="T5" fmla="*/ 47 h 47"/>
              <a:gd name="T6" fmla="*/ 89 w 89"/>
              <a:gd name="T7" fmla="*/ 0 h 47"/>
              <a:gd name="T8" fmla="*/ 89 w 89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47"/>
              <a:gd name="T17" fmla="*/ 89 w 89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47">
                <a:moveTo>
                  <a:pt x="89" y="0"/>
                </a:moveTo>
                <a:lnTo>
                  <a:pt x="0" y="24"/>
                </a:lnTo>
                <a:lnTo>
                  <a:pt x="89" y="47"/>
                </a:lnTo>
                <a:lnTo>
                  <a:pt x="8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1800225" y="5237163"/>
            <a:ext cx="1588" cy="2968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9" name="Freeform 19"/>
          <p:cNvSpPr>
            <a:spLocks/>
          </p:cNvSpPr>
          <p:nvPr/>
        </p:nvSpPr>
        <p:spPr bwMode="auto">
          <a:xfrm>
            <a:off x="1763713" y="5503863"/>
            <a:ext cx="73025" cy="141287"/>
          </a:xfrm>
          <a:custGeom>
            <a:avLst/>
            <a:gdLst>
              <a:gd name="T0" fmla="*/ 0 w 46"/>
              <a:gd name="T1" fmla="*/ 0 h 89"/>
              <a:gd name="T2" fmla="*/ 23 w 46"/>
              <a:gd name="T3" fmla="*/ 89 h 89"/>
              <a:gd name="T4" fmla="*/ 46 w 46"/>
              <a:gd name="T5" fmla="*/ 4 h 89"/>
              <a:gd name="T6" fmla="*/ 0 w 46"/>
              <a:gd name="T7" fmla="*/ 4 h 89"/>
              <a:gd name="T8" fmla="*/ 0 w 46"/>
              <a:gd name="T9" fmla="*/ 4 h 89"/>
              <a:gd name="T10" fmla="*/ 0 w 46"/>
              <a:gd name="T11" fmla="*/ 0 h 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"/>
              <a:gd name="T19" fmla="*/ 0 h 89"/>
              <a:gd name="T20" fmla="*/ 46 w 46"/>
              <a:gd name="T21" fmla="*/ 89 h 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" h="89">
                <a:moveTo>
                  <a:pt x="0" y="0"/>
                </a:moveTo>
                <a:lnTo>
                  <a:pt x="23" y="89"/>
                </a:lnTo>
                <a:lnTo>
                  <a:pt x="46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0" name="Freeform 20"/>
          <p:cNvSpPr>
            <a:spLocks/>
          </p:cNvSpPr>
          <p:nvPr/>
        </p:nvSpPr>
        <p:spPr bwMode="auto">
          <a:xfrm>
            <a:off x="2511425" y="4398963"/>
            <a:ext cx="4802188" cy="1447800"/>
          </a:xfrm>
          <a:custGeom>
            <a:avLst/>
            <a:gdLst>
              <a:gd name="T0" fmla="*/ 0 w 3025"/>
              <a:gd name="T1" fmla="*/ 1358 h 1358"/>
              <a:gd name="T2" fmla="*/ 3025 w 3025"/>
              <a:gd name="T3" fmla="*/ 1358 h 1358"/>
              <a:gd name="T4" fmla="*/ 3025 w 3025"/>
              <a:gd name="T5" fmla="*/ 0 h 1358"/>
              <a:gd name="T6" fmla="*/ 0 60000 65536"/>
              <a:gd name="T7" fmla="*/ 0 60000 65536"/>
              <a:gd name="T8" fmla="*/ 0 60000 65536"/>
              <a:gd name="T9" fmla="*/ 0 w 3025"/>
              <a:gd name="T10" fmla="*/ 0 h 1358"/>
              <a:gd name="T11" fmla="*/ 3025 w 3025"/>
              <a:gd name="T12" fmla="*/ 1358 h 13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25" h="1358">
                <a:moveTo>
                  <a:pt x="0" y="1358"/>
                </a:moveTo>
                <a:lnTo>
                  <a:pt x="3025" y="1358"/>
                </a:lnTo>
                <a:lnTo>
                  <a:pt x="3025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1" name="Freeform 21"/>
          <p:cNvSpPr>
            <a:spLocks/>
          </p:cNvSpPr>
          <p:nvPr/>
        </p:nvSpPr>
        <p:spPr bwMode="auto">
          <a:xfrm>
            <a:off x="2411413" y="5792788"/>
            <a:ext cx="141287" cy="74612"/>
          </a:xfrm>
          <a:custGeom>
            <a:avLst/>
            <a:gdLst>
              <a:gd name="T0" fmla="*/ 89 w 89"/>
              <a:gd name="T1" fmla="*/ 0 h 47"/>
              <a:gd name="T2" fmla="*/ 0 w 89"/>
              <a:gd name="T3" fmla="*/ 24 h 47"/>
              <a:gd name="T4" fmla="*/ 89 w 89"/>
              <a:gd name="T5" fmla="*/ 47 h 47"/>
              <a:gd name="T6" fmla="*/ 89 w 89"/>
              <a:gd name="T7" fmla="*/ 0 h 47"/>
              <a:gd name="T8" fmla="*/ 89 w 89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47"/>
              <a:gd name="T17" fmla="*/ 89 w 89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47">
                <a:moveTo>
                  <a:pt x="89" y="0"/>
                </a:moveTo>
                <a:lnTo>
                  <a:pt x="0" y="24"/>
                </a:lnTo>
                <a:lnTo>
                  <a:pt x="89" y="47"/>
                </a:lnTo>
                <a:lnTo>
                  <a:pt x="8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1325563" y="5688013"/>
            <a:ext cx="927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Transform</a:t>
            </a:r>
            <a:endParaRPr lang="en-US" sz="2400">
              <a:latin typeface="Times New Roman" pitchFamily="-65" charset="0"/>
            </a:endParaRP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139825" y="6303963"/>
            <a:ext cx="1422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Message digest</a:t>
            </a:r>
            <a:endParaRPr lang="en-US" sz="2400">
              <a:latin typeface="Times New Roman" pitchFamily="-65" charset="0"/>
            </a:endParaRPr>
          </a:p>
        </p:txBody>
      </p:sp>
      <p:sp>
        <p:nvSpPr>
          <p:cNvPr id="30744" name="Freeform 24"/>
          <p:cNvSpPr>
            <a:spLocks/>
          </p:cNvSpPr>
          <p:nvPr/>
        </p:nvSpPr>
        <p:spPr bwMode="auto">
          <a:xfrm>
            <a:off x="1182688" y="5651500"/>
            <a:ext cx="1235075" cy="333375"/>
          </a:xfrm>
          <a:custGeom>
            <a:avLst/>
            <a:gdLst>
              <a:gd name="T0" fmla="*/ 774 w 778"/>
              <a:gd name="T1" fmla="*/ 210 h 210"/>
              <a:gd name="T2" fmla="*/ 0 w 778"/>
              <a:gd name="T3" fmla="*/ 210 h 210"/>
              <a:gd name="T4" fmla="*/ 0 w 778"/>
              <a:gd name="T5" fmla="*/ 0 h 210"/>
              <a:gd name="T6" fmla="*/ 778 w 778"/>
              <a:gd name="T7" fmla="*/ 0 h 210"/>
              <a:gd name="T8" fmla="*/ 778 w 778"/>
              <a:gd name="T9" fmla="*/ 210 h 210"/>
              <a:gd name="T10" fmla="*/ 778 w 778"/>
              <a:gd name="T11" fmla="*/ 210 h 2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78"/>
              <a:gd name="T19" fmla="*/ 0 h 210"/>
              <a:gd name="T20" fmla="*/ 778 w 778"/>
              <a:gd name="T21" fmla="*/ 210 h 2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78" h="210">
                <a:moveTo>
                  <a:pt x="774" y="210"/>
                </a:moveTo>
                <a:lnTo>
                  <a:pt x="0" y="210"/>
                </a:lnTo>
                <a:lnTo>
                  <a:pt x="0" y="0"/>
                </a:lnTo>
                <a:lnTo>
                  <a:pt x="778" y="0"/>
                </a:lnTo>
                <a:lnTo>
                  <a:pt x="778" y="21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1800225" y="6000750"/>
            <a:ext cx="1588" cy="303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6" name="Freeform 26"/>
          <p:cNvSpPr>
            <a:spLocks/>
          </p:cNvSpPr>
          <p:nvPr/>
        </p:nvSpPr>
        <p:spPr bwMode="auto">
          <a:xfrm>
            <a:off x="1763713" y="6227763"/>
            <a:ext cx="73025" cy="142875"/>
          </a:xfrm>
          <a:custGeom>
            <a:avLst/>
            <a:gdLst>
              <a:gd name="T0" fmla="*/ 0 w 46"/>
              <a:gd name="T1" fmla="*/ 0 h 90"/>
              <a:gd name="T2" fmla="*/ 23 w 46"/>
              <a:gd name="T3" fmla="*/ 90 h 90"/>
              <a:gd name="T4" fmla="*/ 46 w 46"/>
              <a:gd name="T5" fmla="*/ 4 h 90"/>
              <a:gd name="T6" fmla="*/ 0 w 46"/>
              <a:gd name="T7" fmla="*/ 4 h 90"/>
              <a:gd name="T8" fmla="*/ 0 w 46"/>
              <a:gd name="T9" fmla="*/ 4 h 90"/>
              <a:gd name="T10" fmla="*/ 0 w 46"/>
              <a:gd name="T11" fmla="*/ 0 h 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"/>
              <a:gd name="T19" fmla="*/ 0 h 90"/>
              <a:gd name="T20" fmla="*/ 46 w 46"/>
              <a:gd name="T21" fmla="*/ 90 h 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" h="90">
                <a:moveTo>
                  <a:pt x="0" y="0"/>
                </a:moveTo>
                <a:lnTo>
                  <a:pt x="23" y="90"/>
                </a:lnTo>
                <a:lnTo>
                  <a:pt x="46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7" name="Freeform 27"/>
          <p:cNvSpPr>
            <a:spLocks/>
          </p:cNvSpPr>
          <p:nvPr/>
        </p:nvSpPr>
        <p:spPr bwMode="auto">
          <a:xfrm>
            <a:off x="3170238" y="3713163"/>
            <a:ext cx="4630737" cy="339725"/>
          </a:xfrm>
          <a:custGeom>
            <a:avLst/>
            <a:gdLst>
              <a:gd name="T0" fmla="*/ 2913 w 2917"/>
              <a:gd name="T1" fmla="*/ 210 h 214"/>
              <a:gd name="T2" fmla="*/ 0 w 2917"/>
              <a:gd name="T3" fmla="*/ 214 h 214"/>
              <a:gd name="T4" fmla="*/ 0 w 2917"/>
              <a:gd name="T5" fmla="*/ 0 h 214"/>
              <a:gd name="T6" fmla="*/ 2917 w 2917"/>
              <a:gd name="T7" fmla="*/ 0 h 214"/>
              <a:gd name="T8" fmla="*/ 2917 w 2917"/>
              <a:gd name="T9" fmla="*/ 214 h 214"/>
              <a:gd name="T10" fmla="*/ 2917 w 2917"/>
              <a:gd name="T11" fmla="*/ 214 h 2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17"/>
              <a:gd name="T19" fmla="*/ 0 h 214"/>
              <a:gd name="T20" fmla="*/ 2917 w 2917"/>
              <a:gd name="T21" fmla="*/ 214 h 2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17" h="214">
                <a:moveTo>
                  <a:pt x="2913" y="210"/>
                </a:moveTo>
                <a:lnTo>
                  <a:pt x="0" y="214"/>
                </a:lnTo>
                <a:lnTo>
                  <a:pt x="0" y="0"/>
                </a:lnTo>
                <a:lnTo>
                  <a:pt x="2917" y="0"/>
                </a:lnTo>
                <a:lnTo>
                  <a:pt x="2917" y="214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3257550" y="4176713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512 bits</a:t>
            </a:r>
            <a:endParaRPr lang="en-US" sz="2400">
              <a:latin typeface="Times New Roman" pitchFamily="-65" charset="0"/>
            </a:endParaRPr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 flipH="1" flipV="1">
            <a:off x="3197225" y="4157663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4183063" y="4176713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512 bits</a:t>
            </a:r>
            <a:endParaRPr lang="en-US" sz="2400">
              <a:latin typeface="Times New Roman" pitchFamily="-65" charset="0"/>
            </a:endParaRPr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 flipV="1">
            <a:off x="4097338" y="4184650"/>
            <a:ext cx="1587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flipV="1">
            <a:off x="5022850" y="418465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6961188" y="4176713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512 bits</a:t>
            </a:r>
            <a:endParaRPr lang="en-US" sz="2400">
              <a:latin typeface="Times New Roman" pitchFamily="-65" charset="0"/>
            </a:endParaRPr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V="1">
            <a:off x="6873875" y="418465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V="1">
            <a:off x="7800975" y="418465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 rot="-5400000">
            <a:off x="1778794" y="5260181"/>
            <a:ext cx="2921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300">
                <a:solidFill>
                  <a:srgbClr val="000000"/>
                </a:solidFill>
                <a:latin typeface="Arial" pitchFamily="-65" charset="0"/>
              </a:rPr>
              <a:t>…</a:t>
            </a:r>
            <a:endParaRPr lang="en-US" sz="2400">
              <a:latin typeface="Times New Roman" pitchFamily="-65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 rot="-5400000">
            <a:off x="1214437" y="5816601"/>
            <a:ext cx="365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 sz="2400">
              <a:latin typeface="Times New Roman" pitchFamily="-65" charset="0"/>
            </a:endParaRPr>
          </a:p>
        </p:txBody>
      </p:sp>
      <p:sp>
        <p:nvSpPr>
          <p:cNvPr id="30758" name="Rectangle 38"/>
          <p:cNvSpPr>
            <a:spLocks noChangeArrowheads="1"/>
          </p:cNvSpPr>
          <p:nvPr/>
        </p:nvSpPr>
        <p:spPr bwMode="auto">
          <a:xfrm>
            <a:off x="5837238" y="4048125"/>
            <a:ext cx="2921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300">
                <a:solidFill>
                  <a:srgbClr val="000000"/>
                </a:solidFill>
                <a:latin typeface="Arial" pitchFamily="-65" charset="0"/>
              </a:rPr>
              <a:t>…</a:t>
            </a:r>
            <a:endParaRPr lang="en-US" sz="2400">
              <a:latin typeface="Times New Roman" pitchFamily="-65" charset="0"/>
            </a:endParaRPr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5910263" y="4297363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 sz="2400">
              <a:latin typeface="Times New Roman" pitchFamily="-65" charset="0"/>
            </a:endParaRPr>
          </a:p>
        </p:txBody>
      </p:sp>
      <p:sp>
        <p:nvSpPr>
          <p:cNvPr id="30760" name="Freeform 40"/>
          <p:cNvSpPr>
            <a:spLocks/>
          </p:cNvSpPr>
          <p:nvPr/>
        </p:nvSpPr>
        <p:spPr bwMode="auto">
          <a:xfrm>
            <a:off x="1182688" y="4999038"/>
            <a:ext cx="1235075" cy="333375"/>
          </a:xfrm>
          <a:custGeom>
            <a:avLst/>
            <a:gdLst>
              <a:gd name="T0" fmla="*/ 774 w 778"/>
              <a:gd name="T1" fmla="*/ 210 h 210"/>
              <a:gd name="T2" fmla="*/ 0 w 778"/>
              <a:gd name="T3" fmla="*/ 210 h 210"/>
              <a:gd name="T4" fmla="*/ 0 w 778"/>
              <a:gd name="T5" fmla="*/ 0 h 210"/>
              <a:gd name="T6" fmla="*/ 778 w 778"/>
              <a:gd name="T7" fmla="*/ 0 h 210"/>
              <a:gd name="T8" fmla="*/ 778 w 778"/>
              <a:gd name="T9" fmla="*/ 210 h 210"/>
              <a:gd name="T10" fmla="*/ 778 w 778"/>
              <a:gd name="T11" fmla="*/ 210 h 2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78"/>
              <a:gd name="T19" fmla="*/ 0 h 210"/>
              <a:gd name="T20" fmla="*/ 778 w 778"/>
              <a:gd name="T21" fmla="*/ 210 h 2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78" h="210">
                <a:moveTo>
                  <a:pt x="774" y="210"/>
                </a:moveTo>
                <a:lnTo>
                  <a:pt x="0" y="210"/>
                </a:lnTo>
                <a:lnTo>
                  <a:pt x="0" y="0"/>
                </a:lnTo>
                <a:lnTo>
                  <a:pt x="778" y="0"/>
                </a:lnTo>
                <a:lnTo>
                  <a:pt x="778" y="210"/>
                </a:lnTo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1" name="Rectangle 41"/>
          <p:cNvSpPr>
            <a:spLocks noChangeArrowheads="1"/>
          </p:cNvSpPr>
          <p:nvPr/>
        </p:nvSpPr>
        <p:spPr bwMode="auto">
          <a:xfrm>
            <a:off x="1325563" y="5035550"/>
            <a:ext cx="927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-65" charset="0"/>
              </a:rPr>
              <a:t>Transform</a:t>
            </a:r>
            <a:endParaRPr lang="en-US" sz="2400">
              <a:latin typeface="Times New Roman" pitchFamily="-65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Practice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 practice, systems are not that secure</a:t>
            </a:r>
          </a:p>
          <a:p>
            <a:pPr lvl="1"/>
            <a:r>
              <a:rPr lang="en-US" sz="2400"/>
              <a:t>hackers can go after weakest link</a:t>
            </a:r>
          </a:p>
          <a:p>
            <a:pPr lvl="2"/>
            <a:r>
              <a:rPr lang="en-US" sz="2000"/>
              <a:t>any system with bugs is vulnerable</a:t>
            </a:r>
          </a:p>
          <a:p>
            <a:pPr lvl="1"/>
            <a:r>
              <a:rPr lang="en-US" sz="2400"/>
              <a:t>vulnerability often not anticipated</a:t>
            </a:r>
          </a:p>
          <a:p>
            <a:pPr lvl="2"/>
            <a:r>
              <a:rPr lang="en-US" sz="2000"/>
              <a:t>usually not a brute force attack against encryption system</a:t>
            </a:r>
          </a:p>
          <a:p>
            <a:pPr lvl="1"/>
            <a:r>
              <a:rPr lang="en-US" sz="2400"/>
              <a:t>often can’t tell if system is compromised</a:t>
            </a:r>
          </a:p>
          <a:p>
            <a:pPr lvl="2"/>
            <a:r>
              <a:rPr lang="en-US" sz="2000"/>
              <a:t>hackers can hide their tracks</a:t>
            </a:r>
          </a:p>
          <a:p>
            <a:pPr lvl="1"/>
            <a:r>
              <a:rPr lang="en-US" sz="2400"/>
              <a:t>can be hard to resecure systems after a breakin</a:t>
            </a:r>
          </a:p>
          <a:p>
            <a:pPr lvl="2"/>
            <a:r>
              <a:rPr lang="en-US" sz="2000"/>
              <a:t>hackers can leave unknown backdoors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Tenex</a:t>
            </a:r>
            <a:r>
              <a:rPr lang="en-US" dirty="0" smtClean="0"/>
              <a:t> Password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system supporting virtual memory</a:t>
            </a:r>
          </a:p>
          <a:p>
            <a:r>
              <a:rPr lang="en-US" dirty="0" smtClean="0"/>
              <a:t>Kernel login check:</a:t>
            </a:r>
          </a:p>
          <a:p>
            <a:pPr lvl="1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password length;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lvl="1">
              <a:buNone/>
            </a:pPr>
            <a:r>
              <a:rPr lang="en-US" dirty="0" smtClean="0"/>
              <a:t>   if (</a:t>
            </a:r>
            <a:r>
              <a:rPr lang="en-US" dirty="0" err="1" smtClean="0"/>
              <a:t>password[i</a:t>
            </a:r>
            <a:r>
              <a:rPr lang="en-US" dirty="0" smtClean="0"/>
              <a:t>] != </a:t>
            </a:r>
            <a:r>
              <a:rPr lang="en-US" dirty="0" err="1" smtClean="0"/>
              <a:t>userpwd[i</a:t>
            </a:r>
            <a:r>
              <a:rPr lang="en-US" dirty="0" smtClean="0"/>
              <a:t>]) return error;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r>
              <a:rPr lang="en-US" dirty="0" smtClean="0"/>
              <a:t>return ok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Worm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Used the Internet to infect a large number of machines in</a:t>
            </a:r>
            <a:r>
              <a:rPr lang="en-US" sz="2800" dirty="0" smtClean="0"/>
              <a:t> 1988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password dictionary 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sendmail</a:t>
            </a:r>
            <a:r>
              <a:rPr lang="en-US" sz="2400" dirty="0"/>
              <a:t> bug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default configuration allowed debug access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well known for several years, but not fixed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fingerd</a:t>
            </a:r>
            <a:r>
              <a:rPr lang="en-US" sz="2400" dirty="0"/>
              <a:t>: finger </a:t>
            </a:r>
            <a:r>
              <a:rPr lang="en-US" sz="2400" dirty="0" err="1"/>
              <a:t>tom@cs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 err="1"/>
              <a:t>fingerd</a:t>
            </a:r>
            <a:r>
              <a:rPr lang="en-US" sz="2000" dirty="0"/>
              <a:t> allocated fixed size buffer on stack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copied string into buffer without checking length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encode virus into string!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Used infected machines to find/infect others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Ping of Death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2322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IP packets can be fragmented, reordered in flight</a:t>
            </a:r>
          </a:p>
          <a:p>
            <a:pPr>
              <a:lnSpc>
                <a:spcPct val="90000"/>
              </a:lnSpc>
            </a:pPr>
            <a:r>
              <a:rPr lang="en-US" sz="2800"/>
              <a:t>Reassembly at host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get fragments out of order, so host allocates buffer to hold fragments</a:t>
            </a:r>
          </a:p>
          <a:p>
            <a:pPr>
              <a:lnSpc>
                <a:spcPct val="90000"/>
              </a:lnSpc>
            </a:pPr>
            <a:r>
              <a:rPr lang="en-US" sz="2800"/>
              <a:t>Malformed IP fragment possible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offset + length &gt; max packet size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Kernel implementation didn’t check</a:t>
            </a:r>
          </a:p>
          <a:p>
            <a:pPr>
              <a:lnSpc>
                <a:spcPct val="90000"/>
              </a:lnSpc>
            </a:pPr>
            <a:r>
              <a:rPr lang="en-US" sz="2800"/>
              <a:t>Was used for denial of service, but could have been used for virus propagation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UNIX talk was an early version of Internet chat</a:t>
            </a:r>
          </a:p>
          <a:p>
            <a:pPr lvl="1"/>
            <a:r>
              <a:rPr lang="en-US" dirty="0" smtClean="0"/>
              <a:t>For users logged onto same machine</a:t>
            </a:r>
          </a:p>
          <a:p>
            <a:r>
              <a:rPr lang="en-US" dirty="0" smtClean="0"/>
              <a:t>App was </a:t>
            </a:r>
            <a:r>
              <a:rPr lang="en-US" dirty="0" err="1" smtClean="0"/>
              <a:t>setuid</a:t>
            </a:r>
            <a:r>
              <a:rPr lang="en-US" dirty="0" smtClean="0"/>
              <a:t> root</a:t>
            </a:r>
          </a:p>
          <a:p>
            <a:pPr lvl="1"/>
            <a:r>
              <a:rPr lang="en-US" dirty="0" smtClean="0"/>
              <a:t>Needed to write to everyone’s terminal</a:t>
            </a:r>
          </a:p>
          <a:p>
            <a:r>
              <a:rPr lang="en-US" dirty="0" smtClean="0"/>
              <a:t>But it had a bug…</a:t>
            </a:r>
          </a:p>
          <a:p>
            <a:pPr lvl="1"/>
            <a:r>
              <a:rPr lang="en-US" dirty="0" smtClean="0"/>
              <a:t>Signal handler for </a:t>
            </a:r>
            <a:r>
              <a:rPr lang="en-US" dirty="0" err="1" smtClean="0"/>
              <a:t>ctl</a:t>
            </a:r>
            <a:r>
              <a:rPr lang="en-US" dirty="0" smtClean="0"/>
              <a:t>-C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Netscape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you pick a session key?</a:t>
            </a:r>
          </a:p>
          <a:p>
            <a:pPr lvl="1"/>
            <a:r>
              <a:rPr lang="en-US" sz="2400" dirty="0" smtClean="0"/>
              <a:t>Early Netscape browser used time of day as seed to the random number generator</a:t>
            </a:r>
          </a:p>
          <a:p>
            <a:pPr lvl="1"/>
            <a:r>
              <a:rPr lang="en-US" sz="2400" dirty="0" smtClean="0"/>
              <a:t>Made it easy to predict/break</a:t>
            </a:r>
          </a:p>
          <a:p>
            <a:r>
              <a:rPr lang="en-US" sz="2800" dirty="0" smtClean="0"/>
              <a:t>How do you download a patch?</a:t>
            </a:r>
          </a:p>
          <a:p>
            <a:pPr lvl="1"/>
            <a:r>
              <a:rPr lang="en-US" sz="2400" dirty="0" smtClean="0"/>
              <a:t>Netscape offered patch to the random seed problem for </a:t>
            </a:r>
            <a:r>
              <a:rPr lang="en-US" sz="2400" dirty="0"/>
              <a:t>download over </a:t>
            </a:r>
            <a:r>
              <a:rPr lang="en-US" sz="2400" dirty="0" smtClean="0"/>
              <a:t>Web, and from mirror sites</a:t>
            </a:r>
          </a:p>
          <a:p>
            <a:pPr lvl="1"/>
            <a:r>
              <a:rPr lang="en-US" sz="2400" dirty="0"/>
              <a:t>four byte change to executable</a:t>
            </a:r>
            <a:r>
              <a:rPr lang="en-US" sz="2400" dirty="0" smtClean="0"/>
              <a:t> to make </a:t>
            </a:r>
            <a:r>
              <a:rPr lang="en-US" sz="2400" dirty="0"/>
              <a:t>it use attacker’s </a:t>
            </a:r>
            <a:r>
              <a:rPr lang="en-US" sz="2400" dirty="0" smtClean="0"/>
              <a:t>key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Red/Nimda/Slammer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578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Dictionary attack of known vulnerabilities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known Microsoft web server bugs, email attachments, browser helper applications, …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used infected machines to infect new machines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Code Red: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designed to cause machines surf to </a:t>
            </a:r>
            <a:r>
              <a:rPr lang="en-US" sz="2000" dirty="0" err="1"/>
              <a:t>whitehouse.gov</a:t>
            </a:r>
            <a:r>
              <a:rPr lang="en-US" sz="2000" dirty="0"/>
              <a:t> simultaneously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Nimda</a:t>
            </a:r>
            <a:r>
              <a:rPr lang="en-US" sz="24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Left open backdoor on infected machines for any use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Infected ~ 400K </a:t>
            </a:r>
            <a:r>
              <a:rPr lang="en-US" sz="2000" dirty="0" smtClean="0"/>
              <a:t>machines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Slammer: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Single UDP packet on </a:t>
            </a:r>
            <a:r>
              <a:rPr lang="en-US" sz="2000" dirty="0" err="1"/>
              <a:t>MySQL</a:t>
            </a:r>
            <a:r>
              <a:rPr lang="en-US" sz="2000" dirty="0"/>
              <a:t> port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Infected 100K+ vulnerable machines in under 10 minutes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Million node </a:t>
            </a:r>
            <a:r>
              <a:rPr lang="en-US" sz="2400" dirty="0" err="1" smtClean="0"/>
              <a:t>botnets</a:t>
            </a:r>
            <a:r>
              <a:rPr lang="en-US" sz="2400" dirty="0" smtClean="0"/>
              <a:t> </a:t>
            </a:r>
            <a:r>
              <a:rPr lang="en-US" sz="2400" dirty="0"/>
              <a:t>now common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Housekeys</a:t>
            </a:r>
            <a:endParaRPr lang="en-US" dirty="0" smtClean="0"/>
          </a:p>
          <a:p>
            <a:r>
              <a:rPr lang="en-US" dirty="0" smtClean="0"/>
              <a:t>ATM keypad</a:t>
            </a:r>
          </a:p>
          <a:p>
            <a:r>
              <a:rPr lang="en-US" dirty="0" smtClean="0"/>
              <a:t>Automobile backplane</a:t>
            </a:r>
          </a:p>
          <a:p>
            <a:r>
              <a:rPr lang="en-US" dirty="0" smtClean="0"/>
              <a:t>Pacemakers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Thompson Virus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51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Ken Thompson self-replicating program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installed </a:t>
            </a:r>
            <a:r>
              <a:rPr lang="en-US" dirty="0"/>
              <a:t>itself silently on every UNIX machine, including new machines with new instruction </a:t>
            </a:r>
            <a:r>
              <a:rPr lang="en-US" dirty="0" smtClean="0"/>
              <a:t>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</a:t>
            </a:r>
            <a:r>
              <a:rPr lang="en-US" dirty="0" smtClean="0"/>
              <a:t>theory</a:t>
            </a:r>
          </a:p>
          <a:p>
            <a:pPr lvl="1"/>
            <a:r>
              <a:rPr lang="en-US" dirty="0" smtClean="0"/>
              <a:t>Access control matrix</a:t>
            </a:r>
          </a:p>
          <a:p>
            <a:pPr lvl="1"/>
            <a:r>
              <a:rPr lang="en-US" dirty="0" smtClean="0"/>
              <a:t>Passwords</a:t>
            </a:r>
          </a:p>
          <a:p>
            <a:pPr lvl="1"/>
            <a:r>
              <a:rPr lang="en-US" dirty="0" smtClean="0"/>
              <a:t>Encryption</a:t>
            </a:r>
          </a:p>
          <a:p>
            <a:r>
              <a:rPr lang="en-US" dirty="0" smtClean="0"/>
              <a:t>Security practice</a:t>
            </a:r>
          </a:p>
          <a:p>
            <a:pPr lvl="1"/>
            <a:r>
              <a:rPr lang="en-US" dirty="0" smtClean="0"/>
              <a:t>Example successful attacks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backdoor to login.c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1: modify login.c</a:t>
            </a:r>
          </a:p>
          <a:p>
            <a:pPr lvl="1">
              <a:buFont typeface="Monotype Sorts" pitchFamily="-65" charset="2"/>
              <a:buNone/>
            </a:pPr>
            <a:r>
              <a:rPr lang="en-US"/>
              <a:t>A: </a:t>
            </a:r>
          </a:p>
          <a:p>
            <a:pPr lvl="2">
              <a:buFontTx/>
              <a:buNone/>
            </a:pPr>
            <a:r>
              <a:rPr lang="en-US"/>
              <a:t>if (name == “ken”) {</a:t>
            </a:r>
          </a:p>
          <a:p>
            <a:pPr lvl="2">
              <a:buFontTx/>
              <a:buNone/>
            </a:pPr>
            <a:r>
              <a:rPr lang="en-US"/>
              <a:t>    don’t check password;</a:t>
            </a:r>
          </a:p>
          <a:p>
            <a:pPr lvl="2">
              <a:buFontTx/>
              <a:buNone/>
            </a:pPr>
            <a:r>
              <a:rPr lang="en-US"/>
              <a:t>    login ken as root;</a:t>
            </a:r>
          </a:p>
          <a:p>
            <a:pPr lvl="2">
              <a:buFontTx/>
              <a:buNone/>
            </a:pPr>
            <a:r>
              <a:rPr lang="en-US"/>
              <a:t>}</a:t>
            </a:r>
          </a:p>
          <a:p>
            <a:r>
              <a:rPr lang="en-US"/>
              <a:t>Modification is too obvious; how do we hide it?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Hiding the change to login.c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Step 2: Modify the C compiler</a:t>
            </a:r>
          </a:p>
          <a:p>
            <a:pPr lvl="1">
              <a:lnSpc>
                <a:spcPct val="90000"/>
              </a:lnSpc>
              <a:buFont typeface="Monotype Sorts" pitchFamily="-65" charset="2"/>
              <a:buNone/>
            </a:pPr>
            <a:r>
              <a:rPr lang="en-US" sz="2400"/>
              <a:t>B: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if see trigger 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    insert A into the input stream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}</a:t>
            </a:r>
          </a:p>
          <a:p>
            <a:pPr>
              <a:lnSpc>
                <a:spcPct val="90000"/>
              </a:lnSpc>
            </a:pPr>
            <a:r>
              <a:rPr lang="en-US" sz="2800"/>
              <a:t>Add trigger to login.c</a:t>
            </a:r>
          </a:p>
          <a:p>
            <a:pPr lvl="1">
              <a:lnSpc>
                <a:spcPct val="90000"/>
              </a:lnSpc>
              <a:buFont typeface="Monotype Sorts" pitchFamily="-65" charset="2"/>
              <a:buNone/>
            </a:pPr>
            <a:r>
              <a:rPr lang="en-US" sz="2400"/>
              <a:t>/* gobblygook */</a:t>
            </a:r>
          </a:p>
          <a:p>
            <a:pPr>
              <a:lnSpc>
                <a:spcPct val="90000"/>
              </a:lnSpc>
            </a:pPr>
            <a:r>
              <a:rPr lang="en-US" sz="2800"/>
              <a:t>Now we don’t need to include the code for the backdoor in login.c, just the trigger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But still too obvious; how do we hide the modification to the C compiler?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Hiding the change to the compiler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Step 3: Modify the compiler</a:t>
            </a:r>
          </a:p>
          <a:p>
            <a:pPr lvl="1">
              <a:buFont typeface="Monotype Sorts" pitchFamily="-65" charset="2"/>
              <a:buNone/>
            </a:pPr>
            <a:r>
              <a:rPr lang="en-US" sz="2400"/>
              <a:t>C: </a:t>
            </a:r>
          </a:p>
          <a:p>
            <a:pPr lvl="2">
              <a:buFontTx/>
              <a:buNone/>
            </a:pPr>
            <a:r>
              <a:rPr lang="en-US" sz="2000"/>
              <a:t>if see trigger2 {</a:t>
            </a:r>
          </a:p>
          <a:p>
            <a:pPr lvl="2">
              <a:buFontTx/>
              <a:buNone/>
            </a:pPr>
            <a:r>
              <a:rPr lang="en-US" sz="2000"/>
              <a:t>    insert B and C into the input stream</a:t>
            </a:r>
          </a:p>
          <a:p>
            <a:pPr lvl="2">
              <a:buFontTx/>
              <a:buNone/>
            </a:pPr>
            <a:r>
              <a:rPr lang="en-US" sz="2000"/>
              <a:t>}</a:t>
            </a:r>
          </a:p>
          <a:p>
            <a:r>
              <a:rPr lang="en-US" sz="2800"/>
              <a:t>Compile the compiler with C present</a:t>
            </a:r>
          </a:p>
          <a:p>
            <a:pPr lvl="1"/>
            <a:r>
              <a:rPr lang="en-US" sz="2400"/>
              <a:t>now in object code for compiler</a:t>
            </a:r>
          </a:p>
          <a:p>
            <a:r>
              <a:rPr lang="en-US" sz="2800"/>
              <a:t>Replace C in the compiler source with trigger2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Compiler compiles the compiler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Every new version of compiler has code for B,C included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 long as trigger2 is not removed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and compiled with an infected compiler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compiler is for a completely new machine: cross-compiled first on old machine using old compiler</a:t>
            </a:r>
          </a:p>
          <a:p>
            <a:pPr>
              <a:lnSpc>
                <a:spcPct val="90000"/>
              </a:lnSpc>
            </a:pPr>
            <a:r>
              <a:rPr lang="en-US" sz="2800"/>
              <a:t>Every new version of login.c has code for A included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 long as trigger is not removed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and compiled with an infected compiler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51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/>
              <a:t>you write a self-replicating C program?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 that when run, outputs itself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without reading any input files!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char *</a:t>
            </a:r>
            <a:r>
              <a:rPr lang="en-US" sz="2400" dirty="0" err="1" smtClean="0"/>
              <a:t>buf</a:t>
            </a:r>
            <a:r>
              <a:rPr lang="en-US" sz="2400" dirty="0" smtClean="0"/>
              <a:t> =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              "char *</a:t>
            </a:r>
            <a:r>
              <a:rPr lang="en-US" sz="2400" dirty="0" err="1" smtClean="0"/>
              <a:t>buf</a:t>
            </a:r>
            <a:r>
              <a:rPr lang="en-US" sz="2400" dirty="0" smtClean="0"/>
              <a:t> = %</a:t>
            </a:r>
            <a:r>
              <a:rPr lang="en-US" sz="2400" dirty="0" err="1" smtClean="0"/>
              <a:t>c%s%c</a:t>
            </a:r>
            <a:r>
              <a:rPr lang="en-US" sz="2400" dirty="0" smtClean="0"/>
              <a:t>; </a:t>
            </a:r>
            <a:r>
              <a:rPr lang="en-US" sz="2400" dirty="0" err="1" smtClean="0"/>
              <a:t>main(){printf(buf</a:t>
            </a:r>
            <a:r>
              <a:rPr lang="en-US" sz="2400" dirty="0" smtClean="0"/>
              <a:t>, 34, </a:t>
            </a:r>
            <a:r>
              <a:rPr lang="en-US" sz="2400" dirty="0" err="1" smtClean="0"/>
              <a:t>buf</a:t>
            </a:r>
            <a:r>
              <a:rPr lang="en-US" sz="2400" dirty="0" smtClean="0"/>
              <a:t>, 34);}";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main() { </a:t>
            </a:r>
            <a:r>
              <a:rPr lang="en-US" sz="2400" dirty="0" err="1" smtClean="0"/>
              <a:t>printf(buf</a:t>
            </a:r>
            <a:r>
              <a:rPr lang="en-US" sz="2400" dirty="0" smtClean="0"/>
              <a:t>, 34, </a:t>
            </a:r>
            <a:r>
              <a:rPr lang="en-US" sz="2400" dirty="0" err="1" smtClean="0"/>
              <a:t>buf</a:t>
            </a:r>
            <a:r>
              <a:rPr lang="en-US" sz="2400" dirty="0" smtClean="0"/>
              <a:t>, 34); }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Lessons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Hard to </a:t>
            </a:r>
            <a:r>
              <a:rPr lang="en-US" sz="2800" dirty="0" smtClean="0"/>
              <a:t>re-secure </a:t>
            </a:r>
            <a:r>
              <a:rPr lang="en-US" sz="2800" dirty="0"/>
              <a:t>a machine after penetration</a:t>
            </a:r>
          </a:p>
          <a:p>
            <a:pPr lvl="1"/>
            <a:r>
              <a:rPr lang="en-US" sz="2400" dirty="0"/>
              <a:t>how do you know you’ve removed all the backdoors?</a:t>
            </a:r>
          </a:p>
          <a:p>
            <a:r>
              <a:rPr lang="en-US" sz="2800" dirty="0"/>
              <a:t>Hard to detect if machine has been penetrated</a:t>
            </a:r>
          </a:p>
          <a:p>
            <a:pPr lvl="1"/>
            <a:r>
              <a:rPr lang="en-US" sz="2400" dirty="0"/>
              <a:t>Western Digital example</a:t>
            </a:r>
          </a:p>
          <a:p>
            <a:r>
              <a:rPr lang="en-US" sz="2800" dirty="0"/>
              <a:t>Any system with bugs is vulnerable</a:t>
            </a:r>
          </a:p>
          <a:p>
            <a:pPr lvl="1"/>
            <a:r>
              <a:rPr lang="en-US" sz="2400" dirty="0"/>
              <a:t>and all systems have bugs: </a:t>
            </a:r>
            <a:r>
              <a:rPr lang="en-US" sz="2400" dirty="0" err="1"/>
              <a:t>fingerd</a:t>
            </a:r>
            <a:r>
              <a:rPr lang="en-US" sz="2400" dirty="0"/>
              <a:t>, ping of death, Code Red, </a:t>
            </a:r>
            <a:r>
              <a:rPr lang="en-US" sz="2400" dirty="0" err="1" smtClean="0"/>
              <a:t>nimda</a:t>
            </a:r>
            <a:r>
              <a:rPr lang="en-US" sz="2400" dirty="0" smtClean="0"/>
              <a:t>, 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Security: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3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Principals</a:t>
            </a:r>
          </a:p>
          <a:p>
            <a:pPr lvl="1"/>
            <a:r>
              <a:rPr lang="en-US" dirty="0" smtClean="0"/>
              <a:t>Users, programs, </a:t>
            </a:r>
            <a:r>
              <a:rPr lang="en-US" dirty="0" err="1" smtClean="0"/>
              <a:t>sysadmins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Who is permitted to do what?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How do we know who the user is?</a:t>
            </a:r>
          </a:p>
          <a:p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Privacy across an insecure network</a:t>
            </a:r>
          </a:p>
          <a:p>
            <a:pPr lvl="1"/>
            <a:r>
              <a:rPr lang="en-US" dirty="0" smtClean="0"/>
              <a:t>Authentication across an insecure network</a:t>
            </a:r>
          </a:p>
          <a:p>
            <a:r>
              <a:rPr lang="en-US" dirty="0" smtClean="0"/>
              <a:t>Auditing</a:t>
            </a:r>
          </a:p>
          <a:p>
            <a:pPr lvl="1"/>
            <a:r>
              <a:rPr lang="en-US" dirty="0" smtClean="0"/>
              <a:t>Record of who changed what, for post-hoc diagnostics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control matrix</a:t>
            </a:r>
          </a:p>
          <a:p>
            <a:pPr lvl="1"/>
            <a:r>
              <a:rPr lang="en-US" dirty="0" smtClean="0"/>
              <a:t>For every protected resource, list of who is permitted to do what</a:t>
            </a:r>
          </a:p>
          <a:p>
            <a:pPr lvl="1"/>
            <a:r>
              <a:rPr lang="en-US" dirty="0" smtClean="0"/>
              <a:t>Example: for each file/directory, a list of permissions</a:t>
            </a:r>
          </a:p>
          <a:p>
            <a:pPr lvl="2"/>
            <a:r>
              <a:rPr lang="en-US" dirty="0" smtClean="0"/>
              <a:t>Owner, group, world: read, write, execute</a:t>
            </a:r>
          </a:p>
          <a:p>
            <a:pPr lvl="2"/>
            <a:r>
              <a:rPr lang="en-US" dirty="0" err="1" smtClean="0"/>
              <a:t>Setuid</a:t>
            </a:r>
            <a:r>
              <a:rPr lang="en-US" dirty="0" smtClean="0"/>
              <a:t>: program run with permission of principal who installed it</a:t>
            </a:r>
          </a:p>
          <a:p>
            <a:pPr lvl="1"/>
            <a:r>
              <a:rPr lang="en-US" dirty="0" smtClean="0"/>
              <a:t>Smartphone: list of permissions granted each app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Least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3863"/>
          </a:xfrm>
        </p:spPr>
        <p:txBody>
          <a:bodyPr>
            <a:normAutofit/>
          </a:bodyPr>
          <a:lstStyle/>
          <a:p>
            <a:r>
              <a:rPr lang="en-US" dirty="0" smtClean="0"/>
              <a:t>Grant each principal the least permission possible for them to do their assigned work</a:t>
            </a:r>
          </a:p>
          <a:p>
            <a:pPr lvl="1"/>
            <a:r>
              <a:rPr lang="en-US" dirty="0" smtClean="0"/>
              <a:t>Minimize code running inside kernel</a:t>
            </a:r>
          </a:p>
          <a:p>
            <a:pPr lvl="1"/>
            <a:r>
              <a:rPr lang="en-US" dirty="0" smtClean="0"/>
              <a:t>Minimize code running as </a:t>
            </a:r>
            <a:r>
              <a:rPr lang="en-US" dirty="0" err="1" smtClean="0"/>
              <a:t>sysadmin</a:t>
            </a:r>
            <a:endParaRPr lang="en-US" dirty="0" smtClean="0"/>
          </a:p>
          <a:p>
            <a:r>
              <a:rPr lang="en-US" dirty="0" smtClean="0"/>
              <a:t>Practical challenge: hard to know</a:t>
            </a:r>
          </a:p>
          <a:p>
            <a:pPr lvl="1"/>
            <a:r>
              <a:rPr lang="en-US" dirty="0" smtClean="0"/>
              <a:t>what permissions are needed in advance</a:t>
            </a:r>
          </a:p>
          <a:p>
            <a:pPr lvl="1"/>
            <a:r>
              <a:rPr lang="en-US" dirty="0" smtClean="0"/>
              <a:t>what permissions should be granted </a:t>
            </a:r>
          </a:p>
          <a:p>
            <a:pPr lvl="2"/>
            <a:r>
              <a:rPr lang="en-US" dirty="0" smtClean="0"/>
              <a:t>Ex: to </a:t>
            </a:r>
            <a:r>
              <a:rPr lang="en-US" dirty="0" err="1" smtClean="0"/>
              <a:t>smartphone</a:t>
            </a:r>
            <a:r>
              <a:rPr lang="en-US" dirty="0" smtClean="0"/>
              <a:t> apps</a:t>
            </a:r>
          </a:p>
          <a:p>
            <a:pPr lvl="2"/>
            <a:r>
              <a:rPr lang="en-US" dirty="0" smtClean="0"/>
              <a:t>Ex: to servers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 with Intermediaries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Trusted computing base: set of software trusted to enforce security policy</a:t>
            </a:r>
          </a:p>
          <a:p>
            <a:r>
              <a:rPr lang="en-US" dirty="0" smtClean="0"/>
              <a:t>Servers often need to be trusted</a:t>
            </a:r>
          </a:p>
          <a:p>
            <a:pPr lvl="1"/>
            <a:r>
              <a:rPr lang="en-US" dirty="0" smtClean="0"/>
              <a:t>E.g.: storage server can store/retrieve data, regardless of which user asks</a:t>
            </a:r>
          </a:p>
          <a:p>
            <a:pPr lvl="1"/>
            <a:r>
              <a:rPr lang="en-US" dirty="0" smtClean="0"/>
              <a:t>Implication: security flaw in server allows attacker to take control of system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know user is who they say they are?</a:t>
            </a:r>
          </a:p>
          <a:p>
            <a:r>
              <a:rPr lang="en-US" dirty="0" smtClean="0"/>
              <a:t>Try #1: user types password</a:t>
            </a:r>
          </a:p>
          <a:p>
            <a:pPr lvl="1"/>
            <a:r>
              <a:rPr lang="en-US" dirty="0" smtClean="0"/>
              <a:t>User needs to remember password!</a:t>
            </a:r>
          </a:p>
          <a:p>
            <a:pPr lvl="1"/>
            <a:r>
              <a:rPr lang="en-US" dirty="0" smtClean="0"/>
              <a:t>Short passwords: easy to remember, easy to guess</a:t>
            </a:r>
          </a:p>
          <a:p>
            <a:pPr lvl="1"/>
            <a:r>
              <a:rPr lang="en-US" dirty="0" smtClean="0"/>
              <a:t>Long passwords: hard to remember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Where are passwords stored?</a:t>
            </a:r>
          </a:p>
          <a:p>
            <a:pPr lvl="1"/>
            <a:r>
              <a:rPr lang="en-US" dirty="0" smtClean="0"/>
              <a:t>Password is a per-user secret</a:t>
            </a:r>
          </a:p>
          <a:p>
            <a:pPr lvl="1"/>
            <a:r>
              <a:rPr lang="en-US" dirty="0" smtClean="0"/>
              <a:t>In a file?</a:t>
            </a:r>
          </a:p>
          <a:p>
            <a:pPr lvl="2"/>
            <a:r>
              <a:rPr lang="en-US" dirty="0" smtClean="0"/>
              <a:t>Anyone with </a:t>
            </a:r>
            <a:r>
              <a:rPr lang="en-US" dirty="0" err="1" smtClean="0"/>
              <a:t>sysadmin</a:t>
            </a:r>
            <a:r>
              <a:rPr lang="en-US" dirty="0" smtClean="0"/>
              <a:t> permission can read file</a:t>
            </a:r>
          </a:p>
          <a:p>
            <a:pPr lvl="1"/>
            <a:r>
              <a:rPr lang="en-US" dirty="0" smtClean="0"/>
              <a:t>Encrypted in a file?</a:t>
            </a:r>
          </a:p>
          <a:p>
            <a:pPr lvl="2"/>
            <a:r>
              <a:rPr lang="en-US" dirty="0" smtClean="0"/>
              <a:t>If gain access to file, can check passwords offline</a:t>
            </a:r>
          </a:p>
          <a:p>
            <a:pPr lvl="2"/>
            <a:r>
              <a:rPr lang="en-US" dirty="0" smtClean="0"/>
              <a:t>If user reuses password, easy to check against other systems</a:t>
            </a:r>
          </a:p>
          <a:p>
            <a:pPr lvl="1"/>
            <a:r>
              <a:rPr lang="en-US" dirty="0" smtClean="0"/>
              <a:t>Encrypted in a file with a random salt?</a:t>
            </a:r>
          </a:p>
          <a:p>
            <a:pPr lvl="2"/>
            <a:r>
              <a:rPr lang="en-US" dirty="0" smtClean="0"/>
              <a:t>Hash password and salt before encryption, foils </a:t>
            </a:r>
            <a:r>
              <a:rPr lang="en-US" dirty="0" err="1" smtClean="0"/>
              <a:t>precomputed</a:t>
            </a:r>
            <a:r>
              <a:rPr lang="en-US" dirty="0" smtClean="0"/>
              <a:t> password table lookup</a:t>
            </a:r>
          </a:p>
          <a:p>
            <a:pPr lvl="3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28442</TotalTime>
  <Words>1860</Words>
  <Application>Microsoft Macintosh PowerPoint</Application>
  <PresentationFormat>On-screen Show (4:3)</PresentationFormat>
  <Paragraphs>315</Paragraphs>
  <Slides>35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Security: Principles and Practice</vt:lpstr>
      <vt:lpstr>Question</vt:lpstr>
      <vt:lpstr>Main Points</vt:lpstr>
      <vt:lpstr>Security: Theory</vt:lpstr>
      <vt:lpstr>Authorization</vt:lpstr>
      <vt:lpstr>Principle of Least Privilege</vt:lpstr>
      <vt:lpstr>Authorization with Intermediaries</vt:lpstr>
      <vt:lpstr>Authentication</vt:lpstr>
      <vt:lpstr>Question</vt:lpstr>
      <vt:lpstr>Encryption</vt:lpstr>
      <vt:lpstr>Symmetric Key (DES, IDEA)</vt:lpstr>
      <vt:lpstr>Public Key (RSA, PGP)</vt:lpstr>
      <vt:lpstr>Public Key: Authentication</vt:lpstr>
      <vt:lpstr>Public Key: Secrecy</vt:lpstr>
      <vt:lpstr>Encryption Summary</vt:lpstr>
      <vt:lpstr>Two Factor Authentication</vt:lpstr>
      <vt:lpstr>Public Key -&gt; Session Key</vt:lpstr>
      <vt:lpstr>Symmetric Key -&gt; Session Key</vt:lpstr>
      <vt:lpstr>Kerberos Example</vt:lpstr>
      <vt:lpstr>Message Digests (MD5, SHA)</vt:lpstr>
      <vt:lpstr>Security Practice</vt:lpstr>
      <vt:lpstr>Tenex Password Attack</vt:lpstr>
      <vt:lpstr>Internet Worm</vt:lpstr>
      <vt:lpstr>Ping of Death</vt:lpstr>
      <vt:lpstr>UNIX talk</vt:lpstr>
      <vt:lpstr>Netscape</vt:lpstr>
      <vt:lpstr>Code Red/Nimda/Slammer</vt:lpstr>
      <vt:lpstr>More Examples</vt:lpstr>
      <vt:lpstr>Thompson Virus</vt:lpstr>
      <vt:lpstr>Add backdoor to login.c</vt:lpstr>
      <vt:lpstr>Hiding the change to login.c</vt:lpstr>
      <vt:lpstr>Hiding the change to the compiler</vt:lpstr>
      <vt:lpstr>Compiler compiles the compiler</vt:lpstr>
      <vt:lpstr>Question</vt:lpstr>
      <vt:lpstr>Security Lessons</vt:lpstr>
    </vt:vector>
  </TitlesOfParts>
  <Manager/>
  <Company>University of Washington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OSPP: Security</dc:title>
  <dc:subject/>
  <dc:creator>Thomas Anderson</dc:creator>
  <cp:keywords/>
  <dc:description>Copyright Thomas Anderson 2012</dc:description>
  <cp:lastModifiedBy>Thomas Anderson</cp:lastModifiedBy>
  <cp:revision>136</cp:revision>
  <cp:lastPrinted>2012-11-28T18:51:02Z</cp:lastPrinted>
  <dcterms:created xsi:type="dcterms:W3CDTF">2012-12-16T07:21:12Z</dcterms:created>
  <dcterms:modified xsi:type="dcterms:W3CDTF">2012-12-16T07:28:09Z</dcterms:modified>
  <cp:category/>
</cp:coreProperties>
</file>