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D9F4D26-4FCF-4FF0-A705-ED99E0CFCD8D}">
          <p14:sldIdLst>
            <p14:sldId id="256"/>
            <p14:sldId id="257"/>
            <p14:sldId id="258"/>
            <p14:sldId id="259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66" d="100"/>
          <a:sy n="66" d="100"/>
        </p:scale>
        <p:origin x="17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7F3F1-08EA-443B-BDCB-C5C6EF7422FB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3EECF-BBD6-4248-9130-EA733E237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510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3EECF-BBD6-4248-9130-EA733E237A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15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3EECF-BBD6-4248-9130-EA733E237A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400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3EECF-BBD6-4248-9130-EA733E237A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55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B1F37-AED4-4806-98CB-460EBCEA0398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BCA07-F066-4202-8FCB-9A06ECC49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655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B1F37-AED4-4806-98CB-460EBCEA0398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BCA07-F066-4202-8FCB-9A06ECC49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858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B1F37-AED4-4806-98CB-460EBCEA0398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BCA07-F066-4202-8FCB-9A06ECC49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79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B1F37-AED4-4806-98CB-460EBCEA0398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BCA07-F066-4202-8FCB-9A06ECC49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464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B1F37-AED4-4806-98CB-460EBCEA0398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BCA07-F066-4202-8FCB-9A06ECC49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76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B1F37-AED4-4806-98CB-460EBCEA0398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BCA07-F066-4202-8FCB-9A06ECC49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896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B1F37-AED4-4806-98CB-460EBCEA0398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BCA07-F066-4202-8FCB-9A06ECC49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337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B1F37-AED4-4806-98CB-460EBCEA0398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BCA07-F066-4202-8FCB-9A06ECC49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45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B1F37-AED4-4806-98CB-460EBCEA0398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BCA07-F066-4202-8FCB-9A06ECC49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68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B1F37-AED4-4806-98CB-460EBCEA0398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BCA07-F066-4202-8FCB-9A06ECC49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80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B1F37-AED4-4806-98CB-460EBCEA0398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BCA07-F066-4202-8FCB-9A06ECC49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9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B1F37-AED4-4806-98CB-460EBCEA0398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BCA07-F066-4202-8FCB-9A06ECC49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960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Optimizing Edge-Cloud </a:t>
            </a:r>
            <a:br>
              <a:rPr lang="en-US" dirty="0"/>
            </a:br>
            <a:r>
              <a:rPr lang="en-US" dirty="0"/>
              <a:t>IoT Applications </a:t>
            </a:r>
            <a:br>
              <a:rPr lang="en-US" dirty="0"/>
            </a:br>
            <a:r>
              <a:rPr lang="en-US" dirty="0"/>
              <a:t>for Performance and Cost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44988"/>
            <a:ext cx="9144000" cy="1655762"/>
          </a:xfrm>
        </p:spPr>
        <p:txBody>
          <a:bodyPr/>
          <a:lstStyle/>
          <a:p>
            <a:r>
              <a:rPr lang="en-US" dirty="0"/>
              <a:t>Peter Bodik</a:t>
            </a:r>
          </a:p>
          <a:p>
            <a:r>
              <a:rPr lang="en-US" dirty="0"/>
              <a:t>Microsoft Research</a:t>
            </a:r>
          </a:p>
        </p:txBody>
      </p:sp>
    </p:spTree>
    <p:extLst>
      <p:ext uri="{BB962C8B-B14F-4D97-AF65-F5344CB8AC3E}">
        <p14:creationId xmlns:p14="http://schemas.microsoft.com/office/powerpoint/2010/main" val="1860958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we make IoT scalable and cheap?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Many IoT scenarios that we don’t know how to solve/enable</a:t>
            </a:r>
          </a:p>
          <a:p>
            <a:pPr lvl="1"/>
            <a:r>
              <a:rPr lang="en-US" dirty="0"/>
              <a:t>need better sensors, cheaper connectivity, …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However, many other verticals solved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/>
              <a:t>Problem: simplify development, scale up, and make cheap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588807" y="4621132"/>
            <a:ext cx="5704522" cy="1913572"/>
            <a:chOff x="3889058" y="3474720"/>
            <a:chExt cx="5704522" cy="1913572"/>
          </a:xfrm>
        </p:grpSpPr>
        <p:sp>
          <p:nvSpPr>
            <p:cNvPr id="4" name="Oval 3"/>
            <p:cNvSpPr/>
            <p:nvPr/>
          </p:nvSpPr>
          <p:spPr>
            <a:xfrm>
              <a:off x="3889058" y="3882866"/>
              <a:ext cx="274320" cy="27432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3889058" y="4020026"/>
              <a:ext cx="274320" cy="27432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889058" y="4157186"/>
              <a:ext cx="274320" cy="27432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889058" y="4294346"/>
              <a:ext cx="274320" cy="27432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889058" y="4431506"/>
              <a:ext cx="274320" cy="27432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889058" y="4568666"/>
              <a:ext cx="274320" cy="27432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889058" y="4705826"/>
              <a:ext cx="274320" cy="27432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889058" y="4842986"/>
              <a:ext cx="274320" cy="27432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Arrow: Right 11"/>
            <p:cNvSpPr/>
            <p:nvPr/>
          </p:nvSpPr>
          <p:spPr>
            <a:xfrm>
              <a:off x="4410075" y="4157186"/>
              <a:ext cx="822960" cy="54864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452110" y="4160520"/>
              <a:ext cx="1440180" cy="54864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process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153400" y="3474720"/>
              <a:ext cx="1440180" cy="54864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store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153400" y="4157186"/>
              <a:ext cx="1440180" cy="54864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visualize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153400" y="4839652"/>
              <a:ext cx="1440180" cy="54864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alert</a:t>
              </a:r>
            </a:p>
          </p:txBody>
        </p:sp>
        <p:sp>
          <p:nvSpPr>
            <p:cNvPr id="17" name="Arrow: Right 16"/>
            <p:cNvSpPr/>
            <p:nvPr/>
          </p:nvSpPr>
          <p:spPr>
            <a:xfrm>
              <a:off x="7111365" y="4157186"/>
              <a:ext cx="822960" cy="54864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05583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46130" cy="1325563"/>
          </a:xfrm>
        </p:spPr>
        <p:txBody>
          <a:bodyPr/>
          <a:lstStyle/>
          <a:p>
            <a:r>
              <a:rPr lang="en-US" dirty="0"/>
              <a:t>Complex deployment of simple IoT apps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733600" y="1565108"/>
            <a:ext cx="7509510" cy="708660"/>
            <a:chOff x="1565910" y="1731645"/>
            <a:chExt cx="7509510" cy="708660"/>
          </a:xfrm>
        </p:grpSpPr>
        <p:sp>
          <p:nvSpPr>
            <p:cNvPr id="14" name="Rectangle 13"/>
            <p:cNvSpPr/>
            <p:nvPr/>
          </p:nvSpPr>
          <p:spPr>
            <a:xfrm>
              <a:off x="1565910" y="1783080"/>
              <a:ext cx="1143000" cy="60579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devices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752850" y="1783080"/>
              <a:ext cx="1143000" cy="60579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stream</a:t>
              </a:r>
              <a:br>
                <a:rPr lang="en-US" dirty="0"/>
              </a:br>
              <a:r>
                <a:rPr lang="en-US" dirty="0"/>
                <a:t>analytics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939790" y="1783080"/>
              <a:ext cx="1143000" cy="60579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Azure</a:t>
              </a:r>
              <a:br>
                <a:rPr lang="en-US" dirty="0"/>
              </a:br>
              <a:r>
                <a:rPr lang="en-US" dirty="0"/>
                <a:t>function</a:t>
              </a:r>
            </a:p>
          </p:txBody>
        </p:sp>
        <p:sp>
          <p:nvSpPr>
            <p:cNvPr id="17" name="Cylinder 16"/>
            <p:cNvSpPr/>
            <p:nvPr/>
          </p:nvSpPr>
          <p:spPr>
            <a:xfrm>
              <a:off x="8126730" y="1731645"/>
              <a:ext cx="948690" cy="708660"/>
            </a:xfrm>
            <a:prstGeom prst="can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DB</a:t>
              </a:r>
            </a:p>
          </p:txBody>
        </p:sp>
        <p:sp>
          <p:nvSpPr>
            <p:cNvPr id="18" name="Arrow: Right 17"/>
            <p:cNvSpPr/>
            <p:nvPr/>
          </p:nvSpPr>
          <p:spPr>
            <a:xfrm>
              <a:off x="2819400" y="1811655"/>
              <a:ext cx="822960" cy="54864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Arrow: Right 18"/>
            <p:cNvSpPr/>
            <p:nvPr/>
          </p:nvSpPr>
          <p:spPr>
            <a:xfrm>
              <a:off x="5006340" y="1840230"/>
              <a:ext cx="822960" cy="54864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Arrow: Right 19"/>
            <p:cNvSpPr/>
            <p:nvPr/>
          </p:nvSpPr>
          <p:spPr>
            <a:xfrm>
              <a:off x="7193280" y="1811655"/>
              <a:ext cx="822960" cy="54864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92987" y="3688724"/>
            <a:ext cx="11963724" cy="640692"/>
            <a:chOff x="92987" y="3688724"/>
            <a:chExt cx="11963724" cy="640692"/>
          </a:xfrm>
        </p:grpSpPr>
        <p:sp>
          <p:nvSpPr>
            <p:cNvPr id="4" name="Rectangle 3"/>
            <p:cNvSpPr/>
            <p:nvPr/>
          </p:nvSpPr>
          <p:spPr>
            <a:xfrm>
              <a:off x="92987" y="3744442"/>
              <a:ext cx="999888" cy="54768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devices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6488467" y="3730293"/>
              <a:ext cx="999888" cy="54768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stream</a:t>
              </a:r>
              <a:br>
                <a:rPr lang="en-US" dirty="0"/>
              </a:br>
              <a:r>
                <a:rPr lang="en-US" dirty="0"/>
                <a:t>analytics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9647357" y="3744442"/>
              <a:ext cx="999888" cy="54768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Azure</a:t>
              </a:r>
              <a:br>
                <a:rPr lang="en-US" dirty="0"/>
              </a:br>
              <a:r>
                <a:rPr lang="en-US" dirty="0"/>
                <a:t>function</a:t>
              </a:r>
            </a:p>
          </p:txBody>
        </p:sp>
        <p:sp>
          <p:nvSpPr>
            <p:cNvPr id="8" name="Cylinder 7"/>
            <p:cNvSpPr/>
            <p:nvPr/>
          </p:nvSpPr>
          <p:spPr>
            <a:xfrm>
              <a:off x="11226804" y="3688724"/>
              <a:ext cx="829907" cy="640692"/>
            </a:xfrm>
            <a:prstGeom prst="can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DB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8067912" y="3730293"/>
              <a:ext cx="999888" cy="547688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event</a:t>
              </a:r>
            </a:p>
            <a:p>
              <a:pPr algn="ctr"/>
              <a:r>
                <a:rPr lang="en-US" dirty="0"/>
                <a:t>hub</a:t>
              </a:r>
            </a:p>
          </p:txBody>
        </p:sp>
        <p:sp>
          <p:nvSpPr>
            <p:cNvPr id="23" name="Arrow: Right 22"/>
            <p:cNvSpPr/>
            <p:nvPr/>
          </p:nvSpPr>
          <p:spPr>
            <a:xfrm>
              <a:off x="7592581" y="3796237"/>
              <a:ext cx="371105" cy="39268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row: Right 23"/>
            <p:cNvSpPr/>
            <p:nvPr/>
          </p:nvSpPr>
          <p:spPr>
            <a:xfrm>
              <a:off x="9172026" y="3796237"/>
              <a:ext cx="371105" cy="39268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row: Right 24"/>
            <p:cNvSpPr/>
            <p:nvPr/>
          </p:nvSpPr>
          <p:spPr>
            <a:xfrm>
              <a:off x="10751471" y="3796237"/>
              <a:ext cx="371105" cy="39268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909022" y="3744442"/>
              <a:ext cx="999888" cy="547688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IoT</a:t>
              </a:r>
            </a:p>
            <a:p>
              <a:pPr algn="ctr"/>
              <a:r>
                <a:rPr lang="en-US" dirty="0"/>
                <a:t>hub</a:t>
              </a:r>
            </a:p>
          </p:txBody>
        </p:sp>
        <p:sp>
          <p:nvSpPr>
            <p:cNvPr id="27" name="Arrow: Right 26"/>
            <p:cNvSpPr/>
            <p:nvPr/>
          </p:nvSpPr>
          <p:spPr>
            <a:xfrm>
              <a:off x="6013136" y="3821944"/>
              <a:ext cx="371105" cy="39268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Arrow: Right 27"/>
            <p:cNvSpPr/>
            <p:nvPr/>
          </p:nvSpPr>
          <p:spPr>
            <a:xfrm>
              <a:off x="1221016" y="3814514"/>
              <a:ext cx="371105" cy="39268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92987" y="4836093"/>
            <a:ext cx="11962419" cy="1784802"/>
            <a:chOff x="92987" y="4836093"/>
            <a:chExt cx="11962419" cy="1784802"/>
          </a:xfrm>
        </p:grpSpPr>
        <p:sp>
          <p:nvSpPr>
            <p:cNvPr id="29" name="Rectangle 28"/>
            <p:cNvSpPr/>
            <p:nvPr/>
          </p:nvSpPr>
          <p:spPr>
            <a:xfrm>
              <a:off x="92987" y="4862258"/>
              <a:ext cx="999888" cy="54768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devices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696695" y="4836093"/>
              <a:ext cx="999888" cy="54768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stream</a:t>
              </a:r>
              <a:br>
                <a:rPr lang="en-US" dirty="0"/>
              </a:br>
              <a:r>
                <a:rPr lang="en-US" dirty="0"/>
                <a:t>analytics</a:t>
              </a:r>
            </a:p>
          </p:txBody>
        </p:sp>
        <p:sp>
          <p:nvSpPr>
            <p:cNvPr id="31" name="Arrow: Right 30"/>
            <p:cNvSpPr/>
            <p:nvPr/>
          </p:nvSpPr>
          <p:spPr>
            <a:xfrm>
              <a:off x="1210051" y="4900229"/>
              <a:ext cx="371105" cy="39268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909022" y="4873819"/>
              <a:ext cx="999888" cy="547688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IoT</a:t>
              </a:r>
            </a:p>
            <a:p>
              <a:pPr algn="ctr"/>
              <a:r>
                <a:rPr lang="en-US" dirty="0"/>
                <a:t>hub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9038559" y="4877662"/>
              <a:ext cx="999888" cy="54768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Azure</a:t>
              </a:r>
              <a:br>
                <a:rPr lang="en-US" dirty="0"/>
              </a:br>
              <a:r>
                <a:rPr lang="en-US" dirty="0"/>
                <a:t>function</a:t>
              </a:r>
            </a:p>
          </p:txBody>
        </p:sp>
        <p:sp>
          <p:nvSpPr>
            <p:cNvPr id="34" name="Cylinder 33"/>
            <p:cNvSpPr/>
            <p:nvPr/>
          </p:nvSpPr>
          <p:spPr>
            <a:xfrm>
              <a:off x="11225499" y="4836093"/>
              <a:ext cx="829907" cy="640692"/>
            </a:xfrm>
            <a:prstGeom prst="can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DB</a:t>
              </a:r>
            </a:p>
          </p:txBody>
        </p:sp>
        <p:sp>
          <p:nvSpPr>
            <p:cNvPr id="37" name="Arrow: Right 36"/>
            <p:cNvSpPr/>
            <p:nvPr/>
          </p:nvSpPr>
          <p:spPr>
            <a:xfrm>
              <a:off x="6007606" y="6032247"/>
              <a:ext cx="371105" cy="39268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Arrow: Right 37"/>
            <p:cNvSpPr/>
            <p:nvPr/>
          </p:nvSpPr>
          <p:spPr>
            <a:xfrm>
              <a:off x="10418373" y="4943606"/>
              <a:ext cx="371105" cy="39268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Arrow: Right 38"/>
            <p:cNvSpPr/>
            <p:nvPr/>
          </p:nvSpPr>
          <p:spPr>
            <a:xfrm>
              <a:off x="2812122" y="4892725"/>
              <a:ext cx="371105" cy="39268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92987" y="6020961"/>
              <a:ext cx="999888" cy="54768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devices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698332" y="5998928"/>
              <a:ext cx="999888" cy="54768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stream</a:t>
              </a:r>
              <a:br>
                <a:rPr lang="en-US" dirty="0"/>
              </a:br>
              <a:r>
                <a:rPr lang="en-US" dirty="0"/>
                <a:t>analytics</a:t>
              </a:r>
            </a:p>
          </p:txBody>
        </p:sp>
        <p:sp>
          <p:nvSpPr>
            <p:cNvPr id="42" name="Arrow: Right 41"/>
            <p:cNvSpPr/>
            <p:nvPr/>
          </p:nvSpPr>
          <p:spPr>
            <a:xfrm>
              <a:off x="1210051" y="6076430"/>
              <a:ext cx="371105" cy="39268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Arrow: Right 42"/>
            <p:cNvSpPr/>
            <p:nvPr/>
          </p:nvSpPr>
          <p:spPr>
            <a:xfrm>
              <a:off x="2815396" y="6092921"/>
              <a:ext cx="371105" cy="39268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303677" y="5997491"/>
              <a:ext cx="999888" cy="54768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Azure</a:t>
              </a:r>
              <a:br>
                <a:rPr lang="en-US" dirty="0"/>
              </a:br>
              <a:r>
                <a:rPr lang="en-US" dirty="0"/>
                <a:t>function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909022" y="5997491"/>
              <a:ext cx="999888" cy="547688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IoT</a:t>
              </a:r>
            </a:p>
            <a:p>
              <a:pPr algn="ctr"/>
              <a:r>
                <a:rPr lang="en-US" dirty="0"/>
                <a:t>hub</a:t>
              </a:r>
            </a:p>
          </p:txBody>
        </p:sp>
        <p:sp>
          <p:nvSpPr>
            <p:cNvPr id="46" name="Arrow: Right 45"/>
            <p:cNvSpPr/>
            <p:nvPr/>
          </p:nvSpPr>
          <p:spPr>
            <a:xfrm>
              <a:off x="4420741" y="6074428"/>
              <a:ext cx="371105" cy="39268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8984486" y="6009584"/>
              <a:ext cx="1122644" cy="547688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pass-thru</a:t>
              </a:r>
            </a:p>
            <a:p>
              <a:pPr algn="ctr"/>
              <a:r>
                <a:rPr lang="en-US" dirty="0"/>
                <a:t>function</a:t>
              </a:r>
            </a:p>
          </p:txBody>
        </p:sp>
        <p:sp>
          <p:nvSpPr>
            <p:cNvPr id="48" name="Cylinder 47"/>
            <p:cNvSpPr/>
            <p:nvPr/>
          </p:nvSpPr>
          <p:spPr>
            <a:xfrm>
              <a:off x="11224194" y="5980203"/>
              <a:ext cx="829907" cy="640692"/>
            </a:xfrm>
            <a:prstGeom prst="can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DB</a:t>
              </a:r>
            </a:p>
          </p:txBody>
        </p:sp>
        <p:sp>
          <p:nvSpPr>
            <p:cNvPr id="49" name="Arrow: Right 48"/>
            <p:cNvSpPr/>
            <p:nvPr/>
          </p:nvSpPr>
          <p:spPr>
            <a:xfrm>
              <a:off x="10417068" y="6087716"/>
              <a:ext cx="371105" cy="39268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Arrow: Right 49"/>
            <p:cNvSpPr/>
            <p:nvPr/>
          </p:nvSpPr>
          <p:spPr>
            <a:xfrm>
              <a:off x="6024449" y="4939011"/>
              <a:ext cx="371105" cy="39268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182880" y="2647021"/>
            <a:ext cx="11871220" cy="4062389"/>
            <a:chOff x="182880" y="2647021"/>
            <a:chExt cx="11871220" cy="4062389"/>
          </a:xfrm>
        </p:grpSpPr>
        <p:sp>
          <p:nvSpPr>
            <p:cNvPr id="56" name="Rectangle 55"/>
            <p:cNvSpPr/>
            <p:nvPr/>
          </p:nvSpPr>
          <p:spPr>
            <a:xfrm>
              <a:off x="4512184" y="2647021"/>
              <a:ext cx="94109" cy="4062389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Arrow: Left-Right 52"/>
            <p:cNvSpPr/>
            <p:nvPr/>
          </p:nvSpPr>
          <p:spPr>
            <a:xfrm>
              <a:off x="182880" y="2858254"/>
              <a:ext cx="4120685" cy="205342"/>
            </a:xfrm>
            <a:prstGeom prst="leftRightArrow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755490" y="2647021"/>
              <a:ext cx="1059906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edge</a:t>
              </a:r>
            </a:p>
          </p:txBody>
        </p:sp>
        <p:sp>
          <p:nvSpPr>
            <p:cNvPr id="54" name="Arrow: Left-Right 53"/>
            <p:cNvSpPr/>
            <p:nvPr/>
          </p:nvSpPr>
          <p:spPr>
            <a:xfrm>
              <a:off x="4791846" y="2867515"/>
              <a:ext cx="7262254" cy="196081"/>
            </a:xfrm>
            <a:prstGeom prst="leftRightArrow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197630" y="2647021"/>
              <a:ext cx="1208985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cloud</a:t>
              </a: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1092875" y="1616543"/>
            <a:ext cx="2281715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600" dirty="0"/>
              <a:t>application: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64126" y="350207"/>
            <a:ext cx="4448077" cy="37856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dirty="0"/>
              <a:t>Challenges: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/>
              <a:t>deployment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/>
              <a:t>monitoring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/>
              <a:t>cost estimates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/>
              <a:t>placement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/>
              <a:t>resource allocation</a:t>
            </a:r>
          </a:p>
        </p:txBody>
      </p:sp>
    </p:spTree>
    <p:extLst>
      <p:ext uri="{BB962C8B-B14F-4D97-AF65-F5344CB8AC3E}">
        <p14:creationId xmlns:p14="http://schemas.microsoft.com/office/powerpoint/2010/main" val="209410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ways to implement/optimize the app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Communication:</a:t>
            </a:r>
          </a:p>
          <a:p>
            <a:pPr lvl="1"/>
            <a:r>
              <a:rPr lang="en-US" dirty="0"/>
              <a:t>batching, encoding, compression, approximation, …</a:t>
            </a:r>
          </a:p>
          <a:p>
            <a:pPr lvl="3"/>
            <a:endParaRPr lang="en-US" dirty="0"/>
          </a:p>
          <a:p>
            <a:pPr marL="0" indent="0">
              <a:buNone/>
            </a:pPr>
            <a:r>
              <a:rPr lang="en-US" dirty="0"/>
              <a:t>Processing:</a:t>
            </a:r>
          </a:p>
          <a:p>
            <a:pPr lvl="1"/>
            <a:r>
              <a:rPr lang="en-US" dirty="0"/>
              <a:t>Azure Stream Analytics, Function, SQL stored procedure, custom VM, …</a:t>
            </a:r>
          </a:p>
          <a:p>
            <a:pPr lvl="3"/>
            <a:endParaRPr lang="en-US" dirty="0"/>
          </a:p>
          <a:p>
            <a:pPr marL="0" indent="0">
              <a:buNone/>
            </a:pPr>
            <a:r>
              <a:rPr lang="en-US" dirty="0"/>
              <a:t>(Time series data) storage:</a:t>
            </a:r>
          </a:p>
          <a:p>
            <a:pPr lvl="1"/>
            <a:r>
              <a:rPr lang="en-US" dirty="0"/>
              <a:t>SQL server, Cosmos DB, Time Series Insights, Tables, Blobs, …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Manual and complex optimization</a:t>
            </a:r>
          </a:p>
        </p:txBody>
      </p:sp>
    </p:spTree>
    <p:extLst>
      <p:ext uri="{BB962C8B-B14F-4D97-AF65-F5344CB8AC3E}">
        <p14:creationId xmlns:p14="http://schemas.microsoft.com/office/powerpoint/2010/main" val="134482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90834" y="1341897"/>
            <a:ext cx="8210926" cy="929428"/>
          </a:xfrm>
          <a:prstGeom prst="rect">
            <a:avLst/>
          </a:prstGeom>
          <a:pattFill prst="pct50">
            <a:fgClr>
              <a:srgbClr val="00B0F0"/>
            </a:fgClr>
            <a:bgClr>
              <a:schemeClr val="bg1"/>
            </a:bgClr>
          </a:patt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ysClr val="windowText" lastClr="000000"/>
                </a:solidFill>
              </a:rPr>
              <a:t>  Declarative Spec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190835" y="2394861"/>
            <a:ext cx="8205389" cy="929428"/>
            <a:chOff x="16487530" y="10448464"/>
            <a:chExt cx="11882934" cy="1882861"/>
          </a:xfrm>
        </p:grpSpPr>
        <p:sp>
          <p:nvSpPr>
            <p:cNvPr id="6" name="Rectangle 5"/>
            <p:cNvSpPr/>
            <p:nvPr/>
          </p:nvSpPr>
          <p:spPr>
            <a:xfrm>
              <a:off x="16487530" y="10448464"/>
              <a:ext cx="11882934" cy="1882861"/>
            </a:xfrm>
            <a:prstGeom prst="rect">
              <a:avLst/>
            </a:prstGeom>
            <a:pattFill prst="pct50">
              <a:fgClr>
                <a:srgbClr val="00B0F0"/>
              </a:fgClr>
              <a:bgClr>
                <a:schemeClr val="bg1"/>
              </a:bgClr>
            </a:pattFill>
            <a:ln w="571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b="1" dirty="0">
                  <a:solidFill>
                    <a:sysClr val="windowText" lastClr="000000"/>
                  </a:solidFill>
                </a:rPr>
                <a:t>  Deployment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20614106" y="10721060"/>
              <a:ext cx="2133600" cy="1362597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50800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ysClr val="windowText" lastClr="000000"/>
                  </a:solidFill>
                </a:rPr>
                <a:t>Verify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3309179" y="10745124"/>
              <a:ext cx="2173705" cy="1362597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50800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ysClr val="windowText" lastClr="000000"/>
                  </a:solidFill>
                </a:rPr>
                <a:t>Compile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6052377" y="10737104"/>
              <a:ext cx="2133600" cy="1362597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50800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ysClr val="windowText" lastClr="000000"/>
                  </a:solidFill>
                </a:rPr>
                <a:t>Deploy</a:t>
              </a:r>
            </a:p>
          </p:txBody>
        </p:sp>
        <p:sp>
          <p:nvSpPr>
            <p:cNvPr id="10" name="Arrow: Right 9"/>
            <p:cNvSpPr/>
            <p:nvPr/>
          </p:nvSpPr>
          <p:spPr>
            <a:xfrm>
              <a:off x="22625567" y="11122119"/>
              <a:ext cx="845856" cy="577516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11" name="Arrow: Right 10"/>
            <p:cNvSpPr/>
            <p:nvPr/>
          </p:nvSpPr>
          <p:spPr>
            <a:xfrm>
              <a:off x="25392828" y="11130141"/>
              <a:ext cx="845856" cy="577516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190835" y="3454157"/>
            <a:ext cx="8233083" cy="929428"/>
            <a:chOff x="16487530" y="12638209"/>
            <a:chExt cx="11923040" cy="1882861"/>
          </a:xfrm>
        </p:grpSpPr>
        <p:sp>
          <p:nvSpPr>
            <p:cNvPr id="13" name="Rectangle 12"/>
            <p:cNvSpPr/>
            <p:nvPr/>
          </p:nvSpPr>
          <p:spPr>
            <a:xfrm>
              <a:off x="16487530" y="12638209"/>
              <a:ext cx="11923040" cy="1882861"/>
            </a:xfrm>
            <a:prstGeom prst="rect">
              <a:avLst/>
            </a:prstGeom>
            <a:pattFill prst="pct50">
              <a:fgClr>
                <a:srgbClr val="00B0F0"/>
              </a:fgClr>
              <a:bgClr>
                <a:schemeClr val="bg1"/>
              </a:bgClr>
            </a:pattFill>
            <a:ln w="571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b="1" dirty="0">
                  <a:solidFill>
                    <a:sysClr val="windowText" lastClr="000000"/>
                  </a:solidFill>
                </a:rPr>
                <a:t>  Monitoring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0614106" y="12886749"/>
              <a:ext cx="2029452" cy="13625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508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ysClr val="windowText" lastClr="000000"/>
                  </a:solidFill>
                </a:rPr>
                <a:t>Perf.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2972296" y="12886749"/>
              <a:ext cx="1858828" cy="13625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508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ysClr val="windowText" lastClr="000000"/>
                  </a:solidFill>
                </a:rPr>
                <a:t>Cost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5159862" y="12911018"/>
              <a:ext cx="3072062" cy="13625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508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ysClr val="windowText" lastClr="000000"/>
                  </a:solidFill>
                </a:rPr>
                <a:t>Bottlenecks</a:t>
              </a:r>
            </a:p>
          </p:txBody>
        </p:sp>
      </p:grpSp>
      <p:sp>
        <p:nvSpPr>
          <p:cNvPr id="17" name="Rectangle 16"/>
          <p:cNvSpPr/>
          <p:nvPr/>
        </p:nvSpPr>
        <p:spPr>
          <a:xfrm>
            <a:off x="1750387" y="1234369"/>
            <a:ext cx="8872867" cy="3327770"/>
          </a:xfrm>
          <a:prstGeom prst="rect">
            <a:avLst/>
          </a:prstGeom>
          <a:noFill/>
          <a:ln w="508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8" name="Rectangle 17"/>
          <p:cNvSpPr/>
          <p:nvPr/>
        </p:nvSpPr>
        <p:spPr>
          <a:xfrm>
            <a:off x="2162092" y="4899759"/>
            <a:ext cx="3284868" cy="1052212"/>
          </a:xfrm>
          <a:prstGeom prst="rect">
            <a:avLst/>
          </a:prstGeom>
          <a:pattFill prst="pct50">
            <a:fgClr>
              <a:srgbClr val="AF21AC"/>
            </a:fgClr>
            <a:bgClr>
              <a:schemeClr val="bg1"/>
            </a:bgClr>
          </a:pattFill>
          <a:ln w="57150">
            <a:solidFill>
              <a:srgbClr val="3E1B59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ysClr val="windowText" lastClr="000000"/>
                </a:solidFill>
              </a:rPr>
              <a:t>Placement </a:t>
            </a:r>
          </a:p>
          <a:p>
            <a:pPr algn="ctr"/>
            <a:r>
              <a:rPr lang="en-US" sz="2800" b="1" dirty="0">
                <a:solidFill>
                  <a:sysClr val="windowText" lastClr="000000"/>
                </a:solidFill>
              </a:rPr>
              <a:t>&amp; allocation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744315" y="4903635"/>
            <a:ext cx="3579791" cy="1052212"/>
          </a:xfrm>
          <a:prstGeom prst="rect">
            <a:avLst/>
          </a:prstGeom>
          <a:pattFill prst="pct50">
            <a:fgClr>
              <a:srgbClr val="AF21AC"/>
            </a:fgClr>
            <a:bgClr>
              <a:schemeClr val="bg1"/>
            </a:bgClr>
          </a:pattFill>
          <a:ln w="57150">
            <a:solidFill>
              <a:srgbClr val="3E1B59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ysClr val="windowText" lastClr="000000"/>
                </a:solidFill>
              </a:rPr>
              <a:t>Time-series</a:t>
            </a:r>
          </a:p>
          <a:p>
            <a:pPr marL="182880" indent="-571500">
              <a:buFontTx/>
              <a:buChar char="-"/>
            </a:pPr>
            <a:r>
              <a:rPr lang="en-US" sz="2000" b="1" dirty="0">
                <a:solidFill>
                  <a:sysClr val="windowText" lastClr="000000"/>
                </a:solidFill>
              </a:rPr>
              <a:t>Storage</a:t>
            </a:r>
          </a:p>
          <a:p>
            <a:pPr marL="182880" indent="-571500">
              <a:buFontTx/>
              <a:buChar char="-"/>
            </a:pPr>
            <a:r>
              <a:rPr lang="en-US" sz="2000" b="1" dirty="0">
                <a:solidFill>
                  <a:sysClr val="windowText" lastClr="000000"/>
                </a:solidFill>
              </a:rPr>
              <a:t>Communication</a:t>
            </a:r>
            <a:endParaRPr lang="en-US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548639" y="5102061"/>
            <a:ext cx="1058125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b="1" dirty="0"/>
              <a:t>…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748905" y="4625429"/>
            <a:ext cx="8872867" cy="1707129"/>
          </a:xfrm>
          <a:prstGeom prst="rect">
            <a:avLst/>
          </a:prstGeom>
          <a:noFill/>
          <a:ln w="508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-79487" y="2544310"/>
            <a:ext cx="3327770" cy="707886"/>
          </a:xfrm>
          <a:prstGeom prst="rect">
            <a:avLst/>
          </a:prstGeom>
          <a:solidFill>
            <a:schemeClr val="bg1"/>
          </a:solidFill>
          <a:ln w="3492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End-to-end management </a:t>
            </a:r>
          </a:p>
          <a:p>
            <a:pPr algn="ctr"/>
            <a:r>
              <a:rPr lang="en-US" sz="2000" b="1" dirty="0"/>
              <a:t>on Edge-Cloud</a:t>
            </a:r>
          </a:p>
        </p:txBody>
      </p:sp>
      <p:sp>
        <p:nvSpPr>
          <p:cNvPr id="23" name="TextBox 22"/>
          <p:cNvSpPr txBox="1"/>
          <p:nvPr/>
        </p:nvSpPr>
        <p:spPr>
          <a:xfrm rot="16200000">
            <a:off x="725634" y="5128196"/>
            <a:ext cx="1708534" cy="700192"/>
          </a:xfrm>
          <a:prstGeom prst="rect">
            <a:avLst/>
          </a:prstGeom>
          <a:solidFill>
            <a:schemeClr val="bg1"/>
          </a:solidFill>
          <a:ln w="3492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100" b="1" dirty="0"/>
          </a:p>
          <a:p>
            <a:pPr algn="ctr"/>
            <a:r>
              <a:rPr lang="en-US" b="1" dirty="0"/>
              <a:t>Optimization</a:t>
            </a:r>
          </a:p>
          <a:p>
            <a:pPr algn="ctr"/>
            <a:endParaRPr lang="en-US" sz="1050" b="1" dirty="0"/>
          </a:p>
        </p:txBody>
      </p:sp>
    </p:spTree>
    <p:extLst>
      <p:ext uri="{BB962C8B-B14F-4D97-AF65-F5344CB8AC3E}">
        <p14:creationId xmlns:p14="http://schemas.microsoft.com/office/powerpoint/2010/main" val="3174546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15A4B6154846A7CB565CB92BBAB0" ma:contentTypeVersion="10" ma:contentTypeDescription="Create a new document." ma:contentTypeScope="" ma:versionID="21c1a0387d69fab88afc9b046845ae63">
  <xsd:schema xmlns:xsd="http://www.w3.org/2001/XMLSchema" xmlns:xs="http://www.w3.org/2001/XMLSchema" xmlns:p="http://schemas.microsoft.com/office/2006/metadata/properties" xmlns:ns1="http://schemas.microsoft.com/sharepoint/v3" xmlns:ns2="5183817e-4f5d-43eb-8c9c-33cc7215328d" xmlns:ns3="64054f28-3716-44a4-888c-195803f54b09" targetNamespace="http://schemas.microsoft.com/office/2006/metadata/properties" ma:root="true" ma:fieldsID="a98dceaeb795a06f77d7796a721dcb28" ns1:_="" ns2:_="" ns3:_="">
    <xsd:import namespace="http://schemas.microsoft.com/sharepoint/v3"/>
    <xsd:import namespace="5183817e-4f5d-43eb-8c9c-33cc7215328d"/>
    <xsd:import namespace="64054f28-3716-44a4-888c-195803f54b0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1:_ip_UnifiedCompliancePolicyProperties" minOccurs="0"/>
                <xsd:element ref="ns1:_ip_UnifiedCompliancePolicyUIAction" minOccurs="0"/>
                <xsd:element ref="ns3:MediaServiceDateTaken" minOccurs="0"/>
                <xsd:element ref="ns3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83817e-4f5d-43eb-8c9c-33cc7215328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054f28-3716-44a4-888c-195803f54b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6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7" nillable="true" ma:displayName="MediaServiceAutoTags" ma:description="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7B20690-2F57-48D8-8AF2-8953329857D9}">
  <ds:schemaRefs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5183817e-4f5d-43eb-8c9c-33cc7215328d"/>
    <ds:schemaRef ds:uri="http://schemas.microsoft.com/office/infopath/2007/PartnerControls"/>
    <ds:schemaRef ds:uri="http://purl.org/dc/terms/"/>
    <ds:schemaRef ds:uri="http://purl.org/dc/dcmitype/"/>
    <ds:schemaRef ds:uri="http://schemas.microsoft.com/sharepoint/v3"/>
    <ds:schemaRef ds:uri="64054f28-3716-44a4-888c-195803f54b09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7D5A0EB-ED15-4561-9575-7C07ED234D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D7548B-DE52-4E10-A3AD-3FE60942EC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183817e-4f5d-43eb-8c9c-33cc7215328d"/>
    <ds:schemaRef ds:uri="64054f28-3716-44a4-888c-195803f54b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942</TotalTime>
  <Words>186</Words>
  <Application>Microsoft Office PowerPoint</Application>
  <PresentationFormat>Widescreen</PresentationFormat>
  <Paragraphs>83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Gill Sans MT</vt:lpstr>
      <vt:lpstr>Office Theme</vt:lpstr>
      <vt:lpstr>Optimizing Edge-Cloud  IoT Applications  for Performance and Cost</vt:lpstr>
      <vt:lpstr>Can we make IoT scalable and cheap?</vt:lpstr>
      <vt:lpstr>Complex deployment of simple IoT apps</vt:lpstr>
      <vt:lpstr>Many ways to implement/optimize the app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Optimizing Edge-Cloud  IoT Applications  for Performance and Cost</dc:title>
  <dc:creator>Peter Bodik</dc:creator>
  <cp:lastModifiedBy>Kay Beck-Benton</cp:lastModifiedBy>
  <cp:revision>17</cp:revision>
  <dcterms:created xsi:type="dcterms:W3CDTF">2017-08-02T01:15:30Z</dcterms:created>
  <dcterms:modified xsi:type="dcterms:W3CDTF">2017-08-02T17:19:10Z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Ref">
    <vt:lpwstr>https://api.informationprotection.azure.com/api/72f988bf-86f1-41af-91ab-2d7cd011db47</vt:lpwstr>
  </property>
  <property fmtid="{D5CDD505-2E9C-101B-9397-08002B2CF9AE}" pid="5" name="MSIP_Label_f42aa342-8706-4288-bd11-ebb85995028c_Owner">
    <vt:lpwstr>peterb@microsoft.com</vt:lpwstr>
  </property>
  <property fmtid="{D5CDD505-2E9C-101B-9397-08002B2CF9AE}" pid="6" name="MSIP_Label_f42aa342-8706-4288-bd11-ebb85995028c_SetDate">
    <vt:lpwstr>2017-08-01T18:26:49.4422146-07:00</vt:lpwstr>
  </property>
  <property fmtid="{D5CDD505-2E9C-101B-9397-08002B2CF9AE}" pid="7" name="MSIP_Label_f42aa342-8706-4288-bd11-ebb85995028c_Name">
    <vt:lpwstr>General</vt:lpwstr>
  </property>
  <property fmtid="{D5CDD505-2E9C-101B-9397-08002B2CF9AE}" pid="8" name="MSIP_Label_f42aa342-8706-4288-bd11-ebb85995028c_Application">
    <vt:lpwstr>Microsoft Azure Information Protection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  <property fmtid="{D5CDD505-2E9C-101B-9397-08002B2CF9AE}" pid="11" name="ContentTypeId">
    <vt:lpwstr>0x010100E63A15A4B6154846A7CB565CB92BBAB0</vt:lpwstr>
  </property>
</Properties>
</file>