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76" r:id="rId2"/>
  </p:sldMasterIdLst>
  <p:notesMasterIdLst>
    <p:notesMasterId r:id="rId23"/>
  </p:notesMasterIdLst>
  <p:handoutMasterIdLst>
    <p:handoutMasterId r:id="rId24"/>
  </p:handoutMasterIdLst>
  <p:sldIdLst>
    <p:sldId id="372" r:id="rId3"/>
    <p:sldId id="654" r:id="rId4"/>
    <p:sldId id="661" r:id="rId5"/>
    <p:sldId id="593" r:id="rId6"/>
    <p:sldId id="676" r:id="rId7"/>
    <p:sldId id="662" r:id="rId8"/>
    <p:sldId id="683" r:id="rId9"/>
    <p:sldId id="678" r:id="rId10"/>
    <p:sldId id="679" r:id="rId11"/>
    <p:sldId id="680" r:id="rId12"/>
    <p:sldId id="681" r:id="rId13"/>
    <p:sldId id="663" r:id="rId14"/>
    <p:sldId id="674" r:id="rId15"/>
    <p:sldId id="666" r:id="rId16"/>
    <p:sldId id="667" r:id="rId17"/>
    <p:sldId id="682" r:id="rId18"/>
    <p:sldId id="669" r:id="rId19"/>
    <p:sldId id="670" r:id="rId20"/>
    <p:sldId id="671" r:id="rId21"/>
    <p:sldId id="6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185A6CC-C6DB-4425-9042-5453B1068854}">
          <p14:sldIdLst>
            <p14:sldId id="372"/>
            <p14:sldId id="654"/>
            <p14:sldId id="661"/>
            <p14:sldId id="593"/>
            <p14:sldId id="676"/>
            <p14:sldId id="662"/>
            <p14:sldId id="683"/>
            <p14:sldId id="678"/>
            <p14:sldId id="679"/>
            <p14:sldId id="680"/>
            <p14:sldId id="681"/>
            <p14:sldId id="663"/>
            <p14:sldId id="674"/>
            <p14:sldId id="666"/>
            <p14:sldId id="667"/>
            <p14:sldId id="682"/>
            <p14:sldId id="669"/>
            <p14:sldId id="670"/>
            <p14:sldId id="671"/>
            <p14:sldId id="6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53"/>
    <a:srgbClr val="2AA808"/>
    <a:srgbClr val="DB313F"/>
    <a:srgbClr val="DA313E"/>
    <a:srgbClr val="A66BD3"/>
    <a:srgbClr val="954ECA"/>
    <a:srgbClr val="FF6600"/>
    <a:srgbClr val="FF9999"/>
    <a:srgbClr val="000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3" autoAdjust="0"/>
    <p:restoredTop sz="66336" autoAdjust="0"/>
  </p:normalViewPr>
  <p:slideViewPr>
    <p:cSldViewPr>
      <p:cViewPr varScale="1">
        <p:scale>
          <a:sx n="42" d="100"/>
          <a:sy n="42" d="100"/>
        </p:scale>
        <p:origin x="170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2"/>
    </p:cViewPr>
  </p:sorterViewPr>
  <p:notesViewPr>
    <p:cSldViewPr>
      <p:cViewPr varScale="1">
        <p:scale>
          <a:sx n="58" d="100"/>
          <a:sy n="58" d="100"/>
        </p:scale>
        <p:origin x="3021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B5981-AE31-43D7-959E-A36B7D661041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390F8-7A17-4BC7-B8F0-609BF9FF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03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36D1D-6B28-4F20-A674-883EA8220D8C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C29BD-ECBB-4378-9DF3-B5BC4D0B6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96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04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8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24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3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1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07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77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57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7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93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7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3622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9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8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22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36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7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1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2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84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3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87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42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6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20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79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7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54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08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68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6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3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5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0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6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74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5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3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38400"/>
            <a:ext cx="9067800" cy="64698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</a:rPr>
              <a:t>3D Printing Internet Connected Objects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3018" y="3590646"/>
            <a:ext cx="6441763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Vikram Iyer, Justin Chan, </a:t>
            </a:r>
            <a:r>
              <a:rPr lang="en-US" sz="2400" dirty="0" err="1">
                <a:solidFill>
                  <a:schemeClr val="bg1"/>
                </a:solidFill>
              </a:rPr>
              <a:t>Shyam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Gollakota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18" y="5410200"/>
            <a:ext cx="1381125" cy="929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79F18F-16CB-463B-AA3A-1DF557FF0BF6}"/>
              </a:ext>
            </a:extLst>
          </p:cNvPr>
          <p:cNvSpPr/>
          <p:nvPr/>
        </p:nvSpPr>
        <p:spPr>
          <a:xfrm>
            <a:off x="457200" y="5997101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66372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Encoding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A66C1D-F481-485F-840D-B60A2F6EB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8458200" cy="2614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18321A-0A0C-44E9-84B0-99A74C9927EC}"/>
              </a:ext>
            </a:extLst>
          </p:cNvPr>
          <p:cNvSpPr txBox="1"/>
          <p:nvPr/>
        </p:nvSpPr>
        <p:spPr>
          <a:xfrm>
            <a:off x="1219200" y="431149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Normal gear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55E238-E769-43F3-B94D-DF7C7966E7E3}"/>
              </a:ext>
            </a:extLst>
          </p:cNvPr>
          <p:cNvSpPr txBox="1"/>
          <p:nvPr/>
        </p:nvSpPr>
        <p:spPr>
          <a:xfrm>
            <a:off x="3962400" y="4290753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On-off </a:t>
            </a:r>
          </a:p>
          <a:p>
            <a:pPr algn="ctr"/>
            <a:r>
              <a:rPr lang="en-US" sz="2800" b="1" dirty="0"/>
              <a:t>keying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42345B-40BE-44D2-A254-DA9268BB3232}"/>
              </a:ext>
            </a:extLst>
          </p:cNvPr>
          <p:cNvSpPr txBox="1"/>
          <p:nvPr/>
        </p:nvSpPr>
        <p:spPr>
          <a:xfrm>
            <a:off x="6477000" y="4335431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Width</a:t>
            </a:r>
          </a:p>
          <a:p>
            <a:pPr algn="ctr"/>
            <a:r>
              <a:rPr lang="en-US" sz="2800" b="1" dirty="0"/>
              <a:t>encoding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9DE4D6-EC85-4953-AA3B-CFC4D93C1A7D}"/>
              </a:ext>
            </a:extLst>
          </p:cNvPr>
          <p:cNvSpPr txBox="1"/>
          <p:nvPr/>
        </p:nvSpPr>
        <p:spPr>
          <a:xfrm>
            <a:off x="304800" y="5450239"/>
            <a:ext cx="8714124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/>
                </a:solidFill>
              </a:rPr>
              <a:t>24 bits </a:t>
            </a:r>
            <a:r>
              <a:rPr lang="en-US" sz="3600" dirty="0">
                <a:solidFill>
                  <a:schemeClr val="bg1"/>
                </a:solidFill>
              </a:rPr>
              <a:t>per gear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0F5876-CB85-4590-9C7E-59A886FD1AAF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14872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CA7A52-5A6C-42AD-AE69-26C002E8B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6" b="22222"/>
          <a:stretch/>
        </p:blipFill>
        <p:spPr>
          <a:xfrm>
            <a:off x="3276600" y="1447800"/>
            <a:ext cx="3124200" cy="227750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D80E3C-BFCF-482B-AC52-0C3D1F95F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68">
            <a:off x="600927" y="1549177"/>
            <a:ext cx="3641463" cy="2426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3921265-9D4B-422D-B3FD-67AC40A6C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271310"/>
            <a:ext cx="2851660" cy="1899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1D28AD2-C048-46D6-9257-4ADF6D889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5" y="4299043"/>
            <a:ext cx="2819400" cy="1878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C8588DD-8A52-46D1-88F1-66CED4D729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15" y="4317904"/>
            <a:ext cx="2602235" cy="17337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614579-1A2A-49CF-995A-AA7F3C9B2D8F}"/>
              </a:ext>
            </a:extLst>
          </p:cNvPr>
          <p:cNvSpPr txBox="1"/>
          <p:nvPr/>
        </p:nvSpPr>
        <p:spPr>
          <a:xfrm>
            <a:off x="301643" y="1265397"/>
            <a:ext cx="1605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Sensors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5709B35-43CE-4592-8A00-6B24490112DC}"/>
              </a:ext>
            </a:extLst>
          </p:cNvPr>
          <p:cNvSpPr txBox="1"/>
          <p:nvPr/>
        </p:nvSpPr>
        <p:spPr>
          <a:xfrm>
            <a:off x="301643" y="37338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Interaction Devices</a:t>
            </a:r>
            <a:endParaRPr lang="en-US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2DCFBC2-A209-4FFF-AB57-0E2E3328CE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r="26061"/>
          <a:stretch/>
        </p:blipFill>
        <p:spPr>
          <a:xfrm>
            <a:off x="6864821" y="1316303"/>
            <a:ext cx="1762114" cy="25404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9C7AC29-9859-4C21-A706-6ABEBDBBCBDE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12458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Printed Wi-Fi</a:t>
            </a:r>
          </a:p>
        </p:txBody>
      </p:sp>
      <p:pic>
        <p:nvPicPr>
          <p:cNvPr id="9" name="3D Printing Internet Connected Objects">
            <a:hlinkClick r:id="" action="ppaction://media"/>
            <a:extLst>
              <a:ext uri="{FF2B5EF4-FFF2-40B4-BE49-F238E27FC236}">
                <a16:creationId xmlns:a16="http://schemas.microsoft.com/office/drawing/2014/main" xmlns="" id="{C6FC5D45-9F61-46C5-961B-67BC58F029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504" end="1857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76A4B3-95A4-4821-A0D5-7B88DE01631C}"/>
              </a:ext>
            </a:extLst>
          </p:cNvPr>
          <p:cNvSpPr txBox="1"/>
          <p:nvPr/>
        </p:nvSpPr>
        <p:spPr>
          <a:xfrm>
            <a:off x="6408132" y="4107749"/>
            <a:ext cx="1280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Switch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5CEA64-077E-43C1-ACB8-434BB0644E08}"/>
              </a:ext>
            </a:extLst>
          </p:cNvPr>
          <p:cNvSpPr txBox="1"/>
          <p:nvPr/>
        </p:nvSpPr>
        <p:spPr>
          <a:xfrm>
            <a:off x="3557823" y="1371600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Gear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B7F84F-CC02-414D-889D-82D37D8F3FA9}"/>
              </a:ext>
            </a:extLst>
          </p:cNvPr>
          <p:cNvSpPr txBox="1"/>
          <p:nvPr/>
        </p:nvSpPr>
        <p:spPr>
          <a:xfrm>
            <a:off x="3771234" y="5308349"/>
            <a:ext cx="1601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Antenna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A056FF44-EDB9-4F2C-BCF2-4353B301227E}"/>
              </a:ext>
            </a:extLst>
          </p:cNvPr>
          <p:cNvCxnSpPr>
            <a:cxnSpLocks/>
          </p:cNvCxnSpPr>
          <p:nvPr/>
        </p:nvCxnSpPr>
        <p:spPr>
          <a:xfrm flipV="1">
            <a:off x="4571999" y="4953001"/>
            <a:ext cx="0" cy="4571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6A3408C-2AA4-4368-8D2D-5378E2A513C4}"/>
              </a:ext>
            </a:extLst>
          </p:cNvPr>
          <p:cNvCxnSpPr>
            <a:cxnSpLocks/>
          </p:cNvCxnSpPr>
          <p:nvPr/>
        </p:nvCxnSpPr>
        <p:spPr>
          <a:xfrm>
            <a:off x="4109188" y="1924464"/>
            <a:ext cx="533400" cy="4571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B23BE03-96F7-46DC-8A73-C891E6E65B58}"/>
              </a:ext>
            </a:extLst>
          </p:cNvPr>
          <p:cNvCxnSpPr>
            <a:cxnSpLocks/>
          </p:cNvCxnSpPr>
          <p:nvPr/>
        </p:nvCxnSpPr>
        <p:spPr>
          <a:xfrm flipH="1">
            <a:off x="5029200" y="4076700"/>
            <a:ext cx="17519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412987C-633D-4EA6-AF1E-89893E4960D3}"/>
              </a:ext>
            </a:extLst>
          </p:cNvPr>
          <p:cNvSpPr/>
          <p:nvPr/>
        </p:nvSpPr>
        <p:spPr>
          <a:xfrm>
            <a:off x="4109188" y="3581400"/>
            <a:ext cx="843812" cy="9906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2841AF-50BC-41F9-AA27-B16F6A0C12EF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35463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3D Printed Sensors</a:t>
            </a:r>
          </a:p>
        </p:txBody>
      </p:sp>
      <p:pic>
        <p:nvPicPr>
          <p:cNvPr id="9" name="3D Printing Internet Connected Objects">
            <a:hlinkClick r:id="" action="ppaction://media"/>
            <a:extLst>
              <a:ext uri="{FF2B5EF4-FFF2-40B4-BE49-F238E27FC236}">
                <a16:creationId xmlns:a16="http://schemas.microsoft.com/office/drawing/2014/main" xmlns="" id="{C6FC5D45-9F61-46C5-961B-67BC58F029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457" end="1256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47D57A-5F25-4657-85EE-CA2C8A0851A8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8472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3D Printed Sensors</a:t>
            </a:r>
          </a:p>
        </p:txBody>
      </p:sp>
      <p:pic>
        <p:nvPicPr>
          <p:cNvPr id="9" name="3D Printing Internet Connected Objects">
            <a:hlinkClick r:id="" action="ppaction://media"/>
            <a:extLst>
              <a:ext uri="{FF2B5EF4-FFF2-40B4-BE49-F238E27FC236}">
                <a16:creationId xmlns:a16="http://schemas.microsoft.com/office/drawing/2014/main" xmlns="" id="{C6FC5D45-9F61-46C5-961B-67BC58F029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307" end="1133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1155826"/>
            <a:ext cx="9220200" cy="5186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098845-7B36-4C32-9FCD-5C406A4804F6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167857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Printed Input Devices</a:t>
            </a:r>
          </a:p>
        </p:txBody>
      </p:sp>
      <p:pic>
        <p:nvPicPr>
          <p:cNvPr id="9" name="3D Printing Internet Connected Objects">
            <a:hlinkClick r:id="" action="ppaction://media"/>
            <a:extLst>
              <a:ext uri="{FF2B5EF4-FFF2-40B4-BE49-F238E27FC236}">
                <a16:creationId xmlns:a16="http://schemas.microsoft.com/office/drawing/2014/main" xmlns="" id="{C6FC5D45-9F61-46C5-961B-67BC58F029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14" end="687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100" y="1143000"/>
            <a:ext cx="9220200" cy="5186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91EB84-2CC2-4D55-8FE2-9038F32C13AF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32166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D84A21-4409-44B6-8B56-C4C35FEBE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460489" cy="297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CACDC5-A083-4F9D-97BE-7DD5E67E1DC4}"/>
              </a:ext>
            </a:extLst>
          </p:cNvPr>
          <p:cNvSpPr/>
          <p:nvPr/>
        </p:nvSpPr>
        <p:spPr>
          <a:xfrm>
            <a:off x="304800" y="633818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7F95723-58FE-4E27-92BA-9FD46FB9E8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Connectivity toolkit for 3D printing</a:t>
            </a:r>
            <a:r>
              <a:rPr lang="en-US" sz="4000" dirty="0"/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67D791-10AA-4CB2-BCF5-367F73A60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1" y="4593725"/>
            <a:ext cx="4876800" cy="15995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A3F45C8-931B-4766-9AA1-9077735CC6DF}"/>
              </a:ext>
            </a:extLst>
          </p:cNvPr>
          <p:cNvCxnSpPr>
            <a:cxnSpLocks/>
          </p:cNvCxnSpPr>
          <p:nvPr/>
        </p:nvCxnSpPr>
        <p:spPr>
          <a:xfrm>
            <a:off x="457200" y="4343400"/>
            <a:ext cx="792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2DECD2-7B90-4C4A-843E-5EDA42CC4729}"/>
              </a:ext>
            </a:extLst>
          </p:cNvPr>
          <p:cNvSpPr txBox="1"/>
          <p:nvPr/>
        </p:nvSpPr>
        <p:spPr>
          <a:xfrm>
            <a:off x="5328719" y="1462030"/>
            <a:ext cx="35738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Printed Wi-Fi</a:t>
            </a:r>
          </a:p>
          <a:p>
            <a:r>
              <a:rPr lang="en-US" sz="2800" dirty="0"/>
              <a:t>3D printed wireless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batteries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xmlns="" id="{BDC86E3C-0530-4934-9000-2D41F58A5732}"/>
              </a:ext>
            </a:extLst>
          </p:cNvPr>
          <p:cNvSpPr/>
          <p:nvPr/>
        </p:nvSpPr>
        <p:spPr>
          <a:xfrm>
            <a:off x="209582" y="4519288"/>
            <a:ext cx="8629618" cy="172066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7CA44F-233C-4308-B647-051A0A1B1D24}"/>
              </a:ext>
            </a:extLst>
          </p:cNvPr>
          <p:cNvSpPr txBox="1"/>
          <p:nvPr/>
        </p:nvSpPr>
        <p:spPr>
          <a:xfrm>
            <a:off x="5265345" y="4586180"/>
            <a:ext cx="3573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Printed </a:t>
            </a:r>
            <a:r>
              <a:rPr lang="en-US" sz="3200" b="1" dirty="0" err="1"/>
              <a:t>Maglink</a:t>
            </a:r>
            <a:endParaRPr lang="en-US" sz="3200" b="1" dirty="0"/>
          </a:p>
          <a:p>
            <a:r>
              <a:rPr lang="en-US" sz="2800" dirty="0"/>
              <a:t>Information embedded in objects</a:t>
            </a:r>
          </a:p>
        </p:txBody>
      </p:sp>
    </p:spTree>
    <p:extLst>
      <p:ext uri="{BB962C8B-B14F-4D97-AF65-F5344CB8AC3E}">
        <p14:creationId xmlns:p14="http://schemas.microsoft.com/office/powerpoint/2010/main" val="15873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Printed </a:t>
            </a:r>
            <a:r>
              <a:rPr lang="en-US" dirty="0" err="1">
                <a:solidFill>
                  <a:schemeClr val="bg1"/>
                </a:solidFill>
              </a:rPr>
              <a:t>Maglink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5C1A2F-5F4F-45B6-B8E2-46268F494DDE}"/>
              </a:ext>
            </a:extLst>
          </p:cNvPr>
          <p:cNvSpPr/>
          <p:nvPr/>
        </p:nvSpPr>
        <p:spPr>
          <a:xfrm>
            <a:off x="1447800" y="1411586"/>
            <a:ext cx="1219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6A9035-4F30-478F-9A3D-6B0830F66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04414"/>
            <a:ext cx="3354634" cy="223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DC9140-0B92-42F3-BF83-65F19C3ED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40610"/>
            <a:ext cx="3044626" cy="2027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3C441D7-9D5A-4606-A715-0A1EED26A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97921"/>
            <a:ext cx="3124200" cy="2080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C67122-9B0E-4C14-AA78-F51B36C8A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2400"/>
            <a:ext cx="7296339" cy="239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F9D3A0-8725-45EC-B1EC-6CB9E9C50429}"/>
              </a:ext>
            </a:extLst>
          </p:cNvPr>
          <p:cNvSpPr txBox="1"/>
          <p:nvPr/>
        </p:nvSpPr>
        <p:spPr>
          <a:xfrm>
            <a:off x="301643" y="1265397"/>
            <a:ext cx="404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Original objects</a:t>
            </a:r>
            <a:endParaRPr lang="en-US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E2EA8A-E5F3-4B5E-8560-B6AEB5232737}"/>
              </a:ext>
            </a:extLst>
          </p:cNvPr>
          <p:cNvSpPr/>
          <p:nvPr/>
        </p:nvSpPr>
        <p:spPr>
          <a:xfrm>
            <a:off x="304800" y="633818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0EBC59-20ED-45ED-B60C-C8E4AA7D8EB0}"/>
              </a:ext>
            </a:extLst>
          </p:cNvPr>
          <p:cNvSpPr txBox="1"/>
          <p:nvPr/>
        </p:nvSpPr>
        <p:spPr>
          <a:xfrm>
            <a:off x="381000" y="3948784"/>
            <a:ext cx="404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Painted objects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98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Embedding Information in Objects</a:t>
            </a:r>
          </a:p>
        </p:txBody>
      </p:sp>
      <p:pic>
        <p:nvPicPr>
          <p:cNvPr id="9" name="3D Printing Internet Connected Objects">
            <a:hlinkClick r:id="" action="ppaction://media"/>
            <a:extLst>
              <a:ext uri="{FF2B5EF4-FFF2-40B4-BE49-F238E27FC236}">
                <a16:creationId xmlns:a16="http://schemas.microsoft.com/office/drawing/2014/main" xmlns="" id="{C6FC5D45-9F61-46C5-961B-67BC58F029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225" end="520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DDA491-753F-48FD-B12C-147742BB5420}"/>
              </a:ext>
            </a:extLst>
          </p:cNvPr>
          <p:cNvSpPr/>
          <p:nvPr/>
        </p:nvSpPr>
        <p:spPr>
          <a:xfrm>
            <a:off x="304800" y="633818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870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Embedding Information in 2D</a:t>
            </a:r>
          </a:p>
        </p:txBody>
      </p:sp>
      <p:pic>
        <p:nvPicPr>
          <p:cNvPr id="9" name="3D Printing Internet Connected Objects">
            <a:hlinkClick r:id="" action="ppaction://media"/>
            <a:extLst>
              <a:ext uri="{FF2B5EF4-FFF2-40B4-BE49-F238E27FC236}">
                <a16:creationId xmlns:a16="http://schemas.microsoft.com/office/drawing/2014/main" xmlns="" id="{C6FC5D45-9F61-46C5-961B-67BC58F029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533" end="305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E7B91C-6E9F-4C53-ACDB-8DE4891E804F}"/>
              </a:ext>
            </a:extLst>
          </p:cNvPr>
          <p:cNvSpPr/>
          <p:nvPr/>
        </p:nvSpPr>
        <p:spPr>
          <a:xfrm>
            <a:off x="304800" y="633818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31219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3D Printing: Revolutionizing Manufacturing</a:t>
            </a:r>
          </a:p>
        </p:txBody>
      </p:sp>
      <p:pic>
        <p:nvPicPr>
          <p:cNvPr id="1028" name="Picture 4" descr="https://upload.wikimedia.org/wikipedia/commons/6/65/3D-printed_3DBenchy_by_Creative_Tools.jpg">
            <a:extLst>
              <a:ext uri="{FF2B5EF4-FFF2-40B4-BE49-F238E27FC236}">
                <a16:creationId xmlns:a16="http://schemas.microsoft.com/office/drawing/2014/main" xmlns="" id="{0834DEF0-4049-427F-BBF5-9371BD5A6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0" y="1295400"/>
            <a:ext cx="3335195" cy="25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i.guim.co.uk/img/media/55e7f7024b45064056666732178359e253b7fa5f/385_364_3360_2016/master/3360.jpg?w=300&amp;q=55&amp;auto=format&amp;usm=12&amp;fit=max&amp;s=d9c0fb470539d92ad66312a3bbfd26ad">
            <a:extLst>
              <a:ext uri="{FF2B5EF4-FFF2-40B4-BE49-F238E27FC236}">
                <a16:creationId xmlns:a16="http://schemas.microsoft.com/office/drawing/2014/main" xmlns="" id="{33ECA184-5F49-4746-8EF4-81B9139DE8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46AE0D-66BF-437D-90DC-A91F51BA9C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0" t="11481" r="16666" b="11481"/>
          <a:stretch/>
        </p:blipFill>
        <p:spPr>
          <a:xfrm>
            <a:off x="4876800" y="4005596"/>
            <a:ext cx="3518242" cy="2231080"/>
          </a:xfrm>
          <a:prstGeom prst="rect">
            <a:avLst/>
          </a:prstGeom>
        </p:spPr>
      </p:pic>
      <p:pic>
        <p:nvPicPr>
          <p:cNvPr id="2050" name="Picture 2" descr="http://social.rollins.edu/wpsites/idt/files/2016/03/DSC_0001.jpg">
            <a:extLst>
              <a:ext uri="{FF2B5EF4-FFF2-40B4-BE49-F238E27FC236}">
                <a16:creationId xmlns:a16="http://schemas.microsoft.com/office/drawing/2014/main" xmlns="" id="{388D8F8D-D6AE-433E-9B7D-2437C99D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 r="25963" b="24534"/>
          <a:stretch/>
        </p:blipFill>
        <p:spPr bwMode="auto">
          <a:xfrm>
            <a:off x="4876800" y="1287091"/>
            <a:ext cx="3518242" cy="25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liviervanherpt.com/img/3d-printed-shoes-foot.jpg">
            <a:extLst>
              <a:ext uri="{FF2B5EF4-FFF2-40B4-BE49-F238E27FC236}">
                <a16:creationId xmlns:a16="http://schemas.microsoft.com/office/drawing/2014/main" xmlns="" id="{94A63E65-0D5F-4712-9F8B-0B7C1FF8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2" y="4028702"/>
            <a:ext cx="3340824" cy="22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994C61-E849-4562-84D0-AAC00CF60740}"/>
              </a:ext>
            </a:extLst>
          </p:cNvPr>
          <p:cNvSpPr/>
          <p:nvPr/>
        </p:nvSpPr>
        <p:spPr>
          <a:xfrm>
            <a:off x="6096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7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4392DD-5ADD-4032-BA32-2E2DDB45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667" b="32666"/>
          <a:stretch/>
        </p:blipFill>
        <p:spPr>
          <a:xfrm>
            <a:off x="754" y="609600"/>
            <a:ext cx="6248400" cy="3463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ADE08E-C042-4B10-B233-C6FBFE1B50AA}"/>
              </a:ext>
            </a:extLst>
          </p:cNvPr>
          <p:cNvSpPr txBox="1"/>
          <p:nvPr/>
        </p:nvSpPr>
        <p:spPr>
          <a:xfrm>
            <a:off x="6629400" y="1600200"/>
            <a:ext cx="251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Students:</a:t>
            </a:r>
          </a:p>
          <a:p>
            <a:r>
              <a:rPr lang="en-US" sz="3200" dirty="0"/>
              <a:t>Vikram Iyer</a:t>
            </a:r>
          </a:p>
          <a:p>
            <a:r>
              <a:rPr lang="en-US" sz="3200" dirty="0"/>
              <a:t>Justin Chan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b="1" dirty="0"/>
          </a:p>
          <a:p>
            <a:r>
              <a:rPr lang="en-US" sz="3200" b="1" dirty="0"/>
              <a:t>Faculty:</a:t>
            </a:r>
          </a:p>
          <a:p>
            <a:r>
              <a:rPr lang="en-US" sz="3200" dirty="0" err="1"/>
              <a:t>Shyam</a:t>
            </a:r>
            <a:r>
              <a:rPr lang="en-US" sz="3200" dirty="0"/>
              <a:t> </a:t>
            </a:r>
            <a:r>
              <a:rPr lang="en-US" sz="3200" dirty="0" err="1"/>
              <a:t>Gollakota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BB1BBA-3DE0-442B-8A86-8F23CD0E9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6" t="69475" r="31667"/>
          <a:stretch/>
        </p:blipFill>
        <p:spPr>
          <a:xfrm>
            <a:off x="124105" y="5127298"/>
            <a:ext cx="6000939" cy="15700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5AD0F38-C3D0-4B2E-B685-9971D2460623}"/>
              </a:ext>
            </a:extLst>
          </p:cNvPr>
          <p:cNvCxnSpPr/>
          <p:nvPr/>
        </p:nvCxnSpPr>
        <p:spPr>
          <a:xfrm>
            <a:off x="6249154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DB64680-10CE-408F-B9D9-68B583D7B4FB}"/>
              </a:ext>
            </a:extLst>
          </p:cNvPr>
          <p:cNvCxnSpPr/>
          <p:nvPr/>
        </p:nvCxnSpPr>
        <p:spPr>
          <a:xfrm>
            <a:off x="754" y="4343400"/>
            <a:ext cx="624915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3991D8D-4AEE-4C09-A38C-DBF4FC1FE0E7}"/>
              </a:ext>
            </a:extLst>
          </p:cNvPr>
          <p:cNvSpPr txBox="1"/>
          <p:nvPr/>
        </p:nvSpPr>
        <p:spPr>
          <a:xfrm>
            <a:off x="1676487" y="4542523"/>
            <a:ext cx="2896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Printed </a:t>
            </a:r>
            <a:r>
              <a:rPr lang="en-US" sz="3200" b="1" dirty="0" err="1"/>
              <a:t>Maglink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34636F-0795-49E3-B481-056433687E93}"/>
              </a:ext>
            </a:extLst>
          </p:cNvPr>
          <p:cNvSpPr txBox="1"/>
          <p:nvPr/>
        </p:nvSpPr>
        <p:spPr>
          <a:xfrm>
            <a:off x="1919720" y="118090"/>
            <a:ext cx="2410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Printed Wi-Fi</a:t>
            </a:r>
          </a:p>
        </p:txBody>
      </p:sp>
    </p:spTree>
    <p:extLst>
      <p:ext uri="{BB962C8B-B14F-4D97-AF65-F5344CB8AC3E}">
        <p14:creationId xmlns:p14="http://schemas.microsoft.com/office/powerpoint/2010/main" val="257541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Today, we can’t print connected objects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51DB4D-4E70-4D4D-9E94-73696122D31D}"/>
              </a:ext>
            </a:extLst>
          </p:cNvPr>
          <p:cNvSpPr txBox="1"/>
          <p:nvPr/>
        </p:nvSpPr>
        <p:spPr>
          <a:xfrm>
            <a:off x="320736" y="5314776"/>
            <a:ext cx="8714124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 can’t 3D print </a:t>
            </a:r>
            <a:r>
              <a:rPr lang="en-US" sz="3600" dirty="0">
                <a:solidFill>
                  <a:schemeClr val="accent3"/>
                </a:solidFill>
              </a:rPr>
              <a:t>radios with plastic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A31D805-B061-4F3E-8946-8616ACA8AB85}"/>
              </a:ext>
            </a:extLst>
          </p:cNvPr>
          <p:cNvSpPr/>
          <p:nvPr/>
        </p:nvSpPr>
        <p:spPr>
          <a:xfrm>
            <a:off x="367544" y="2667000"/>
            <a:ext cx="1828800" cy="11599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Printed Object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190E794A-9BE1-4C2E-8C12-B51D9F6D0CD4}"/>
              </a:ext>
            </a:extLst>
          </p:cNvPr>
          <p:cNvSpPr/>
          <p:nvPr/>
        </p:nvSpPr>
        <p:spPr>
          <a:xfrm>
            <a:off x="5334514" y="2719664"/>
            <a:ext cx="1001560" cy="8694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drawingimage.com/files/2/Cloud-Image-Drawing.jpg">
            <a:extLst>
              <a:ext uri="{FF2B5EF4-FFF2-40B4-BE49-F238E27FC236}">
                <a16:creationId xmlns:a16="http://schemas.microsoft.com/office/drawing/2014/main" xmlns="" id="{757BEBD3-691C-484E-AE1B-5D431623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71" y="2244483"/>
            <a:ext cx="2559889" cy="17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4426158-6042-4814-B3BB-9758A16C8844}"/>
              </a:ext>
            </a:extLst>
          </p:cNvPr>
          <p:cNvSpPr txBox="1"/>
          <p:nvPr/>
        </p:nvSpPr>
        <p:spPr>
          <a:xfrm>
            <a:off x="2328269" y="2758084"/>
            <a:ext cx="56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339755-586B-4C13-9506-673DCD5F688B}"/>
              </a:ext>
            </a:extLst>
          </p:cNvPr>
          <p:cNvSpPr txBox="1"/>
          <p:nvPr/>
        </p:nvSpPr>
        <p:spPr>
          <a:xfrm>
            <a:off x="7170376" y="2850559"/>
            <a:ext cx="1169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Cloud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5B369AB-E75B-45C2-B20E-AA1CE712F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26" y="2259840"/>
            <a:ext cx="1999657" cy="19996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23ABAE8-292C-4059-9FD8-230FE1E3B1CE}"/>
              </a:ext>
            </a:extLst>
          </p:cNvPr>
          <p:cNvSpPr/>
          <p:nvPr/>
        </p:nvSpPr>
        <p:spPr>
          <a:xfrm>
            <a:off x="283013" y="632460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xmlns="" id="{8C774834-6EFC-4574-A8E0-C5FA73313D34}"/>
              </a:ext>
            </a:extLst>
          </p:cNvPr>
          <p:cNvSpPr/>
          <p:nvPr/>
        </p:nvSpPr>
        <p:spPr>
          <a:xfrm>
            <a:off x="2819401" y="2133600"/>
            <a:ext cx="2362200" cy="22860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68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/>
      <p:bldP spid="19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59080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schemeClr val="bg1"/>
                </a:solidFill>
              </a:rPr>
              <a:t>How 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 we make 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fully printed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IoT devices using 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commodity 3D printers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9524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D84A21-4409-44B6-8B56-C4C35FEBE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4460489" cy="297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CACDC5-A083-4F9D-97BE-7DD5E67E1DC4}"/>
              </a:ext>
            </a:extLst>
          </p:cNvPr>
          <p:cNvSpPr/>
          <p:nvPr/>
        </p:nvSpPr>
        <p:spPr>
          <a:xfrm>
            <a:off x="304800" y="633818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7F95723-58FE-4E27-92BA-9FD46FB9E8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Connectivity toolkit for 3D printing</a:t>
            </a:r>
            <a:r>
              <a:rPr lang="en-US" sz="4000" dirty="0"/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67D791-10AA-4CB2-BCF5-367F73A60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93725"/>
            <a:ext cx="4876800" cy="15995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A3F45C8-931B-4766-9AA1-9077735CC6DF}"/>
              </a:ext>
            </a:extLst>
          </p:cNvPr>
          <p:cNvCxnSpPr>
            <a:cxnSpLocks/>
          </p:cNvCxnSpPr>
          <p:nvPr/>
        </p:nvCxnSpPr>
        <p:spPr>
          <a:xfrm>
            <a:off x="457200" y="4433180"/>
            <a:ext cx="792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2DECD2-7B90-4C4A-843E-5EDA42CC4729}"/>
              </a:ext>
            </a:extLst>
          </p:cNvPr>
          <p:cNvSpPr txBox="1"/>
          <p:nvPr/>
        </p:nvSpPr>
        <p:spPr>
          <a:xfrm>
            <a:off x="5328719" y="1462030"/>
            <a:ext cx="35738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Printed Wi-Fi</a:t>
            </a:r>
          </a:p>
          <a:p>
            <a:r>
              <a:rPr lang="en-US" sz="2800" dirty="0"/>
              <a:t>3D printed wireless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batteries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xmlns="" id="{BDC86E3C-0530-4934-9000-2D41F58A5732}"/>
              </a:ext>
            </a:extLst>
          </p:cNvPr>
          <p:cNvSpPr/>
          <p:nvPr/>
        </p:nvSpPr>
        <p:spPr>
          <a:xfrm>
            <a:off x="279746" y="1232780"/>
            <a:ext cx="8559453" cy="302688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7CA44F-233C-4308-B647-051A0A1B1D24}"/>
              </a:ext>
            </a:extLst>
          </p:cNvPr>
          <p:cNvSpPr txBox="1"/>
          <p:nvPr/>
        </p:nvSpPr>
        <p:spPr>
          <a:xfrm>
            <a:off x="5398884" y="4586180"/>
            <a:ext cx="3573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Printed </a:t>
            </a:r>
            <a:r>
              <a:rPr lang="en-US" sz="3200" b="1" dirty="0" err="1"/>
              <a:t>Maglink</a:t>
            </a:r>
            <a:endParaRPr lang="en-US" sz="3200" b="1" dirty="0"/>
          </a:p>
          <a:p>
            <a:r>
              <a:rPr lang="en-US" sz="2800" dirty="0"/>
              <a:t>Information embedded in objects</a:t>
            </a:r>
          </a:p>
        </p:txBody>
      </p:sp>
    </p:spTree>
    <p:extLst>
      <p:ext uri="{BB962C8B-B14F-4D97-AF65-F5344CB8AC3E}">
        <p14:creationId xmlns:p14="http://schemas.microsoft.com/office/powerpoint/2010/main" val="18616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Printed Wi-Fi uses Reflections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20C870-D0EA-46C2-BF37-9026BCD8B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8312" r="65323" b="11938"/>
          <a:stretch/>
        </p:blipFill>
        <p:spPr>
          <a:xfrm>
            <a:off x="187778" y="2369182"/>
            <a:ext cx="246965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7C0276-F495-4971-BCC3-76EDE4EF2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30813" r="33333" b="13000"/>
          <a:stretch/>
        </p:blipFill>
        <p:spPr>
          <a:xfrm>
            <a:off x="3283548" y="2673981"/>
            <a:ext cx="2209800" cy="236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31C49E-8D5F-4D88-A2C8-5CFF0F6F3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34" y="3200400"/>
            <a:ext cx="1752600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55C242-FF08-492D-9A64-AE523A6A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5" t="7122" r="-103" b="60252"/>
          <a:stretch/>
        </p:blipFill>
        <p:spPr>
          <a:xfrm>
            <a:off x="6486223" y="1828800"/>
            <a:ext cx="2387312" cy="13716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6A836338-D1A3-47AC-A948-7A59E5E2F5A1}"/>
              </a:ext>
            </a:extLst>
          </p:cNvPr>
          <p:cNvSpPr/>
          <p:nvPr/>
        </p:nvSpPr>
        <p:spPr>
          <a:xfrm>
            <a:off x="2880424" y="3435981"/>
            <a:ext cx="559483" cy="6096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AE529594-5223-4A28-8F2A-E32B1896D722}"/>
              </a:ext>
            </a:extLst>
          </p:cNvPr>
          <p:cNvSpPr/>
          <p:nvPr/>
        </p:nvSpPr>
        <p:spPr>
          <a:xfrm>
            <a:off x="5710044" y="3439753"/>
            <a:ext cx="559483" cy="6096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FB5466-3FCB-4030-8095-BE63457DF502}"/>
              </a:ext>
            </a:extLst>
          </p:cNvPr>
          <p:cNvSpPr/>
          <p:nvPr/>
        </p:nvSpPr>
        <p:spPr>
          <a:xfrm>
            <a:off x="304800" y="1219200"/>
            <a:ext cx="8637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mechanical motion to reflect Wi-Fi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705E54-FACF-4455-B849-A8770014EC1B}"/>
              </a:ext>
            </a:extLst>
          </p:cNvPr>
          <p:cNvSpPr/>
          <p:nvPr/>
        </p:nvSpPr>
        <p:spPr>
          <a:xfrm>
            <a:off x="611393" y="5019074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Wi-Fi TX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08A442B-4594-425A-808D-3A0C6E67F4B3}"/>
              </a:ext>
            </a:extLst>
          </p:cNvPr>
          <p:cNvSpPr/>
          <p:nvPr/>
        </p:nvSpPr>
        <p:spPr>
          <a:xfrm>
            <a:off x="3135268" y="5019074"/>
            <a:ext cx="2430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Printed Wi-Fi Object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FB2138D-B95D-4E52-9929-E3D855D0AA8B}"/>
              </a:ext>
            </a:extLst>
          </p:cNvPr>
          <p:cNvSpPr/>
          <p:nvPr/>
        </p:nvSpPr>
        <p:spPr>
          <a:xfrm>
            <a:off x="6764366" y="5039326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Wi-Fi RX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2CFFCF-5DBF-41DA-AF2F-BB1EF9C79E55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289642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3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Printed Wi-Fi uses Reflections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20C870-D0EA-46C2-BF37-9026BCD8B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8312" r="65323" b="11938"/>
          <a:stretch/>
        </p:blipFill>
        <p:spPr>
          <a:xfrm>
            <a:off x="187778" y="2369182"/>
            <a:ext cx="246965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7C0276-F495-4971-BCC3-76EDE4EF2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30813" r="33333" b="13000"/>
          <a:stretch/>
        </p:blipFill>
        <p:spPr>
          <a:xfrm>
            <a:off x="3283548" y="2673981"/>
            <a:ext cx="2209800" cy="236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31C49E-8D5F-4D88-A2C8-5CFF0F6F3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34" y="3200400"/>
            <a:ext cx="1752600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55C242-FF08-492D-9A64-AE523A6A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5" t="7122" r="-103" b="60252"/>
          <a:stretch/>
        </p:blipFill>
        <p:spPr>
          <a:xfrm>
            <a:off x="6486223" y="1828800"/>
            <a:ext cx="2387312" cy="13716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6A836338-D1A3-47AC-A948-7A59E5E2F5A1}"/>
              </a:ext>
            </a:extLst>
          </p:cNvPr>
          <p:cNvSpPr/>
          <p:nvPr/>
        </p:nvSpPr>
        <p:spPr>
          <a:xfrm>
            <a:off x="2880424" y="3435981"/>
            <a:ext cx="559483" cy="6096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AE529594-5223-4A28-8F2A-E32B1896D722}"/>
              </a:ext>
            </a:extLst>
          </p:cNvPr>
          <p:cNvSpPr/>
          <p:nvPr/>
        </p:nvSpPr>
        <p:spPr>
          <a:xfrm>
            <a:off x="5710044" y="3439753"/>
            <a:ext cx="559483" cy="6096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FB5466-3FCB-4030-8095-BE63457DF502}"/>
              </a:ext>
            </a:extLst>
          </p:cNvPr>
          <p:cNvSpPr/>
          <p:nvPr/>
        </p:nvSpPr>
        <p:spPr>
          <a:xfrm>
            <a:off x="304800" y="1219200"/>
            <a:ext cx="8637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mechanical motion to reflect Wi-Fi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705E54-FACF-4455-B849-A8770014EC1B}"/>
              </a:ext>
            </a:extLst>
          </p:cNvPr>
          <p:cNvSpPr/>
          <p:nvPr/>
        </p:nvSpPr>
        <p:spPr>
          <a:xfrm>
            <a:off x="611393" y="5019074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Wi-Fi TX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08A442B-4594-425A-808D-3A0C6E67F4B3}"/>
              </a:ext>
            </a:extLst>
          </p:cNvPr>
          <p:cNvSpPr/>
          <p:nvPr/>
        </p:nvSpPr>
        <p:spPr>
          <a:xfrm>
            <a:off x="3135268" y="5019074"/>
            <a:ext cx="2430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Printed Wi-Fi Object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FB2138D-B95D-4E52-9929-E3D855D0AA8B}"/>
              </a:ext>
            </a:extLst>
          </p:cNvPr>
          <p:cNvSpPr/>
          <p:nvPr/>
        </p:nvSpPr>
        <p:spPr>
          <a:xfrm>
            <a:off x="6764366" y="5039326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Wi-Fi RX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2CFFCF-5DBF-41DA-AF2F-BB1EF9C79E55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2557C7-57E4-457B-852F-B3D7AB24EBDB}"/>
              </a:ext>
            </a:extLst>
          </p:cNvPr>
          <p:cNvSpPr txBox="1"/>
          <p:nvPr/>
        </p:nvSpPr>
        <p:spPr>
          <a:xfrm>
            <a:off x="3086491" y="2325226"/>
            <a:ext cx="52232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Printed Wi-Fi Components: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Antenna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Switch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Data storage/encoding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4133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-0.31319 0.004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31736 -0.0013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3" grpId="0"/>
      <p:bldP spid="17" grpId="0"/>
      <p:bldP spid="18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E73F40C-9A09-4A85-AF71-842771CDB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29232"/>
            <a:ext cx="7396931" cy="25214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48EDEAE-BD5E-4943-952A-F8C0D922D8BC}"/>
              </a:ext>
            </a:extLst>
          </p:cNvPr>
          <p:cNvSpPr/>
          <p:nvPr/>
        </p:nvSpPr>
        <p:spPr>
          <a:xfrm>
            <a:off x="1050957" y="3519535"/>
            <a:ext cx="473043" cy="2210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3D Printed Antennas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362BE4-F52C-46C6-8C17-F1A83A730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40765"/>
            <a:ext cx="2895600" cy="192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724187-2DE2-4200-BE6A-E495CAD20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98" y="1574714"/>
            <a:ext cx="2820909" cy="1878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497BC2-C476-49C1-838B-CE6D5340D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05000"/>
            <a:ext cx="2838260" cy="18902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C06A82-6ACD-4FBF-BFB7-18ACD1FF94DF}"/>
              </a:ext>
            </a:extLst>
          </p:cNvPr>
          <p:cNvSpPr txBox="1"/>
          <p:nvPr/>
        </p:nvSpPr>
        <p:spPr>
          <a:xfrm>
            <a:off x="593756" y="152274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Dipole</a:t>
            </a:r>
            <a:endParaRPr lang="en-US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A356D93-37A9-43EA-AAF1-D3AD73C4B389}"/>
              </a:ext>
            </a:extLst>
          </p:cNvPr>
          <p:cNvSpPr txBox="1"/>
          <p:nvPr/>
        </p:nvSpPr>
        <p:spPr>
          <a:xfrm>
            <a:off x="609600" y="2608071"/>
            <a:ext cx="1390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Bowtie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A8FA350-D239-4FE2-AD43-AA8C0A3D8B4C}"/>
              </a:ext>
            </a:extLst>
          </p:cNvPr>
          <p:cNvSpPr txBox="1"/>
          <p:nvPr/>
        </p:nvSpPr>
        <p:spPr>
          <a:xfrm>
            <a:off x="7370524" y="2252466"/>
            <a:ext cx="1390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Patch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7B3193-3726-4F59-AFF1-92A70907FF89}"/>
              </a:ext>
            </a:extLst>
          </p:cNvPr>
          <p:cNvSpPr txBox="1"/>
          <p:nvPr/>
        </p:nvSpPr>
        <p:spPr>
          <a:xfrm rot="16200000">
            <a:off x="-261029" y="4384501"/>
            <a:ext cx="2100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Power (</a:t>
            </a:r>
            <a:r>
              <a:rPr lang="en-US" sz="2800" b="1" dirty="0" err="1"/>
              <a:t>dbm</a:t>
            </a:r>
            <a:r>
              <a:rPr lang="en-US" sz="2800" b="1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B3DEE45-537E-45DC-8D04-A2071B19F869}"/>
              </a:ext>
            </a:extLst>
          </p:cNvPr>
          <p:cNvSpPr txBox="1"/>
          <p:nvPr/>
        </p:nvSpPr>
        <p:spPr>
          <a:xfrm>
            <a:off x="1018520" y="3519535"/>
            <a:ext cx="68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-20</a:t>
            </a:r>
            <a:br>
              <a:rPr lang="en-US" sz="2000" b="1" dirty="0"/>
            </a:br>
            <a:endParaRPr lang="en-US" sz="1000" b="1" dirty="0"/>
          </a:p>
          <a:p>
            <a:r>
              <a:rPr lang="en-US" sz="2000" b="1" dirty="0"/>
              <a:t>-25</a:t>
            </a:r>
          </a:p>
          <a:p>
            <a:endParaRPr lang="en-US" sz="1000" b="1" dirty="0"/>
          </a:p>
          <a:p>
            <a:r>
              <a:rPr lang="en-US" sz="2000" b="1" dirty="0"/>
              <a:t>-30</a:t>
            </a:r>
          </a:p>
          <a:p>
            <a:endParaRPr lang="en-US" sz="1000" b="1" dirty="0"/>
          </a:p>
          <a:p>
            <a:r>
              <a:rPr lang="en-US" sz="2000" b="1" dirty="0"/>
              <a:t>-35</a:t>
            </a:r>
          </a:p>
          <a:p>
            <a:endParaRPr lang="en-US" sz="1000" b="1" dirty="0"/>
          </a:p>
          <a:p>
            <a:r>
              <a:rPr lang="en-US" sz="2000" b="1" dirty="0"/>
              <a:t>-40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1887B23-3543-49AE-8133-D30035613C5F}"/>
              </a:ext>
            </a:extLst>
          </p:cNvPr>
          <p:cNvSpPr txBox="1"/>
          <p:nvPr/>
        </p:nvSpPr>
        <p:spPr>
          <a:xfrm>
            <a:off x="1576807" y="5595388"/>
            <a:ext cx="15915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Monopole</a:t>
            </a:r>
          </a:p>
          <a:p>
            <a:pPr algn="ctr"/>
            <a:r>
              <a:rPr lang="en-US" sz="2000" b="1" dirty="0"/>
              <a:t>(reference)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64BC6A8-4DCB-4DC9-8DC5-2CA04E60A155}"/>
              </a:ext>
            </a:extLst>
          </p:cNvPr>
          <p:cNvSpPr txBox="1"/>
          <p:nvPr/>
        </p:nvSpPr>
        <p:spPr>
          <a:xfrm>
            <a:off x="3020101" y="5595388"/>
            <a:ext cx="20745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Dipole</a:t>
            </a:r>
          </a:p>
          <a:p>
            <a:pPr algn="ctr"/>
            <a:endParaRPr lang="en-US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C166573-4D08-4B8C-9887-B7D2BE16D3A8}"/>
              </a:ext>
            </a:extLst>
          </p:cNvPr>
          <p:cNvSpPr txBox="1"/>
          <p:nvPr/>
        </p:nvSpPr>
        <p:spPr>
          <a:xfrm>
            <a:off x="4671815" y="5595388"/>
            <a:ext cx="20745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Bow tie</a:t>
            </a:r>
          </a:p>
          <a:p>
            <a:pPr algn="ctr"/>
            <a:endParaRPr lang="en-US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82373C7-AA31-4221-8905-2B7ECBC0ED6D}"/>
              </a:ext>
            </a:extLst>
          </p:cNvPr>
          <p:cNvSpPr txBox="1"/>
          <p:nvPr/>
        </p:nvSpPr>
        <p:spPr>
          <a:xfrm>
            <a:off x="6340876" y="5595388"/>
            <a:ext cx="20745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Patch</a:t>
            </a:r>
          </a:p>
          <a:p>
            <a:pPr algn="ctr"/>
            <a:endParaRPr lang="en-US" sz="2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5E87373-2A7D-40B4-8B60-BB218C7CCC15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276089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9" grpId="0"/>
      <p:bldP spid="20" grpId="0"/>
      <p:bldP spid="21" grpId="0"/>
      <p:bldP spid="24" grpId="0" animBg="1"/>
      <p:bldP spid="25" grpId="0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47E48B-B913-4F4B-866B-2D066394D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10055"/>
            <a:ext cx="7276469" cy="291058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3D Printed Switch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2C41FB-B6AD-4946-9C46-0D27E5C7978A}"/>
              </a:ext>
            </a:extLst>
          </p:cNvPr>
          <p:cNvSpPr txBox="1"/>
          <p:nvPr/>
        </p:nvSpPr>
        <p:spPr>
          <a:xfrm>
            <a:off x="966514" y="1316098"/>
            <a:ext cx="1280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Switch</a:t>
            </a:r>
          </a:p>
          <a:p>
            <a:r>
              <a:rPr lang="en-US" sz="3200" dirty="0"/>
              <a:t>spring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AC0F04-609B-4242-AAA8-28699D2D248B}"/>
              </a:ext>
            </a:extLst>
          </p:cNvPr>
          <p:cNvSpPr txBox="1"/>
          <p:nvPr/>
        </p:nvSpPr>
        <p:spPr>
          <a:xfrm>
            <a:off x="5908164" y="129301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Gear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FAB9F8-D27D-4867-83CF-23946AC189E9}"/>
              </a:ext>
            </a:extLst>
          </p:cNvPr>
          <p:cNvSpPr txBox="1"/>
          <p:nvPr/>
        </p:nvSpPr>
        <p:spPr>
          <a:xfrm>
            <a:off x="268370" y="4043424"/>
            <a:ext cx="22611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Antenna</a:t>
            </a:r>
          </a:p>
          <a:p>
            <a:r>
              <a:rPr lang="en-US" sz="3200" dirty="0"/>
              <a:t>(conductive)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E327E01-4947-4826-BC26-08C88C43E417}"/>
              </a:ext>
            </a:extLst>
          </p:cNvPr>
          <p:cNvCxnSpPr>
            <a:cxnSpLocks/>
          </p:cNvCxnSpPr>
          <p:nvPr/>
        </p:nvCxnSpPr>
        <p:spPr>
          <a:xfrm>
            <a:off x="2385728" y="4527573"/>
            <a:ext cx="69649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79383916-EA3D-482F-97D5-890135527316}"/>
              </a:ext>
            </a:extLst>
          </p:cNvPr>
          <p:cNvCxnSpPr>
            <a:cxnSpLocks/>
          </p:cNvCxnSpPr>
          <p:nvPr/>
        </p:nvCxnSpPr>
        <p:spPr>
          <a:xfrm flipH="1">
            <a:off x="5856169" y="1905000"/>
            <a:ext cx="544631" cy="4619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EB9E68F-C39D-4DB6-A8A6-D98F3A791FA1}"/>
              </a:ext>
            </a:extLst>
          </p:cNvPr>
          <p:cNvCxnSpPr>
            <a:cxnSpLocks/>
          </p:cNvCxnSpPr>
          <p:nvPr/>
        </p:nvCxnSpPr>
        <p:spPr>
          <a:xfrm>
            <a:off x="1669067" y="2413575"/>
            <a:ext cx="533400" cy="4571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DF9AD6-7CA6-4129-BE00-2A796D6382D7}"/>
              </a:ext>
            </a:extLst>
          </p:cNvPr>
          <p:cNvSpPr/>
          <p:nvPr/>
        </p:nvSpPr>
        <p:spPr>
          <a:xfrm>
            <a:off x="4038600" y="3250694"/>
            <a:ext cx="843812" cy="9906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280B378-AFE1-4722-A468-5543C6BA4D87}"/>
              </a:ext>
            </a:extLst>
          </p:cNvPr>
          <p:cNvSpPr txBox="1"/>
          <p:nvPr/>
        </p:nvSpPr>
        <p:spPr>
          <a:xfrm>
            <a:off x="324016" y="5502342"/>
            <a:ext cx="8714124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Switch closes in </a:t>
            </a:r>
            <a:r>
              <a:rPr lang="en-US" sz="3600" dirty="0">
                <a:solidFill>
                  <a:schemeClr val="accent3"/>
                </a:solidFill>
              </a:rPr>
              <a:t>1 </a:t>
            </a:r>
            <a:r>
              <a:rPr lang="en-US" sz="3600" dirty="0" err="1">
                <a:solidFill>
                  <a:schemeClr val="accent3"/>
                </a:solidFill>
              </a:rPr>
              <a:t>ms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CF3871-AFC6-4E3D-9F83-59C9683C5CA4}"/>
              </a:ext>
            </a:extLst>
          </p:cNvPr>
          <p:cNvSpPr txBox="1"/>
          <p:nvPr/>
        </p:nvSpPr>
        <p:spPr>
          <a:xfrm>
            <a:off x="6038102" y="3450355"/>
            <a:ext cx="26134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Switch contact</a:t>
            </a:r>
          </a:p>
          <a:p>
            <a:pPr algn="ctr"/>
            <a:r>
              <a:rPr lang="en-US" sz="3200" dirty="0"/>
              <a:t>(conductive)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9DDEC80A-3B06-4746-83DA-BD8637196A53}"/>
              </a:ext>
            </a:extLst>
          </p:cNvPr>
          <p:cNvCxnSpPr>
            <a:cxnSpLocks/>
          </p:cNvCxnSpPr>
          <p:nvPr/>
        </p:nvCxnSpPr>
        <p:spPr>
          <a:xfrm flipH="1">
            <a:off x="4953000" y="3962400"/>
            <a:ext cx="100890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5971AF6-7222-403E-88FA-E74A4C61BBBF}"/>
              </a:ext>
            </a:extLst>
          </p:cNvPr>
          <p:cNvSpPr/>
          <p:nvPr/>
        </p:nvSpPr>
        <p:spPr>
          <a:xfrm>
            <a:off x="304800" y="638169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3D Printing Internet Connected Objects [SIGGRAPH Asia ’17]</a:t>
            </a:r>
          </a:p>
        </p:txBody>
      </p:sp>
    </p:spTree>
    <p:extLst>
      <p:ext uri="{BB962C8B-B14F-4D97-AF65-F5344CB8AC3E}">
        <p14:creationId xmlns:p14="http://schemas.microsoft.com/office/powerpoint/2010/main" val="10335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 animBg="1"/>
      <p:bldP spid="18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51060</TotalTime>
  <Words>432</Words>
  <Application>Microsoft Office PowerPoint</Application>
  <PresentationFormat>On-screen Show (4:3)</PresentationFormat>
  <Paragraphs>135</Paragraphs>
  <Slides>20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</dc:creator>
  <cp:lastModifiedBy>Kay Beck-Benton</cp:lastModifiedBy>
  <cp:revision>2298</cp:revision>
  <cp:lastPrinted>2016-08-23T03:15:44Z</cp:lastPrinted>
  <dcterms:created xsi:type="dcterms:W3CDTF">2014-03-13T21:00:58Z</dcterms:created>
  <dcterms:modified xsi:type="dcterms:W3CDTF">2017-08-02T01:11:48Z</dcterms:modified>
  <cp:contentStatus/>
</cp:coreProperties>
</file>