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90" r:id="rId4"/>
    <p:sldId id="291" r:id="rId5"/>
    <p:sldId id="257" r:id="rId6"/>
    <p:sldId id="258" r:id="rId7"/>
    <p:sldId id="259" r:id="rId8"/>
    <p:sldId id="260" r:id="rId9"/>
    <p:sldId id="261" r:id="rId10"/>
    <p:sldId id="262" r:id="rId11"/>
    <p:sldId id="263" r:id="rId12"/>
    <p:sldId id="264" r:id="rId13"/>
    <p:sldId id="265" r:id="rId14"/>
    <p:sldId id="273" r:id="rId15"/>
    <p:sldId id="266" r:id="rId16"/>
    <p:sldId id="283" r:id="rId17"/>
    <p:sldId id="271" r:id="rId18"/>
    <p:sldId id="278" r:id="rId19"/>
    <p:sldId id="279" r:id="rId20"/>
    <p:sldId id="280" r:id="rId21"/>
    <p:sldId id="281" r:id="rId22"/>
    <p:sldId id="282" r:id="rId23"/>
    <p:sldId id="272" r:id="rId24"/>
    <p:sldId id="284" r:id="rId25"/>
    <p:sldId id="292" r:id="rId26"/>
    <p:sldId id="274" r:id="rId27"/>
    <p:sldId id="276" r:id="rId28"/>
    <p:sldId id="277" r:id="rId29"/>
    <p:sldId id="285" r:id="rId30"/>
    <p:sldId id="286" r:id="rId31"/>
    <p:sldId id="287" r:id="rId32"/>
    <p:sldId id="288" r:id="rId33"/>
    <p:sldId id="275" r:id="rId34"/>
    <p:sldId id="267" r:id="rId35"/>
    <p:sldId id="268" r:id="rId36"/>
    <p:sldId id="269"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5" d="100"/>
          <a:sy n="85" d="100"/>
        </p:scale>
        <p:origin x="59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541512B-1A11-4237-9568-3CAA2E1B22DC}"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8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541512B-1A11-4237-9568-3CAA2E1B22DC}" type="datetimeFigureOut">
              <a:rPr lang="en-US" smtClean="0"/>
              <a:t>3/31/2021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7BD855C-E81D-4746-B156-5D0E4FFF50B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4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541512B-1A11-4237-9568-3CAA2E1B22DC}" type="datetimeFigureOut">
              <a:rPr lang="en-US" smtClean="0"/>
              <a:t>3/31/2021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7BD855C-E81D-4746-B156-5D0E4FFF50B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25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34026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41512B-1A11-4237-9568-3CAA2E1B22DC}"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242109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541512B-1A11-4237-9568-3CAA2E1B22DC}" type="datetimeFigureOut">
              <a:rPr lang="en-US" smtClean="0"/>
              <a:t>3/31/2021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BD855C-E81D-4746-B156-5D0E4FFF50B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3139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541512B-1A11-4237-9568-3CAA2E1B22DC}"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D855C-E81D-4746-B156-5D0E4FFF50B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65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41512B-1A11-4237-9568-3CAA2E1B22DC}" type="datetimeFigureOut">
              <a:rPr lang="en-US" smtClean="0"/>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160810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541512B-1A11-4237-9568-3CAA2E1B22DC}"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D855C-E81D-4746-B156-5D0E4FFF50B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6478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41512B-1A11-4237-9568-3CAA2E1B22DC}"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1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1512B-1A11-4237-9568-3CAA2E1B22DC}" type="datetimeFigureOut">
              <a:rPr lang="en-US" smtClean="0"/>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62428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41512B-1A11-4237-9568-3CAA2E1B22DC}"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541512B-1A11-4237-9568-3CAA2E1B22DC}" type="datetimeFigureOut">
              <a:rPr lang="en-US" smtClean="0"/>
              <a:t>3/31/2021</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7BD855C-E81D-4746-B156-5D0E4FFF50B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3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F3FE-58D7-4848-BF22-0C3386E38A1E}"/>
              </a:ext>
            </a:extLst>
          </p:cNvPr>
          <p:cNvSpPr>
            <a:spLocks noGrp="1"/>
          </p:cNvSpPr>
          <p:nvPr>
            <p:ph type="ctrTitle"/>
          </p:nvPr>
        </p:nvSpPr>
        <p:spPr/>
        <p:txBody>
          <a:bodyPr/>
          <a:lstStyle/>
          <a:p>
            <a:r>
              <a:rPr lang="en-US" dirty="0"/>
              <a:t>More Counting</a:t>
            </a:r>
          </a:p>
        </p:txBody>
      </p:sp>
      <p:sp>
        <p:nvSpPr>
          <p:cNvPr id="3" name="Subtitle 2">
            <a:extLst>
              <a:ext uri="{FF2B5EF4-FFF2-40B4-BE49-F238E27FC236}">
                <a16:creationId xmlns:a16="http://schemas.microsoft.com/office/drawing/2014/main" id="{8CEE94A3-2D47-4D28-B4A4-CCB244EFDC71}"/>
              </a:ext>
            </a:extLst>
          </p:cNvPr>
          <p:cNvSpPr>
            <a:spLocks noGrp="1"/>
          </p:cNvSpPr>
          <p:nvPr>
            <p:ph type="subTitle" idx="1"/>
          </p:nvPr>
        </p:nvSpPr>
        <p:spPr/>
        <p:txBody>
          <a:bodyPr/>
          <a:lstStyle/>
          <a:p>
            <a:r>
              <a:rPr lang="en-US" dirty="0"/>
              <a:t>CSE 312 Spring 21</a:t>
            </a:r>
          </a:p>
          <a:p>
            <a:r>
              <a:rPr lang="en-US" dirty="0"/>
              <a:t>Lecture 2</a:t>
            </a:r>
          </a:p>
        </p:txBody>
      </p:sp>
    </p:spTree>
    <p:extLst>
      <p:ext uri="{BB962C8B-B14F-4D97-AF65-F5344CB8AC3E}">
        <p14:creationId xmlns:p14="http://schemas.microsoft.com/office/powerpoint/2010/main" val="356804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CE8D-9603-4668-A2AE-CBFE33839F45}"/>
              </a:ext>
            </a:extLst>
          </p:cNvPr>
          <p:cNvSpPr>
            <a:spLocks noGrp="1"/>
          </p:cNvSpPr>
          <p:nvPr>
            <p:ph type="title"/>
          </p:nvPr>
        </p:nvSpPr>
        <p:spPr/>
        <p:txBody>
          <a:bodyPr/>
          <a:lstStyle/>
          <a:p>
            <a:r>
              <a:rPr lang="en-US" dirty="0"/>
              <a:t>Distinct Letters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E03B4E-67D4-4871-AFEC-002A1B074DF0}"/>
                  </a:ext>
                </a:extLst>
              </p:cNvPr>
              <p:cNvSpPr>
                <a:spLocks noGrp="1"/>
              </p:cNvSpPr>
              <p:nvPr>
                <p:ph idx="1"/>
              </p:nvPr>
            </p:nvSpPr>
            <p:spPr/>
            <p:txBody>
              <a:bodyPr/>
              <a:lstStyle/>
              <a:p>
                <a:r>
                  <a:rPr lang="en-US" dirty="0"/>
                  <a:t>How many length </a:t>
                </a:r>
                <a14:m>
                  <m:oMath xmlns:m="http://schemas.openxmlformats.org/officeDocument/2006/math">
                    <m:r>
                      <a:rPr lang="en-US" b="0" i="1" smtClean="0">
                        <a:latin typeface="Cambria Math" panose="02040503050406030204" pitchFamily="18" charset="0"/>
                      </a:rPr>
                      <m:t>5</m:t>
                    </m:r>
                  </m:oMath>
                </a14:m>
                <a:r>
                  <a:rPr lang="en-US" dirty="0"/>
                  <a:t> strings are there over the alphabet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where each string does not repeat a letter.</a:t>
                </a:r>
              </a:p>
              <a:p>
                <a:r>
                  <a:rPr lang="en-US" dirty="0"/>
                  <a:t>E.g. “azure” is an allowed string, but “</a:t>
                </a:r>
                <a:r>
                  <a:rPr lang="en-US" dirty="0" err="1"/>
                  <a:t>steve</a:t>
                </a:r>
                <a:r>
                  <a:rPr lang="en-US" dirty="0"/>
                  <a:t>” is not, nor is “</a:t>
                </a:r>
                <a:r>
                  <a:rPr lang="en-US" dirty="0" err="1"/>
                  <a:t>abcdef</a:t>
                </a:r>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9CE03B4E-67D4-4871-AFEC-002A1B074DF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37F821-09BF-4044-A508-BE86AAFC1F95}"/>
                  </a:ext>
                </a:extLst>
              </p:cNvPr>
              <p:cNvSpPr txBox="1"/>
              <p:nvPr/>
            </p:nvSpPr>
            <p:spPr>
              <a:xfrm>
                <a:off x="656492" y="3429000"/>
                <a:ext cx="3681046" cy="523220"/>
              </a:xfrm>
              <a:prstGeom prst="rect">
                <a:avLst/>
              </a:prstGeom>
              <a:noFill/>
            </p:spPr>
            <p:txBody>
              <a:bodyPr wrap="square" rtlCol="0">
                <a:spAutoFit/>
              </a:bodyPr>
              <a:lstStyle/>
              <a:p>
                <a14:m>
                  <m:oMath xmlns:m="http://schemas.openxmlformats.org/officeDocument/2006/math">
                    <m:r>
                      <a:rPr lang="en-US" sz="2800" b="0" i="1" smtClean="0">
                        <a:solidFill>
                          <a:schemeClr val="accent2"/>
                        </a:solidFill>
                        <a:latin typeface="Cambria Math" panose="02040503050406030204" pitchFamily="18" charset="0"/>
                      </a:rPr>
                      <m:t>26⋅25⋅24⋅23⋅22</m:t>
                    </m:r>
                  </m:oMath>
                </a14:m>
                <a:r>
                  <a:rPr lang="en-US" sz="2800" dirty="0">
                    <a:solidFill>
                      <a:schemeClr val="accent2"/>
                    </a:solidFill>
                  </a:rPr>
                  <a:t> </a:t>
                </a:r>
              </a:p>
            </p:txBody>
          </p:sp>
        </mc:Choice>
        <mc:Fallback xmlns="">
          <p:sp>
            <p:nvSpPr>
              <p:cNvPr id="4" name="TextBox 3">
                <a:extLst>
                  <a:ext uri="{FF2B5EF4-FFF2-40B4-BE49-F238E27FC236}">
                    <a16:creationId xmlns:a16="http://schemas.microsoft.com/office/drawing/2014/main" id="{0137F821-09BF-4044-A508-BE86AAFC1F95}"/>
                  </a:ext>
                </a:extLst>
              </p:cNvPr>
              <p:cNvSpPr txBox="1">
                <a:spLocks noRot="1" noChangeAspect="1" noMove="1" noResize="1" noEditPoints="1" noAdjustHandles="1" noChangeArrowheads="1" noChangeShapeType="1" noTextEdit="1"/>
              </p:cNvSpPr>
              <p:nvPr/>
            </p:nvSpPr>
            <p:spPr>
              <a:xfrm>
                <a:off x="656492" y="3429000"/>
                <a:ext cx="3681046"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967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45BA-BEE9-4D25-A734-79F4F4705424}"/>
              </a:ext>
            </a:extLst>
          </p:cNvPr>
          <p:cNvSpPr>
            <a:spLocks noGrp="1"/>
          </p:cNvSpPr>
          <p:nvPr>
            <p:ph type="title"/>
          </p:nvPr>
        </p:nvSpPr>
        <p:spPr/>
        <p:txBody>
          <a:bodyPr/>
          <a:lstStyle/>
          <a:p>
            <a:r>
              <a:rPr lang="en-US" dirty="0"/>
              <a:t>In General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5663ADD-4263-4329-A14A-D6486B9239B5}"/>
                  </a:ext>
                </a:extLst>
              </p:cNvPr>
              <p:cNvSpPr>
                <a:spLocks noGrp="1"/>
              </p:cNvSpPr>
              <p:nvPr>
                <p:ph idx="1"/>
              </p:nvPr>
            </p:nvSpPr>
            <p:spPr>
              <a:xfrm>
                <a:off x="575240" y="4077223"/>
                <a:ext cx="11187258" cy="2232137"/>
              </a:xfrm>
            </p:spPr>
            <p:txBody>
              <a:bodyPr>
                <a:normAutofit fontScale="92500"/>
              </a:bodyPr>
              <a:lstStyle/>
              <a:p>
                <a:r>
                  <a:rPr lang="en-US" dirty="0"/>
                  <a:t>Said out loud as “P n k” or “n permute </a:t>
                </a:r>
                <a14:m>
                  <m:oMath xmlns:m="http://schemas.openxmlformats.org/officeDocument/2006/math">
                    <m:r>
                      <a:rPr lang="en-US" b="0" i="1" smtClean="0">
                        <a:latin typeface="Cambria Math" panose="02040503050406030204" pitchFamily="18" charset="0"/>
                      </a:rPr>
                      <m:t>𝑘</m:t>
                    </m:r>
                  </m:oMath>
                </a14:m>
                <a:r>
                  <a:rPr lang="en-US" dirty="0"/>
                  <a:t>” or “n pick k”</a:t>
                </a:r>
              </a:p>
              <a:p>
                <a:r>
                  <a:rPr lang="en-US" dirty="0"/>
                  <a:t>Alternative notation:</a:t>
                </a: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oMath>
                </a14:m>
                <a:endParaRPr lang="en-US" dirty="0"/>
              </a:p>
              <a:p>
                <a:endParaRPr lang="en-US" dirty="0"/>
              </a:p>
              <a:p>
                <a:r>
                  <a:rPr lang="en-US" b="0" dirty="0"/>
                  <a:t>Edge cases: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,0</m:t>
                        </m:r>
                      </m:e>
                    </m:d>
                    <m:r>
                      <a:rPr lang="en-US" b="0" i="1" smtClean="0">
                        <a:latin typeface="Cambria Math" panose="02040503050406030204" pitchFamily="18" charset="0"/>
                      </a:rPr>
                      <m:t>=1</m:t>
                    </m:r>
                  </m:oMath>
                </a14:m>
                <a:r>
                  <a:rPr lang="en-US" dirty="0"/>
                  <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p:sp>
            <p:nvSpPr>
              <p:cNvPr id="3" name="Content Placeholder 2">
                <a:extLst>
                  <a:ext uri="{FF2B5EF4-FFF2-40B4-BE49-F238E27FC236}">
                    <a16:creationId xmlns:a16="http://schemas.microsoft.com/office/drawing/2014/main" id="{55663ADD-4263-4329-A14A-D6486B9239B5}"/>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2"/>
                <a:stretch>
                  <a:fillRect l="-545" t="-4098" r="-81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FCA6332-53B5-42B7-9FFA-1532FA76E258}"/>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22CC60-FB30-4C77-BBBF-409AF86945A5}"/>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sequences of distinct symbols from a universe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1122CC60-FB30-4C77-BBBF-409AF86945A5}"/>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3"/>
                  <a:stretch>
                    <a:fillRect l="-850" r="-20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4DB8FE5-DCB3-4004-B565-740900D4D90E}"/>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-permutation</a:t>
                  </a:r>
                </a:p>
              </p:txBody>
            </p:sp>
          </mc:Choice>
          <mc:Fallback xmlns="">
            <p:sp>
              <p:nvSpPr>
                <p:cNvPr id="6" name="Rectangle 5">
                  <a:extLst>
                    <a:ext uri="{FF2B5EF4-FFF2-40B4-BE49-F238E27FC236}">
                      <a16:creationId xmlns:a16="http://schemas.microsoft.com/office/drawing/2014/main" id="{24DB8FE5-DCB3-4004-B565-740900D4D90E}"/>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26738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3EF8-D376-43AE-9893-BC7D71956328}"/>
              </a:ext>
            </a:extLst>
          </p:cNvPr>
          <p:cNvSpPr>
            <a:spLocks noGrp="1"/>
          </p:cNvSpPr>
          <p:nvPr>
            <p:ph type="title"/>
          </p:nvPr>
        </p:nvSpPr>
        <p:spPr/>
        <p:txBody>
          <a:bodyPr/>
          <a:lstStyle/>
          <a:p>
            <a:r>
              <a:rPr lang="en-US" dirty="0"/>
              <a:t>Change it slightly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2F6F1A-2411-45E3-A3EC-1FE3AD27B978}"/>
                  </a:ext>
                </a:extLst>
              </p:cNvPr>
              <p:cNvSpPr>
                <a:spLocks noGrp="1"/>
              </p:cNvSpPr>
              <p:nvPr>
                <p:ph idx="1"/>
              </p:nvPr>
            </p:nvSpPr>
            <p:spPr/>
            <p:txBody>
              <a:bodyPr/>
              <a:lstStyle/>
              <a:p>
                <a:r>
                  <a:rPr lang="en-US" dirty="0"/>
                  <a:t>How many </a:t>
                </a:r>
                <a:r>
                  <a:rPr lang="en-US" b="1" dirty="0"/>
                  <a:t>subsets</a:t>
                </a:r>
                <a:r>
                  <a:rPr lang="en-US" dirty="0"/>
                  <a:t> of size </a:t>
                </a:r>
                <a14:m>
                  <m:oMath xmlns:m="http://schemas.openxmlformats.org/officeDocument/2006/math">
                    <m:r>
                      <a:rPr lang="en-US" b="0" i="1" smtClean="0">
                        <a:latin typeface="Cambria Math" panose="02040503050406030204" pitchFamily="18" charset="0"/>
                      </a:rPr>
                      <m:t>5</m:t>
                    </m:r>
                  </m:oMath>
                </a14:m>
                <a:r>
                  <a:rPr lang="en-US" dirty="0"/>
                  <a:t> are there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a:p>
                <a:r>
                  <a:rPr lang="en-US" dirty="0"/>
                  <a:t>Remember subsets we don’t count repeats – so we still have that rule. </a:t>
                </a:r>
              </a:p>
              <a:p>
                <a:r>
                  <a:rPr lang="en-US" dirty="0"/>
                  <a:t>But for subsets order doesn’t matter.</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is the same set as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(even though “azure” and “</a:t>
                </a:r>
                <a:r>
                  <a:rPr lang="en-US" dirty="0" err="1"/>
                  <a:t>aurez</a:t>
                </a:r>
                <a:r>
                  <a:rPr lang="en-US" dirty="0"/>
                  <a:t>” are different strings).</a:t>
                </a:r>
              </a:p>
            </p:txBody>
          </p:sp>
        </mc:Choice>
        <mc:Fallback xmlns="">
          <p:sp>
            <p:nvSpPr>
              <p:cNvPr id="3" name="Content Placeholder 2">
                <a:extLst>
                  <a:ext uri="{FF2B5EF4-FFF2-40B4-BE49-F238E27FC236}">
                    <a16:creationId xmlns:a16="http://schemas.microsoft.com/office/drawing/2014/main" id="{1B2F6F1A-2411-45E3-A3EC-1FE3AD27B97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30143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9DFE-7E87-4930-9A92-4AC37C5028BE}"/>
              </a:ext>
            </a:extLst>
          </p:cNvPr>
          <p:cNvSpPr>
            <a:spLocks noGrp="1"/>
          </p:cNvSpPr>
          <p:nvPr>
            <p:ph type="title"/>
          </p:nvPr>
        </p:nvSpPr>
        <p:spPr/>
        <p:txBody>
          <a:bodyPr/>
          <a:lstStyle/>
          <a:p>
            <a:r>
              <a:rPr lang="en-US" dirty="0"/>
              <a:t>Clever approach – count two 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4479E8-1CC4-4CD8-98B8-E3C8A8D9E09E}"/>
                  </a:ext>
                </a:extLst>
              </p:cNvPr>
              <p:cNvSpPr>
                <a:spLocks noGrp="1"/>
              </p:cNvSpPr>
              <p:nvPr>
                <p:ph idx="1"/>
              </p:nvPr>
            </p:nvSpPr>
            <p:spPr/>
            <p:txBody>
              <a:bodyPr>
                <a:normAutofit lnSpcReduction="10000"/>
              </a:bodyPr>
              <a:lstStyle/>
              <a:p>
                <a:r>
                  <a:rPr lang="en-US" dirty="0"/>
                  <a:t>Let’s artificially introduce a requirement that we are supposed to have an ordered list. </a:t>
                </a:r>
              </a:p>
              <a:p>
                <a:r>
                  <a:rPr lang="en-US" dirty="0"/>
                  <a:t>Then the total is going to be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(26,5)</m:t>
                    </m:r>
                  </m:oMath>
                </a14:m>
                <a:r>
                  <a:rPr lang="en-US" dirty="0"/>
                  <a:t>.</a:t>
                </a:r>
              </a:p>
              <a:p>
                <a:r>
                  <a:rPr lang="en-US" dirty="0"/>
                  <a:t>How else could we get an ordered list? With this sequential process:</a:t>
                </a:r>
              </a:p>
              <a:p>
                <a:r>
                  <a:rPr lang="en-US" dirty="0"/>
                  <a:t>Step 1: Choose a subset.</a:t>
                </a:r>
              </a:p>
              <a:p>
                <a:r>
                  <a:rPr lang="en-US" dirty="0"/>
                  <a:t>Step 2: Put the subset in order. </a:t>
                </a:r>
              </a:p>
              <a:p>
                <a:endParaRPr lang="en-US" dirty="0"/>
              </a:p>
              <a:p>
                <a:r>
                  <a:rPr lang="en-US" dirty="0"/>
                  <a:t>These better give us the same number, so:</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m:t>
                        </m:r>
                      </m:num>
                      <m:den>
                        <m:d>
                          <m:dPr>
                            <m:ctrlPr>
                              <a:rPr lang="en-US" b="0" i="1" smtClean="0">
                                <a:latin typeface="Cambria Math" panose="02040503050406030204" pitchFamily="18" charset="0"/>
                              </a:rPr>
                            </m:ctrlPr>
                          </m:dPr>
                          <m:e>
                            <m:r>
                              <a:rPr lang="en-US" b="0" i="1" smtClean="0">
                                <a:latin typeface="Cambria Math" panose="02040503050406030204" pitchFamily="18" charset="0"/>
                              </a:rPr>
                              <m:t>26−5</m:t>
                            </m:r>
                          </m:e>
                        </m:d>
                        <m:r>
                          <a:rPr lang="en-US" b="0" i="1" smtClean="0">
                            <a:latin typeface="Cambria Math" panose="02040503050406030204" pitchFamily="18" charset="0"/>
                          </a:rPr>
                          <m:t>!</m:t>
                        </m:r>
                      </m:den>
                    </m:f>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814479E8-1CC4-4CD8-98B8-E3C8A8D9E09E}"/>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188063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9DFE-7E87-4930-9A92-4AC37C5028BE}"/>
              </a:ext>
            </a:extLst>
          </p:cNvPr>
          <p:cNvSpPr>
            <a:spLocks noGrp="1"/>
          </p:cNvSpPr>
          <p:nvPr>
            <p:ph type="title"/>
          </p:nvPr>
        </p:nvSpPr>
        <p:spPr/>
        <p:txBody>
          <a:bodyPr/>
          <a:lstStyle/>
          <a:p>
            <a:r>
              <a:rPr lang="en-US" dirty="0"/>
              <a:t>Clever approach – count two 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4479E8-1CC4-4CD8-98B8-E3C8A8D9E09E}"/>
                  </a:ext>
                </a:extLst>
              </p:cNvPr>
              <p:cNvSpPr>
                <a:spLocks noGrp="1"/>
              </p:cNvSpPr>
              <p:nvPr>
                <p:ph idx="1"/>
              </p:nvPr>
            </p:nvSpPr>
            <p:spPr/>
            <p:txBody>
              <a:bodyPr>
                <a:normAutofit lnSpcReduction="10000"/>
              </a:bodyPr>
              <a:lstStyle/>
              <a:p>
                <a:r>
                  <a:rPr lang="en-US" dirty="0"/>
                  <a:t>Let’s artificially introduce a requirement that we are supposed to have an ordered list. </a:t>
                </a:r>
              </a:p>
              <a:p>
                <a:r>
                  <a:rPr lang="en-US" dirty="0"/>
                  <a:t>Then the total is going to be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(26,5)</m:t>
                    </m:r>
                  </m:oMath>
                </a14:m>
                <a:r>
                  <a:rPr lang="en-US" dirty="0"/>
                  <a:t>.</a:t>
                </a:r>
              </a:p>
              <a:p>
                <a:r>
                  <a:rPr lang="en-US" dirty="0"/>
                  <a:t>How else could we get an ordered list? With this sequential process:</a:t>
                </a:r>
              </a:p>
              <a:p>
                <a:r>
                  <a:rPr lang="en-US" dirty="0"/>
                  <a:t>Step 1: Choose a subset.</a:t>
                </a:r>
              </a:p>
              <a:p>
                <a:r>
                  <a:rPr lang="en-US" dirty="0"/>
                  <a:t>Step 2: Put the subset in order. </a:t>
                </a:r>
              </a:p>
              <a:p>
                <a:endParaRPr lang="en-US" dirty="0"/>
              </a:p>
              <a:p>
                <a:r>
                  <a:rPr lang="en-US" dirty="0"/>
                  <a:t>These better give us the same number, so:</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m:t>
                        </m:r>
                      </m:num>
                      <m:den>
                        <m:d>
                          <m:dPr>
                            <m:ctrlPr>
                              <a:rPr lang="en-US" b="0" i="1" smtClean="0">
                                <a:latin typeface="Cambria Math" panose="02040503050406030204" pitchFamily="18" charset="0"/>
                              </a:rPr>
                            </m:ctrlPr>
                          </m:dPr>
                          <m:e>
                            <m:r>
                              <a:rPr lang="en-US" b="0" i="1" smtClean="0">
                                <a:latin typeface="Cambria Math" panose="02040503050406030204" pitchFamily="18" charset="0"/>
                              </a:rPr>
                              <m:t>26−5</m:t>
                            </m:r>
                          </m:e>
                        </m:d>
                        <m:r>
                          <a:rPr lang="en-US" b="0" i="1" smtClean="0">
                            <a:latin typeface="Cambria Math" panose="02040503050406030204" pitchFamily="18" charset="0"/>
                          </a:rPr>
                          <m:t>!</m:t>
                        </m:r>
                      </m:den>
                    </m:f>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814479E8-1CC4-4CD8-98B8-E3C8A8D9E09E}"/>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7ACA7A-3EB7-4F04-89E4-89F4FFC74365}"/>
                  </a:ext>
                </a:extLst>
              </p:cNvPr>
              <p:cNvSpPr txBox="1"/>
              <p:nvPr/>
            </p:nvSpPr>
            <p:spPr>
              <a:xfrm>
                <a:off x="4825190" y="5394143"/>
                <a:ext cx="6815016" cy="1207767"/>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So the number of size-5 subsets of a size-26 set is:</a:t>
                </a:r>
              </a:p>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26!</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26−5</m:t>
                              </m:r>
                            </m:e>
                          </m:d>
                          <m:r>
                            <a:rPr lang="en-US" sz="2400" b="0" i="1" smtClean="0">
                              <a:latin typeface="Cambria Math" panose="02040503050406030204" pitchFamily="18" charset="0"/>
                            </a:rPr>
                            <m:t>!5!</m:t>
                          </m:r>
                        </m:den>
                      </m:f>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9A7ACA7A-3EB7-4F04-89E4-89F4FFC74365}"/>
                  </a:ext>
                </a:extLst>
              </p:cNvPr>
              <p:cNvSpPr txBox="1">
                <a:spLocks noRot="1" noChangeAspect="1" noMove="1" noResize="1" noEditPoints="1" noAdjustHandles="1" noChangeArrowheads="1" noChangeShapeType="1" noTextEdit="1"/>
              </p:cNvSpPr>
              <p:nvPr/>
            </p:nvSpPr>
            <p:spPr>
              <a:xfrm>
                <a:off x="4825190" y="5394143"/>
                <a:ext cx="6815016" cy="1207767"/>
              </a:xfrm>
              <a:prstGeom prst="rect">
                <a:avLst/>
              </a:prstGeom>
              <a:blipFill>
                <a:blip r:embed="rId3"/>
                <a:stretch>
                  <a:fillRect l="-1248" t="-2463" r="-713"/>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51248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52CA-16D1-47E3-9FE6-86C60A38D406}"/>
              </a:ext>
            </a:extLst>
          </p:cNvPr>
          <p:cNvSpPr>
            <a:spLocks noGrp="1"/>
          </p:cNvSpPr>
          <p:nvPr>
            <p:ph type="title"/>
          </p:nvPr>
        </p:nvSpPr>
        <p:spPr/>
        <p:txBody>
          <a:bodyPr/>
          <a:lstStyle/>
          <a:p>
            <a:r>
              <a:rPr lang="en-US" dirty="0"/>
              <a:t>Number of Subsets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892386-3914-4B1A-9C5F-4C25B1A9ABD1}"/>
                  </a:ext>
                </a:extLst>
              </p:cNvPr>
              <p:cNvSpPr>
                <a:spLocks noGrp="1"/>
              </p:cNvSpPr>
              <p:nvPr>
                <p:ph idx="1"/>
              </p:nvPr>
            </p:nvSpPr>
            <p:spPr>
              <a:xfrm>
                <a:off x="575240" y="4077223"/>
                <a:ext cx="11187258" cy="2232137"/>
              </a:xfrm>
            </p:spPr>
            <p:txBody>
              <a:bodyPr>
                <a:normAutofit fontScale="70000" lnSpcReduction="20000"/>
              </a:bodyPr>
              <a:lstStyle/>
              <a:p>
                <a:pPr marL="0" indent="0">
                  <a:buNone/>
                </a:pPr>
                <a:r>
                  <a:rPr lang="en-US" dirty="0"/>
                  <a:t>Said out loud “n choose k” (or sometimes: “n combination k”)</a:t>
                </a:r>
              </a:p>
              <a:p>
                <a:pPr marL="0" indent="0">
                  <a:buNone/>
                </a:pPr>
                <a:r>
                  <a:rPr lang="en-US" dirty="0"/>
                  <a:t>Lots of notation:</a:t>
                </a:r>
              </a:p>
              <a:p>
                <a:pPr marL="0" indent="0">
                  <a:buNone/>
                </a:pP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r>
                      <a:rPr lang="en-US" b="0" i="1" smtClean="0">
                        <a:latin typeface="Cambria Math" panose="02040503050406030204" pitchFamily="18" charset="0"/>
                      </a:rPr>
                      <m:t>   </m:t>
                    </m:r>
                  </m:oMath>
                </a14:m>
                <a:r>
                  <a:rPr lang="en-US" dirty="0"/>
                  <a:t>or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all mean “number of size-</a:t>
                </a:r>
                <a14:m>
                  <m:oMath xmlns:m="http://schemas.openxmlformats.org/officeDocument/2006/math">
                    <m:r>
                      <a:rPr lang="en-US" b="0" i="1" smtClean="0">
                        <a:latin typeface="Cambria Math" panose="02040503050406030204" pitchFamily="18" charset="0"/>
                      </a:rPr>
                      <m:t>𝑘</m:t>
                    </m:r>
                  </m:oMath>
                </a14:m>
                <a:r>
                  <a:rPr lang="en-US" dirty="0"/>
                  <a:t> subsets of a size-</a:t>
                </a:r>
                <a14:m>
                  <m:oMath xmlns:m="http://schemas.openxmlformats.org/officeDocument/2006/math">
                    <m:r>
                      <a:rPr lang="en-US" b="0" i="1" smtClean="0">
                        <a:latin typeface="Cambria Math" panose="02040503050406030204" pitchFamily="18" charset="0"/>
                      </a:rPr>
                      <m:t>𝑛</m:t>
                    </m:r>
                  </m:oMath>
                </a14:m>
                <a:r>
                  <a:rPr lang="en-US" dirty="0"/>
                  <a:t> set.”</a:t>
                </a:r>
              </a:p>
              <a:p>
                <a:pPr marL="0" indent="0">
                  <a:buNone/>
                </a:pPr>
                <a:endParaRPr lang="en-US" dirty="0"/>
              </a:p>
              <a:p>
                <a:pPr marL="0" indent="0">
                  <a:buNone/>
                </a:pPr>
                <a:r>
                  <a:rPr lang="en-US" dirty="0"/>
                  <a:t>Edge cases: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0</m:t>
                            </m:r>
                          </m:den>
                        </m:f>
                      </m:e>
                    </m:d>
                    <m:r>
                      <a:rPr lang="en-US" b="0" i="1" smtClean="0">
                        <a:latin typeface="Cambria Math" panose="02040503050406030204" pitchFamily="18" charset="0"/>
                      </a:rPr>
                      <m:t>=1,</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den>
                        </m:f>
                      </m:e>
                    </m:d>
                    <m:r>
                      <a:rPr lang="en-US" b="0" i="1" smtClean="0">
                        <a:latin typeface="Cambria Math" panose="02040503050406030204" pitchFamily="18" charset="0"/>
                      </a:rPr>
                      <m:t>=1;</m:t>
                    </m:r>
                  </m:oMath>
                </a14:m>
                <a:r>
                  <a:rPr lang="en-US" dirty="0"/>
                  <a:t> </a:t>
                </a:r>
                <a14:m>
                  <m:oMath xmlns:m="http://schemas.openxmlformats.org/officeDocument/2006/math">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𝑘</m:t>
                            </m:r>
                          </m:den>
                        </m:f>
                      </m:e>
                    </m:d>
                    <m:r>
                      <a:rPr lang="en-US" b="0" i="0" dirty="0"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78892386-3914-4B1A-9C5F-4C25B1A9ABD1}"/>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2"/>
                <a:stretch>
                  <a:fillRect l="-980" t="-546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089EA89-5261-451A-BC0A-F9EE93E5866A}"/>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AD1B46-1FA9-4DC7-8442-1866D85D3C88}"/>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𝑪</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7AD1B46-1FA9-4DC7-8442-1866D85D3C88}"/>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7CA6A0-72BF-420D-8729-E556C9BA09FF}"/>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-combination</a:t>
                  </a:r>
                </a:p>
              </p:txBody>
            </p:sp>
          </mc:Choice>
          <mc:Fallback xmlns="">
            <p:sp>
              <p:nvSpPr>
                <p:cNvPr id="6" name="Rectangle 5">
                  <a:extLst>
                    <a:ext uri="{FF2B5EF4-FFF2-40B4-BE49-F238E27FC236}">
                      <a16:creationId xmlns:a16="http://schemas.microsoft.com/office/drawing/2014/main" id="{3E7CA6A0-72BF-420D-8729-E556C9BA09FF}"/>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9461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1A1A-4E5E-4C42-B6F3-925F75770C8A}"/>
              </a:ext>
            </a:extLst>
          </p:cNvPr>
          <p:cNvSpPr>
            <a:spLocks noGrp="1"/>
          </p:cNvSpPr>
          <p:nvPr>
            <p:ph type="title"/>
          </p:nvPr>
        </p:nvSpPr>
        <p:spPr/>
        <p:txBody>
          <a:bodyPr/>
          <a:lstStyle/>
          <a:p>
            <a:r>
              <a:rPr lang="en-US" dirty="0"/>
              <a:t>Second Takeaway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4D6374-36DB-41D3-AD46-599B8D6DE4DD}"/>
                  </a:ext>
                </a:extLst>
              </p:cNvPr>
              <p:cNvSpPr>
                <a:spLocks noGrp="1"/>
              </p:cNvSpPr>
              <p:nvPr>
                <p:ph idx="1"/>
              </p:nvPr>
            </p:nvSpPr>
            <p:spPr/>
            <p:txBody>
              <a:bodyPr>
                <a:normAutofit/>
              </a:bodyPr>
              <a:lstStyle/>
              <a:p>
                <a:r>
                  <a:rPr lang="en-US" dirty="0"/>
                  <a:t>The second way of counting hints at a generally useful trick:</a:t>
                </a:r>
              </a:p>
              <a:p>
                <a:r>
                  <a:rPr lang="en-US" dirty="0"/>
                  <a:t>Pretend that order does matter, then divide by the number of orderings of the parts where order doesn’t matter.</a:t>
                </a:r>
              </a:p>
              <a:p>
                <a:r>
                  <a:rPr lang="en-US" dirty="0"/>
                  <a:t>For example, here’s another way to get the formula for combinations:</a:t>
                </a:r>
              </a:p>
              <a:p>
                <a:r>
                  <a:rPr lang="en-US" dirty="0"/>
                  <a:t>You have </a:t>
                </a:r>
                <a14:m>
                  <m:oMath xmlns:m="http://schemas.openxmlformats.org/officeDocument/2006/math">
                    <m:r>
                      <a:rPr lang="en-US" b="0" i="1" smtClean="0">
                        <a:latin typeface="Cambria Math" panose="02040503050406030204" pitchFamily="18" charset="0"/>
                      </a:rPr>
                      <m:t>𝑛</m:t>
                    </m:r>
                  </m:oMath>
                </a14:m>
                <a:r>
                  <a:rPr lang="en-US" dirty="0"/>
                  <a:t> elements. Put them in order, take the first </a:t>
                </a:r>
                <a14:m>
                  <m:oMath xmlns:m="http://schemas.openxmlformats.org/officeDocument/2006/math">
                    <m:r>
                      <a:rPr lang="en-US" b="0" i="1" smtClean="0">
                        <a:latin typeface="Cambria Math" panose="02040503050406030204" pitchFamily="18" charset="0"/>
                      </a:rPr>
                      <m:t>𝑘</m:t>
                    </m:r>
                  </m:oMath>
                </a14:m>
                <a:r>
                  <a:rPr lang="en-US" dirty="0"/>
                  <a:t> as your set.</a:t>
                </a: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Orderings overall. We’ve overcounted because:</a:t>
                </a:r>
              </a:p>
              <a:p>
                <a:pPr lvl="1"/>
                <a:r>
                  <a:rPr lang="en-US" dirty="0"/>
                  <a:t>Among the first </a:t>
                </a:r>
                <a14:m>
                  <m:oMath xmlns:m="http://schemas.openxmlformats.org/officeDocument/2006/math">
                    <m:r>
                      <a:rPr lang="en-US" b="0" i="1" smtClean="0">
                        <a:latin typeface="Cambria Math" panose="02040503050406030204" pitchFamily="18" charset="0"/>
                      </a:rPr>
                      <m:t>𝑘</m:t>
                    </m:r>
                  </m:oMath>
                </a14:m>
                <a:r>
                  <a:rPr lang="en-US" dirty="0"/>
                  <a:t>, order doesn’t matter between them. Divide by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pPr lvl="1"/>
                <a:r>
                  <a:rPr lang="en-US" dirty="0"/>
                  <a:t>Among the last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order doesn’t matter between them. Divide by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oMath>
                </a14:m>
                <a:r>
                  <a:rPr lang="en-US" dirty="0"/>
                  <a:t>.</a:t>
                </a:r>
              </a:p>
              <a:p>
                <a:pPr lvl="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m:oMathPara>
                </a14:m>
                <a:endParaRPr lang="en-US" dirty="0"/>
              </a:p>
            </p:txBody>
          </p:sp>
        </mc:Choice>
        <mc:Fallback xmlns="">
          <p:sp>
            <p:nvSpPr>
              <p:cNvPr id="3" name="Content Placeholder 2">
                <a:extLst>
                  <a:ext uri="{FF2B5EF4-FFF2-40B4-BE49-F238E27FC236}">
                    <a16:creationId xmlns:a16="http://schemas.microsoft.com/office/drawing/2014/main" id="{9C4D6374-36DB-41D3-AD46-599B8D6DE4DD}"/>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79869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6165476" y="3026227"/>
                <a:ext cx="5195047" cy="1903085"/>
              </a:xfrm>
              <a:prstGeom prst="rect">
                <a:avLst/>
              </a:prstGeom>
              <a:noFill/>
            </p:spPr>
            <p:txBody>
              <a:bodyPr wrap="square" rtlCol="0">
                <a:spAutoFit/>
              </a:bodyPr>
              <a:lstStyle/>
              <a:p>
                <a:pPr marL="342900" indent="-342900">
                  <a:buAutoNum type="alphaUcPeriod"/>
                </a:pPr>
                <a14:m>
                  <m:oMath xmlns:m="http://schemas.openxmlformats.org/officeDocument/2006/math">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m:t>
                        </m:r>
                      </m:e>
                      <m:sup>
                        <m:r>
                          <a:rPr lang="en-US" sz="2800" b="0" i="1" smtClean="0">
                            <a:latin typeface="Cambria Math" panose="02040503050406030204" pitchFamily="18" charset="0"/>
                            <a:cs typeface="Segoe UI Semilight" panose="020B0402040204020203" pitchFamily="34" charset="0"/>
                          </a:rPr>
                          <m:t>8</m:t>
                        </m:r>
                      </m:sup>
                    </m:sSup>
                  </m:oMath>
                </a14:m>
                <a:endParaRPr lang="en-US" sz="2800" dirty="0">
                  <a:latin typeface="Segoe UI Semilight" panose="020B0402040204020203" pitchFamily="34" charset="0"/>
                  <a:cs typeface="Segoe UI Semilight" panose="020B0402040204020203" pitchFamily="34" charset="0"/>
                </a:endParaRPr>
              </a:p>
              <a:p>
                <a:pPr marL="342900" indent="-342900">
                  <a:buAutoNum type="alphaUcPeriod"/>
                </a:pP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𝑃</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8,4</m:t>
                        </m:r>
                      </m:e>
                    </m:d>
                  </m:oMath>
                </a14:m>
                <a:endParaRPr lang="en-US" sz="2800" b="0" dirty="0">
                  <a:latin typeface="Segoe UI Semilight" panose="020B0402040204020203" pitchFamily="34" charset="0"/>
                  <a:cs typeface="Segoe UI Semilight" panose="020B0402040204020203" pitchFamily="34" charset="0"/>
                </a:endParaRPr>
              </a:p>
              <a:p>
                <a:pPr marL="342900" indent="-342900">
                  <a:buAutoNum type="alphaUcPeriod"/>
                </a:pPr>
                <a14:m>
                  <m:oMath xmlns:m="http://schemas.openxmlformats.org/officeDocument/2006/math">
                    <m:d>
                      <m:dPr>
                        <m:ctrlPr>
                          <a:rPr lang="en-US" sz="2800" i="1" smtClean="0">
                            <a:latin typeface="Cambria Math" panose="02040503050406030204" pitchFamily="18" charset="0"/>
                            <a:cs typeface="Segoe UI Semilight" panose="020B0402040204020203" pitchFamily="34" charset="0"/>
                          </a:rPr>
                        </m:ctrlPr>
                      </m:dPr>
                      <m:e>
                        <m:f>
                          <m:fPr>
                            <m:type m:val="noBar"/>
                            <m:ctrlPr>
                              <a:rPr lang="en-US" sz="280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8</m:t>
                            </m:r>
                          </m:num>
                          <m:den>
                            <m:r>
                              <a:rPr lang="en-US" sz="2800" b="0" i="1" smtClean="0">
                                <a:latin typeface="Cambria Math" panose="02040503050406030204" pitchFamily="18" charset="0"/>
                                <a:cs typeface="Segoe UI Semilight" panose="020B0402040204020203" pitchFamily="34" charset="0"/>
                              </a:rPr>
                              <m:t>4</m:t>
                            </m:r>
                          </m:den>
                        </m:f>
                      </m:e>
                    </m:d>
                  </m:oMath>
                </a14:m>
                <a:endParaRPr lang="en-US" sz="2800" dirty="0">
                  <a:latin typeface="Segoe UI Semilight" panose="020B0402040204020203" pitchFamily="34" charset="0"/>
                  <a:cs typeface="Segoe UI Semilight" panose="020B0402040204020203" pitchFamily="34" charset="0"/>
                </a:endParaRPr>
              </a:p>
              <a:p>
                <a:pPr marL="342900" indent="-342900">
                  <a:buAutoNum type="alphaUcPeriod"/>
                </a:pPr>
                <a:r>
                  <a:rPr lang="en-US" sz="2800" dirty="0">
                    <a:latin typeface="Segoe UI Semilight" panose="020B0402040204020203" pitchFamily="34" charset="0"/>
                    <a:cs typeface="Segoe UI Semilight" panose="020B0402040204020203" pitchFamily="34" charset="0"/>
                  </a:rPr>
                  <a:t>Something else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6165476" y="3026227"/>
                <a:ext cx="5195047" cy="1903085"/>
              </a:xfrm>
              <a:prstGeom prst="rect">
                <a:avLst/>
              </a:prstGeom>
              <a:blipFill>
                <a:blip r:embed="rId2"/>
                <a:stretch>
                  <a:fillRect l="-2814" b="-9585"/>
                </a:stretch>
              </a:blipFill>
            </p:spPr>
            <p:txBody>
              <a:bodyPr/>
              <a:lstStyle/>
              <a:p>
                <a:r>
                  <a:rPr lang="en-US">
                    <a:noFill/>
                  </a:rPr>
                  <a:t> </a:t>
                </a:r>
              </a:p>
            </p:txBody>
          </p:sp>
        </mc:Fallback>
      </mc:AlternateContent>
      <p:sp>
        <p:nvSpPr>
          <p:cNvPr id="110" name="Rounded Rectangle 4">
            <a:extLst>
              <a:ext uri="{FF2B5EF4-FFF2-40B4-BE49-F238E27FC236}">
                <a16:creationId xmlns:a16="http://schemas.microsoft.com/office/drawing/2014/main" id="{93070F7C-C94B-48D3-ACA9-40BF94533E45}"/>
              </a:ext>
            </a:extLst>
          </p:cNvPr>
          <p:cNvSpPr/>
          <p:nvPr/>
        </p:nvSpPr>
        <p:spPr>
          <a:xfrm>
            <a:off x="6025408" y="5011373"/>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so Robbie knows how much to explain</a:t>
            </a:r>
          </a:p>
          <a:p>
            <a:pPr algn="ctr"/>
            <a:r>
              <a:rPr lang="en-US" sz="2400" dirty="0"/>
              <a:t>Go to pollev.com/cse312 and login with your UW identity</a:t>
            </a:r>
          </a:p>
        </p:txBody>
      </p:sp>
    </p:spTree>
    <p:extLst>
      <p:ext uri="{BB962C8B-B14F-4D97-AF65-F5344CB8AC3E}">
        <p14:creationId xmlns:p14="http://schemas.microsoft.com/office/powerpoint/2010/main" val="27913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2246769"/>
              </a:xfrm>
              <a:prstGeom prst="rect">
                <a:avLst/>
              </a:prstGeom>
              <a:blipFill>
                <a:blip r:embed="rId2"/>
                <a:stretch>
                  <a:fillRect l="-2347" t="-2710" b="-6504"/>
                </a:stretch>
              </a:blipFill>
            </p:spPr>
            <p:txBody>
              <a:bodyPr/>
              <a:lstStyle/>
              <a:p>
                <a:r>
                  <a:rPr lang="en-US">
                    <a:noFill/>
                  </a:rPr>
                  <a:t> </a:t>
                </a:r>
              </a:p>
            </p:txBody>
          </p:sp>
        </mc:Fallback>
      </mc:AlternateContent>
    </p:spTree>
    <p:extLst>
      <p:ext uri="{BB962C8B-B14F-4D97-AF65-F5344CB8AC3E}">
        <p14:creationId xmlns:p14="http://schemas.microsoft.com/office/powerpoint/2010/main" val="75643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353943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a:p>
                <a:r>
                  <a:rPr lang="en-US" sz="2800" dirty="0">
                    <a:latin typeface="Segoe UI Semilight" panose="020B0402040204020203" pitchFamily="34" charset="0"/>
                    <a:cs typeface="Segoe UI Semilight" panose="020B0402040204020203" pitchFamily="34" charset="0"/>
                  </a:rPr>
                  <a:t>E.g. </a:t>
                </a:r>
                <a14:m>
                  <m:oMath xmlns:m="http://schemas.openxmlformats.org/officeDocument/2006/math">
                    <m:r>
                      <a:rPr lang="en-US" sz="2800" b="0" i="1" smtClean="0">
                        <a:solidFill>
                          <a:schemeClr val="accent4"/>
                        </a:solidFill>
                        <a:latin typeface="Cambria Math" panose="02040503050406030204" pitchFamily="18" charset="0"/>
                        <a:cs typeface="Segoe UI Semilight" panose="020B0402040204020203" pitchFamily="34" charset="0"/>
                      </a:rPr>
                      <m:t>{1,2,7,8}</m:t>
                    </m:r>
                  </m:oMath>
                </a14:m>
                <a:r>
                  <a:rPr lang="en-US" sz="2800" dirty="0">
                    <a:latin typeface="Segoe UI Semilight" panose="020B0402040204020203" pitchFamily="34" charset="0"/>
                    <a:cs typeface="Segoe UI Semilight" panose="020B0402040204020203" pitchFamily="34" charset="0"/>
                  </a:rPr>
                  <a:t> is </a:t>
                </a:r>
              </a:p>
              <a:p>
                <a:r>
                  <a:rPr lang="en-US" sz="2800" b="0" dirty="0">
                    <a:latin typeface="Segoe UI Semilight" panose="020B0402040204020203" pitchFamily="34" charset="0"/>
                    <a:cs typeface="Segoe UI Semilight" panose="020B0402040204020203" pitchFamily="34" charset="0"/>
                  </a:rPr>
                  <a:t>How many size-4 subsets of</a:t>
                </a:r>
                <a:r>
                  <a:rPr lang="en-US" sz="2800" b="0" dirty="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{1,2,3,4,5,6,7,8}</m:t>
                    </m:r>
                  </m:oMath>
                </a14:m>
                <a:r>
                  <a:rPr lang="en-US" sz="2800" dirty="0">
                    <a:latin typeface="Segoe UI Semilight" panose="020B0402040204020203" pitchFamily="34" charset="0"/>
                    <a:cs typeface="Segoe UI Semilight" panose="020B0402040204020203" pitchFamily="34" charset="0"/>
                  </a:rPr>
                  <a:t> are there?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3539430"/>
              </a:xfrm>
              <a:prstGeom prst="rect">
                <a:avLst/>
              </a:prstGeom>
              <a:blipFill>
                <a:blip r:embed="rId2"/>
                <a:stretch>
                  <a:fillRect l="-2347" t="-1721" b="-3787"/>
                </a:stretch>
              </a:blipFill>
            </p:spPr>
            <p:txBody>
              <a:bodyPr/>
              <a:lstStyle/>
              <a:p>
                <a:r>
                  <a:rPr lang="en-US">
                    <a:noFill/>
                  </a:rPr>
                  <a:t> </a:t>
                </a:r>
              </a:p>
            </p:txBody>
          </p:sp>
        </mc:Fallback>
      </mc:AlternateContent>
    </p:spTree>
    <p:extLst>
      <p:ext uri="{BB962C8B-B14F-4D97-AF65-F5344CB8AC3E}">
        <p14:creationId xmlns:p14="http://schemas.microsoft.com/office/powerpoint/2010/main" val="295221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94B9-0347-42C5-B17C-ED9B5B9FDD2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C417E6E-5803-48E9-B9D4-E6D3D2F16278}"/>
              </a:ext>
            </a:extLst>
          </p:cNvPr>
          <p:cNvSpPr>
            <a:spLocks noGrp="1"/>
          </p:cNvSpPr>
          <p:nvPr>
            <p:ph idx="1"/>
          </p:nvPr>
        </p:nvSpPr>
        <p:spPr/>
        <p:txBody>
          <a:bodyPr/>
          <a:lstStyle/>
          <a:p>
            <a:r>
              <a:rPr lang="en-US" dirty="0"/>
              <a:t>Syllabus is up! Thank you for your patience.</a:t>
            </a:r>
          </a:p>
          <a:p>
            <a:endParaRPr lang="en-US" dirty="0"/>
          </a:p>
          <a:p>
            <a:r>
              <a:rPr lang="en-US" dirty="0"/>
              <a:t>Please read the collaboration policy, in particular:</a:t>
            </a:r>
            <a:br>
              <a:rPr lang="en-US" dirty="0"/>
            </a:br>
            <a:r>
              <a:rPr lang="en-US" dirty="0"/>
              <a:t>on </a:t>
            </a:r>
            <a:r>
              <a:rPr lang="en-US" dirty="0" err="1"/>
              <a:t>homeworks</a:t>
            </a:r>
            <a:r>
              <a:rPr lang="en-US" dirty="0"/>
              <a:t> you are </a:t>
            </a:r>
            <a:r>
              <a:rPr lang="en-US" b="1" dirty="0"/>
              <a:t>encouraged </a:t>
            </a:r>
            <a:r>
              <a:rPr lang="en-US" dirty="0"/>
              <a:t>to collaborate, but the writeup must be your own. </a:t>
            </a:r>
          </a:p>
          <a:p>
            <a:pPr lvl="1"/>
            <a:r>
              <a:rPr lang="en-US" dirty="0"/>
              <a:t>If you’re working with others, don’t take notes from your discussions</a:t>
            </a:r>
          </a:p>
          <a:p>
            <a:pPr lvl="1"/>
            <a:r>
              <a:rPr lang="en-US" dirty="0"/>
              <a:t>And take a 30 minute break between discussions and your writeup</a:t>
            </a:r>
          </a:p>
          <a:p>
            <a:r>
              <a:rPr lang="en-US" dirty="0"/>
              <a:t>The goal of these rules is to make sure you’ve learned how to do the problems.</a:t>
            </a:r>
          </a:p>
        </p:txBody>
      </p:sp>
    </p:spTree>
    <p:extLst>
      <p:ext uri="{BB962C8B-B14F-4D97-AF65-F5344CB8AC3E}">
        <p14:creationId xmlns:p14="http://schemas.microsoft.com/office/powerpoint/2010/main" val="312693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353943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a:p>
                <a:r>
                  <a:rPr lang="en-US" sz="2800" dirty="0">
                    <a:latin typeface="Segoe UI Semilight" panose="020B0402040204020203" pitchFamily="34" charset="0"/>
                    <a:cs typeface="Segoe UI Semilight" panose="020B0402040204020203" pitchFamily="34" charset="0"/>
                  </a:rPr>
                  <a:t>E.g. </a:t>
                </a:r>
                <a14:m>
                  <m:oMath xmlns:m="http://schemas.openxmlformats.org/officeDocument/2006/math">
                    <m:r>
                      <a:rPr lang="en-US" sz="2800" b="0" i="1" smtClean="0">
                        <a:solidFill>
                          <a:schemeClr val="accent4"/>
                        </a:solidFill>
                        <a:latin typeface="Cambria Math" panose="02040503050406030204" pitchFamily="18" charset="0"/>
                        <a:cs typeface="Segoe UI Semilight" panose="020B0402040204020203" pitchFamily="34" charset="0"/>
                      </a:rPr>
                      <m:t>{1,2,7,8}</m:t>
                    </m:r>
                  </m:oMath>
                </a14:m>
                <a:r>
                  <a:rPr lang="en-US" sz="2800" dirty="0">
                    <a:latin typeface="Segoe UI Semilight" panose="020B0402040204020203" pitchFamily="34" charset="0"/>
                    <a:cs typeface="Segoe UI Semilight" panose="020B0402040204020203" pitchFamily="34" charset="0"/>
                  </a:rPr>
                  <a:t> is </a:t>
                </a:r>
              </a:p>
              <a:p>
                <a:r>
                  <a:rPr lang="en-US" sz="2800" b="0" dirty="0">
                    <a:latin typeface="Segoe UI Semilight" panose="020B0402040204020203" pitchFamily="34" charset="0"/>
                    <a:cs typeface="Segoe UI Semilight" panose="020B0402040204020203" pitchFamily="34" charset="0"/>
                  </a:rPr>
                  <a:t>How many size-4 subsets of</a:t>
                </a:r>
                <a:r>
                  <a:rPr lang="en-US" sz="2800" b="0" dirty="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{1,2,3,4,5,6,7,8}</m:t>
                    </m:r>
                  </m:oMath>
                </a14:m>
                <a:r>
                  <a:rPr lang="en-US" sz="2800" dirty="0">
                    <a:latin typeface="Segoe UI Semilight" panose="020B0402040204020203" pitchFamily="34" charset="0"/>
                    <a:cs typeface="Segoe UI Semilight" panose="020B0402040204020203" pitchFamily="34" charset="0"/>
                  </a:rPr>
                  <a:t> are there?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3539430"/>
              </a:xfrm>
              <a:prstGeom prst="rect">
                <a:avLst/>
              </a:prstGeom>
              <a:blipFill>
                <a:blip r:embed="rId2"/>
                <a:stretch>
                  <a:fillRect l="-2347" t="-1721" b="-3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A20481-6F2D-42C2-A978-B08FBBC04FF3}"/>
                  </a:ext>
                </a:extLst>
              </p:cNvPr>
              <p:cNvSpPr txBox="1"/>
              <p:nvPr/>
            </p:nvSpPr>
            <p:spPr>
              <a:xfrm>
                <a:off x="10363200" y="5056414"/>
                <a:ext cx="1670957" cy="1041311"/>
              </a:xfrm>
              <a:prstGeom prst="rect">
                <a:avLst/>
              </a:prstGeom>
              <a:noFill/>
              <a:ln w="28575">
                <a:solidFill>
                  <a:schemeClr val="accent3"/>
                </a:solidFill>
              </a:ln>
            </p:spPr>
            <p:txBody>
              <a:bodyPr wrap="square" rtlCol="0">
                <a:spAutoFit/>
              </a:bodyPr>
              <a:lstStyle/>
              <a:p>
                <a14:m>
                  <m:oMath xmlns:m="http://schemas.openxmlformats.org/officeDocument/2006/math">
                    <m:d>
                      <m:dPr>
                        <m:ctrlPr>
                          <a:rPr lang="en-US" sz="2800" i="1" smtClean="0">
                            <a:solidFill>
                              <a:schemeClr val="accent3"/>
                            </a:solidFill>
                            <a:latin typeface="Cambria Math" panose="02040503050406030204" pitchFamily="18" charset="0"/>
                          </a:rPr>
                        </m:ctrlPr>
                      </m:dPr>
                      <m:e>
                        <m:f>
                          <m:fPr>
                            <m:type m:val="noBar"/>
                            <m:ctrlPr>
                              <a:rPr lang="en-US" sz="280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8</m:t>
                            </m:r>
                          </m:num>
                          <m:den>
                            <m:r>
                              <a:rPr lang="en-US" sz="2800" b="0" i="1" smtClean="0">
                                <a:solidFill>
                                  <a:schemeClr val="accent3"/>
                                </a:solidFill>
                                <a:latin typeface="Cambria Math" panose="02040503050406030204" pitchFamily="18" charset="0"/>
                              </a:rPr>
                              <m:t>4</m:t>
                            </m:r>
                          </m:den>
                        </m:f>
                      </m:e>
                    </m:d>
                  </m:oMath>
                </a14:m>
                <a:r>
                  <a:rPr lang="en-US" sz="2800" dirty="0">
                    <a:solidFill>
                      <a:schemeClr val="accent3"/>
                    </a:solidFill>
                    <a:latin typeface="Segoe UI Semilight" panose="020B0402040204020203" pitchFamily="34" charset="0"/>
                    <a:cs typeface="Segoe UI Semilight" panose="020B0402040204020203" pitchFamily="34" charset="0"/>
                  </a:rPr>
                  <a:t> is the answer.</a:t>
                </a:r>
              </a:p>
            </p:txBody>
          </p:sp>
        </mc:Choice>
        <mc:Fallback xmlns="">
          <p:sp>
            <p:nvSpPr>
              <p:cNvPr id="4" name="TextBox 3">
                <a:extLst>
                  <a:ext uri="{FF2B5EF4-FFF2-40B4-BE49-F238E27FC236}">
                    <a16:creationId xmlns:a16="http://schemas.microsoft.com/office/drawing/2014/main" id="{5DA20481-6F2D-42C2-A978-B08FBBC04FF3}"/>
                  </a:ext>
                </a:extLst>
              </p:cNvPr>
              <p:cNvSpPr txBox="1">
                <a:spLocks noRot="1" noChangeAspect="1" noMove="1" noResize="1" noEditPoints="1" noAdjustHandles="1" noChangeArrowheads="1" noChangeShapeType="1" noTextEdit="1"/>
              </p:cNvSpPr>
              <p:nvPr/>
            </p:nvSpPr>
            <p:spPr>
              <a:xfrm>
                <a:off x="10363200" y="5056414"/>
                <a:ext cx="1670957" cy="1041311"/>
              </a:xfrm>
              <a:prstGeom prst="rect">
                <a:avLst/>
              </a:prstGeom>
              <a:blipFill>
                <a:blip r:embed="rId3"/>
                <a:stretch>
                  <a:fillRect l="-6452" t="-1705" r="-5376" b="-13068"/>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276605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765266"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2: Introduce artificial ordering</a:t>
                </a:r>
              </a:p>
              <a:p>
                <a:r>
                  <a:rPr lang="en-US" sz="2800" dirty="0">
                    <a:latin typeface="Segoe UI Semilight" panose="020B0402040204020203" pitchFamily="34" charset="0"/>
                    <a:cs typeface="Segoe UI Semilight" panose="020B0402040204020203" pitchFamily="34" charset="0"/>
                  </a:rPr>
                  <a:t>Order </a:t>
                </a:r>
                <a14:m>
                  <m:oMath xmlns:m="http://schemas.openxmlformats.org/officeDocument/2006/math">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765266" cy="1384995"/>
              </a:xfrm>
              <a:prstGeom prst="rect">
                <a:avLst/>
              </a:prstGeom>
              <a:blipFill>
                <a:blip r:embed="rId2"/>
                <a:stretch>
                  <a:fillRect l="-2114" t="-4386"/>
                </a:stretch>
              </a:blipFill>
            </p:spPr>
            <p:txBody>
              <a:bodyPr/>
              <a:lstStyle/>
              <a:p>
                <a:r>
                  <a:rPr lang="en-US">
                    <a:noFill/>
                  </a:rPr>
                  <a:t> </a:t>
                </a:r>
              </a:p>
            </p:txBody>
          </p:sp>
        </mc:Fallback>
      </mc:AlternateContent>
    </p:spTree>
    <p:extLst>
      <p:ext uri="{BB962C8B-B14F-4D97-AF65-F5344CB8AC3E}">
        <p14:creationId xmlns:p14="http://schemas.microsoft.com/office/powerpoint/2010/main" val="273724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765266" cy="37818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2: Introduce artificial ordering</a:t>
                </a:r>
              </a:p>
              <a:p>
                <a:r>
                  <a:rPr lang="en-US" sz="2800" dirty="0">
                    <a:latin typeface="Segoe UI Semilight" panose="020B0402040204020203" pitchFamily="34" charset="0"/>
                    <a:cs typeface="Segoe UI Semilight" panose="020B0402040204020203" pitchFamily="34" charset="0"/>
                  </a:rPr>
                  <a:t>Order </a:t>
                </a:r>
                <a14:m>
                  <m:oMath xmlns:m="http://schemas.openxmlformats.org/officeDocument/2006/math">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Remove the overcounting</a:t>
                </a:r>
              </a:p>
              <a:p>
                <a:r>
                  <a:rPr lang="en-US" sz="2800" dirty="0">
                    <a:latin typeface="Segoe UI Semilight" panose="020B0402040204020203" pitchFamily="34" charset="0"/>
                    <a:cs typeface="Segoe UI Semilight" panose="020B0402040204020203" pitchFamily="34" charset="0"/>
                  </a:rPr>
                  <a:t>Those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are really the same, </a:t>
                </a:r>
              </a:p>
              <a:p>
                <a:r>
                  <a:rPr lang="en-US" sz="2800" dirty="0">
                    <a:latin typeface="Segoe UI Semilight" panose="020B0402040204020203" pitchFamily="34" charset="0"/>
                    <a:cs typeface="Segoe UI Semilight" panose="020B0402040204020203" pitchFamily="34" charset="0"/>
                  </a:rPr>
                  <a:t>divide by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endParaRPr lang="en-US" sz="2800" b="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The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are really the same, </a:t>
                </a:r>
              </a:p>
              <a:p>
                <a:r>
                  <a:rPr lang="en-US" sz="2800" dirty="0">
                    <a:latin typeface="Segoe UI Semilight" panose="020B0402040204020203" pitchFamily="34" charset="0"/>
                    <a:cs typeface="Segoe UI Semilight" panose="020B0402040204020203" pitchFamily="34" charset="0"/>
                  </a:rPr>
                  <a:t>divide by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Total: </a:t>
                </a:r>
                <a14:m>
                  <m:oMath xmlns:m="http://schemas.openxmlformats.org/officeDocument/2006/math">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8!</m:t>
                        </m:r>
                      </m:num>
                      <m:den>
                        <m:r>
                          <a:rPr lang="en-US" sz="2800" b="0" i="1" smtClean="0">
                            <a:latin typeface="Cambria Math" panose="02040503050406030204" pitchFamily="18" charset="0"/>
                            <a:cs typeface="Segoe UI Semilight" panose="020B0402040204020203" pitchFamily="34" charset="0"/>
                          </a:rPr>
                          <m:t>4!⋅4!</m:t>
                        </m:r>
                      </m:den>
                    </m:f>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765266" cy="3781869"/>
              </a:xfrm>
              <a:prstGeom prst="rect">
                <a:avLst/>
              </a:prstGeom>
              <a:blipFill>
                <a:blip r:embed="rId2"/>
                <a:stretch>
                  <a:fillRect l="-2114" t="-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A20481-6F2D-42C2-A978-B08FBBC04FF3}"/>
                  </a:ext>
                </a:extLst>
              </p:cNvPr>
              <p:cNvSpPr txBox="1"/>
              <p:nvPr/>
            </p:nvSpPr>
            <p:spPr>
              <a:xfrm>
                <a:off x="10363200" y="5056414"/>
                <a:ext cx="1670957" cy="1041311"/>
              </a:xfrm>
              <a:prstGeom prst="rect">
                <a:avLst/>
              </a:prstGeom>
              <a:noFill/>
              <a:ln w="28575">
                <a:solidFill>
                  <a:schemeClr val="accent3"/>
                </a:solidFill>
              </a:ln>
            </p:spPr>
            <p:txBody>
              <a:bodyPr wrap="square" rtlCol="0">
                <a:spAutoFit/>
              </a:bodyPr>
              <a:lstStyle/>
              <a:p>
                <a14:m>
                  <m:oMath xmlns:m="http://schemas.openxmlformats.org/officeDocument/2006/math">
                    <m:d>
                      <m:dPr>
                        <m:ctrlPr>
                          <a:rPr lang="en-US" sz="2800" i="1" smtClean="0">
                            <a:solidFill>
                              <a:schemeClr val="accent3"/>
                            </a:solidFill>
                            <a:latin typeface="Cambria Math" panose="02040503050406030204" pitchFamily="18" charset="0"/>
                          </a:rPr>
                        </m:ctrlPr>
                      </m:dPr>
                      <m:e>
                        <m:f>
                          <m:fPr>
                            <m:type m:val="noBar"/>
                            <m:ctrlPr>
                              <a:rPr lang="en-US" sz="280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8</m:t>
                            </m:r>
                          </m:num>
                          <m:den>
                            <m:r>
                              <a:rPr lang="en-US" sz="2800" b="0" i="1" smtClean="0">
                                <a:solidFill>
                                  <a:schemeClr val="accent3"/>
                                </a:solidFill>
                                <a:latin typeface="Cambria Math" panose="02040503050406030204" pitchFamily="18" charset="0"/>
                              </a:rPr>
                              <m:t>4</m:t>
                            </m:r>
                          </m:den>
                        </m:f>
                      </m:e>
                    </m:d>
                  </m:oMath>
                </a14:m>
                <a:r>
                  <a:rPr lang="en-US" sz="2800" dirty="0">
                    <a:solidFill>
                      <a:schemeClr val="accent3"/>
                    </a:solidFill>
                    <a:latin typeface="Segoe UI Semilight" panose="020B0402040204020203" pitchFamily="34" charset="0"/>
                    <a:cs typeface="Segoe UI Semilight" panose="020B0402040204020203" pitchFamily="34" charset="0"/>
                  </a:rPr>
                  <a:t> is the answer.</a:t>
                </a:r>
              </a:p>
            </p:txBody>
          </p:sp>
        </mc:Choice>
        <mc:Fallback xmlns="">
          <p:sp>
            <p:nvSpPr>
              <p:cNvPr id="4" name="TextBox 3">
                <a:extLst>
                  <a:ext uri="{FF2B5EF4-FFF2-40B4-BE49-F238E27FC236}">
                    <a16:creationId xmlns:a16="http://schemas.microsoft.com/office/drawing/2014/main" id="{5DA20481-6F2D-42C2-A978-B08FBBC04FF3}"/>
                  </a:ext>
                </a:extLst>
              </p:cNvPr>
              <p:cNvSpPr txBox="1">
                <a:spLocks noRot="1" noChangeAspect="1" noMove="1" noResize="1" noEditPoints="1" noAdjustHandles="1" noChangeArrowheads="1" noChangeShapeType="1" noTextEdit="1"/>
              </p:cNvSpPr>
              <p:nvPr/>
            </p:nvSpPr>
            <p:spPr>
              <a:xfrm>
                <a:off x="10363200" y="5056414"/>
                <a:ext cx="1670957" cy="1041311"/>
              </a:xfrm>
              <a:prstGeom prst="rect">
                <a:avLst/>
              </a:prstGeom>
              <a:blipFill>
                <a:blip r:embed="rId3"/>
                <a:stretch>
                  <a:fillRect l="-6452" t="-1705" r="-5376" b="-13068"/>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1338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Overcounting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lstStyle/>
              <a:p>
                <a:r>
                  <a:rPr lang="en-US" dirty="0"/>
                  <a:t>How many anagrams are there of SEATTLE</a:t>
                </a:r>
              </a:p>
              <a:p>
                <a:r>
                  <a:rPr lang="en-US" dirty="0"/>
                  <a:t>(an anagram is a rearrangement of letters). </a:t>
                </a:r>
              </a:p>
              <a:p>
                <a:endParaRPr lang="en-US" dirty="0"/>
              </a:p>
              <a:p>
                <a:r>
                  <a:rPr lang="en-US" b="0" dirty="0"/>
                  <a:t>It’s not </a:t>
                </a:r>
                <a14:m>
                  <m:oMath xmlns:m="http://schemas.openxmlformats.org/officeDocument/2006/math">
                    <m:r>
                      <a:rPr lang="en-US" b="0" i="1" smtClean="0">
                        <a:latin typeface="Cambria Math" panose="02040503050406030204" pitchFamily="18" charset="0"/>
                      </a:rPr>
                      <m:t>7!</m:t>
                    </m:r>
                  </m:oMath>
                </a14:m>
                <a:r>
                  <a:rPr lang="en-US" dirty="0"/>
                  <a:t> That counts SEATTLE and SEATTLE as different things!</a:t>
                </a:r>
              </a:p>
              <a:p>
                <a:r>
                  <a:rPr lang="en-US" dirty="0"/>
                  <a:t>I swapped the Es (or maybe the Ts)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0912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Overcounting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lstStyle/>
              <a:p>
                <a:r>
                  <a:rPr lang="en-US" dirty="0"/>
                  <a:t>How many anagrams are there of SEATTLE</a:t>
                </a:r>
              </a:p>
              <a:p>
                <a:endParaRPr lang="en-US" dirty="0"/>
              </a:p>
              <a:p>
                <a:r>
                  <a:rPr lang="en-US" dirty="0"/>
                  <a:t>Pretend the order of the Es (and Ts) relative to each other matter (that SEATTLE and SEATTLE are different)</a:t>
                </a:r>
              </a:p>
              <a:p>
                <a:r>
                  <a:rPr lang="en-US" dirty="0"/>
                  <a:t>How many arrangements of S</a:t>
                </a:r>
                <a:r>
                  <a:rPr lang="en-US" dirty="0">
                    <a:solidFill>
                      <a:schemeClr val="accent4"/>
                    </a:solidFill>
                  </a:rPr>
                  <a:t>E</a:t>
                </a:r>
                <a:r>
                  <a:rPr lang="en-US" dirty="0"/>
                  <a:t>A</a:t>
                </a:r>
                <a:r>
                  <a:rPr lang="en-US" dirty="0">
                    <a:solidFill>
                      <a:schemeClr val="accent4"/>
                    </a:solidFill>
                  </a:rPr>
                  <a:t>T</a:t>
                </a:r>
                <a:r>
                  <a:rPr lang="en-US" dirty="0">
                    <a:solidFill>
                      <a:schemeClr val="accent2"/>
                    </a:solidFill>
                  </a:rPr>
                  <a:t>T</a:t>
                </a:r>
                <a:r>
                  <a:rPr lang="en-US" dirty="0"/>
                  <a:t>L</a:t>
                </a:r>
                <a:r>
                  <a:rPr lang="en-US" dirty="0">
                    <a:solidFill>
                      <a:schemeClr val="accent2"/>
                    </a:solidFill>
                  </a:rPr>
                  <a:t>E</a:t>
                </a:r>
                <a:r>
                  <a:rPr lang="en-US" dirty="0"/>
                  <a:t>? </a:t>
                </a:r>
                <a14:m>
                  <m:oMath xmlns:m="http://schemas.openxmlformats.org/officeDocument/2006/math">
                    <m:r>
                      <a:rPr lang="en-US" b="0" i="1" smtClean="0">
                        <a:latin typeface="Cambria Math" panose="02040503050406030204" pitchFamily="18" charset="0"/>
                      </a:rPr>
                      <m:t>7!</m:t>
                    </m:r>
                  </m:oMath>
                </a14:m>
                <a:endParaRPr lang="en-US" dirty="0"/>
              </a:p>
              <a:p>
                <a:r>
                  <a:rPr lang="en-US" dirty="0"/>
                  <a:t>How have we overcounted? Es relative to each other and Ts relative to each other </a:t>
                </a:r>
                <a14:m>
                  <m:oMath xmlns:m="http://schemas.openxmlformats.org/officeDocument/2006/math">
                    <m:r>
                      <a:rPr lang="en-US" b="0" i="1" smtClean="0">
                        <a:latin typeface="Cambria Math" panose="02040503050406030204" pitchFamily="18" charset="0"/>
                      </a:rPr>
                      <m:t>2!⋅2!</m:t>
                    </m:r>
                  </m:oMath>
                </a14:m>
                <a:endParaRPr lang="en-US" dirty="0"/>
              </a:p>
              <a:p>
                <a:r>
                  <a:rPr lang="en-US" dirty="0"/>
                  <a:t>Final answer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2!⋅2!</m:t>
                        </m:r>
                      </m:den>
                    </m:f>
                  </m:oMath>
                </a14:m>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6193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D2A0-02FF-420B-832D-B55224CD3354}"/>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7A77BA-BD1F-4EEA-83D5-61F0C3966AED}"/>
                  </a:ext>
                </a:extLst>
              </p:cNvPr>
              <p:cNvSpPr>
                <a:spLocks noGrp="1"/>
              </p:cNvSpPr>
              <p:nvPr>
                <p:ph idx="1"/>
              </p:nvPr>
            </p:nvSpPr>
            <p:spPr/>
            <p:txBody>
              <a:bodyPr/>
              <a:lstStyle/>
              <a:p>
                <a:r>
                  <a:rPr lang="en-US" b="1" dirty="0"/>
                  <a:t>Complementary Counting</a:t>
                </a:r>
              </a:p>
              <a:p>
                <a:r>
                  <a:rPr lang="en-US" dirty="0"/>
                  <a:t>Count the complement of the set you’re interested in.</a:t>
                </a:r>
              </a:p>
              <a:p>
                <a:endParaRPr lang="en-US" dirty="0"/>
              </a:p>
              <a:p>
                <a:r>
                  <a:rPr lang="en-US" dirty="0"/>
                  <a:t>How many length 5 strings over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𝑧</m:t>
                        </m:r>
                      </m:e>
                    </m:d>
                  </m:oMath>
                </a14:m>
                <a:r>
                  <a:rPr lang="en-US" dirty="0"/>
                  <a:t> are there with </a:t>
                </a:r>
                <a:r>
                  <a:rPr lang="en-US" b="1" dirty="0"/>
                  <a:t>at least</a:t>
                </a:r>
                <a:r>
                  <a:rPr lang="en-US" dirty="0"/>
                  <a:t> </a:t>
                </a:r>
                <a14:m>
                  <m:oMath xmlns:m="http://schemas.openxmlformats.org/officeDocument/2006/math">
                    <m:r>
                      <a:rPr lang="en-US" b="0" i="1" smtClean="0">
                        <a:latin typeface="Cambria Math" panose="02040503050406030204" pitchFamily="18" charset="0"/>
                      </a:rPr>
                      <m:t>1</m:t>
                    </m:r>
                  </m:oMath>
                </a14:m>
                <a:r>
                  <a:rPr lang="en-US" dirty="0"/>
                  <a:t> ‘a’</a:t>
                </a:r>
              </a:p>
              <a:p>
                <a:r>
                  <a:rPr lang="en-US" dirty="0"/>
                  <a:t>Let </a:t>
                </a:r>
                <a14:m>
                  <m:oMath xmlns:m="http://schemas.openxmlformats.org/officeDocument/2006/math">
                    <m:r>
                      <a:rPr lang="en-US" b="0" i="1" smtClean="0">
                        <a:latin typeface="Cambria Math" panose="02040503050406030204" pitchFamily="18" charset="0"/>
                      </a:rPr>
                      <m:t>𝐴</m:t>
                    </m:r>
                  </m:oMath>
                </a14:m>
                <a:r>
                  <a:rPr lang="en-US" dirty="0"/>
                  <a:t> be the set of strings we’re interested in, </a:t>
                </a:r>
                <a14:m>
                  <m:oMath xmlns:m="http://schemas.openxmlformats.org/officeDocument/2006/math">
                    <m:r>
                      <a:rPr lang="en-US" b="0" i="1" smtClean="0">
                        <a:latin typeface="Cambria Math" panose="02040503050406030204" pitchFamily="18" charset="0"/>
                      </a:rPr>
                      <m:t>𝒰</m:t>
                    </m:r>
                  </m:oMath>
                </a14:m>
                <a:r>
                  <a:rPr lang="en-US" dirty="0"/>
                  <a:t> be all length 5 strings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𝒰</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𝒰</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𝐴</m:t>
                            </m:r>
                          </m:e>
                        </m:acc>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26</m:t>
                        </m:r>
                      </m:e>
                      <m:sup>
                        <m:r>
                          <a:rPr lang="en-US" b="0" i="1" smtClean="0">
                            <a:latin typeface="Cambria Math" panose="02040503050406030204" pitchFamily="18" charset="0"/>
                          </a:rPr>
                          <m:t>5</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25</m:t>
                        </m:r>
                      </m:e>
                      <m:sup>
                        <m:r>
                          <a:rPr lang="en-US" b="0" i="1" smtClean="0">
                            <a:latin typeface="Cambria Math" panose="02040503050406030204" pitchFamily="18" charset="0"/>
                          </a:rPr>
                          <m:t>5</m:t>
                        </m:r>
                      </m:sup>
                    </m:sSup>
                  </m:oMath>
                </a14:m>
                <a:endParaRPr lang="en-US" dirty="0"/>
              </a:p>
            </p:txBody>
          </p:sp>
        </mc:Choice>
        <mc:Fallback xmlns="">
          <p:sp>
            <p:nvSpPr>
              <p:cNvPr id="3" name="Content Placeholder 2">
                <a:extLst>
                  <a:ext uri="{FF2B5EF4-FFF2-40B4-BE49-F238E27FC236}">
                    <a16:creationId xmlns:a16="http://schemas.microsoft.com/office/drawing/2014/main" id="{F17A77BA-BD1F-4EEA-83D5-61F0C3966AED}"/>
                  </a:ext>
                </a:extLst>
              </p:cNvPr>
              <p:cNvSpPr>
                <a:spLocks noGrp="1" noRot="1" noChangeAspect="1" noMove="1" noResize="1" noEditPoints="1" noAdjustHandles="1" noChangeArrowheads="1" noChangeShapeType="1" noTextEdit="1"/>
              </p:cNvSpPr>
              <p:nvPr>
                <p:ph idx="1"/>
              </p:nvPr>
            </p:nvSpPr>
            <p:spPr>
              <a:blipFill>
                <a:blip r:embed="rId2"/>
                <a:stretch>
                  <a:fillRect l="-654"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615894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FDC8-A5FA-44E2-B976-4073FD24D2D0}"/>
              </a:ext>
            </a:extLst>
          </p:cNvPr>
          <p:cNvSpPr>
            <a:spLocks noGrp="1"/>
          </p:cNvSpPr>
          <p:nvPr>
            <p:ph type="title"/>
          </p:nvPr>
        </p:nvSpPr>
        <p:spPr/>
        <p:txBody>
          <a:bodyPr/>
          <a:lstStyle/>
          <a:p>
            <a:r>
              <a:rPr lang="en-US" dirty="0"/>
              <a:t>Combination Facts</a:t>
            </a:r>
          </a:p>
        </p:txBody>
      </p:sp>
      <p:sp>
        <p:nvSpPr>
          <p:cNvPr id="5" name="Text Placeholder 4">
            <a:extLst>
              <a:ext uri="{FF2B5EF4-FFF2-40B4-BE49-F238E27FC236}">
                <a16:creationId xmlns:a16="http://schemas.microsoft.com/office/drawing/2014/main" id="{3F588AA1-8190-4A8D-875C-23A182A96B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792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40CF2-ED40-4E73-A0D6-D44664845D7D}"/>
              </a:ext>
            </a:extLst>
          </p:cNvPr>
          <p:cNvSpPr>
            <a:spLocks noGrp="1"/>
          </p:cNvSpPr>
          <p:nvPr>
            <p:ph type="title"/>
          </p:nvPr>
        </p:nvSpPr>
        <p:spPr/>
        <p:txBody>
          <a:bodyPr/>
          <a:lstStyle/>
          <a:p>
            <a:r>
              <a:rPr lang="en-US" dirty="0"/>
              <a:t>Some Facts about combinations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B4A9AB-3FE7-4287-9B21-870678F5DB40}"/>
                  </a:ext>
                </a:extLst>
              </p:cNvPr>
              <p:cNvSpPr>
                <a:spLocks noGrp="1"/>
              </p:cNvSpPr>
              <p:nvPr>
                <p:ph idx="1"/>
              </p:nvPr>
            </p:nvSpPr>
            <p:spPr/>
            <p:txBody>
              <a:bodyPr/>
              <a:lstStyle/>
              <a:p>
                <a:r>
                  <a:rPr lang="en-US" dirty="0"/>
                  <a:t>Symmetry of combinations: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endParaRPr lang="en-US" dirty="0"/>
              </a:p>
              <a:p>
                <a:endParaRPr lang="en-US" dirty="0"/>
              </a:p>
              <a:p>
                <a:r>
                  <a:rPr lang="en-US" dirty="0"/>
                  <a:t>Pascal’s Rule: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5" name="Content Placeholder 4">
                <a:extLst>
                  <a:ext uri="{FF2B5EF4-FFF2-40B4-BE49-F238E27FC236}">
                    <a16:creationId xmlns:a16="http://schemas.microsoft.com/office/drawing/2014/main" id="{C5B4A9AB-3FE7-4287-9B21-870678F5DB40}"/>
                  </a:ext>
                </a:extLst>
              </p:cNvPr>
              <p:cNvSpPr>
                <a:spLocks noGrp="1" noRot="1" noChangeAspect="1" noMove="1" noResize="1" noEditPoints="1" noAdjustHandles="1" noChangeArrowheads="1" noChangeShapeType="1" noTextEdit="1"/>
              </p:cNvSpPr>
              <p:nvPr>
                <p:ph idx="1"/>
              </p:nvPr>
            </p:nvSpPr>
            <p:spPr>
              <a:blipFill>
                <a:blip r:embed="rId2"/>
                <a:stretch>
                  <a:fillRect l="-654" t="-252"/>
                </a:stretch>
              </a:blipFill>
            </p:spPr>
            <p:txBody>
              <a:bodyPr/>
              <a:lstStyle/>
              <a:p>
                <a:r>
                  <a:rPr lang="en-US">
                    <a:noFill/>
                  </a:rPr>
                  <a:t> </a:t>
                </a:r>
              </a:p>
            </p:txBody>
          </p:sp>
        </mc:Fallback>
      </mc:AlternateContent>
    </p:spTree>
    <p:extLst>
      <p:ext uri="{BB962C8B-B14F-4D97-AF65-F5344CB8AC3E}">
        <p14:creationId xmlns:p14="http://schemas.microsoft.com/office/powerpoint/2010/main" val="1303005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4C80-98EE-4F2C-8613-9901960A2212}"/>
              </a:ext>
            </a:extLst>
          </p:cNvPr>
          <p:cNvSpPr>
            <a:spLocks noGrp="1"/>
          </p:cNvSpPr>
          <p:nvPr>
            <p:ph type="title"/>
          </p:nvPr>
        </p:nvSpPr>
        <p:spPr/>
        <p:txBody>
          <a:bodyPr/>
          <a:lstStyle/>
          <a:p>
            <a:r>
              <a:rPr lang="en-US" dirty="0"/>
              <a:t>Two Proofs of Symmetry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438D0B-5912-4490-8D16-F4F2A59696F3}"/>
                  </a:ext>
                </a:extLst>
              </p:cNvPr>
              <p:cNvSpPr>
                <a:spLocks noGrp="1"/>
              </p:cNvSpPr>
              <p:nvPr>
                <p:ph idx="1"/>
              </p:nvPr>
            </p:nvSpPr>
            <p:spPr>
              <a:xfrm>
                <a:off x="575240" y="1463857"/>
                <a:ext cx="3714820" cy="4845504"/>
              </a:xfrm>
            </p:spPr>
            <p:txBody>
              <a:bodyPr/>
              <a:lstStyle/>
              <a:p>
                <a:r>
                  <a:rPr lang="en-US" dirty="0"/>
                  <a:t>Proof 1: By algebra</a:t>
                </a:r>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a14:m>
                <a:br>
                  <a:rPr lang="en-US" b="0" dirty="0"/>
                </a:br>
                <a:endParaRPr lang="en-US" dirty="0"/>
              </a:p>
              <a:p>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en>
                    </m:f>
                  </m:oMath>
                </a14:m>
                <a:endParaRPr lang="en-US" dirty="0"/>
              </a:p>
              <a:p>
                <a:br>
                  <a:rPr lang="en-US" dirty="0"/>
                </a:br>
                <a:r>
                  <a:rPr lang="en-US" dirty="0"/>
                  <a:t>       </a:t>
                </a:r>
                <a14:m>
                  <m:oMath xmlns:m="http://schemas.openxmlformats.org/officeDocument/2006/math">
                    <m:r>
                      <a:rPr lang="en-US" i="1">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1D438D0B-5912-4490-8D16-F4F2A59696F3}"/>
                  </a:ext>
                </a:extLst>
              </p:cNvPr>
              <p:cNvSpPr>
                <a:spLocks noGrp="1" noRot="1" noChangeAspect="1" noMove="1" noResize="1" noEditPoints="1" noAdjustHandles="1" noChangeArrowheads="1" noChangeShapeType="1" noTextEdit="1"/>
              </p:cNvSpPr>
              <p:nvPr>
                <p:ph idx="1"/>
              </p:nvPr>
            </p:nvSpPr>
            <p:spPr>
              <a:xfrm>
                <a:off x="575240" y="1463857"/>
                <a:ext cx="3714820" cy="4845504"/>
              </a:xfrm>
              <a:blipFill>
                <a:blip r:embed="rId2"/>
                <a:stretch>
                  <a:fillRect l="-1967" t="-21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05F2884-3B6A-42E2-BC97-C8C05BE66295}"/>
              </a:ext>
            </a:extLst>
          </p:cNvPr>
          <p:cNvSpPr txBox="1"/>
          <p:nvPr/>
        </p:nvSpPr>
        <p:spPr>
          <a:xfrm>
            <a:off x="3345180" y="1363980"/>
            <a:ext cx="6720840" cy="3970318"/>
          </a:xfrm>
          <a:prstGeom prst="rect">
            <a:avLst/>
          </a:prstGeom>
          <a:noFill/>
        </p:spPr>
        <p:txBody>
          <a:bodyPr wrap="square" rtlCol="0">
            <a:spAutoFit/>
          </a:bodyPr>
          <a:lstStyle/>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br>
              <a:rPr lang="en-US" sz="2800" dirty="0">
                <a:latin typeface="Segoe UI Semilight" panose="020B0402040204020203" pitchFamily="34" charset="0"/>
                <a:cs typeface="Segoe UI Semilight" panose="020B0402040204020203" pitchFamily="34" charset="0"/>
              </a:rPr>
            </a:b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Algebra (commutativity of multiplication)</a:t>
            </a: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p>
          <a:p>
            <a:endParaRPr lang="en-US" sz="2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8537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9FA2-43C3-4E4E-8028-F73DB5EE46C0}"/>
              </a:ext>
            </a:extLst>
          </p:cNvPr>
          <p:cNvSpPr>
            <a:spLocks noGrp="1"/>
          </p:cNvSpPr>
          <p:nvPr>
            <p:ph type="title"/>
          </p:nvPr>
        </p:nvSpPr>
        <p:spPr/>
        <p:txBody>
          <a:bodyPr/>
          <a:lstStyle/>
          <a:p>
            <a:r>
              <a:rPr lang="en-US" dirty="0"/>
              <a:t>Two Proofs of Symmetry</a:t>
            </a:r>
          </a:p>
        </p:txBody>
      </p:sp>
      <p:sp>
        <p:nvSpPr>
          <p:cNvPr id="3" name="Content Placeholder 2">
            <a:extLst>
              <a:ext uri="{FF2B5EF4-FFF2-40B4-BE49-F238E27FC236}">
                <a16:creationId xmlns:a16="http://schemas.microsoft.com/office/drawing/2014/main" id="{9E608616-8E4E-4956-B5E8-7E2BB816C561}"/>
              </a:ext>
            </a:extLst>
          </p:cNvPr>
          <p:cNvSpPr>
            <a:spLocks noGrp="1"/>
          </p:cNvSpPr>
          <p:nvPr>
            <p:ph idx="1"/>
          </p:nvPr>
        </p:nvSpPr>
        <p:spPr/>
        <p:txBody>
          <a:bodyPr/>
          <a:lstStyle/>
          <a:p>
            <a:r>
              <a:rPr lang="en-US" dirty="0"/>
              <a:t>Wasn’t that a great proof. </a:t>
            </a:r>
          </a:p>
          <a:p>
            <a:r>
              <a:rPr lang="en-US" dirty="0"/>
              <a:t>Airtight. No disputing it.</a:t>
            </a:r>
          </a:p>
          <a:p>
            <a:endParaRPr lang="en-US" dirty="0"/>
          </a:p>
          <a:p>
            <a:r>
              <a:rPr lang="en-US" dirty="0"/>
              <a:t>Got to say “commutativity of multiplication.”</a:t>
            </a:r>
          </a:p>
          <a:p>
            <a:endParaRPr lang="en-US" dirty="0"/>
          </a:p>
          <a:p>
            <a:r>
              <a:rPr lang="en-US" dirty="0"/>
              <a:t>But…do you know </a:t>
            </a:r>
            <a:r>
              <a:rPr lang="en-US" i="1" dirty="0"/>
              <a:t>why</a:t>
            </a:r>
            <a:r>
              <a:rPr lang="en-US" dirty="0"/>
              <a:t>? Can you </a:t>
            </a:r>
            <a:r>
              <a:rPr lang="en-US" i="1" dirty="0"/>
              <a:t>feel </a:t>
            </a:r>
            <a:r>
              <a:rPr lang="en-US" dirty="0"/>
              <a:t>why it’s true?</a:t>
            </a:r>
          </a:p>
        </p:txBody>
      </p:sp>
    </p:spTree>
    <p:extLst>
      <p:ext uri="{BB962C8B-B14F-4D97-AF65-F5344CB8AC3E}">
        <p14:creationId xmlns:p14="http://schemas.microsoft.com/office/powerpoint/2010/main" val="277463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8FF5-ACC1-479B-8E5D-4609822DEF6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2A3EB89-D4E4-4FC0-BF51-58788F91F9C5}"/>
              </a:ext>
            </a:extLst>
          </p:cNvPr>
          <p:cNvSpPr>
            <a:spLocks noGrp="1"/>
          </p:cNvSpPr>
          <p:nvPr>
            <p:ph idx="1"/>
          </p:nvPr>
        </p:nvSpPr>
        <p:spPr>
          <a:xfrm>
            <a:off x="575240" y="1463856"/>
            <a:ext cx="11187258" cy="5130867"/>
          </a:xfrm>
        </p:spPr>
        <p:txBody>
          <a:bodyPr>
            <a:normAutofit/>
          </a:bodyPr>
          <a:lstStyle/>
          <a:p>
            <a:r>
              <a:rPr lang="en-US" dirty="0"/>
              <a:t>Homework 1 will come out tonight.</a:t>
            </a:r>
          </a:p>
          <a:p>
            <a:r>
              <a:rPr lang="en-US" dirty="0"/>
              <a:t>Mostly written problems. </a:t>
            </a:r>
          </a:p>
          <a:p>
            <a:r>
              <a:rPr lang="en-US" dirty="0"/>
              <a:t>Every written problem requires a </a:t>
            </a:r>
            <a:r>
              <a:rPr lang="en-US" b="1" dirty="0"/>
              <a:t>justification. </a:t>
            </a:r>
          </a:p>
          <a:p>
            <a:r>
              <a:rPr lang="en-US" b="1" dirty="0"/>
              <a:t>Not </a:t>
            </a:r>
            <a:r>
              <a:rPr lang="en-US" dirty="0"/>
              <a:t>a proof (unless we say to prove something). But enough explanation that someone who followed lecture but hasn’t seen the problem would fully understand where your answer came from (and believe it’s correct)</a:t>
            </a:r>
          </a:p>
          <a:p>
            <a:r>
              <a:rPr lang="en-US" dirty="0"/>
              <a:t>There’s also one programming question – submission on </a:t>
            </a:r>
            <a:r>
              <a:rPr lang="en-US" dirty="0" err="1"/>
              <a:t>gradescope</a:t>
            </a:r>
            <a:r>
              <a:rPr lang="en-US" dirty="0"/>
              <a:t>, but it will be easiest to do the questions on Ed (Ed has a python interpreter built in, you could set up your own python environment, but Ed will be sufficient for this quarter). </a:t>
            </a:r>
          </a:p>
        </p:txBody>
      </p:sp>
    </p:spTree>
    <p:extLst>
      <p:ext uri="{BB962C8B-B14F-4D97-AF65-F5344CB8AC3E}">
        <p14:creationId xmlns:p14="http://schemas.microsoft.com/office/powerpoint/2010/main" val="1696275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9702-4654-4771-A808-502E1292586F}"/>
              </a:ext>
            </a:extLst>
          </p:cNvPr>
          <p:cNvSpPr>
            <a:spLocks noGrp="1"/>
          </p:cNvSpPr>
          <p:nvPr>
            <p:ph type="title"/>
          </p:nvPr>
        </p:nvSpPr>
        <p:spPr/>
        <p:txBody>
          <a:bodyPr/>
          <a:lstStyle/>
          <a:p>
            <a:r>
              <a:rPr lang="en-US" dirty="0"/>
              <a:t>Two Proofs of Symmetry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844E0-8B83-44FF-8CA9-2EF36DC2614E}"/>
                  </a:ext>
                </a:extLst>
              </p:cNvPr>
              <p:cNvSpPr>
                <a:spLocks noGrp="1"/>
              </p:cNvSpPr>
              <p:nvPr>
                <p:ph idx="1"/>
              </p:nvPr>
            </p:nvSpPr>
            <p:spPr>
              <a:xfrm>
                <a:off x="575240" y="1463856"/>
                <a:ext cx="11479600" cy="5130867"/>
              </a:xfrm>
            </p:spPr>
            <p:txBody>
              <a:bodyPr>
                <a:normAutofit/>
              </a:bodyPr>
              <a:lstStyle/>
              <a:p>
                <a:r>
                  <a:rPr lang="en-US" dirty="0"/>
                  <a:t>Suppose you have </a:t>
                </a:r>
                <a14:m>
                  <m:oMath xmlns:m="http://schemas.openxmlformats.org/officeDocument/2006/math">
                    <m:r>
                      <a:rPr lang="en-US" b="0" i="1" smtClean="0">
                        <a:latin typeface="Cambria Math" panose="02040503050406030204" pitchFamily="18" charset="0"/>
                      </a:rPr>
                      <m:t>𝑛</m:t>
                    </m:r>
                  </m:oMath>
                </a14:m>
                <a:r>
                  <a:rPr lang="en-US" dirty="0"/>
                  <a:t> people, and need to choose </a:t>
                </a:r>
                <a14:m>
                  <m:oMath xmlns:m="http://schemas.openxmlformats.org/officeDocument/2006/math">
                    <m:r>
                      <a:rPr lang="en-US" b="0" i="1" smtClean="0">
                        <a:latin typeface="Cambria Math" panose="02040503050406030204" pitchFamily="18" charset="0"/>
                      </a:rPr>
                      <m:t>𝑘</m:t>
                    </m:r>
                  </m:oMath>
                </a14:m>
                <a:r>
                  <a:rPr lang="en-US" dirty="0"/>
                  <a:t> people to be on your team. We will count the number of possible teams two different ways. </a:t>
                </a:r>
              </a:p>
              <a:p>
                <a:r>
                  <a:rPr lang="en-US" b="1" dirty="0"/>
                  <a:t>Way 1</a:t>
                </a:r>
                <a:r>
                  <a:rPr lang="en-US" dirty="0"/>
                  <a:t>: We choose the </a:t>
                </a:r>
                <a14:m>
                  <m:oMath xmlns:m="http://schemas.openxmlformats.org/officeDocument/2006/math">
                    <m:r>
                      <a:rPr lang="en-US" b="0" i="1" smtClean="0">
                        <a:latin typeface="Cambria Math" panose="02040503050406030204" pitchFamily="18" charset="0"/>
                      </a:rPr>
                      <m:t>𝑘</m:t>
                    </m:r>
                  </m:oMath>
                </a14:m>
                <a:r>
                  <a:rPr lang="en-US" dirty="0"/>
                  <a:t> people to be on the team. Since order doesn’t matter (you’re on the team or not),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possible teams.</a:t>
                </a:r>
              </a:p>
              <a:p>
                <a:r>
                  <a:rPr lang="en-US" b="1" dirty="0"/>
                  <a:t>Way 2</a:t>
                </a:r>
                <a:r>
                  <a:rPr lang="en-US" dirty="0"/>
                  <a:t>: We choose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people to NOT be on the team. Everyone else is on it. Since order again doesn’t matter,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 possible ways to choose the team. </a:t>
                </a:r>
              </a:p>
              <a:p>
                <a:r>
                  <a:rPr lang="en-US" dirty="0"/>
                  <a:t>Since we’re counting the same thing, the numbers must be equal.</a:t>
                </a:r>
                <a:br>
                  <a:rPr lang="en-US" dirty="0"/>
                </a:br>
                <a:r>
                  <a:rPr lang="en-US" dirty="0"/>
                  <a:t>So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3" name="Content Placeholder 2">
                <a:extLst>
                  <a:ext uri="{FF2B5EF4-FFF2-40B4-BE49-F238E27FC236}">
                    <a16:creationId xmlns:a16="http://schemas.microsoft.com/office/drawing/2014/main" id="{3F2844E0-8B83-44FF-8CA9-2EF36DC2614E}"/>
                  </a:ext>
                </a:extLst>
              </p:cNvPr>
              <p:cNvSpPr>
                <a:spLocks noGrp="1" noRot="1" noChangeAspect="1" noMove="1" noResize="1" noEditPoints="1" noAdjustHandles="1" noChangeArrowheads="1" noChangeShapeType="1" noTextEdit="1"/>
              </p:cNvSpPr>
              <p:nvPr>
                <p:ph idx="1"/>
              </p:nvPr>
            </p:nvSpPr>
            <p:spPr>
              <a:xfrm>
                <a:off x="575240" y="1463856"/>
                <a:ext cx="11479600" cy="5130867"/>
              </a:xfrm>
              <a:blipFill>
                <a:blip r:embed="rId2"/>
                <a:stretch>
                  <a:fillRect l="-690" t="-2019" r="-584"/>
                </a:stretch>
              </a:blipFill>
            </p:spPr>
            <p:txBody>
              <a:bodyPr/>
              <a:lstStyle/>
              <a:p>
                <a:r>
                  <a:rPr lang="en-US">
                    <a:noFill/>
                  </a:rPr>
                  <a:t> </a:t>
                </a:r>
              </a:p>
            </p:txBody>
          </p:sp>
        </mc:Fallback>
      </mc:AlternateContent>
    </p:spTree>
    <p:extLst>
      <p:ext uri="{BB962C8B-B14F-4D97-AF65-F5344CB8AC3E}">
        <p14:creationId xmlns:p14="http://schemas.microsoft.com/office/powerpoint/2010/main" val="30596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A65A48E-40CE-4E41-BED4-710D219D5C16}"/>
                  </a:ext>
                </a:extLst>
              </p:cNvPr>
              <p:cNvSpPr>
                <a:spLocks noGrp="1"/>
              </p:cNvSpPr>
              <p:nvPr>
                <p:ph type="title"/>
              </p:nvPr>
            </p:nvSpPr>
            <p:spPr/>
            <p:txBody>
              <a:bodyPr/>
              <a:lstStyle/>
              <a:p>
                <a:r>
                  <a:rPr lang="en-US" dirty="0"/>
                  <a:t>Pascal’s Rule: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2" name="Title 1">
                <a:extLst>
                  <a:ext uri="{FF2B5EF4-FFF2-40B4-BE49-F238E27FC236}">
                    <a16:creationId xmlns:a16="http://schemas.microsoft.com/office/drawing/2014/main" id="{0A65A48E-40CE-4E41-BED4-710D219D5C16}"/>
                  </a:ext>
                </a:extLst>
              </p:cNvPr>
              <p:cNvSpPr>
                <a:spLocks noGrp="1" noRot="1" noChangeAspect="1" noMove="1" noResize="1" noEditPoints="1" noAdjustHandles="1" noChangeArrowheads="1" noChangeShapeType="1" noTextEdit="1"/>
              </p:cNvSpPr>
              <p:nvPr>
                <p:ph type="title"/>
              </p:nvPr>
            </p:nvSpPr>
            <p:spPr>
              <a:blipFill>
                <a:blip r:embed="rId2"/>
                <a:stretch>
                  <a:fillRect l="-2179" t="-7784" b="-8383"/>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CF4DF70E-219C-43B9-A977-A810C58891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114" y="1588347"/>
            <a:ext cx="10851605" cy="4698153"/>
          </a:xfrm>
        </p:spPr>
      </p:pic>
    </p:spTree>
    <p:extLst>
      <p:ext uri="{BB962C8B-B14F-4D97-AF65-F5344CB8AC3E}">
        <p14:creationId xmlns:p14="http://schemas.microsoft.com/office/powerpoint/2010/main" val="1814455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8EFE07-83FD-4E0C-9E96-B81CACB6D680}"/>
                  </a:ext>
                </a:extLst>
              </p:cNvPr>
              <p:cNvSpPr>
                <a:spLocks noGrp="1"/>
              </p:cNvSpPr>
              <p:nvPr>
                <p:ph type="title"/>
              </p:nvPr>
            </p:nvSpPr>
            <p:spPr/>
            <p:txBody>
              <a:bodyPr/>
              <a:lstStyle/>
              <a:p>
                <a:r>
                  <a:rPr lang="en-US" dirty="0"/>
                  <a:t>Pascal’s Rule: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den>
                        </m:f>
                      </m:e>
                    </m:d>
                  </m:oMath>
                </a14:m>
                <a:endParaRPr lang="en-US" dirty="0"/>
              </a:p>
            </p:txBody>
          </p:sp>
        </mc:Choice>
        <mc:Fallback xmlns="">
          <p:sp>
            <p:nvSpPr>
              <p:cNvPr id="2" name="Title 1">
                <a:extLst>
                  <a:ext uri="{FF2B5EF4-FFF2-40B4-BE49-F238E27FC236}">
                    <a16:creationId xmlns:a16="http://schemas.microsoft.com/office/drawing/2014/main" id="{D58EFE07-83FD-4E0C-9E96-B81CACB6D680}"/>
                  </a:ext>
                </a:extLst>
              </p:cNvPr>
              <p:cNvSpPr>
                <a:spLocks noGrp="1" noRot="1" noChangeAspect="1" noMove="1" noResize="1" noEditPoints="1" noAdjustHandles="1" noChangeArrowheads="1" noChangeShapeType="1" noTextEdit="1"/>
              </p:cNvSpPr>
              <p:nvPr>
                <p:ph type="title"/>
              </p:nvPr>
            </p:nvSpPr>
            <p:spPr>
              <a:blipFill>
                <a:blip r:embed="rId2"/>
                <a:stretch>
                  <a:fillRect l="-2179" t="-7784" b="-8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6D3A9-34F9-4C6F-9389-24ACF5DA0B11}"/>
                  </a:ext>
                </a:extLst>
              </p:cNvPr>
              <p:cNvSpPr>
                <a:spLocks noGrp="1"/>
              </p:cNvSpPr>
              <p:nvPr>
                <p:ph idx="1"/>
              </p:nvPr>
            </p:nvSpPr>
            <p:spPr>
              <a:xfrm>
                <a:off x="575240" y="1463856"/>
                <a:ext cx="11464360" cy="5302703"/>
              </a:xfrm>
            </p:spPr>
            <p:txBody>
              <a:bodyPr>
                <a:normAutofit lnSpcReduction="10000"/>
              </a:bodyPr>
              <a:lstStyle/>
              <a:p>
                <a:r>
                  <a:rPr lang="en-US" dirty="0"/>
                  <a:t>You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other people are trying out for a </a:t>
                </a:r>
                <a14:m>
                  <m:oMath xmlns:m="http://schemas.openxmlformats.org/officeDocument/2006/math">
                    <m:r>
                      <a:rPr lang="en-US" b="0" i="1" smtClean="0">
                        <a:latin typeface="Cambria Math" panose="02040503050406030204" pitchFamily="18" charset="0"/>
                      </a:rPr>
                      <m:t>𝑘</m:t>
                    </m:r>
                  </m:oMath>
                </a14:m>
                <a:r>
                  <a:rPr lang="en-US" dirty="0"/>
                  <a:t> person team. How many possible teams are there?</a:t>
                </a:r>
              </a:p>
              <a:p>
                <a:r>
                  <a:rPr lang="en-US" b="1" dirty="0"/>
                  <a:t>Way 1</a:t>
                </a:r>
                <a:r>
                  <a:rPr lang="en-US" dirty="0"/>
                  <a:t>: There are </a:t>
                </a:r>
                <a14:m>
                  <m:oMath xmlns:m="http://schemas.openxmlformats.org/officeDocument/2006/math">
                    <m:r>
                      <a:rPr lang="en-US" b="0" i="1" smtClean="0">
                        <a:latin typeface="Cambria Math" panose="02040503050406030204" pitchFamily="18" charset="0"/>
                      </a:rPr>
                      <m:t>𝑛</m:t>
                    </m:r>
                  </m:oMath>
                </a14:m>
                <a:r>
                  <a:rPr lang="en-US" dirty="0"/>
                  <a:t> people total, of which we’re choosing </a:t>
                </a:r>
                <a14:m>
                  <m:oMath xmlns:m="http://schemas.openxmlformats.org/officeDocument/2006/math">
                    <m:r>
                      <a:rPr lang="en-US" b="0" i="1" smtClean="0">
                        <a:latin typeface="Cambria Math" panose="02040503050406030204" pitchFamily="18" charset="0"/>
                      </a:rPr>
                      <m:t>𝑘</m:t>
                    </m:r>
                  </m:oMath>
                </a14:m>
                <a:r>
                  <a:rPr lang="en-US" dirty="0"/>
                  <a:t> (and since it’s a team order doesn’t matter)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a:t>
                </a:r>
              </a:p>
              <a:p>
                <a:r>
                  <a:rPr lang="en-US" b="1" dirty="0"/>
                  <a:t>Way 2</a:t>
                </a:r>
                <a:r>
                  <a:rPr lang="en-US" dirty="0"/>
                  <a:t>: There are two types of teams. Those for which you make the team, and those for which you don’t. </a:t>
                </a:r>
              </a:p>
              <a:p>
                <a:pPr lvl="1"/>
                <a:r>
                  <a:rPr lang="en-US" dirty="0"/>
                  <a:t>If you do make the team, then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also make it. </a:t>
                </a:r>
              </a:p>
              <a:p>
                <a:pPr lvl="1"/>
                <a:r>
                  <a:rPr lang="en-US" dirty="0"/>
                  <a:t>If you don’t make the team, </a:t>
                </a:r>
                <a14:m>
                  <m:oMath xmlns:m="http://schemas.openxmlformats.org/officeDocument/2006/math">
                    <m:r>
                      <a:rPr lang="en-US" b="0" i="1" smtClean="0">
                        <a:latin typeface="Cambria Math" panose="02040503050406030204" pitchFamily="18" charset="0"/>
                      </a:rPr>
                      <m:t>𝑘</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also make it.</a:t>
                </a:r>
              </a:p>
              <a:p>
                <a:pPr lvl="1"/>
                <a:r>
                  <a:rPr lang="en-US" sz="2800" dirty="0"/>
                  <a:t>Overall, by sum rule, </a:t>
                </a:r>
                <a14:m>
                  <m:oMath xmlns:m="http://schemas.openxmlformats.org/officeDocument/2006/math">
                    <m:d>
                      <m:dPr>
                        <m:ctrlPr>
                          <a:rPr lang="en-US" sz="2800" i="1" smtClean="0">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r>
                              <a:rPr lang="en-US" sz="2800" b="0" i="1" smtClean="0">
                                <a:latin typeface="Cambria Math" panose="02040503050406030204" pitchFamily="18" charset="0"/>
                              </a:rPr>
                              <m:t>−1</m:t>
                            </m:r>
                          </m:den>
                        </m:f>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type m:val="noBa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den>
                        </m:f>
                      </m:e>
                    </m:d>
                  </m:oMath>
                </a14:m>
                <a:r>
                  <a:rPr lang="en-US" sz="2800" dirty="0"/>
                  <a:t>.</a:t>
                </a:r>
              </a:p>
              <a:p>
                <a:pPr lvl="1"/>
                <a:r>
                  <a:rPr lang="en-US" sz="2800" dirty="0"/>
                  <a:t>Since we’re computing the same number two different ways, they must be equal. So: </a:t>
                </a:r>
                <a14:m>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𝑘</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−1</m:t>
                            </m:r>
                          </m:num>
                          <m:den>
                            <m:r>
                              <a:rPr lang="en-US" sz="2800" i="1">
                                <a:latin typeface="Cambria Math" panose="02040503050406030204" pitchFamily="18" charset="0"/>
                              </a:rPr>
                              <m:t>𝑘</m:t>
                            </m:r>
                            <m:r>
                              <a:rPr lang="en-US" sz="2800" i="1">
                                <a:latin typeface="Cambria Math" panose="02040503050406030204" pitchFamily="18" charset="0"/>
                              </a:rPr>
                              <m:t>−1</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−1</m:t>
                            </m:r>
                          </m:num>
                          <m:den>
                            <m:r>
                              <a:rPr lang="en-US" sz="2800" i="1">
                                <a:latin typeface="Cambria Math" panose="02040503050406030204" pitchFamily="18" charset="0"/>
                              </a:rPr>
                              <m:t>𝑘</m:t>
                            </m:r>
                          </m:den>
                        </m:f>
                      </m:e>
                    </m:d>
                  </m:oMath>
                </a14:m>
                <a:endParaRPr lang="en-US" sz="2800" dirty="0"/>
              </a:p>
              <a:p>
                <a:pPr lvl="1"/>
                <a:endParaRPr lang="en-US" sz="2800" dirty="0"/>
              </a:p>
            </p:txBody>
          </p:sp>
        </mc:Choice>
        <mc:Fallback xmlns="">
          <p:sp>
            <p:nvSpPr>
              <p:cNvPr id="3" name="Content Placeholder 2">
                <a:extLst>
                  <a:ext uri="{FF2B5EF4-FFF2-40B4-BE49-F238E27FC236}">
                    <a16:creationId xmlns:a16="http://schemas.microsoft.com/office/drawing/2014/main" id="{6CA6D3A9-34F9-4C6F-9389-24ACF5DA0B11}"/>
                  </a:ext>
                </a:extLst>
              </p:cNvPr>
              <p:cNvSpPr>
                <a:spLocks noGrp="1" noRot="1" noChangeAspect="1" noMove="1" noResize="1" noEditPoints="1" noAdjustHandles="1" noChangeArrowheads="1" noChangeShapeType="1" noTextEdit="1"/>
              </p:cNvSpPr>
              <p:nvPr>
                <p:ph idx="1"/>
              </p:nvPr>
            </p:nvSpPr>
            <p:spPr>
              <a:xfrm>
                <a:off x="575240" y="1463856"/>
                <a:ext cx="11464360" cy="5302703"/>
              </a:xfrm>
              <a:blipFill>
                <a:blip r:embed="rId3"/>
                <a:stretch>
                  <a:fillRect l="-691" t="-2759" r="-1808"/>
                </a:stretch>
              </a:blipFill>
            </p:spPr>
            <p:txBody>
              <a:bodyPr/>
              <a:lstStyle/>
              <a:p>
                <a:r>
                  <a:rPr lang="en-US">
                    <a:noFill/>
                  </a:rPr>
                  <a:t> </a:t>
                </a:r>
              </a:p>
            </p:txBody>
          </p:sp>
        </mc:Fallback>
      </mc:AlternateContent>
    </p:spTree>
    <p:extLst>
      <p:ext uri="{BB962C8B-B14F-4D97-AF65-F5344CB8AC3E}">
        <p14:creationId xmlns:p14="http://schemas.microsoft.com/office/powerpoint/2010/main" val="35254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Takeaways</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p:txBody>
          <a:bodyPr/>
          <a:lstStyle/>
          <a:p>
            <a:r>
              <a:rPr lang="en-US" dirty="0"/>
              <a:t>Formulas for factorial, permutations, combinations.</a:t>
            </a:r>
          </a:p>
          <a:p>
            <a:r>
              <a:rPr lang="en-US" dirty="0"/>
              <a:t>A useful trick for counting is to pretend order matters, then account for the overcounting at the end (by dividing out repetitions)</a:t>
            </a:r>
          </a:p>
          <a:p>
            <a:r>
              <a:rPr lang="en-US" dirty="0"/>
              <a:t>When trying to prove facts about counting, try to have each side of the equation count the same thing.</a:t>
            </a:r>
          </a:p>
          <a:p>
            <a:pPr lvl="1"/>
            <a:r>
              <a:rPr lang="en-US" dirty="0"/>
              <a:t>Much more fun and much more informative than just churning through algebra.</a:t>
            </a:r>
          </a:p>
        </p:txBody>
      </p:sp>
    </p:spTree>
    <p:extLst>
      <p:ext uri="{BB962C8B-B14F-4D97-AF65-F5344CB8AC3E}">
        <p14:creationId xmlns:p14="http://schemas.microsoft.com/office/powerpoint/2010/main" val="157480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3AFF86-3C1B-44CC-B66E-A923118396CC}"/>
              </a:ext>
            </a:extLst>
          </p:cNvPr>
          <p:cNvSpPr>
            <a:spLocks noGrp="1"/>
          </p:cNvSpPr>
          <p:nvPr>
            <p:ph type="title"/>
          </p:nvPr>
        </p:nvSpPr>
        <p:spPr/>
        <p:txBody>
          <a:bodyPr/>
          <a:lstStyle/>
          <a:p>
            <a:r>
              <a:rPr lang="en-US" dirty="0"/>
              <a:t>Extra Practice</a:t>
            </a:r>
          </a:p>
        </p:txBody>
      </p:sp>
      <p:sp>
        <p:nvSpPr>
          <p:cNvPr id="5" name="Text Placeholder 4">
            <a:extLst>
              <a:ext uri="{FF2B5EF4-FFF2-40B4-BE49-F238E27FC236}">
                <a16:creationId xmlns:a16="http://schemas.microsoft.com/office/drawing/2014/main" id="{6F18E84B-9C90-49C0-8D62-12E747DC6C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4914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CB3AE9-C4ED-4727-B1E5-52C378148F1D}"/>
              </a:ext>
            </a:extLst>
          </p:cNvPr>
          <p:cNvSpPr>
            <a:spLocks noGrp="1"/>
          </p:cNvSpPr>
          <p:nvPr>
            <p:ph type="title"/>
          </p:nvPr>
        </p:nvSpPr>
        <p:spPr/>
        <p:txBody>
          <a:bodyPr/>
          <a:lstStyle/>
          <a:p>
            <a:r>
              <a:rPr lang="en-US" dirty="0"/>
              <a:t>Books, revisited</a:t>
            </a:r>
          </a:p>
        </p:txBody>
      </p:sp>
      <p:sp>
        <p:nvSpPr>
          <p:cNvPr id="5" name="Content Placeholder 4">
            <a:extLst>
              <a:ext uri="{FF2B5EF4-FFF2-40B4-BE49-F238E27FC236}">
                <a16:creationId xmlns:a16="http://schemas.microsoft.com/office/drawing/2014/main" id="{ACC879A2-F02E-4F63-A4C4-C8138D84248D}"/>
              </a:ext>
            </a:extLst>
          </p:cNvPr>
          <p:cNvSpPr>
            <a:spLocks noGrp="1"/>
          </p:cNvSpPr>
          <p:nvPr>
            <p:ph idx="1"/>
          </p:nvPr>
        </p:nvSpPr>
        <p:spPr/>
        <p:txBody>
          <a:bodyPr/>
          <a:lstStyle/>
          <a:p>
            <a:r>
              <a:rPr lang="en-US" dirty="0"/>
              <a:t>Remember the books problem from lecture 1? Books 1,2,3,4,5 need to be assigned to Alice, Bob, and Charlie (each book to exactly one person).</a:t>
            </a:r>
          </a:p>
          <a:p>
            <a:r>
              <a:rPr lang="en-US" dirty="0"/>
              <a:t>Now that we know combinations, try a sequential process approach. It won’t be as nice as the change of perspective, but we can make it work.</a:t>
            </a:r>
          </a:p>
          <a:p>
            <a:endParaRPr lang="en-US" dirty="0"/>
          </a:p>
          <a:p>
            <a:r>
              <a:rPr lang="en-US" dirty="0"/>
              <a:t>Break into cases based on how many books Alice gets, use the sum rule to combine.</a:t>
            </a:r>
          </a:p>
        </p:txBody>
      </p:sp>
    </p:spTree>
    <p:extLst>
      <p:ext uri="{BB962C8B-B14F-4D97-AF65-F5344CB8AC3E}">
        <p14:creationId xmlns:p14="http://schemas.microsoft.com/office/powerpoint/2010/main" val="1094399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7376-E043-4402-B844-64C0FE7F7943}"/>
              </a:ext>
            </a:extLst>
          </p:cNvPr>
          <p:cNvSpPr>
            <a:spLocks noGrp="1"/>
          </p:cNvSpPr>
          <p:nvPr>
            <p:ph type="title"/>
          </p:nvPr>
        </p:nvSpPr>
        <p:spPr/>
        <p:txBody>
          <a:bodyPr/>
          <a:lstStyle/>
          <a:p>
            <a:r>
              <a:rPr lang="en-US" dirty="0"/>
              <a:t>Books,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82DA-5C74-4819-A6E5-29AB2FEFBBFC}"/>
                  </a:ext>
                </a:extLst>
              </p:cNvPr>
              <p:cNvSpPr>
                <a:spLocks noGrp="1"/>
              </p:cNvSpPr>
              <p:nvPr>
                <p:ph idx="1"/>
              </p:nvPr>
            </p:nvSpPr>
            <p:spPr/>
            <p:txBody>
              <a:bodyPr/>
              <a:lstStyle/>
              <a:p>
                <a:r>
                  <a:rPr lang="en-US" dirty="0"/>
                  <a:t>Step 1: give Alice gets </a:t>
                </a:r>
                <a14:m>
                  <m:oMath xmlns:m="http://schemas.openxmlformats.org/officeDocument/2006/math">
                    <m:r>
                      <a:rPr lang="en-US" b="0" i="1" smtClean="0">
                        <a:latin typeface="Cambria Math" panose="02040503050406030204" pitchFamily="18" charset="0"/>
                      </a:rPr>
                      <m:t>0</m:t>
                    </m:r>
                  </m:oMath>
                </a14:m>
                <a:r>
                  <a:rPr lang="en-US" dirty="0"/>
                  <a:t> books (1 way to do this)</a:t>
                </a:r>
              </a:p>
              <a:p>
                <a:r>
                  <a:rPr lang="en-US" dirty="0"/>
                  <a:t>Step 2: give Bob a subset of the remaining books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 ways.</a:t>
                </a:r>
              </a:p>
              <a:p>
                <a:r>
                  <a:rPr lang="en-US" dirty="0"/>
                  <a:t>Step 3: give Charlie the remaining books (no choice – 1 way)</a:t>
                </a:r>
              </a:p>
              <a:p>
                <a14:m>
                  <m:oMath xmlns:m="http://schemas.openxmlformats.org/officeDocument/2006/math">
                    <m:r>
                      <a:rPr lang="en-US" b="0" i="1" smtClean="0">
                        <a:latin typeface="Cambria Math" panose="02040503050406030204" pitchFamily="18" charset="0"/>
                      </a:rPr>
                      <m:t>+</m:t>
                    </m:r>
                  </m:oMath>
                </a14:m>
                <a:endParaRPr lang="en-US" dirty="0"/>
              </a:p>
              <a:p>
                <a:r>
                  <a:rPr lang="en-US" dirty="0"/>
                  <a:t>Step 1: give Alice </a:t>
                </a:r>
                <a14:m>
                  <m:oMath xmlns:m="http://schemas.openxmlformats.org/officeDocument/2006/math">
                    <m:r>
                      <a:rPr lang="en-US" b="0" i="1" smtClean="0">
                        <a:latin typeface="Cambria Math" panose="02040503050406030204" pitchFamily="18" charset="0"/>
                      </a:rPr>
                      <m:t>1</m:t>
                    </m:r>
                  </m:oMath>
                </a14:m>
                <a:r>
                  <a:rPr lang="en-US" dirty="0"/>
                  <a:t> book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e>
                    </m:d>
                  </m:oMath>
                </a14:m>
                <a:r>
                  <a:rPr lang="en-US" dirty="0"/>
                  <a:t> ways to do this)</a:t>
                </a:r>
              </a:p>
              <a:p>
                <a:r>
                  <a:rPr lang="en-US" dirty="0"/>
                  <a:t>Step 2: give Bob a subset of the </a:t>
                </a:r>
                <a14:m>
                  <m:oMath xmlns:m="http://schemas.openxmlformats.org/officeDocument/2006/math">
                    <m:r>
                      <a:rPr lang="en-US" b="0" i="1" smtClean="0">
                        <a:latin typeface="Cambria Math" panose="02040503050406030204" pitchFamily="18" charset="0"/>
                      </a:rPr>
                      <m:t>4</m:t>
                    </m:r>
                  </m:oMath>
                </a14:m>
                <a:r>
                  <a:rPr lang="en-US" dirty="0"/>
                  <a:t> remaining books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oMath>
                </a14:m>
                <a:r>
                  <a:rPr lang="en-US" dirty="0"/>
                  <a:t> ways.</a:t>
                </a:r>
              </a:p>
              <a:p>
                <a:r>
                  <a:rPr lang="en-US" dirty="0"/>
                  <a:t>Step 3: give Charlie the remaining books (no choice – 1 way)</a:t>
                </a:r>
              </a:p>
              <a:p>
                <a14:m>
                  <m:oMath xmlns:m="http://schemas.openxmlformats.org/officeDocument/2006/math">
                    <m:r>
                      <a:rPr lang="en-US" b="0" i="1"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867082DA-5C74-4819-A6E5-29AB2FEFBBF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7929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3A4-3E4D-47D9-AEED-1510EA341A0A}"/>
              </a:ext>
            </a:extLst>
          </p:cNvPr>
          <p:cNvSpPr>
            <a:spLocks noGrp="1"/>
          </p:cNvSpPr>
          <p:nvPr>
            <p:ph type="title"/>
          </p:nvPr>
        </p:nvSpPr>
        <p:spPr/>
        <p:txBody>
          <a:bodyPr/>
          <a:lstStyle/>
          <a:p>
            <a:r>
              <a:rPr lang="en-US" dirty="0"/>
              <a:t>Books,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6E4EDB-BC8D-45FF-AE31-FA29C0E486E7}"/>
                  </a:ext>
                </a:extLst>
              </p:cNvPr>
              <p:cNvSpPr>
                <a:spLocks noGrp="1"/>
              </p:cNvSpPr>
              <p:nvPr>
                <p:ph idx="1"/>
              </p:nvPr>
            </p:nvSpPr>
            <p:spPr/>
            <p:txBody>
              <a:bodyPr/>
              <a:lstStyle/>
              <a:p>
                <a:r>
                  <a:rPr lang="en-US" dirty="0"/>
                  <a:t>Add all the options together</a:t>
                </a:r>
              </a:p>
              <a:p>
                <a:endParaRPr lang="en-US" dirty="0"/>
              </a:p>
              <a:p>
                <a14:m>
                  <m:oMath xmlns:m="http://schemas.openxmlformats.org/officeDocument/2006/math">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5</m:t>
                        </m:r>
                      </m:sup>
                    </m:sSup>
                    <m:r>
                      <a:rPr lang="en-US" sz="2400" b="0" i="1" smtClean="0">
                        <a:latin typeface="Cambria Math" panose="02040503050406030204" pitchFamily="18" charset="0"/>
                      </a:rPr>
                      <m:t>⋅1+</m:t>
                    </m:r>
                    <m:d>
                      <m:dPr>
                        <m:ctrlPr>
                          <a:rPr lang="en-US" sz="2400" b="0" i="1" smtClean="0">
                            <a:latin typeface="Cambria Math" panose="02040503050406030204" pitchFamily="18" charset="0"/>
                          </a:rPr>
                        </m:ctrlPr>
                      </m:dPr>
                      <m:e>
                        <m:f>
                          <m:fPr>
                            <m:type m:val="noBa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m:t>
                            </m:r>
                          </m:den>
                        </m:f>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4</m:t>
                        </m:r>
                      </m:sup>
                    </m:sSup>
                    <m:r>
                      <a:rPr lang="en-US" sz="2400" b="0" i="1" smtClean="0">
                        <a:latin typeface="Cambria Math" panose="02040503050406030204" pitchFamily="18" charset="0"/>
                      </a:rPr>
                      <m:t>⋅1+</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2</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3</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3</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2</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4</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1</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5</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0</m:t>
                        </m:r>
                      </m:sup>
                    </m:sSup>
                    <m:r>
                      <a:rPr lang="en-US" sz="2400" i="1">
                        <a:latin typeface="Cambria Math" panose="02040503050406030204" pitchFamily="18" charset="0"/>
                      </a:rPr>
                      <m:t>⋅1</m:t>
                    </m:r>
                  </m:oMath>
                </a14:m>
                <a:endParaRPr lang="en-US" sz="2400" dirty="0"/>
              </a:p>
              <a:p>
                <a:endParaRPr lang="en-US" sz="2400" dirty="0"/>
              </a:p>
              <a:p>
                <a:r>
                  <a:rPr lang="en-US" sz="2400" dirty="0"/>
                  <a:t>If you plug and chug, you’ll get the number we got last time. It took quite a bit of work, but we got there! </a:t>
                </a:r>
              </a:p>
            </p:txBody>
          </p:sp>
        </mc:Choice>
        <mc:Fallback xmlns="">
          <p:sp>
            <p:nvSpPr>
              <p:cNvPr id="3" name="Content Placeholder 2">
                <a:extLst>
                  <a:ext uri="{FF2B5EF4-FFF2-40B4-BE49-F238E27FC236}">
                    <a16:creationId xmlns:a16="http://schemas.microsoft.com/office/drawing/2014/main" id="{856E4EDB-BC8D-45FF-AE31-FA29C0E486E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8073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E96C-EBF0-4EB2-914B-94177C2E7C3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F9A23420-52C3-4449-9703-D6E0AF46DFEA}"/>
              </a:ext>
            </a:extLst>
          </p:cNvPr>
          <p:cNvSpPr>
            <a:spLocks noGrp="1"/>
          </p:cNvSpPr>
          <p:nvPr>
            <p:ph idx="1"/>
          </p:nvPr>
        </p:nvSpPr>
        <p:spPr/>
        <p:txBody>
          <a:bodyPr/>
          <a:lstStyle/>
          <a:p>
            <a:r>
              <a:rPr lang="en-US" dirty="0"/>
              <a:t>You’ll have 6 late days to use for the quarter.</a:t>
            </a:r>
          </a:p>
          <a:p>
            <a:r>
              <a:rPr lang="en-US" dirty="0"/>
              <a:t>At most 3 late days per assignment.</a:t>
            </a:r>
          </a:p>
          <a:p>
            <a:endParaRPr lang="en-US" dirty="0"/>
          </a:p>
          <a:p>
            <a:r>
              <a:rPr lang="en-US" dirty="0"/>
              <a:t>Late days are for “normal” things during the quarter</a:t>
            </a:r>
          </a:p>
          <a:p>
            <a:r>
              <a:rPr lang="en-US" dirty="0"/>
              <a:t>If you have an unusual or extended or extreme issue, please let us know.</a:t>
            </a:r>
          </a:p>
          <a:p>
            <a:r>
              <a:rPr lang="en-US" dirty="0"/>
              <a:t>The sooner you let us know, the more options we have for accommodations.</a:t>
            </a:r>
          </a:p>
        </p:txBody>
      </p:sp>
    </p:spTree>
    <p:extLst>
      <p:ext uri="{BB962C8B-B14F-4D97-AF65-F5344CB8AC3E}">
        <p14:creationId xmlns:p14="http://schemas.microsoft.com/office/powerpoint/2010/main" val="348837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ECDB-53C9-49C9-B2C0-D399A586B537}"/>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89E59CBA-2396-411B-9457-1A1C43DDC98D}"/>
              </a:ext>
            </a:extLst>
          </p:cNvPr>
          <p:cNvSpPr>
            <a:spLocks noGrp="1"/>
          </p:cNvSpPr>
          <p:nvPr>
            <p:ph idx="1"/>
          </p:nvPr>
        </p:nvSpPr>
        <p:spPr/>
        <p:txBody>
          <a:bodyPr/>
          <a:lstStyle/>
          <a:p>
            <a:r>
              <a:rPr lang="en-US" dirty="0"/>
              <a:t>Last time:</a:t>
            </a:r>
          </a:p>
          <a:p>
            <a:pPr lvl="1"/>
            <a:r>
              <a:rPr lang="en-US" dirty="0"/>
              <a:t>Sum and Product Rules</a:t>
            </a:r>
          </a:p>
          <a:p>
            <a:pPr lvl="1"/>
            <a:r>
              <a:rPr lang="en-US" dirty="0"/>
              <a:t>Sequential Processes</a:t>
            </a:r>
          </a:p>
          <a:p>
            <a:pPr lvl="1"/>
            <a:r>
              <a:rPr lang="en-US" dirty="0"/>
              <a:t>Representation is important!</a:t>
            </a:r>
          </a:p>
          <a:p>
            <a:pPr lvl="1"/>
            <a:endParaRPr lang="en-US" dirty="0"/>
          </a:p>
          <a:p>
            <a:pPr lvl="1"/>
            <a:r>
              <a:rPr lang="en-US" sz="2800" dirty="0"/>
              <a:t>Today:</a:t>
            </a:r>
          </a:p>
          <a:p>
            <a:pPr lvl="1"/>
            <a:r>
              <a:rPr lang="en-US" sz="2800" dirty="0"/>
              <a:t>Combinations and Permutations.</a:t>
            </a:r>
          </a:p>
        </p:txBody>
      </p:sp>
    </p:spTree>
    <p:extLst>
      <p:ext uri="{BB962C8B-B14F-4D97-AF65-F5344CB8AC3E}">
        <p14:creationId xmlns:p14="http://schemas.microsoft.com/office/powerpoint/2010/main" val="377697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4CD6-3D14-4688-B4C6-7B5C16BBAE6C}"/>
              </a:ext>
            </a:extLst>
          </p:cNvPr>
          <p:cNvSpPr>
            <a:spLocks noGrp="1"/>
          </p:cNvSpPr>
          <p:nvPr>
            <p:ph type="title"/>
          </p:nvPr>
        </p:nvSpPr>
        <p:spPr/>
        <p:txBody>
          <a:bodyPr/>
          <a:lstStyle/>
          <a:p>
            <a:r>
              <a:rPr lang="en-US" dirty="0"/>
              <a:t>More sequence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90270-25A8-42EF-8233-E2F3D5199FAA}"/>
                  </a:ext>
                </a:extLst>
              </p:cNvPr>
              <p:cNvSpPr>
                <a:spLocks noGrp="1"/>
              </p:cNvSpPr>
              <p:nvPr>
                <p:ph idx="1"/>
              </p:nvPr>
            </p:nvSpPr>
            <p:spPr/>
            <p:txBody>
              <a:bodyPr/>
              <a:lstStyle/>
              <a:p>
                <a:r>
                  <a:rPr lang="en-US" dirty="0"/>
                  <a:t>How many length 3 sequences are there consisting of distinct elements of </a:t>
                </a:r>
                <a14:m>
                  <m:oMath xmlns:m="http://schemas.openxmlformats.org/officeDocument/2006/math">
                    <m:r>
                      <a:rPr lang="en-US" b="0" i="1" smtClean="0">
                        <a:latin typeface="Cambria Math" panose="02040503050406030204" pitchFamily="18" charset="0"/>
                      </a:rPr>
                      <m:t>{1,2,3}</m:t>
                    </m:r>
                  </m:oMath>
                </a14:m>
                <a:r>
                  <a:rPr lang="en-US" b="1" dirty="0"/>
                  <a:t>.</a:t>
                </a:r>
              </a:p>
            </p:txBody>
          </p:sp>
        </mc:Choice>
        <mc:Fallback xmlns="">
          <p:sp>
            <p:nvSpPr>
              <p:cNvPr id="3" name="Content Placeholder 2">
                <a:extLst>
                  <a:ext uri="{FF2B5EF4-FFF2-40B4-BE49-F238E27FC236}">
                    <a16:creationId xmlns:a16="http://schemas.microsoft.com/office/drawing/2014/main" id="{C0490270-25A8-42EF-8233-E2F3D5199FAA}"/>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2608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Pause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p:txBody>
              <a:bodyPr/>
              <a:lstStyle/>
              <a:p>
                <a:r>
                  <a:rPr lang="en-US" dirty="0"/>
                  <a:t>Questions in combinatorics and probability are often dense. A single word can totally change the answer. Does order matter or not? Are repeats allowed or not? What makes two things “count the same” or “count as different”?</a:t>
                </a:r>
              </a:p>
              <a:p>
                <a:r>
                  <a:rPr lang="en-US" dirty="0"/>
                  <a:t>Let’s look for some keywords</a:t>
                </a:r>
              </a:p>
              <a:p>
                <a:r>
                  <a:rPr lang="en-US" dirty="0"/>
                  <a:t>How many length 3 sequences are there consisting of distinct elements of </a:t>
                </a:r>
                <a14:m>
                  <m:oMath xmlns:m="http://schemas.openxmlformats.org/officeDocument/2006/math">
                    <m:r>
                      <a:rPr lang="en-US" i="1">
                        <a:latin typeface="Cambria Math" panose="02040503050406030204" pitchFamily="18" charset="0"/>
                      </a:rPr>
                      <m:t>{1,2,3}</m:t>
                    </m:r>
                  </m:oMath>
                </a14:m>
                <a:r>
                  <a:rPr lang="en-US" b="1" dirty="0"/>
                  <a:t>.</a:t>
                </a:r>
              </a:p>
              <a:p>
                <a:endParaRPr lang="en-US" dirty="0"/>
              </a:p>
            </p:txBody>
          </p:sp>
        </mc:Choice>
        <mc:Fallback xmlns="">
          <p:sp>
            <p:nvSpPr>
              <p:cNvPr id="3" name="Content Placeholder 2">
                <a:extLst>
                  <a:ext uri="{FF2B5EF4-FFF2-40B4-BE49-F238E27FC236}">
                    <a16:creationId xmlns:a16="http://schemas.microsoft.com/office/drawing/2014/main" id="{708FA977-BD3C-474A-B35F-3A5E4ED9549B}"/>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D7E4D8-A8B5-4425-A5D3-0A8209526171}"/>
                  </a:ext>
                </a:extLst>
              </p:cNvPr>
              <p:cNvSpPr txBox="1"/>
              <p:nvPr/>
            </p:nvSpPr>
            <p:spPr>
              <a:xfrm>
                <a:off x="1290918" y="4688541"/>
                <a:ext cx="9771529" cy="1569660"/>
              </a:xfrm>
              <a:prstGeom prst="rect">
                <a:avLst/>
              </a:prstGeom>
              <a:noFill/>
            </p:spPr>
            <p:txBody>
              <a:bodyPr wrap="square" rtlCol="0">
                <a:spAutoFit/>
              </a:bodyPr>
              <a:lstStyle/>
              <a:p>
                <a:r>
                  <a:rPr lang="en-US" sz="2400" b="1" dirty="0">
                    <a:solidFill>
                      <a:schemeClr val="accent2"/>
                    </a:solidFill>
                    <a:latin typeface="Segoe UI Semilight" panose="020B0402040204020203" pitchFamily="34" charset="0"/>
                    <a:cs typeface="Segoe UI Semilight" panose="020B0402040204020203" pitchFamily="34" charset="0"/>
                  </a:rPr>
                  <a:t>Sequences </a:t>
                </a:r>
                <a:r>
                  <a:rPr lang="en-US" sz="2400" dirty="0">
                    <a:solidFill>
                      <a:schemeClr val="accent2"/>
                    </a:solidFill>
                    <a:latin typeface="Segoe UI Semilight" panose="020B0402040204020203" pitchFamily="34" charset="0"/>
                    <a:cs typeface="Segoe UI Semilight" panose="020B0402040204020203" pitchFamily="34" charset="0"/>
                  </a:rPr>
                  <a:t>implies that order matters – </a:t>
                </a:r>
                <a14:m>
                  <m:oMath xmlns:m="http://schemas.openxmlformats.org/officeDocument/2006/math">
                    <m:r>
                      <a:rPr lang="en-US" sz="2400" b="0" i="1" smtClean="0">
                        <a:solidFill>
                          <a:schemeClr val="accent2"/>
                        </a:solidFill>
                        <a:latin typeface="Cambria Math" panose="02040503050406030204" pitchFamily="18" charset="0"/>
                      </a:rPr>
                      <m:t>(1,2,3)</m:t>
                    </m:r>
                  </m:oMath>
                </a14:m>
                <a:r>
                  <a:rPr lang="en-US" sz="2400" b="1" dirty="0">
                    <a:solidFill>
                      <a:schemeClr val="accent2"/>
                    </a:solidFill>
                    <a:latin typeface="Segoe UI Semilight" panose="020B0402040204020203" pitchFamily="34" charset="0"/>
                    <a:cs typeface="Segoe UI Semilight" panose="020B0402040204020203" pitchFamily="34" charset="0"/>
                  </a:rPr>
                  <a:t> </a:t>
                </a:r>
                <a:r>
                  <a:rPr lang="en-US" sz="2400" dirty="0">
                    <a:solidFill>
                      <a:schemeClr val="accent2"/>
                    </a:solidFill>
                    <a:latin typeface="Segoe UI Semilight" panose="020B0402040204020203" pitchFamily="34" charset="0"/>
                    <a:cs typeface="Segoe UI Semilight" panose="020B0402040204020203" pitchFamily="34" charset="0"/>
                  </a:rPr>
                  <a:t>and (2,1,3) are different.</a:t>
                </a:r>
              </a:p>
              <a:p>
                <a:r>
                  <a:rPr lang="en-US" sz="2400" b="1" dirty="0">
                    <a:solidFill>
                      <a:schemeClr val="accent2"/>
                    </a:solidFill>
                    <a:latin typeface="Segoe UI Semilight" panose="020B0402040204020203" pitchFamily="34" charset="0"/>
                    <a:cs typeface="Segoe UI Semilight" panose="020B0402040204020203" pitchFamily="34" charset="0"/>
                  </a:rPr>
                  <a:t>Distinct </a:t>
                </a:r>
                <a:r>
                  <a:rPr lang="en-US" sz="2400" dirty="0">
                    <a:solidFill>
                      <a:schemeClr val="accent2"/>
                    </a:solidFill>
                    <a:latin typeface="Segoe UI Semilight" panose="020B0402040204020203" pitchFamily="34" charset="0"/>
                    <a:cs typeface="Segoe UI Semilight" panose="020B0402040204020203" pitchFamily="34" charset="0"/>
                  </a:rPr>
                  <a:t>implies that you can’t repeat elements (1,2,1) doesn’t count.</a:t>
                </a:r>
              </a:p>
              <a:p>
                <a:endParaRPr lang="en-US" sz="2400" b="1" dirty="0">
                  <a:solidFill>
                    <a:schemeClr val="accent2"/>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400" b="0" i="1" smtClean="0">
                        <a:solidFill>
                          <a:schemeClr val="accent2"/>
                        </a:solidFill>
                        <a:latin typeface="Cambria Math" panose="02040503050406030204" pitchFamily="18" charset="0"/>
                      </a:rPr>
                      <m:t>{1,2,3}</m:t>
                    </m:r>
                  </m:oMath>
                </a14:m>
                <a:r>
                  <a:rPr lang="en-US" sz="2400" dirty="0">
                    <a:solidFill>
                      <a:schemeClr val="accent2"/>
                    </a:solidFill>
                    <a:latin typeface="Segoe UI Semilight" panose="020B0402040204020203" pitchFamily="34" charset="0"/>
                    <a:cs typeface="Segoe UI Semilight" panose="020B0402040204020203" pitchFamily="34" charset="0"/>
                  </a:rPr>
                  <a:t> is our “universe” – our set of allowed elements. </a:t>
                </a:r>
              </a:p>
            </p:txBody>
          </p:sp>
        </mc:Choice>
        <mc:Fallback xmlns="">
          <p:sp>
            <p:nvSpPr>
              <p:cNvPr id="4" name="TextBox 3">
                <a:extLst>
                  <a:ext uri="{FF2B5EF4-FFF2-40B4-BE49-F238E27FC236}">
                    <a16:creationId xmlns:a16="http://schemas.microsoft.com/office/drawing/2014/main" id="{DAD7E4D8-A8B5-4425-A5D3-0A8209526171}"/>
                  </a:ext>
                </a:extLst>
              </p:cNvPr>
              <p:cNvSpPr txBox="1">
                <a:spLocks noRot="1" noChangeAspect="1" noMove="1" noResize="1" noEditPoints="1" noAdjustHandles="1" noChangeArrowheads="1" noChangeShapeType="1" noTextEdit="1"/>
              </p:cNvSpPr>
              <p:nvPr/>
            </p:nvSpPr>
            <p:spPr>
              <a:xfrm>
                <a:off x="1290918" y="4688541"/>
                <a:ext cx="9771529" cy="1569660"/>
              </a:xfrm>
              <a:prstGeom prst="rect">
                <a:avLst/>
              </a:prstGeom>
              <a:blipFill>
                <a:blip r:embed="rId3"/>
                <a:stretch>
                  <a:fillRect l="-998" t="-2713" b="-8140"/>
                </a:stretch>
              </a:blipFill>
            </p:spPr>
            <p:txBody>
              <a:bodyPr/>
              <a:lstStyle/>
              <a:p>
                <a:r>
                  <a:rPr lang="en-US">
                    <a:noFill/>
                  </a:rPr>
                  <a:t> </a:t>
                </a:r>
              </a:p>
            </p:txBody>
          </p:sp>
        </mc:Fallback>
      </mc:AlternateContent>
    </p:spTree>
    <p:extLst>
      <p:ext uri="{BB962C8B-B14F-4D97-AF65-F5344CB8AC3E}">
        <p14:creationId xmlns:p14="http://schemas.microsoft.com/office/powerpoint/2010/main" val="149206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4CD6-3D14-4688-B4C6-7B5C16BBAE6C}"/>
              </a:ext>
            </a:extLst>
          </p:cNvPr>
          <p:cNvSpPr>
            <a:spLocks noGrp="1"/>
          </p:cNvSpPr>
          <p:nvPr>
            <p:ph type="title"/>
          </p:nvPr>
        </p:nvSpPr>
        <p:spPr/>
        <p:txBody>
          <a:bodyPr/>
          <a:lstStyle/>
          <a:p>
            <a:r>
              <a:rPr lang="en-US" dirty="0"/>
              <a:t>More sequence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90270-25A8-42EF-8233-E2F3D5199FAA}"/>
                  </a:ext>
                </a:extLst>
              </p:cNvPr>
              <p:cNvSpPr>
                <a:spLocks noGrp="1"/>
              </p:cNvSpPr>
              <p:nvPr>
                <p:ph idx="1"/>
              </p:nvPr>
            </p:nvSpPr>
            <p:spPr/>
            <p:txBody>
              <a:bodyPr/>
              <a:lstStyle/>
              <a:p>
                <a:r>
                  <a:rPr lang="en-US" dirty="0"/>
                  <a:t>How many length 3 sequences are there consisting of distinct elements of </a:t>
                </a:r>
                <a14:m>
                  <m:oMath xmlns:m="http://schemas.openxmlformats.org/officeDocument/2006/math">
                    <m:r>
                      <a:rPr lang="en-US" b="0" i="1" smtClean="0">
                        <a:latin typeface="Cambria Math" panose="02040503050406030204" pitchFamily="18" charset="0"/>
                      </a:rPr>
                      <m:t>{1,2,3}</m:t>
                    </m:r>
                  </m:oMath>
                </a14:m>
                <a:r>
                  <a:rPr lang="en-US" b="1" dirty="0"/>
                  <a:t>.</a:t>
                </a:r>
              </a:p>
              <a:p>
                <a:endParaRPr lang="en-US" b="1" dirty="0"/>
              </a:p>
              <a:p>
                <a:r>
                  <a:rPr lang="en-US" dirty="0"/>
                  <a:t>Step 1: </a:t>
                </a:r>
                <a14:m>
                  <m:oMath xmlns:m="http://schemas.openxmlformats.org/officeDocument/2006/math">
                    <m:r>
                      <a:rPr lang="en-US" b="0" i="1" smtClean="0">
                        <a:latin typeface="Cambria Math" panose="02040503050406030204" pitchFamily="18" charset="0"/>
                      </a:rPr>
                      <m:t>3</m:t>
                    </m:r>
                  </m:oMath>
                </a14:m>
                <a:r>
                  <a:rPr lang="en-US" dirty="0"/>
                  <a:t> options for the first element.</a:t>
                </a:r>
              </a:p>
              <a:p>
                <a:r>
                  <a:rPr lang="en-US" dirty="0"/>
                  <a:t>Step 2: </a:t>
                </a:r>
                <a14:m>
                  <m:oMath xmlns:m="http://schemas.openxmlformats.org/officeDocument/2006/math">
                    <m:r>
                      <a:rPr lang="en-US" b="0" i="1" smtClean="0">
                        <a:latin typeface="Cambria Math" panose="02040503050406030204" pitchFamily="18" charset="0"/>
                      </a:rPr>
                      <m:t>2</m:t>
                    </m:r>
                  </m:oMath>
                </a14:m>
                <a:r>
                  <a:rPr lang="en-US" dirty="0"/>
                  <a:t> (remaining) options for the second element.</a:t>
                </a:r>
              </a:p>
              <a:p>
                <a:r>
                  <a:rPr lang="en-US" dirty="0"/>
                  <a:t>Step 3: </a:t>
                </a:r>
                <a14:m>
                  <m:oMath xmlns:m="http://schemas.openxmlformats.org/officeDocument/2006/math">
                    <m:r>
                      <a:rPr lang="en-US" b="0" i="1" smtClean="0">
                        <a:latin typeface="Cambria Math" panose="02040503050406030204" pitchFamily="18" charset="0"/>
                      </a:rPr>
                      <m:t>1</m:t>
                    </m:r>
                  </m:oMath>
                </a14:m>
                <a:r>
                  <a:rPr lang="en-US" dirty="0"/>
                  <a:t> (remaining) option for the third element.</a:t>
                </a:r>
              </a:p>
              <a:p>
                <a:endParaRPr lang="en-US" dirty="0"/>
              </a:p>
              <a:p>
                <a14:m>
                  <m:oMath xmlns:m="http://schemas.openxmlformats.org/officeDocument/2006/math">
                    <m:r>
                      <a:rPr lang="en-US" b="0" i="1" smtClean="0">
                        <a:latin typeface="Cambria Math" panose="02040503050406030204" pitchFamily="18" charset="0"/>
                      </a:rPr>
                      <m:t>3⋅2⋅1</m:t>
                    </m:r>
                  </m:oMath>
                </a14:m>
                <a:r>
                  <a:rPr lang="en-US" dirty="0"/>
                  <a:t>. </a:t>
                </a:r>
              </a:p>
            </p:txBody>
          </p:sp>
        </mc:Choice>
        <mc:Fallback xmlns="">
          <p:sp>
            <p:nvSpPr>
              <p:cNvPr id="3" name="Content Placeholder 2">
                <a:extLst>
                  <a:ext uri="{FF2B5EF4-FFF2-40B4-BE49-F238E27FC236}">
                    <a16:creationId xmlns:a16="http://schemas.microsoft.com/office/drawing/2014/main" id="{C0490270-25A8-42EF-8233-E2F3D5199FAA}"/>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239272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4EC6-72B8-43CB-88CA-5ABB2B2D46BE}"/>
              </a:ext>
            </a:extLst>
          </p:cNvPr>
          <p:cNvSpPr>
            <a:spLocks noGrp="1"/>
          </p:cNvSpPr>
          <p:nvPr>
            <p:ph type="title"/>
          </p:nvPr>
        </p:nvSpPr>
        <p:spPr/>
        <p:txBody>
          <a:bodyPr/>
          <a:lstStyle/>
          <a:p>
            <a:r>
              <a:rPr lang="en-US" dirty="0"/>
              <a:t>Factorial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8DD79-AF01-4E0E-9597-79DED8F7A0F6}"/>
                  </a:ext>
                </a:extLst>
              </p:cNvPr>
              <p:cNvSpPr>
                <a:spLocks noGrp="1"/>
              </p:cNvSpPr>
              <p:nvPr>
                <p:ph idx="1"/>
              </p:nvPr>
            </p:nvSpPr>
            <p:spPr/>
            <p:txBody>
              <a:bodyPr/>
              <a:lstStyle/>
              <a:p>
                <a:r>
                  <a:rPr lang="en-US" dirty="0"/>
                  <a:t>That formula shows up a lot.</a:t>
                </a:r>
              </a:p>
              <a:p>
                <a:endParaRPr lang="en-US" dirty="0"/>
              </a:p>
              <a:p>
                <a:r>
                  <a:rPr lang="en-US" dirty="0"/>
                  <a:t>The number of ways to “permute” (i.e. “reorder”, i.e. “list without repeats”) </a:t>
                </a:r>
                <a14:m>
                  <m:oMath xmlns:m="http://schemas.openxmlformats.org/officeDocument/2006/math">
                    <m:r>
                      <a:rPr lang="en-US" b="0" i="1" smtClean="0">
                        <a:latin typeface="Cambria Math" panose="02040503050406030204" pitchFamily="18" charset="0"/>
                      </a:rPr>
                      <m:t>𝑛</m:t>
                    </m:r>
                  </m:oMath>
                </a14:m>
                <a:r>
                  <a:rPr lang="en-US" dirty="0"/>
                  <a:t> elements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factorial”</a:t>
                </a:r>
              </a:p>
              <a:p>
                <a:endParaRPr lang="en-US" dirty="0"/>
              </a:p>
              <a:p>
                <a:endParaRPr lang="en-US" dirty="0"/>
              </a:p>
              <a:p>
                <a:endParaRPr lang="en-US" dirty="0"/>
              </a:p>
              <a:p>
                <a:r>
                  <a:rPr lang="en-US" dirty="0"/>
                  <a:t>We only define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natural numbers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As a convention, we define: </a:t>
                </a:r>
                <a14:m>
                  <m:oMath xmlns:m="http://schemas.openxmlformats.org/officeDocument/2006/math">
                    <m:r>
                      <a:rPr lang="en-US" b="0" i="1" smtClean="0">
                        <a:latin typeface="Cambria Math" panose="02040503050406030204" pitchFamily="18" charset="0"/>
                      </a:rPr>
                      <m:t>0!=1.</m:t>
                    </m:r>
                  </m:oMath>
                </a14:m>
                <a:endParaRPr lang="en-US" dirty="0"/>
              </a:p>
            </p:txBody>
          </p:sp>
        </mc:Choice>
        <mc:Fallback xmlns="">
          <p:sp>
            <p:nvSpPr>
              <p:cNvPr id="3" name="Content Placeholder 2">
                <a:extLst>
                  <a:ext uri="{FF2B5EF4-FFF2-40B4-BE49-F238E27FC236}">
                    <a16:creationId xmlns:a16="http://schemas.microsoft.com/office/drawing/2014/main" id="{3A98DD79-AF01-4E0E-9597-79DED8F7A0F6}"/>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4B3554E-C376-4D4D-97BA-F9A5C5AE67F1}"/>
              </a:ext>
            </a:extLst>
          </p:cNvPr>
          <p:cNvGrpSpPr/>
          <p:nvPr/>
        </p:nvGrpSpPr>
        <p:grpSpPr>
          <a:xfrm>
            <a:off x="749027" y="3696698"/>
            <a:ext cx="7768500" cy="1249289"/>
            <a:chOff x="1185842" y="3429001"/>
            <a:chExt cx="6111311" cy="108613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9B6B935-A252-40C1-822E-25C0BFF07FCD}"/>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𝟐</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9B6B935-A252-40C1-822E-25C0BFF07FCD}"/>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AC945F8-490D-45CD-B2CC-7D77E4294D89}"/>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𝒏</m:t>
                      </m:r>
                    </m:oMath>
                  </a14:m>
                  <a:r>
                    <a:rPr lang="en-US" sz="3200" b="1" dirty="0">
                      <a:latin typeface="Segoe UI Semibold" panose="020B0702040204020203" pitchFamily="34" charset="0"/>
                      <a:cs typeface="Segoe UI Semibold" panose="020B0702040204020203" pitchFamily="34" charset="0"/>
                    </a:rPr>
                    <a:t> factorial</a:t>
                  </a:r>
                </a:p>
              </p:txBody>
            </p:sp>
          </mc:Choice>
          <mc:Fallback xmlns="">
            <p:sp>
              <p:nvSpPr>
                <p:cNvPr id="6" name="Rectangle 5">
                  <a:extLst>
                    <a:ext uri="{FF2B5EF4-FFF2-40B4-BE49-F238E27FC236}">
                      <a16:creationId xmlns:a16="http://schemas.microsoft.com/office/drawing/2014/main" id="{4AC945F8-490D-45CD-B2CC-7D77E4294D89}"/>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226284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docProps/app.xml><?xml version="1.0" encoding="utf-8"?>
<Properties xmlns="http://schemas.openxmlformats.org/officeDocument/2006/extended-properties" xmlns:vt="http://schemas.openxmlformats.org/officeDocument/2006/docPropsVTypes">
  <Template>312_template</Template>
  <TotalTime>2588</TotalTime>
  <Words>2419</Words>
  <Application>Microsoft Office PowerPoint</Application>
  <PresentationFormat>Widescreen</PresentationFormat>
  <Paragraphs>252</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Cambria Math</vt:lpstr>
      <vt:lpstr>Segoe UI</vt:lpstr>
      <vt:lpstr>Segoe UI Light</vt:lpstr>
      <vt:lpstr>Segoe UI Semibold</vt:lpstr>
      <vt:lpstr>Segoe UI Semilight</vt:lpstr>
      <vt:lpstr>Tw Cen MT</vt:lpstr>
      <vt:lpstr>Wingdings 3</vt:lpstr>
      <vt:lpstr>Integral</vt:lpstr>
      <vt:lpstr>More Counting</vt:lpstr>
      <vt:lpstr>Announcements</vt:lpstr>
      <vt:lpstr>Announcements</vt:lpstr>
      <vt:lpstr>Announcements</vt:lpstr>
      <vt:lpstr>Where Are We?</vt:lpstr>
      <vt:lpstr>More sequence practice</vt:lpstr>
      <vt:lpstr>Pause</vt:lpstr>
      <vt:lpstr>More sequence practice</vt:lpstr>
      <vt:lpstr>Factorial</vt:lpstr>
      <vt:lpstr>Distinct Letters</vt:lpstr>
      <vt:lpstr>In General</vt:lpstr>
      <vt:lpstr>Change it slightly</vt:lpstr>
      <vt:lpstr>Clever approach – count two ways</vt:lpstr>
      <vt:lpstr>Clever approach – count two ways</vt:lpstr>
      <vt:lpstr>Number of Subsets</vt:lpstr>
      <vt:lpstr>Second Takeaway</vt:lpstr>
      <vt:lpstr>Path Counting</vt:lpstr>
      <vt:lpstr>Path Counting</vt:lpstr>
      <vt:lpstr>Path Counting</vt:lpstr>
      <vt:lpstr>Path Counting</vt:lpstr>
      <vt:lpstr>Path Counting</vt:lpstr>
      <vt:lpstr>Path Counting</vt:lpstr>
      <vt:lpstr>Overcounting</vt:lpstr>
      <vt:lpstr>Overcounting</vt:lpstr>
      <vt:lpstr>One More Counting Technique</vt:lpstr>
      <vt:lpstr>Combination Facts</vt:lpstr>
      <vt:lpstr>Some Facts about combinations</vt:lpstr>
      <vt:lpstr>Two Proofs of Symmetry</vt:lpstr>
      <vt:lpstr>Two Proofs of Symmetry</vt:lpstr>
      <vt:lpstr>Two Proofs of Symmetry</vt:lpstr>
      <vt:lpstr>Pascal’s Rule: (n¦k)=((n-1)¦(k-1))+((n-1)¦k)</vt:lpstr>
      <vt:lpstr>Pascal’s Rule: (n¦k)=((n-1)¦(k-1))+((n-1)¦k)</vt:lpstr>
      <vt:lpstr>Takeaways</vt:lpstr>
      <vt:lpstr>Extra Practice</vt:lpstr>
      <vt:lpstr>Books, revisited</vt:lpstr>
      <vt:lpstr>Books, revisited</vt:lpstr>
      <vt:lpstr>Books, revisited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Counting</dc:title>
  <dc:creator>rtweber2</dc:creator>
  <cp:lastModifiedBy>rtweber2</cp:lastModifiedBy>
  <cp:revision>37</cp:revision>
  <dcterms:created xsi:type="dcterms:W3CDTF">2021-03-26T20:50:20Z</dcterms:created>
  <dcterms:modified xsi:type="dcterms:W3CDTF">2021-03-31T17:45:45Z</dcterms:modified>
</cp:coreProperties>
</file>