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0" r:id="rId4"/>
    <p:sldId id="301" r:id="rId5"/>
    <p:sldId id="302" r:id="rId6"/>
    <p:sldId id="303" r:id="rId7"/>
    <p:sldId id="304" r:id="rId8"/>
    <p:sldId id="305" r:id="rId9"/>
    <p:sldId id="260" r:id="rId10"/>
    <p:sldId id="306" r:id="rId11"/>
    <p:sldId id="261" r:id="rId12"/>
    <p:sldId id="307" r:id="rId13"/>
    <p:sldId id="308" r:id="rId14"/>
    <p:sldId id="265" r:id="rId15"/>
    <p:sldId id="309" r:id="rId16"/>
    <p:sldId id="310" r:id="rId17"/>
    <p:sldId id="314" r:id="rId18"/>
    <p:sldId id="258" r:id="rId19"/>
    <p:sldId id="259" r:id="rId20"/>
    <p:sldId id="262" r:id="rId21"/>
    <p:sldId id="266" r:id="rId22"/>
    <p:sldId id="267" r:id="rId23"/>
    <p:sldId id="263" r:id="rId24"/>
    <p:sldId id="269" r:id="rId25"/>
    <p:sldId id="270" r:id="rId26"/>
    <p:sldId id="275" r:id="rId27"/>
    <p:sldId id="268" r:id="rId28"/>
    <p:sldId id="312" r:id="rId29"/>
    <p:sldId id="313" r:id="rId30"/>
    <p:sldId id="315" r:id="rId31"/>
    <p:sldId id="271" r:id="rId32"/>
    <p:sldId id="273" r:id="rId33"/>
    <p:sldId id="272" r:id="rId34"/>
    <p:sldId id="27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4" autoAdjust="0"/>
    <p:restoredTop sz="95061" autoAdjust="0"/>
  </p:normalViewPr>
  <p:slideViewPr>
    <p:cSldViewPr snapToGrid="0">
      <p:cViewPr varScale="1">
        <p:scale>
          <a:sx n="41" d="100"/>
          <a:sy n="41" d="100"/>
        </p:scale>
        <p:origin x="984" y="34"/>
      </p:cViewPr>
      <p:guideLst/>
    </p:cSldViewPr>
  </p:slideViewPr>
  <p:outlineViewPr>
    <p:cViewPr>
      <p:scale>
        <a:sx n="33" d="100"/>
        <a:sy n="33" d="100"/>
      </p:scale>
      <p:origin x="0" y="-4627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18EEEE0-0497-4090-ABE6-D818975B7E61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14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7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49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60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9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830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126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66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2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94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7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24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18EEEE0-0497-4090-ABE6-D818975B7E61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15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CA7CF-4DE6-4061-BA28-9C189C750E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That’s Enough Counting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C7BD54-8721-4E06-A15C-8E3C8B9DF6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Spring 21</a:t>
            </a:r>
          </a:p>
          <a:p>
            <a:r>
              <a:rPr lang="en-US" dirty="0"/>
              <a:t>Lecture 4</a:t>
            </a:r>
          </a:p>
        </p:txBody>
      </p:sp>
    </p:spTree>
    <p:extLst>
      <p:ext uri="{BB962C8B-B14F-4D97-AF65-F5344CB8AC3E}">
        <p14:creationId xmlns:p14="http://schemas.microsoft.com/office/powerpoint/2010/main" val="2459513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09AD-FAA4-4522-8954-C47137A0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Counting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24ACB-C88D-499F-A54C-D04431CF9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You’re going to buy one-dozen donuts (i.e., 12 donuts)</a:t>
            </a:r>
          </a:p>
          <a:p>
            <a:r>
              <a:rPr lang="en-US" dirty="0"/>
              <a:t>There are chocolate, strawberry, coconut, blueberry, and lemon (i.e. five types)</a:t>
            </a:r>
          </a:p>
          <a:p>
            <a:r>
              <a:rPr lang="en-US" dirty="0"/>
              <a:t>Put donuts in order by type, then put dividers between the types.</a:t>
            </a:r>
          </a:p>
          <a:p>
            <a:r>
              <a:rPr lang="en-US" dirty="0"/>
              <a:t>Counting the number of ways to place dividers instead.</a:t>
            </a: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41937FA6-2CAC-4F33-B491-BF3923174364}"/>
              </a:ext>
            </a:extLst>
          </p:cNvPr>
          <p:cNvSpPr/>
          <p:nvPr/>
        </p:nvSpPr>
        <p:spPr>
          <a:xfrm>
            <a:off x="122061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343A50B2-F406-4309-9961-7E1E7A592D95}"/>
              </a:ext>
            </a:extLst>
          </p:cNvPr>
          <p:cNvSpPr/>
          <p:nvPr/>
        </p:nvSpPr>
        <p:spPr>
          <a:xfrm>
            <a:off x="1149784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66E67287-40E5-4D8E-B231-C9283A622179}"/>
              </a:ext>
            </a:extLst>
          </p:cNvPr>
          <p:cNvSpPr/>
          <p:nvPr/>
        </p:nvSpPr>
        <p:spPr>
          <a:xfrm>
            <a:off x="2177507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DD7F31EE-1435-4218-B6E1-3A6EB2B9ED35}"/>
              </a:ext>
            </a:extLst>
          </p:cNvPr>
          <p:cNvSpPr/>
          <p:nvPr/>
        </p:nvSpPr>
        <p:spPr>
          <a:xfrm>
            <a:off x="3205230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352D327C-DD2D-4DDD-BDF3-1E9E7BB30CD7}"/>
              </a:ext>
            </a:extLst>
          </p:cNvPr>
          <p:cNvSpPr/>
          <p:nvPr/>
        </p:nvSpPr>
        <p:spPr>
          <a:xfrm>
            <a:off x="4232953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4ABAAF6A-0CC8-4DCF-9DC0-1939F3311D63}"/>
              </a:ext>
            </a:extLst>
          </p:cNvPr>
          <p:cNvSpPr/>
          <p:nvPr/>
        </p:nvSpPr>
        <p:spPr>
          <a:xfrm>
            <a:off x="5260676" y="4400062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BC827E30-9D95-438D-9969-061391D8A6F9}"/>
              </a:ext>
            </a:extLst>
          </p:cNvPr>
          <p:cNvSpPr/>
          <p:nvPr/>
        </p:nvSpPr>
        <p:spPr>
          <a:xfrm>
            <a:off x="6288399" y="4400062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97F450D8-811C-4146-946F-97FDDC218014}"/>
              </a:ext>
            </a:extLst>
          </p:cNvPr>
          <p:cNvSpPr/>
          <p:nvPr/>
        </p:nvSpPr>
        <p:spPr>
          <a:xfrm>
            <a:off x="7316122" y="4400062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B5DE5314-3C5D-4FE3-A51A-0FD1F51BA474}"/>
              </a:ext>
            </a:extLst>
          </p:cNvPr>
          <p:cNvSpPr/>
          <p:nvPr/>
        </p:nvSpPr>
        <p:spPr>
          <a:xfrm>
            <a:off x="8339360" y="4400062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3E72654B-7967-4A6A-93A1-E365D7320D36}"/>
              </a:ext>
            </a:extLst>
          </p:cNvPr>
          <p:cNvSpPr/>
          <p:nvPr/>
        </p:nvSpPr>
        <p:spPr>
          <a:xfrm>
            <a:off x="9367083" y="4400062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5CF73DB1-A757-40A1-9769-2A667BA5779E}"/>
              </a:ext>
            </a:extLst>
          </p:cNvPr>
          <p:cNvSpPr/>
          <p:nvPr/>
        </p:nvSpPr>
        <p:spPr>
          <a:xfrm>
            <a:off x="10394806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45B5F9BE-4DAD-4E43-AE89-DB569961EE16}"/>
              </a:ext>
            </a:extLst>
          </p:cNvPr>
          <p:cNvSpPr/>
          <p:nvPr/>
        </p:nvSpPr>
        <p:spPr>
          <a:xfrm>
            <a:off x="11422529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D591C27-1EBA-4FE3-95C4-B5EE480167DC}"/>
              </a:ext>
            </a:extLst>
          </p:cNvPr>
          <p:cNvCxnSpPr/>
          <p:nvPr/>
        </p:nvCxnSpPr>
        <p:spPr>
          <a:xfrm flipV="1">
            <a:off x="1992923" y="4001477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510606-2350-4778-8136-C9EE4C78F12F}"/>
              </a:ext>
            </a:extLst>
          </p:cNvPr>
          <p:cNvCxnSpPr/>
          <p:nvPr/>
        </p:nvCxnSpPr>
        <p:spPr>
          <a:xfrm flipV="1">
            <a:off x="5121885" y="3963377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8BE9191-8171-4FBB-A2E2-5D0F966CDE70}"/>
              </a:ext>
            </a:extLst>
          </p:cNvPr>
          <p:cNvCxnSpPr/>
          <p:nvPr/>
        </p:nvCxnSpPr>
        <p:spPr>
          <a:xfrm flipV="1">
            <a:off x="10203473" y="3915752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E097C5E-50DE-41C5-ABCF-BA2FCE27B1C1}"/>
              </a:ext>
            </a:extLst>
          </p:cNvPr>
          <p:cNvCxnSpPr/>
          <p:nvPr/>
        </p:nvCxnSpPr>
        <p:spPr>
          <a:xfrm flipV="1">
            <a:off x="11270273" y="3915752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60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1B995-C4F9-484A-BBAE-9A5B1DED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Dividers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</p:spPr>
            <p:txBody>
              <a:bodyPr/>
              <a:lstStyle/>
              <a:p>
                <a:r>
                  <a:rPr lang="en-US" dirty="0"/>
                  <a:t>Place a divider – how many possible locations are there?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dirty="0"/>
                  <a:t> – before donut 1, before 2, …, before donut 12, after donut 12.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  <a:blipFill>
                <a:blip r:embed="rId2"/>
                <a:stretch>
                  <a:fillRect l="-1525" t="-3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1844094C-B5AD-4697-A913-C5F02C226AD2}"/>
              </a:ext>
            </a:extLst>
          </p:cNvPr>
          <p:cNvSpPr/>
          <p:nvPr/>
        </p:nvSpPr>
        <p:spPr>
          <a:xfrm>
            <a:off x="122061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8EBE2112-0298-421F-BA40-D536B2E2ED41}"/>
              </a:ext>
            </a:extLst>
          </p:cNvPr>
          <p:cNvSpPr/>
          <p:nvPr/>
        </p:nvSpPr>
        <p:spPr>
          <a:xfrm>
            <a:off x="1149784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64B66EF1-33CA-429D-B9C8-D43A1E8753E8}"/>
              </a:ext>
            </a:extLst>
          </p:cNvPr>
          <p:cNvSpPr/>
          <p:nvPr/>
        </p:nvSpPr>
        <p:spPr>
          <a:xfrm>
            <a:off x="2177507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0A378A9A-1D74-4824-A351-1FCFB89C0F12}"/>
              </a:ext>
            </a:extLst>
          </p:cNvPr>
          <p:cNvSpPr/>
          <p:nvPr/>
        </p:nvSpPr>
        <p:spPr>
          <a:xfrm>
            <a:off x="320523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376837F9-223D-4BAA-98EA-198894BBDA28}"/>
              </a:ext>
            </a:extLst>
          </p:cNvPr>
          <p:cNvSpPr/>
          <p:nvPr/>
        </p:nvSpPr>
        <p:spPr>
          <a:xfrm>
            <a:off x="423295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A85B7678-23AB-4265-90BD-2B89421ACF99}"/>
              </a:ext>
            </a:extLst>
          </p:cNvPr>
          <p:cNvSpPr/>
          <p:nvPr/>
        </p:nvSpPr>
        <p:spPr>
          <a:xfrm>
            <a:off x="526067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2AD94338-F71A-45D9-BE51-A999BE8B7CD8}"/>
              </a:ext>
            </a:extLst>
          </p:cNvPr>
          <p:cNvSpPr/>
          <p:nvPr/>
        </p:nvSpPr>
        <p:spPr>
          <a:xfrm>
            <a:off x="628839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CCCA3A0C-E434-43E6-B9AB-01056A22190B}"/>
              </a:ext>
            </a:extLst>
          </p:cNvPr>
          <p:cNvSpPr/>
          <p:nvPr/>
        </p:nvSpPr>
        <p:spPr>
          <a:xfrm>
            <a:off x="7316122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9E9388C4-981A-498D-987D-EF6641A6C50B}"/>
              </a:ext>
            </a:extLst>
          </p:cNvPr>
          <p:cNvSpPr/>
          <p:nvPr/>
        </p:nvSpPr>
        <p:spPr>
          <a:xfrm>
            <a:off x="833936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366F688B-6A7A-493F-A9B1-C150BA61C3E9}"/>
              </a:ext>
            </a:extLst>
          </p:cNvPr>
          <p:cNvSpPr/>
          <p:nvPr/>
        </p:nvSpPr>
        <p:spPr>
          <a:xfrm>
            <a:off x="936708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2C25233C-A6BA-493E-9796-A3F260C3F392}"/>
              </a:ext>
            </a:extLst>
          </p:cNvPr>
          <p:cNvSpPr/>
          <p:nvPr/>
        </p:nvSpPr>
        <p:spPr>
          <a:xfrm>
            <a:off x="1039480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A7F20458-8BAE-43E8-A643-132681B02E5F}"/>
              </a:ext>
            </a:extLst>
          </p:cNvPr>
          <p:cNvSpPr/>
          <p:nvPr/>
        </p:nvSpPr>
        <p:spPr>
          <a:xfrm>
            <a:off x="1142252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1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1B995-C4F9-484A-BBAE-9A5B1DED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Dividers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</p:spPr>
            <p:txBody>
              <a:bodyPr/>
              <a:lstStyle/>
              <a:p>
                <a:r>
                  <a:rPr lang="en-US" dirty="0"/>
                  <a:t>Place a divider – how many possible locations are there?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dirty="0"/>
                  <a:t> – before donut 1, before 2, …, before donut 12, after donut 12.</a:t>
                </a:r>
              </a:p>
              <a:p>
                <a:endParaRPr lang="en-US" dirty="0"/>
              </a:p>
              <a:p>
                <a:r>
                  <a:rPr lang="en-US" dirty="0"/>
                  <a:t>Place the second divider, how many possible locations are there?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dirty="0"/>
                  <a:t> – one of the previous spots was split (“before” and “after” the last divider)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  <a:blipFill>
                <a:blip r:embed="rId2"/>
                <a:stretch>
                  <a:fillRect l="-1525" t="-3327" b="-5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1844094C-B5AD-4697-A913-C5F02C226AD2}"/>
              </a:ext>
            </a:extLst>
          </p:cNvPr>
          <p:cNvSpPr/>
          <p:nvPr/>
        </p:nvSpPr>
        <p:spPr>
          <a:xfrm>
            <a:off x="122061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8EBE2112-0298-421F-BA40-D536B2E2ED41}"/>
              </a:ext>
            </a:extLst>
          </p:cNvPr>
          <p:cNvSpPr/>
          <p:nvPr/>
        </p:nvSpPr>
        <p:spPr>
          <a:xfrm>
            <a:off x="1149784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64B66EF1-33CA-429D-B9C8-D43A1E8753E8}"/>
              </a:ext>
            </a:extLst>
          </p:cNvPr>
          <p:cNvSpPr/>
          <p:nvPr/>
        </p:nvSpPr>
        <p:spPr>
          <a:xfrm>
            <a:off x="2177507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0A378A9A-1D74-4824-A351-1FCFB89C0F12}"/>
              </a:ext>
            </a:extLst>
          </p:cNvPr>
          <p:cNvSpPr/>
          <p:nvPr/>
        </p:nvSpPr>
        <p:spPr>
          <a:xfrm>
            <a:off x="320523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376837F9-223D-4BAA-98EA-198894BBDA28}"/>
              </a:ext>
            </a:extLst>
          </p:cNvPr>
          <p:cNvSpPr/>
          <p:nvPr/>
        </p:nvSpPr>
        <p:spPr>
          <a:xfrm>
            <a:off x="423295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A85B7678-23AB-4265-90BD-2B89421ACF99}"/>
              </a:ext>
            </a:extLst>
          </p:cNvPr>
          <p:cNvSpPr/>
          <p:nvPr/>
        </p:nvSpPr>
        <p:spPr>
          <a:xfrm>
            <a:off x="526067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2AD94338-F71A-45D9-BE51-A999BE8B7CD8}"/>
              </a:ext>
            </a:extLst>
          </p:cNvPr>
          <p:cNvSpPr/>
          <p:nvPr/>
        </p:nvSpPr>
        <p:spPr>
          <a:xfrm>
            <a:off x="628839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CCCA3A0C-E434-43E6-B9AB-01056A22190B}"/>
              </a:ext>
            </a:extLst>
          </p:cNvPr>
          <p:cNvSpPr/>
          <p:nvPr/>
        </p:nvSpPr>
        <p:spPr>
          <a:xfrm>
            <a:off x="7316122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9E9388C4-981A-498D-987D-EF6641A6C50B}"/>
              </a:ext>
            </a:extLst>
          </p:cNvPr>
          <p:cNvSpPr/>
          <p:nvPr/>
        </p:nvSpPr>
        <p:spPr>
          <a:xfrm>
            <a:off x="833936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366F688B-6A7A-493F-A9B1-C150BA61C3E9}"/>
              </a:ext>
            </a:extLst>
          </p:cNvPr>
          <p:cNvSpPr/>
          <p:nvPr/>
        </p:nvSpPr>
        <p:spPr>
          <a:xfrm>
            <a:off x="936708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2C25233C-A6BA-493E-9796-A3F260C3F392}"/>
              </a:ext>
            </a:extLst>
          </p:cNvPr>
          <p:cNvSpPr/>
          <p:nvPr/>
        </p:nvSpPr>
        <p:spPr>
          <a:xfrm>
            <a:off x="1039480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A7F20458-8BAE-43E8-A643-132681B02E5F}"/>
              </a:ext>
            </a:extLst>
          </p:cNvPr>
          <p:cNvSpPr/>
          <p:nvPr/>
        </p:nvSpPr>
        <p:spPr>
          <a:xfrm>
            <a:off x="1142252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632559-BA82-445D-84E7-40C0BF294159}"/>
              </a:ext>
            </a:extLst>
          </p:cNvPr>
          <p:cNvCxnSpPr/>
          <p:nvPr/>
        </p:nvCxnSpPr>
        <p:spPr>
          <a:xfrm flipV="1">
            <a:off x="3031148" y="1544027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608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1B995-C4F9-484A-BBAE-9A5B1DED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Dividers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</p:spPr>
            <p:txBody>
              <a:bodyPr/>
              <a:lstStyle/>
              <a:p>
                <a:r>
                  <a:rPr lang="en-US" dirty="0"/>
                  <a:t>Place a divider – how many possible locations are there?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sz="2400" dirty="0"/>
                  <a:t> – before donut 1, before 2, …, before donut 12, after donut 12.</a:t>
                </a:r>
              </a:p>
              <a:p>
                <a:r>
                  <a:rPr lang="en-US" sz="2400" dirty="0"/>
                  <a:t>Place the second divider, how many possible locations are there?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sz="2400" dirty="0"/>
                  <a:t> – one of the previous spots was split (“before” and “after” the first divider)</a:t>
                </a:r>
              </a:p>
              <a:p>
                <a:r>
                  <a:rPr lang="en-US" sz="2400" dirty="0"/>
                  <a:t>In general, placing divider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12+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possible locations.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  <a:blipFill>
                <a:blip r:embed="rId2"/>
                <a:stretch>
                  <a:fillRect l="-1525" t="-3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1844094C-B5AD-4697-A913-C5F02C226AD2}"/>
              </a:ext>
            </a:extLst>
          </p:cNvPr>
          <p:cNvSpPr/>
          <p:nvPr/>
        </p:nvSpPr>
        <p:spPr>
          <a:xfrm>
            <a:off x="122061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8EBE2112-0298-421F-BA40-D536B2E2ED41}"/>
              </a:ext>
            </a:extLst>
          </p:cNvPr>
          <p:cNvSpPr/>
          <p:nvPr/>
        </p:nvSpPr>
        <p:spPr>
          <a:xfrm>
            <a:off x="1149784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64B66EF1-33CA-429D-B9C8-D43A1E8753E8}"/>
              </a:ext>
            </a:extLst>
          </p:cNvPr>
          <p:cNvSpPr/>
          <p:nvPr/>
        </p:nvSpPr>
        <p:spPr>
          <a:xfrm>
            <a:off x="2177507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0A378A9A-1D74-4824-A351-1FCFB89C0F12}"/>
              </a:ext>
            </a:extLst>
          </p:cNvPr>
          <p:cNvSpPr/>
          <p:nvPr/>
        </p:nvSpPr>
        <p:spPr>
          <a:xfrm>
            <a:off x="320523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376837F9-223D-4BAA-98EA-198894BBDA28}"/>
              </a:ext>
            </a:extLst>
          </p:cNvPr>
          <p:cNvSpPr/>
          <p:nvPr/>
        </p:nvSpPr>
        <p:spPr>
          <a:xfrm>
            <a:off x="423295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A85B7678-23AB-4265-90BD-2B89421ACF99}"/>
              </a:ext>
            </a:extLst>
          </p:cNvPr>
          <p:cNvSpPr/>
          <p:nvPr/>
        </p:nvSpPr>
        <p:spPr>
          <a:xfrm>
            <a:off x="526067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2AD94338-F71A-45D9-BE51-A999BE8B7CD8}"/>
              </a:ext>
            </a:extLst>
          </p:cNvPr>
          <p:cNvSpPr/>
          <p:nvPr/>
        </p:nvSpPr>
        <p:spPr>
          <a:xfrm>
            <a:off x="628839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CCCA3A0C-E434-43E6-B9AB-01056A22190B}"/>
              </a:ext>
            </a:extLst>
          </p:cNvPr>
          <p:cNvSpPr/>
          <p:nvPr/>
        </p:nvSpPr>
        <p:spPr>
          <a:xfrm>
            <a:off x="7316122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9E9388C4-981A-498D-987D-EF6641A6C50B}"/>
              </a:ext>
            </a:extLst>
          </p:cNvPr>
          <p:cNvSpPr/>
          <p:nvPr/>
        </p:nvSpPr>
        <p:spPr>
          <a:xfrm>
            <a:off x="833936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366F688B-6A7A-493F-A9B1-C150BA61C3E9}"/>
              </a:ext>
            </a:extLst>
          </p:cNvPr>
          <p:cNvSpPr/>
          <p:nvPr/>
        </p:nvSpPr>
        <p:spPr>
          <a:xfrm>
            <a:off x="936708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2C25233C-A6BA-493E-9796-A3F260C3F392}"/>
              </a:ext>
            </a:extLst>
          </p:cNvPr>
          <p:cNvSpPr/>
          <p:nvPr/>
        </p:nvSpPr>
        <p:spPr>
          <a:xfrm>
            <a:off x="1039480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A7F20458-8BAE-43E8-A643-132681B02E5F}"/>
              </a:ext>
            </a:extLst>
          </p:cNvPr>
          <p:cNvSpPr/>
          <p:nvPr/>
        </p:nvSpPr>
        <p:spPr>
          <a:xfrm>
            <a:off x="1142252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632559-BA82-445D-84E7-40C0BF294159}"/>
              </a:ext>
            </a:extLst>
          </p:cNvPr>
          <p:cNvCxnSpPr/>
          <p:nvPr/>
        </p:nvCxnSpPr>
        <p:spPr>
          <a:xfrm flipV="1">
            <a:off x="2978761" y="1544027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8A80CC-2B72-4466-8D46-87F598404AC4}"/>
              </a:ext>
            </a:extLst>
          </p:cNvPr>
          <p:cNvCxnSpPr/>
          <p:nvPr/>
        </p:nvCxnSpPr>
        <p:spPr>
          <a:xfrm flipV="1">
            <a:off x="3135923" y="1544027"/>
            <a:ext cx="0" cy="135206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290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12496-7005-469D-9A60-B3795B295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</p:spPr>
            <p:txBody>
              <a:bodyPr/>
              <a:lstStyle/>
              <a:p>
                <a:r>
                  <a:rPr lang="en-US" dirty="0"/>
                  <a:t>We had 12 donuts, how many dividers do we need?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(to divide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groups)</a:t>
                </a:r>
              </a:p>
              <a:p>
                <a:r>
                  <a:rPr lang="en-US" b="0" dirty="0"/>
                  <a:t>Count so far: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13⋅14⋅15⋅16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Are we done?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  <a:blipFill>
                <a:blip r:embed="rId2"/>
                <a:stretch>
                  <a:fillRect l="-1525" t="-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A5DC4C6C-7183-46B0-A911-BEFB1725D6E5}"/>
              </a:ext>
            </a:extLst>
          </p:cNvPr>
          <p:cNvSpPr/>
          <p:nvPr/>
        </p:nvSpPr>
        <p:spPr>
          <a:xfrm>
            <a:off x="122061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A81F1855-0A0D-4AC7-9DF1-8135E8670271}"/>
              </a:ext>
            </a:extLst>
          </p:cNvPr>
          <p:cNvSpPr/>
          <p:nvPr/>
        </p:nvSpPr>
        <p:spPr>
          <a:xfrm>
            <a:off x="1149784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4606EC03-6022-41E6-9D2C-299F0CDF2E1B}"/>
              </a:ext>
            </a:extLst>
          </p:cNvPr>
          <p:cNvSpPr/>
          <p:nvPr/>
        </p:nvSpPr>
        <p:spPr>
          <a:xfrm>
            <a:off x="2177507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1BFEC53C-0472-4C28-8877-96BC9D5BB29C}"/>
              </a:ext>
            </a:extLst>
          </p:cNvPr>
          <p:cNvSpPr/>
          <p:nvPr/>
        </p:nvSpPr>
        <p:spPr>
          <a:xfrm>
            <a:off x="3205230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7EAD3199-B1B8-4068-A890-37B2150BBCD3}"/>
              </a:ext>
            </a:extLst>
          </p:cNvPr>
          <p:cNvSpPr/>
          <p:nvPr/>
        </p:nvSpPr>
        <p:spPr>
          <a:xfrm>
            <a:off x="4232953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3DEBE8C9-ED09-41D5-A19E-88B6ADEA59D8}"/>
              </a:ext>
            </a:extLst>
          </p:cNvPr>
          <p:cNvSpPr/>
          <p:nvPr/>
        </p:nvSpPr>
        <p:spPr>
          <a:xfrm>
            <a:off x="5260676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8094940C-3D2B-4038-8AA4-AE5F544A1C03}"/>
              </a:ext>
            </a:extLst>
          </p:cNvPr>
          <p:cNvSpPr/>
          <p:nvPr/>
        </p:nvSpPr>
        <p:spPr>
          <a:xfrm>
            <a:off x="6288399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7F64B456-CEE2-4315-81A7-F87C5C14D049}"/>
              </a:ext>
            </a:extLst>
          </p:cNvPr>
          <p:cNvSpPr/>
          <p:nvPr/>
        </p:nvSpPr>
        <p:spPr>
          <a:xfrm>
            <a:off x="7316122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7D32841C-B6BA-47DC-912C-75D80452AAA1}"/>
              </a:ext>
            </a:extLst>
          </p:cNvPr>
          <p:cNvSpPr/>
          <p:nvPr/>
        </p:nvSpPr>
        <p:spPr>
          <a:xfrm>
            <a:off x="8339360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55C07725-0FF5-4D4A-8303-761374AC8499}"/>
              </a:ext>
            </a:extLst>
          </p:cNvPr>
          <p:cNvSpPr/>
          <p:nvPr/>
        </p:nvSpPr>
        <p:spPr>
          <a:xfrm>
            <a:off x="9367083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7BB1B738-25C0-49A1-9D4F-098D3EB1040D}"/>
              </a:ext>
            </a:extLst>
          </p:cNvPr>
          <p:cNvSpPr/>
          <p:nvPr/>
        </p:nvSpPr>
        <p:spPr>
          <a:xfrm>
            <a:off x="10394806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0D4DD036-1E8E-422E-9818-F1FB0CFEAB25}"/>
              </a:ext>
            </a:extLst>
          </p:cNvPr>
          <p:cNvSpPr/>
          <p:nvPr/>
        </p:nvSpPr>
        <p:spPr>
          <a:xfrm>
            <a:off x="11422529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4A05CE-42D4-4118-B78C-98141D5B74D6}"/>
              </a:ext>
            </a:extLst>
          </p:cNvPr>
          <p:cNvCxnSpPr/>
          <p:nvPr/>
        </p:nvCxnSpPr>
        <p:spPr>
          <a:xfrm flipV="1">
            <a:off x="1992923" y="1367801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FF6121-6921-402B-BC28-C2C24A87BB2C}"/>
              </a:ext>
            </a:extLst>
          </p:cNvPr>
          <p:cNvCxnSpPr/>
          <p:nvPr/>
        </p:nvCxnSpPr>
        <p:spPr>
          <a:xfrm flipV="1">
            <a:off x="5121885" y="1329701"/>
            <a:ext cx="0" cy="135206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2C21E32-C1F7-48A4-AD12-25C1EADF3BC4}"/>
              </a:ext>
            </a:extLst>
          </p:cNvPr>
          <p:cNvCxnSpPr/>
          <p:nvPr/>
        </p:nvCxnSpPr>
        <p:spPr>
          <a:xfrm flipV="1">
            <a:off x="10203473" y="1282076"/>
            <a:ext cx="0" cy="1352061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75C194-8EFE-4C06-85E2-ABD2FB756A74}"/>
              </a:ext>
            </a:extLst>
          </p:cNvPr>
          <p:cNvCxnSpPr/>
          <p:nvPr/>
        </p:nvCxnSpPr>
        <p:spPr>
          <a:xfrm flipV="1">
            <a:off x="11270273" y="1282076"/>
            <a:ext cx="0" cy="1352061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88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12496-7005-469D-9A60-B3795B295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</p:spPr>
            <p:txBody>
              <a:bodyPr/>
              <a:lstStyle/>
              <a:p>
                <a:r>
                  <a:rPr lang="en-US" b="0" dirty="0"/>
                  <a:t>Count so far: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13⋅14⋅15⋅16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count treats all dividers as different – they’re not! Divide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4!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donuts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types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That’s a combination!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  <a:blipFill>
                <a:blip r:embed="rId2"/>
                <a:stretch>
                  <a:fillRect l="-1525" t="-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A5DC4C6C-7183-46B0-A911-BEFB1725D6E5}"/>
              </a:ext>
            </a:extLst>
          </p:cNvPr>
          <p:cNvSpPr/>
          <p:nvPr/>
        </p:nvSpPr>
        <p:spPr>
          <a:xfrm>
            <a:off x="122061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A81F1855-0A0D-4AC7-9DF1-8135E8670271}"/>
              </a:ext>
            </a:extLst>
          </p:cNvPr>
          <p:cNvSpPr/>
          <p:nvPr/>
        </p:nvSpPr>
        <p:spPr>
          <a:xfrm>
            <a:off x="1149784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4606EC03-6022-41E6-9D2C-299F0CDF2E1B}"/>
              </a:ext>
            </a:extLst>
          </p:cNvPr>
          <p:cNvSpPr/>
          <p:nvPr/>
        </p:nvSpPr>
        <p:spPr>
          <a:xfrm>
            <a:off x="2177507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1BFEC53C-0472-4C28-8877-96BC9D5BB29C}"/>
              </a:ext>
            </a:extLst>
          </p:cNvPr>
          <p:cNvSpPr/>
          <p:nvPr/>
        </p:nvSpPr>
        <p:spPr>
          <a:xfrm>
            <a:off x="3205230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7EAD3199-B1B8-4068-A890-37B2150BBCD3}"/>
              </a:ext>
            </a:extLst>
          </p:cNvPr>
          <p:cNvSpPr/>
          <p:nvPr/>
        </p:nvSpPr>
        <p:spPr>
          <a:xfrm>
            <a:off x="4232953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3DEBE8C9-ED09-41D5-A19E-88B6ADEA59D8}"/>
              </a:ext>
            </a:extLst>
          </p:cNvPr>
          <p:cNvSpPr/>
          <p:nvPr/>
        </p:nvSpPr>
        <p:spPr>
          <a:xfrm>
            <a:off x="5260676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8094940C-3D2B-4038-8AA4-AE5F544A1C03}"/>
              </a:ext>
            </a:extLst>
          </p:cNvPr>
          <p:cNvSpPr/>
          <p:nvPr/>
        </p:nvSpPr>
        <p:spPr>
          <a:xfrm>
            <a:off x="6288399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7F64B456-CEE2-4315-81A7-F87C5C14D049}"/>
              </a:ext>
            </a:extLst>
          </p:cNvPr>
          <p:cNvSpPr/>
          <p:nvPr/>
        </p:nvSpPr>
        <p:spPr>
          <a:xfrm>
            <a:off x="7316122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7D32841C-B6BA-47DC-912C-75D80452AAA1}"/>
              </a:ext>
            </a:extLst>
          </p:cNvPr>
          <p:cNvSpPr/>
          <p:nvPr/>
        </p:nvSpPr>
        <p:spPr>
          <a:xfrm>
            <a:off x="8339360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55C07725-0FF5-4D4A-8303-761374AC8499}"/>
              </a:ext>
            </a:extLst>
          </p:cNvPr>
          <p:cNvSpPr/>
          <p:nvPr/>
        </p:nvSpPr>
        <p:spPr>
          <a:xfrm>
            <a:off x="9367083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7BB1B738-25C0-49A1-9D4F-098D3EB1040D}"/>
              </a:ext>
            </a:extLst>
          </p:cNvPr>
          <p:cNvSpPr/>
          <p:nvPr/>
        </p:nvSpPr>
        <p:spPr>
          <a:xfrm>
            <a:off x="10394806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0D4DD036-1E8E-422E-9818-F1FB0CFEAB25}"/>
              </a:ext>
            </a:extLst>
          </p:cNvPr>
          <p:cNvSpPr/>
          <p:nvPr/>
        </p:nvSpPr>
        <p:spPr>
          <a:xfrm>
            <a:off x="11422529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4A05CE-42D4-4118-B78C-98141D5B74D6}"/>
              </a:ext>
            </a:extLst>
          </p:cNvPr>
          <p:cNvCxnSpPr/>
          <p:nvPr/>
        </p:nvCxnSpPr>
        <p:spPr>
          <a:xfrm flipV="1">
            <a:off x="1992923" y="1367801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FF6121-6921-402B-BC28-C2C24A87BB2C}"/>
              </a:ext>
            </a:extLst>
          </p:cNvPr>
          <p:cNvCxnSpPr/>
          <p:nvPr/>
        </p:nvCxnSpPr>
        <p:spPr>
          <a:xfrm flipV="1">
            <a:off x="5121885" y="1329701"/>
            <a:ext cx="0" cy="1352061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2C21E32-C1F7-48A4-AD12-25C1EADF3BC4}"/>
              </a:ext>
            </a:extLst>
          </p:cNvPr>
          <p:cNvCxnSpPr/>
          <p:nvPr/>
        </p:nvCxnSpPr>
        <p:spPr>
          <a:xfrm flipV="1">
            <a:off x="10203473" y="1282076"/>
            <a:ext cx="0" cy="1352061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75C194-8EFE-4C06-85E2-ABD2FB756A74}"/>
              </a:ext>
            </a:extLst>
          </p:cNvPr>
          <p:cNvCxnSpPr/>
          <p:nvPr/>
        </p:nvCxnSpPr>
        <p:spPr>
          <a:xfrm flipV="1">
            <a:off x="11270273" y="1282076"/>
            <a:ext cx="0" cy="1352061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12496-7005-469D-9A60-B3795B295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wrote down a “string” consisting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       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characters,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“donuts” are identical,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“dividers” are identical, so divide by the rearrangements (like we did for SEATTLE).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  <a:blipFill>
                <a:blip r:embed="rId2"/>
                <a:stretch>
                  <a:fillRect l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A5DC4C6C-7183-46B0-A911-BEFB1725D6E5}"/>
              </a:ext>
            </a:extLst>
          </p:cNvPr>
          <p:cNvSpPr/>
          <p:nvPr/>
        </p:nvSpPr>
        <p:spPr>
          <a:xfrm>
            <a:off x="122061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A81F1855-0A0D-4AC7-9DF1-8135E8670271}"/>
              </a:ext>
            </a:extLst>
          </p:cNvPr>
          <p:cNvSpPr/>
          <p:nvPr/>
        </p:nvSpPr>
        <p:spPr>
          <a:xfrm>
            <a:off x="1149784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4606EC03-6022-41E6-9D2C-299F0CDF2E1B}"/>
              </a:ext>
            </a:extLst>
          </p:cNvPr>
          <p:cNvSpPr/>
          <p:nvPr/>
        </p:nvSpPr>
        <p:spPr>
          <a:xfrm>
            <a:off x="2177507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1BFEC53C-0472-4C28-8877-96BC9D5BB29C}"/>
              </a:ext>
            </a:extLst>
          </p:cNvPr>
          <p:cNvSpPr/>
          <p:nvPr/>
        </p:nvSpPr>
        <p:spPr>
          <a:xfrm>
            <a:off x="3205230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7EAD3199-B1B8-4068-A890-37B2150BBCD3}"/>
              </a:ext>
            </a:extLst>
          </p:cNvPr>
          <p:cNvSpPr/>
          <p:nvPr/>
        </p:nvSpPr>
        <p:spPr>
          <a:xfrm>
            <a:off x="4232953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3DEBE8C9-ED09-41D5-A19E-88B6ADEA59D8}"/>
              </a:ext>
            </a:extLst>
          </p:cNvPr>
          <p:cNvSpPr/>
          <p:nvPr/>
        </p:nvSpPr>
        <p:spPr>
          <a:xfrm>
            <a:off x="5260676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8094940C-3D2B-4038-8AA4-AE5F544A1C03}"/>
              </a:ext>
            </a:extLst>
          </p:cNvPr>
          <p:cNvSpPr/>
          <p:nvPr/>
        </p:nvSpPr>
        <p:spPr>
          <a:xfrm>
            <a:off x="6288399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7F64B456-CEE2-4315-81A7-F87C5C14D049}"/>
              </a:ext>
            </a:extLst>
          </p:cNvPr>
          <p:cNvSpPr/>
          <p:nvPr/>
        </p:nvSpPr>
        <p:spPr>
          <a:xfrm>
            <a:off x="7316122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7D32841C-B6BA-47DC-912C-75D80452AAA1}"/>
              </a:ext>
            </a:extLst>
          </p:cNvPr>
          <p:cNvSpPr/>
          <p:nvPr/>
        </p:nvSpPr>
        <p:spPr>
          <a:xfrm>
            <a:off x="8339360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55C07725-0FF5-4D4A-8303-761374AC8499}"/>
              </a:ext>
            </a:extLst>
          </p:cNvPr>
          <p:cNvSpPr/>
          <p:nvPr/>
        </p:nvSpPr>
        <p:spPr>
          <a:xfrm>
            <a:off x="9367083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7BB1B738-25C0-49A1-9D4F-098D3EB1040D}"/>
              </a:ext>
            </a:extLst>
          </p:cNvPr>
          <p:cNvSpPr/>
          <p:nvPr/>
        </p:nvSpPr>
        <p:spPr>
          <a:xfrm>
            <a:off x="10394806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0D4DD036-1E8E-422E-9818-F1FB0CFEAB25}"/>
              </a:ext>
            </a:extLst>
          </p:cNvPr>
          <p:cNvSpPr/>
          <p:nvPr/>
        </p:nvSpPr>
        <p:spPr>
          <a:xfrm>
            <a:off x="11422529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4A05CE-42D4-4118-B78C-98141D5B74D6}"/>
              </a:ext>
            </a:extLst>
          </p:cNvPr>
          <p:cNvCxnSpPr/>
          <p:nvPr/>
        </p:nvCxnSpPr>
        <p:spPr>
          <a:xfrm flipV="1">
            <a:off x="1992923" y="1367801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FF6121-6921-402B-BC28-C2C24A87BB2C}"/>
              </a:ext>
            </a:extLst>
          </p:cNvPr>
          <p:cNvCxnSpPr/>
          <p:nvPr/>
        </p:nvCxnSpPr>
        <p:spPr>
          <a:xfrm flipV="1">
            <a:off x="5121885" y="1329701"/>
            <a:ext cx="0" cy="135206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2C21E32-C1F7-48A4-AD12-25C1EADF3BC4}"/>
              </a:ext>
            </a:extLst>
          </p:cNvPr>
          <p:cNvCxnSpPr/>
          <p:nvPr/>
        </p:nvCxnSpPr>
        <p:spPr>
          <a:xfrm flipV="1">
            <a:off x="10203473" y="1282076"/>
            <a:ext cx="0" cy="1352061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75C194-8EFE-4C06-85E2-ABD2FB756A74}"/>
              </a:ext>
            </a:extLst>
          </p:cNvPr>
          <p:cNvCxnSpPr/>
          <p:nvPr/>
        </p:nvCxnSpPr>
        <p:spPr>
          <a:xfrm flipV="1">
            <a:off x="11270273" y="1282076"/>
            <a:ext cx="0" cy="1352061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F5C10001-182E-4C15-9EAB-53338596EAB1}"/>
              </a:ext>
            </a:extLst>
          </p:cNvPr>
          <p:cNvSpPr/>
          <p:nvPr/>
        </p:nvSpPr>
        <p:spPr>
          <a:xfrm>
            <a:off x="7081605" y="3982672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E2994E-0ACF-4DB8-B1A5-92B24072AB8C}"/>
              </a:ext>
            </a:extLst>
          </p:cNvPr>
          <p:cNvCxnSpPr>
            <a:cxnSpLocks/>
          </p:cNvCxnSpPr>
          <p:nvPr/>
        </p:nvCxnSpPr>
        <p:spPr>
          <a:xfrm flipV="1">
            <a:off x="9565298" y="3929063"/>
            <a:ext cx="0" cy="771524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9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F5A57-F65A-4201-B7D0-335D1325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7CF70-934C-4E2E-88D3-B86EE5EB2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counting technique we did is often called “stars and bars” </a:t>
            </a:r>
          </a:p>
          <a:p>
            <a:pPr lvl="1"/>
            <a:r>
              <a:rPr lang="en-US" dirty="0"/>
              <a:t>using a “star” instead of a donut shape, and calling the dividers “bars”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F49A29A-5EBB-4FD8-A43C-9B560286E08D}"/>
                  </a:ext>
                </a:extLst>
              </p:cNvPr>
              <p:cNvSpPr/>
              <p:nvPr/>
            </p:nvSpPr>
            <p:spPr>
              <a:xfrm>
                <a:off x="575240" y="1526862"/>
                <a:ext cx="11187258" cy="2000222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pick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objects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groups (where order doesn’t matter and every element of each group is indistinguishable), use the formula: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F49A29A-5EBB-4FD8-A43C-9B560286E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1526862"/>
                <a:ext cx="11187258" cy="2000222"/>
              </a:xfrm>
              <a:prstGeom prst="rect">
                <a:avLst/>
              </a:prstGeom>
              <a:blipFill>
                <a:blip r:embed="rId2"/>
                <a:stretch>
                  <a:fillRect l="-1089" t="-608" r="-6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915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8FCE-51E8-450A-AA15-7058D302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We’ve seen lots of ways to count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FC7A5-0BF1-4E1E-B7E5-AB7E3E97B9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Sum rule (split into disjoint sets)</a:t>
                </a:r>
              </a:p>
              <a:p>
                <a:r>
                  <a:rPr lang="en-US" dirty="0"/>
                  <a:t>Product rule (use a sequential process)</a:t>
                </a:r>
              </a:p>
              <a:p>
                <a:r>
                  <a:rPr lang="en-US" dirty="0"/>
                  <a:t>Combinations (order doesn’t matter)</a:t>
                </a:r>
              </a:p>
              <a:p>
                <a:r>
                  <a:rPr lang="en-US" dirty="0"/>
                  <a:t>Permutations (order does matter)</a:t>
                </a:r>
              </a:p>
              <a:p>
                <a:r>
                  <a:rPr lang="en-US" dirty="0"/>
                  <a:t>Principle of Inclusion-Exclusion</a:t>
                </a:r>
              </a:p>
              <a:p>
                <a:r>
                  <a:rPr lang="en-US" dirty="0"/>
                  <a:t>Complementary Counting</a:t>
                </a:r>
              </a:p>
              <a:p>
                <a:pPr marL="0" indent="0">
                  <a:buNone/>
                </a:pPr>
                <a:r>
                  <a:rPr lang="en-US" dirty="0"/>
                  <a:t> “Stars and Bars”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Niche Rules (useful in very specific circumstances) </a:t>
                </a:r>
              </a:p>
              <a:p>
                <a:pPr lvl="1"/>
                <a:r>
                  <a:rPr lang="en-US" dirty="0"/>
                  <a:t>Binomial Theorem</a:t>
                </a:r>
              </a:p>
              <a:p>
                <a:pPr lvl="1"/>
                <a:r>
                  <a:rPr lang="en-US" dirty="0"/>
                  <a:t>Pigeonhole Principle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FC7A5-0BF1-4E1E-B7E5-AB7E3E97B9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2642" b="-10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201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4B4B2-4E32-4AEE-9F2C-5CF17E3D1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A6D59-DB3A-4700-9F26-DF24C3B7E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know which rule to apply? </a:t>
            </a:r>
          </a:p>
          <a:p>
            <a:r>
              <a:rPr lang="en-US" dirty="0"/>
              <a:t>With practice you can pick out patterns for which ones might be plausible.</a:t>
            </a:r>
          </a:p>
          <a:p>
            <a:r>
              <a:rPr lang="en-US" dirty="0"/>
              <a:t>But if as you’re working you realize things are getting out of control, put it aside and try something different.</a:t>
            </a:r>
          </a:p>
        </p:txBody>
      </p:sp>
    </p:spTree>
    <p:extLst>
      <p:ext uri="{BB962C8B-B14F-4D97-AF65-F5344CB8AC3E}">
        <p14:creationId xmlns:p14="http://schemas.microsoft.com/office/powerpoint/2010/main" val="334033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14A62-CEE8-4A24-8DA6-1424B7E58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782FF-87E0-4233-96D4-A07AA0EE5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  <a:p>
            <a:r>
              <a:rPr lang="en-US" dirty="0"/>
              <a:t>Two More Rules</a:t>
            </a:r>
          </a:p>
          <a:p>
            <a:r>
              <a:rPr lang="en-US" dirty="0"/>
              <a:t>Practice, Practice, Practice</a:t>
            </a:r>
          </a:p>
        </p:txBody>
      </p:sp>
    </p:spTree>
    <p:extLst>
      <p:ext uri="{BB962C8B-B14F-4D97-AF65-F5344CB8AC3E}">
        <p14:creationId xmlns:p14="http://schemas.microsoft.com/office/powerpoint/2010/main" val="4221941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E761-97E2-4573-8398-1D41D9E2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643BB-E627-40E4-9B5A-9334F6D9A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“standard” deck of cards has 52 cards. Each card has a suit</a:t>
            </a:r>
          </a:p>
          <a:p>
            <a:pPr lvl="1"/>
            <a:r>
              <a:rPr lang="en-US" dirty="0"/>
              <a:t>diamonds </a:t>
            </a:r>
            <a:r>
              <a:rPr lang="en-US" dirty="0">
                <a:solidFill>
                  <a:srgbClr val="FF0000"/>
                </a:solidFill>
              </a:rPr>
              <a:t>️♦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hearts</a:t>
            </a:r>
            <a:r>
              <a:rPr lang="en-US" dirty="0">
                <a:solidFill>
                  <a:srgbClr val="FF0000"/>
                </a:solidFill>
              </a:rPr>
              <a:t> ♥️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clubs ♧, </a:t>
            </a:r>
          </a:p>
          <a:p>
            <a:pPr lvl="1"/>
            <a:r>
              <a:rPr lang="en-US" dirty="0"/>
              <a:t>spades ♠️</a:t>
            </a:r>
          </a:p>
          <a:p>
            <a:r>
              <a:rPr lang="en-US" dirty="0"/>
              <a:t>and a value (Ace,2,3,4,5,6,7,8,9,10,Jack,Queen, King). </a:t>
            </a:r>
          </a:p>
          <a:p>
            <a:r>
              <a:rPr lang="en-US" dirty="0"/>
              <a:t>A “5-card-hand” is a set of 5 cards</a:t>
            </a:r>
          </a:p>
          <a:p>
            <a:endParaRPr lang="en-US" dirty="0"/>
          </a:p>
          <a:p>
            <a:r>
              <a:rPr lang="en-US" dirty="0"/>
              <a:t>How many five-card “flushes” are there? – a flush is a hand of cards all of the same suit. </a:t>
            </a:r>
          </a:p>
        </p:txBody>
      </p:sp>
    </p:spTree>
    <p:extLst>
      <p:ext uri="{BB962C8B-B14F-4D97-AF65-F5344CB8AC3E}">
        <p14:creationId xmlns:p14="http://schemas.microsoft.com/office/powerpoint/2010/main" val="3372329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E761-97E2-4573-8398-1D41D9E2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643BB-E627-40E4-9B5A-9334F6D9A7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five-card “flushes” are there? – a flush is a hand of cards all of the same suit. </a:t>
                </a:r>
              </a:p>
              <a:p>
                <a:endParaRPr lang="en-US" dirty="0"/>
              </a:p>
              <a:p>
                <a:r>
                  <a:rPr lang="en-US" dirty="0"/>
                  <a:t>Way 1: How can I describe a flush? Which suit it is, and which values: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643BB-E627-40E4-9B5A-9334F6D9A7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39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EA22A-6CF5-4B43-B708-5BB45BB45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21343C-DCAC-4898-80EF-69B1F646CE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Way 2: Pretend order matters. The first card can be anything, </a:t>
                </a:r>
              </a:p>
              <a:p>
                <a:r>
                  <a:rPr lang="en-US" dirty="0"/>
                  <a:t>After that, you’ll have 12 options (the remaining cards of the suit), then 11, …</a:t>
                </a:r>
              </a:p>
              <a:p>
                <a:r>
                  <a:rPr lang="en-US" dirty="0"/>
                  <a:t>Then divide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, since order isn’t supposed to matter.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is the same number as what we got on the last slide!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21343C-DCAC-4898-80EF-69B1F646CE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07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3B06-D2A3-4354-A49F-BA953FB3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Solution with a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05BD8-2085-433B-A1F3-B2685F2AE3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73283"/>
                <a:ext cx="11187258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wish to count the number of 5-card hands with at least 3 aces.</a:t>
                </a:r>
              </a:p>
              <a:p>
                <a:r>
                  <a:rPr lang="en-US" dirty="0"/>
                  <a:t>There are 4 Aces (and 48 non aces)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Choose the three aces. Then of the 49 remaining cards (the last ace is allowed as well, because we’re allowed to have all 4) </a:t>
                </a:r>
              </a:p>
              <a:p>
                <a:endParaRPr lang="en-US" dirty="0"/>
              </a:p>
              <a:p>
                <a:r>
                  <a:rPr lang="en-US" dirty="0"/>
                  <a:t>What’s wrong with this calculation? </a:t>
                </a:r>
              </a:p>
              <a:p>
                <a:r>
                  <a:rPr lang="en-US" dirty="0"/>
                  <a:t>What’s the right answer?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05BD8-2085-433B-A1F3-B2685F2AE3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73283"/>
                <a:ext cx="11187258" cy="4845504"/>
              </a:xfrm>
              <a:blipFill>
                <a:blip r:embed="rId2"/>
                <a:stretch>
                  <a:fillRect l="-708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4943D2B2-4070-4370-A844-239748C208CD}"/>
              </a:ext>
            </a:extLst>
          </p:cNvPr>
          <p:cNvSpPr/>
          <p:nvPr/>
        </p:nvSpPr>
        <p:spPr>
          <a:xfrm>
            <a:off x="6874493" y="5280099"/>
            <a:ext cx="5001009" cy="1234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poll everywhere so Robbie knows how long to explain</a:t>
            </a:r>
          </a:p>
          <a:p>
            <a:pPr algn="ctr"/>
            <a:r>
              <a:rPr lang="en-US" sz="2400" dirty="0"/>
              <a:t>Go to pollev.com/cse312</a:t>
            </a:r>
          </a:p>
        </p:txBody>
      </p:sp>
    </p:spTree>
    <p:extLst>
      <p:ext uri="{BB962C8B-B14F-4D97-AF65-F5344CB8AC3E}">
        <p14:creationId xmlns:p14="http://schemas.microsoft.com/office/powerpoint/2010/main" val="39136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86B70-1487-48D2-ADC3-C6D804FF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Solution with a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FBC60-E941-4E60-9786-F04D7A45C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hand, there should be exactly one set of choices in the sequential process that gets us there.</a:t>
            </a:r>
          </a:p>
          <a:p>
            <a:endParaRPr lang="en-US" dirty="0"/>
          </a:p>
          <a:p>
            <a:r>
              <a:rPr lang="en-US" dirty="0"/>
              <a:t>{A♧, A♠️,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}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{A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K ♠️}</a:t>
            </a:r>
          </a:p>
          <a:p>
            <a:r>
              <a:rPr lang="en-US" dirty="0"/>
              <a:t>And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dirty="0"/>
              <a:t>A♧, A♠️, 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}, {A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, K ♠️}</a:t>
            </a:r>
          </a:p>
          <a:p>
            <a:r>
              <a:rPr lang="en-US" dirty="0"/>
              <a:t>Are two different choices of the process, but they lead to the same hand!</a:t>
            </a:r>
          </a:p>
        </p:txBody>
      </p:sp>
    </p:spTree>
    <p:extLst>
      <p:ext uri="{BB962C8B-B14F-4D97-AF65-F5344CB8AC3E}">
        <p14:creationId xmlns:p14="http://schemas.microsoft.com/office/powerpoint/2010/main" val="879247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FB25-B95B-4921-B542-0671C5CE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Solution with 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D6398-7153-412D-911A-818ECA1EBE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19618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We could count exactly which hands appear more than once, and how many times each appears and compensate for it. </a:t>
                </a:r>
              </a:p>
              <a:p>
                <a:r>
                  <a:rPr lang="en-US" dirty="0"/>
                  <a:t>See the extra slides at the end. </a:t>
                </a:r>
              </a:p>
              <a:p>
                <a:r>
                  <a:rPr lang="en-US" dirty="0"/>
                  <a:t>An easier solution is to try again…</a:t>
                </a:r>
              </a:p>
              <a:p>
                <a:r>
                  <a:rPr lang="en-US" dirty="0"/>
                  <a:t>The problem was trying to account for the “at least” – come up with disjoint sets and count separately.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there are exactly 3 aces, we choose which 3 of the 4, then choose which 2 cards among the 48 non-aces. If all 4 aces appear, then one of the remaining 48 cards finishes the hand. Applying the sum rule completes the calculation.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D6398-7153-412D-911A-818ECA1EBE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196180"/>
              </a:xfrm>
              <a:blipFill>
                <a:blip r:embed="rId2"/>
                <a:stretch>
                  <a:fillRect l="-1525" t="-2814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93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0012B-10EF-49EB-89E7-E3CB0B013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1014A-822A-4493-9095-3E9314EF2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hard to count sets where one of the conditions is “at least X”</a:t>
            </a:r>
          </a:p>
          <a:p>
            <a:r>
              <a:rPr lang="en-US" dirty="0"/>
              <a:t>You usually need to break those conditions up into disjoint sets and use the sum rule.</a:t>
            </a:r>
          </a:p>
        </p:txBody>
      </p:sp>
    </p:spTree>
    <p:extLst>
      <p:ext uri="{BB962C8B-B14F-4D97-AF65-F5344CB8AC3E}">
        <p14:creationId xmlns:p14="http://schemas.microsoft.com/office/powerpoint/2010/main" val="3366016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884E-8207-4053-BBEC-7DE0F5CA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33294-8E8E-4CCF-984B-76578AD46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to choose 8 pieces of fruit. There are apples, oranges, and bananas. </a:t>
            </a:r>
          </a:p>
          <a:p>
            <a:r>
              <a:rPr lang="en-US" dirty="0"/>
              <a:t>You need to pick at most 2 apples and at least 1 banana. How many sets of fruit can you choose?</a:t>
            </a:r>
          </a:p>
        </p:txBody>
      </p:sp>
    </p:spTree>
    <p:extLst>
      <p:ext uri="{BB962C8B-B14F-4D97-AF65-F5344CB8AC3E}">
        <p14:creationId xmlns:p14="http://schemas.microsoft.com/office/powerpoint/2010/main" val="3956300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884E-8207-4053-BBEC-7DE0F5CA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33294-8E8E-4CCF-984B-76578AD465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to choose 8 pieces of fruit. There are apples, oranges, and bananas. </a:t>
                </a:r>
              </a:p>
              <a:p>
                <a:r>
                  <a:rPr lang="en-US" dirty="0"/>
                  <a:t>You need to pick at most 2 apples and at least 1 banana. How many sets of fruit can you choose?</a:t>
                </a:r>
              </a:p>
              <a:p>
                <a:r>
                  <a:rPr lang="en-US" dirty="0"/>
                  <a:t>Divide into cases based on number of apples: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apples: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bananas possible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options)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apple: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bananas possible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options)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apples: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bananas possible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options)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r>
                  <a:rPr lang="en-US" dirty="0"/>
                  <a:t> total (by sum rule)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33294-8E8E-4CCF-984B-76578AD465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979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884E-8207-4053-BBEC-7DE0F5CA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33294-8E8E-4CCF-984B-76578AD465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You have to choose 8 pieces of fruit. There are apples, oranges, and bananas.  You need to pick at most 2 apples and at least 1 banana. How many sets of fruit can you choose?</a:t>
                </a:r>
              </a:p>
              <a:p>
                <a:r>
                  <a:rPr lang="en-US" dirty="0"/>
                  <a:t>Pick out your first banana. Problem is now to pick 7 fruits (at most 2 apples, allowed to take apples oranges and bananas)</a:t>
                </a:r>
              </a:p>
              <a:p>
                <a:r>
                  <a:rPr lang="en-US" dirty="0"/>
                  <a:t>Ignore apple restriction, and subtract off when too many apples:</a:t>
                </a:r>
              </a:p>
              <a:p>
                <a:r>
                  <a:rPr lang="en-US" dirty="0"/>
                  <a:t>Ignore restriction: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7+3−1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/>
                  <a:t> apples,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4+3−1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(choose 3 apples first, pick 4 remaining)</a:t>
                </a:r>
              </a:p>
              <a:p>
                <a:r>
                  <a:rPr lang="en-US" dirty="0"/>
                  <a:t>Total: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=36−15=21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33294-8E8E-4CCF-984B-76578AD465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3019" r="-1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76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33AAB5-7E0B-462A-A019-2F93C2E9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Pigeonhole Principle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068F6C-3A31-4BBF-AD44-6D42B77BA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40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0BBC8-03E0-4424-8ED9-4F6A34D1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5AD41-2F9C-4DD6-BE1A-2B4EC4101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donut-counting style problems with “twists”, it sometimes helps to “just throw the first few in the box” to get a problem that is exactly in the donut-counting framework.</a:t>
            </a:r>
          </a:p>
          <a:p>
            <a:r>
              <a:rPr lang="en-US" dirty="0"/>
              <a:t>When you can do a problem two </a:t>
            </a:r>
            <a:r>
              <a:rPr lang="en-US" b="1" dirty="0"/>
              <a:t>very </a:t>
            </a:r>
            <a:r>
              <a:rPr lang="en-US" dirty="0"/>
              <a:t>different ways and get the same answer, you get much more confident in the answer.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6532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7A4DF2-7EAB-4058-ADB4-CB6132602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Overcounting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69C2C2-A6F5-4398-A528-71A676D81C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920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3B06-D2A3-4354-A49F-BA953FB3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Solution with 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05BD8-2085-433B-A1F3-B2685F2AE3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wish to count the number of 5-card hands with at least 3 aces.</a:t>
                </a:r>
              </a:p>
              <a:p>
                <a:endParaRPr lang="en-US" dirty="0"/>
              </a:p>
              <a:p>
                <a:r>
                  <a:rPr lang="en-US" dirty="0"/>
                  <a:t>There are 4 Aces (and 48 non aces)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Choose the three aces. Then of the 49 remaining cards (the last ace is allowed as well, because we’re allowed to have all 4) </a:t>
                </a:r>
              </a:p>
              <a:p>
                <a:endParaRPr lang="en-US" dirty="0"/>
              </a:p>
              <a:p>
                <a:r>
                  <a:rPr lang="en-US" dirty="0"/>
                  <a:t>What’s wrong with this calculation?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05BD8-2085-433B-A1F3-B2685F2AE3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780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1B82F6-CA28-4BAD-BA53-4C8EC2F04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5F12BC-28E4-44D2-B51D-FC8A6883C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do we overcount?</a:t>
            </a:r>
          </a:p>
          <a:p>
            <a:endParaRPr lang="en-US" dirty="0"/>
          </a:p>
          <a:p>
            <a:r>
              <a:rPr lang="en-US" dirty="0"/>
              <a:t>If there are exactly 4 Aces in the hand, then we count the hand 4 different times (once for each ace as an “extra” one:</a:t>
            </a:r>
          </a:p>
          <a:p>
            <a:r>
              <a:rPr lang="en-US" dirty="0"/>
              <a:t>{A♧, A♠️,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},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{A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?}</a:t>
            </a:r>
          </a:p>
          <a:p>
            <a:r>
              <a:rPr lang="en-US" dirty="0"/>
              <a:t>{A♧, A♠️, 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}, {A</a:t>
            </a:r>
            <a:r>
              <a:rPr lang="en-US" dirty="0">
                <a:solidFill>
                  <a:srgbClr val="FF0000"/>
                </a:solidFill>
              </a:rPr>
              <a:t>♦️,</a:t>
            </a:r>
            <a:r>
              <a:rPr lang="en-US" dirty="0"/>
              <a:t> ?}</a:t>
            </a:r>
          </a:p>
          <a:p>
            <a:r>
              <a:rPr lang="en-US" dirty="0"/>
              <a:t>{A♧, 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}, {A♠️, ?}</a:t>
            </a:r>
          </a:p>
          <a:p>
            <a:r>
              <a:rPr lang="en-US" dirty="0"/>
              <a:t>{A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A♠️,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}, {A♧, ?}</a:t>
            </a:r>
          </a:p>
        </p:txBody>
      </p:sp>
    </p:spTree>
    <p:extLst>
      <p:ext uri="{BB962C8B-B14F-4D97-AF65-F5344CB8AC3E}">
        <p14:creationId xmlns:p14="http://schemas.microsoft.com/office/powerpoint/2010/main" val="623820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86677-5A5D-49BE-A584-279C06503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do we overcount?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AD7925-9957-417A-8ECF-8F32357DEE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48 such hands (one for every card that could be “?” on the last slide)</a:t>
                </a:r>
              </a:p>
              <a:p>
                <a:endParaRPr lang="en-US" dirty="0"/>
              </a:p>
              <a:p>
                <a:r>
                  <a:rPr lang="en-US" dirty="0"/>
                  <a:t>So we’ve counted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48</m:t>
                    </m:r>
                  </m:oMath>
                </a14:m>
                <a:r>
                  <a:rPr lang="en-US" dirty="0"/>
                  <a:t> processes that shouldn’t count.</a:t>
                </a:r>
              </a:p>
              <a:p>
                <a:endParaRPr lang="en-US" dirty="0"/>
              </a:p>
              <a:p>
                <a:r>
                  <a:rPr lang="en-US" dirty="0"/>
                  <a:t>That would give a corrected total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48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is the same number as we got during lecture with our other counting.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AD7925-9957-417A-8ECF-8F32357DEE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234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65B8-91B8-4458-A140-5D9210D1E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Pigeonhole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pigeons, and place them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holes, then…</a:t>
                </a:r>
              </a:p>
              <a:p>
                <a:endParaRPr lang="en-US" dirty="0"/>
              </a:p>
              <a:p>
                <a:r>
                  <a:rPr lang="en-US" dirty="0"/>
                  <a:t>At least two pigeons are in the same hole.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F2D9D71-1EC8-4CD6-B826-1AFFC9BD7AA3}"/>
              </a:ext>
            </a:extLst>
          </p:cNvPr>
          <p:cNvSpPr/>
          <p:nvPr/>
        </p:nvSpPr>
        <p:spPr>
          <a:xfrm>
            <a:off x="7604368" y="2844800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1C0707-2E06-444B-8079-39EEBAAF06DC}"/>
              </a:ext>
            </a:extLst>
          </p:cNvPr>
          <p:cNvSpPr/>
          <p:nvPr/>
        </p:nvSpPr>
        <p:spPr>
          <a:xfrm>
            <a:off x="9616829" y="2844800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B3B38F-F3BA-4FA8-B3ED-6C01A6273D47}"/>
              </a:ext>
            </a:extLst>
          </p:cNvPr>
          <p:cNvSpPr/>
          <p:nvPr/>
        </p:nvSpPr>
        <p:spPr>
          <a:xfrm>
            <a:off x="7604368" y="4677508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81C1FE-E514-4E49-BCEB-6B7A2B89CB9F}"/>
              </a:ext>
            </a:extLst>
          </p:cNvPr>
          <p:cNvSpPr/>
          <p:nvPr/>
        </p:nvSpPr>
        <p:spPr>
          <a:xfrm>
            <a:off x="9616829" y="4677508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Sparrow">
            <a:extLst>
              <a:ext uri="{FF2B5EF4-FFF2-40B4-BE49-F238E27FC236}">
                <a16:creationId xmlns:a16="http://schemas.microsoft.com/office/drawing/2014/main" id="{F6F58498-3F22-4AB8-8714-4A72ED1F8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1323" y="3944815"/>
            <a:ext cx="1363785" cy="1363785"/>
          </a:xfrm>
          <a:prstGeom prst="rect">
            <a:avLst/>
          </a:prstGeom>
        </p:spPr>
      </p:pic>
      <p:pic>
        <p:nvPicPr>
          <p:cNvPr id="10" name="Graphic 9" descr="Sparrow">
            <a:extLst>
              <a:ext uri="{FF2B5EF4-FFF2-40B4-BE49-F238E27FC236}">
                <a16:creationId xmlns:a16="http://schemas.microsoft.com/office/drawing/2014/main" id="{F0805C2D-8B13-4BAC-80B3-AB2705482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6988" y="4469933"/>
            <a:ext cx="1363785" cy="1363785"/>
          </a:xfrm>
          <a:prstGeom prst="rect">
            <a:avLst/>
          </a:prstGeom>
        </p:spPr>
      </p:pic>
      <p:pic>
        <p:nvPicPr>
          <p:cNvPr id="11" name="Graphic 10" descr="Sparrow">
            <a:extLst>
              <a:ext uri="{FF2B5EF4-FFF2-40B4-BE49-F238E27FC236}">
                <a16:creationId xmlns:a16="http://schemas.microsoft.com/office/drawing/2014/main" id="{EB20AB0F-48BD-4393-81C6-3252AAF5A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63636" y="4211518"/>
            <a:ext cx="1363785" cy="1363785"/>
          </a:xfrm>
          <a:prstGeom prst="rect">
            <a:avLst/>
          </a:prstGeom>
        </p:spPr>
      </p:pic>
      <p:pic>
        <p:nvPicPr>
          <p:cNvPr id="12" name="Graphic 11" descr="Sparrow">
            <a:extLst>
              <a:ext uri="{FF2B5EF4-FFF2-40B4-BE49-F238E27FC236}">
                <a16:creationId xmlns:a16="http://schemas.microsoft.com/office/drawing/2014/main" id="{532CB15E-D024-4CDB-9301-ADAD8A2F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9301" y="4736636"/>
            <a:ext cx="1363785" cy="1363785"/>
          </a:xfrm>
          <a:prstGeom prst="rect">
            <a:avLst/>
          </a:prstGeom>
        </p:spPr>
      </p:pic>
      <p:pic>
        <p:nvPicPr>
          <p:cNvPr id="13" name="Graphic 12" descr="Sparrow">
            <a:extLst>
              <a:ext uri="{FF2B5EF4-FFF2-40B4-BE49-F238E27FC236}">
                <a16:creationId xmlns:a16="http://schemas.microsoft.com/office/drawing/2014/main" id="{295B48B7-BFCE-4614-99B7-7393DC306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4290" y="5138021"/>
            <a:ext cx="1363785" cy="136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22969 0.035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1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26068 -0.15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-75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51354 -0.003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-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55013 -0.190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9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66094 -0.015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47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65B8-91B8-4458-A140-5D9210D1E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Pigeonhole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pigeons, and place them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holes, then…</a:t>
                </a:r>
              </a:p>
              <a:p>
                <a:endParaRPr lang="en-US" dirty="0"/>
              </a:p>
              <a:p>
                <a:r>
                  <a:rPr lang="en-US" b="1" dirty="0"/>
                  <a:t>At least </a:t>
                </a:r>
                <a:r>
                  <a:rPr lang="en-US" dirty="0"/>
                  <a:t>two pigeons are in the same hole.</a:t>
                </a:r>
              </a:p>
              <a:p>
                <a:r>
                  <a:rPr lang="en-US" dirty="0"/>
                  <a:t>It might be more than two.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F2D9D71-1EC8-4CD6-B826-1AFFC9BD7AA3}"/>
              </a:ext>
            </a:extLst>
          </p:cNvPr>
          <p:cNvSpPr/>
          <p:nvPr/>
        </p:nvSpPr>
        <p:spPr>
          <a:xfrm>
            <a:off x="7604368" y="2844800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1C0707-2E06-444B-8079-39EEBAAF06DC}"/>
              </a:ext>
            </a:extLst>
          </p:cNvPr>
          <p:cNvSpPr/>
          <p:nvPr/>
        </p:nvSpPr>
        <p:spPr>
          <a:xfrm>
            <a:off x="9616829" y="2844800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B3B38F-F3BA-4FA8-B3ED-6C01A6273D47}"/>
              </a:ext>
            </a:extLst>
          </p:cNvPr>
          <p:cNvSpPr/>
          <p:nvPr/>
        </p:nvSpPr>
        <p:spPr>
          <a:xfrm>
            <a:off x="7604368" y="4677508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81C1FE-E514-4E49-BCEB-6B7A2B89CB9F}"/>
              </a:ext>
            </a:extLst>
          </p:cNvPr>
          <p:cNvSpPr/>
          <p:nvPr/>
        </p:nvSpPr>
        <p:spPr>
          <a:xfrm>
            <a:off x="9616829" y="4677508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Sparrow">
            <a:extLst>
              <a:ext uri="{FF2B5EF4-FFF2-40B4-BE49-F238E27FC236}">
                <a16:creationId xmlns:a16="http://schemas.microsoft.com/office/drawing/2014/main" id="{F6F58498-3F22-4AB8-8714-4A72ED1F8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1323" y="3944815"/>
            <a:ext cx="1363785" cy="1363785"/>
          </a:xfrm>
          <a:prstGeom prst="rect">
            <a:avLst/>
          </a:prstGeom>
        </p:spPr>
      </p:pic>
      <p:pic>
        <p:nvPicPr>
          <p:cNvPr id="10" name="Graphic 9" descr="Sparrow">
            <a:extLst>
              <a:ext uri="{FF2B5EF4-FFF2-40B4-BE49-F238E27FC236}">
                <a16:creationId xmlns:a16="http://schemas.microsoft.com/office/drawing/2014/main" id="{F0805C2D-8B13-4BAC-80B3-AB2705482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6988" y="4469933"/>
            <a:ext cx="1363785" cy="1363785"/>
          </a:xfrm>
          <a:prstGeom prst="rect">
            <a:avLst/>
          </a:prstGeom>
        </p:spPr>
      </p:pic>
      <p:pic>
        <p:nvPicPr>
          <p:cNvPr id="11" name="Graphic 10" descr="Sparrow">
            <a:extLst>
              <a:ext uri="{FF2B5EF4-FFF2-40B4-BE49-F238E27FC236}">
                <a16:creationId xmlns:a16="http://schemas.microsoft.com/office/drawing/2014/main" id="{EB20AB0F-48BD-4393-81C6-3252AAF5A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63636" y="4211518"/>
            <a:ext cx="1363785" cy="1363785"/>
          </a:xfrm>
          <a:prstGeom prst="rect">
            <a:avLst/>
          </a:prstGeom>
        </p:spPr>
      </p:pic>
      <p:pic>
        <p:nvPicPr>
          <p:cNvPr id="12" name="Graphic 11" descr="Sparrow">
            <a:extLst>
              <a:ext uri="{FF2B5EF4-FFF2-40B4-BE49-F238E27FC236}">
                <a16:creationId xmlns:a16="http://schemas.microsoft.com/office/drawing/2014/main" id="{532CB15E-D024-4CDB-9301-ADAD8A2F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9301" y="4736636"/>
            <a:ext cx="1363785" cy="1363785"/>
          </a:xfrm>
          <a:prstGeom prst="rect">
            <a:avLst/>
          </a:prstGeom>
        </p:spPr>
      </p:pic>
      <p:pic>
        <p:nvPicPr>
          <p:cNvPr id="13" name="Graphic 12" descr="Sparrow">
            <a:extLst>
              <a:ext uri="{FF2B5EF4-FFF2-40B4-BE49-F238E27FC236}">
                <a16:creationId xmlns:a16="http://schemas.microsoft.com/office/drawing/2014/main" id="{295B48B7-BFCE-4614-99B7-7393DC306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4290" y="5138021"/>
            <a:ext cx="1363785" cy="136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2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22969 0.035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1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278 L 0.48281 0.084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43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51354 -0.003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-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55013 -0.190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9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63893 0.016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0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0194-8013-43DB-9A4C-026CEB06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Pigeonhole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C054F1-D295-4F81-91B0-9B7DE907DE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pigeons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pigeonholes, then there is at least one pigeonhole that has at least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pigeons.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is the “ceiling”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(it means always round up,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C054F1-D295-4F81-91B0-9B7DE907DE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343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84BB-8855-4A86-9D3D-3C8E79593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DF455E-6DF9-4FA9-8C44-4EB26C51E2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to take 10 classes, and have 3 quarters to take them in, then…</a:t>
                </a:r>
              </a:p>
              <a:p>
                <a:endParaRPr lang="en-US" dirty="0"/>
              </a:p>
              <a:p>
                <a:r>
                  <a:rPr lang="en-US" dirty="0"/>
                  <a:t>Pigeons: The classes to take</a:t>
                </a:r>
              </a:p>
              <a:p>
                <a:r>
                  <a:rPr lang="en-US" dirty="0"/>
                  <a:t>Pigeonholes: The quarter</a:t>
                </a:r>
              </a:p>
              <a:p>
                <a:r>
                  <a:rPr lang="en-US" dirty="0"/>
                  <a:t>Mapping: Which quarter you take the class in.</a:t>
                </a:r>
              </a:p>
              <a:p>
                <a:endParaRPr lang="en-US" dirty="0"/>
              </a:p>
              <a:p>
                <a:r>
                  <a:rPr lang="en-US" dirty="0"/>
                  <a:t>Applying the (generalized) pigeonhole principle, there is at least one quarter where you take at least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courses.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DF455E-6DF9-4FA9-8C44-4EB26C51E2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0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AF4DF-E976-41B0-A4B0-BBCE7D27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35AA-3D33-496C-A7BE-827D81DC5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pigeonhole principle is the right tool, it’s usually the first thing you’d think of or the absolute last thing you’d think of. </a:t>
            </a:r>
          </a:p>
          <a:p>
            <a:r>
              <a:rPr lang="en-US" dirty="0"/>
              <a:t>For </a:t>
            </a:r>
            <a:r>
              <a:rPr lang="en-US" b="1" dirty="0"/>
              <a:t>really </a:t>
            </a:r>
            <a:r>
              <a:rPr lang="en-US" dirty="0"/>
              <a:t>tricky ones, we’ll warn you in advance that it’s the right method (you’ll see one in the section handout).</a:t>
            </a:r>
          </a:p>
          <a:p>
            <a:r>
              <a:rPr lang="en-US" dirty="0"/>
              <a:t>When applying the principle, say:</a:t>
            </a:r>
          </a:p>
          <a:p>
            <a:pPr lvl="1"/>
            <a:r>
              <a:rPr lang="en-US" dirty="0"/>
              <a:t>What are the pigeons</a:t>
            </a:r>
          </a:p>
          <a:p>
            <a:pPr lvl="1"/>
            <a:r>
              <a:rPr lang="en-US" dirty="0"/>
              <a:t>What are the pigeonholes</a:t>
            </a:r>
          </a:p>
          <a:p>
            <a:pPr lvl="1"/>
            <a:r>
              <a:rPr lang="en-US" dirty="0"/>
              <a:t>How do you map from pigeons to pigeonholes</a:t>
            </a:r>
          </a:p>
          <a:p>
            <a:r>
              <a:rPr lang="en-US" dirty="0"/>
              <a:t>Look for – a set you’re trying to divide into groups, where collisions would help you somehow.</a:t>
            </a:r>
          </a:p>
        </p:txBody>
      </p:sp>
    </p:spTree>
    <p:extLst>
      <p:ext uri="{BB962C8B-B14F-4D97-AF65-F5344CB8AC3E}">
        <p14:creationId xmlns:p14="http://schemas.microsoft.com/office/powerpoint/2010/main" val="2473633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09AD-FAA4-4522-8954-C47137A0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Counting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24ACB-C88D-499F-A54C-D04431CF9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You’re going to buy one-dozen donuts (i.e., 12 donuts)</a:t>
            </a:r>
          </a:p>
          <a:p>
            <a:r>
              <a:rPr lang="en-US" dirty="0"/>
              <a:t>There are chocolate, strawberry, coconut, blueberry, and lemon (i.e. five types)</a:t>
            </a:r>
          </a:p>
          <a:p>
            <a:r>
              <a:rPr lang="en-US" dirty="0"/>
              <a:t>How many different donut boxes can you buy?</a:t>
            </a:r>
          </a:p>
          <a:p>
            <a:r>
              <a:rPr lang="en-US" dirty="0"/>
              <a:t>Consider two boxes the same if they contain the same number of every kind of donut (order doesn’t matter)</a:t>
            </a:r>
          </a:p>
          <a:p>
            <a:endParaRPr lang="en-US" dirty="0"/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41937FA6-2CAC-4F33-B491-BF3923174364}"/>
              </a:ext>
            </a:extLst>
          </p:cNvPr>
          <p:cNvSpPr/>
          <p:nvPr/>
        </p:nvSpPr>
        <p:spPr>
          <a:xfrm>
            <a:off x="122061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343A50B2-F406-4309-9961-7E1E7A592D95}"/>
              </a:ext>
            </a:extLst>
          </p:cNvPr>
          <p:cNvSpPr/>
          <p:nvPr/>
        </p:nvSpPr>
        <p:spPr>
          <a:xfrm>
            <a:off x="1149784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66E67287-40E5-4D8E-B231-C9283A622179}"/>
              </a:ext>
            </a:extLst>
          </p:cNvPr>
          <p:cNvSpPr/>
          <p:nvPr/>
        </p:nvSpPr>
        <p:spPr>
          <a:xfrm>
            <a:off x="2177507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DD7F31EE-1435-4218-B6E1-3A6EB2B9ED35}"/>
              </a:ext>
            </a:extLst>
          </p:cNvPr>
          <p:cNvSpPr/>
          <p:nvPr/>
        </p:nvSpPr>
        <p:spPr>
          <a:xfrm>
            <a:off x="3205230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352D327C-DD2D-4DDD-BDF3-1E9E7BB30CD7}"/>
              </a:ext>
            </a:extLst>
          </p:cNvPr>
          <p:cNvSpPr/>
          <p:nvPr/>
        </p:nvSpPr>
        <p:spPr>
          <a:xfrm>
            <a:off x="4232953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4ABAAF6A-0CC8-4DCF-9DC0-1939F3311D63}"/>
              </a:ext>
            </a:extLst>
          </p:cNvPr>
          <p:cNvSpPr/>
          <p:nvPr/>
        </p:nvSpPr>
        <p:spPr>
          <a:xfrm>
            <a:off x="5260676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BC827E30-9D95-438D-9969-061391D8A6F9}"/>
              </a:ext>
            </a:extLst>
          </p:cNvPr>
          <p:cNvSpPr/>
          <p:nvPr/>
        </p:nvSpPr>
        <p:spPr>
          <a:xfrm>
            <a:off x="6288399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97F450D8-811C-4146-946F-97FDDC218014}"/>
              </a:ext>
            </a:extLst>
          </p:cNvPr>
          <p:cNvSpPr/>
          <p:nvPr/>
        </p:nvSpPr>
        <p:spPr>
          <a:xfrm>
            <a:off x="7316122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B5DE5314-3C5D-4FE3-A51A-0FD1F51BA474}"/>
              </a:ext>
            </a:extLst>
          </p:cNvPr>
          <p:cNvSpPr/>
          <p:nvPr/>
        </p:nvSpPr>
        <p:spPr>
          <a:xfrm>
            <a:off x="8339360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3E72654B-7967-4A6A-93A1-E365D7320D36}"/>
              </a:ext>
            </a:extLst>
          </p:cNvPr>
          <p:cNvSpPr/>
          <p:nvPr/>
        </p:nvSpPr>
        <p:spPr>
          <a:xfrm>
            <a:off x="9367083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5CF73DB1-A757-40A1-9769-2A667BA5779E}"/>
              </a:ext>
            </a:extLst>
          </p:cNvPr>
          <p:cNvSpPr/>
          <p:nvPr/>
        </p:nvSpPr>
        <p:spPr>
          <a:xfrm>
            <a:off x="10394806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45B5F9BE-4DAD-4E43-AE89-DB569961EE16}"/>
              </a:ext>
            </a:extLst>
          </p:cNvPr>
          <p:cNvSpPr/>
          <p:nvPr/>
        </p:nvSpPr>
        <p:spPr>
          <a:xfrm>
            <a:off x="11422529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44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2273</TotalTime>
  <Words>1928</Words>
  <Application>Microsoft Office PowerPoint</Application>
  <PresentationFormat>Widescreen</PresentationFormat>
  <Paragraphs>197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Cambria Math</vt:lpstr>
      <vt:lpstr>Segoe UI</vt:lpstr>
      <vt:lpstr>Segoe UI Light</vt:lpstr>
      <vt:lpstr>Segoe UI Semibold</vt:lpstr>
      <vt:lpstr>Segoe UI Semilight</vt:lpstr>
      <vt:lpstr>Times New Roman</vt:lpstr>
      <vt:lpstr>Tw Cen MT</vt:lpstr>
      <vt:lpstr>Wingdings 3</vt:lpstr>
      <vt:lpstr>Integral</vt:lpstr>
      <vt:lpstr>That’s Enough Counting</vt:lpstr>
      <vt:lpstr>PowerPoint Presentation</vt:lpstr>
      <vt:lpstr>Pigeonhole Principle</vt:lpstr>
      <vt:lpstr>Pigeonhole Principle</vt:lpstr>
      <vt:lpstr>Pigeonhole Principle</vt:lpstr>
      <vt:lpstr>Strong Pigeonhole Principle</vt:lpstr>
      <vt:lpstr>An example</vt:lpstr>
      <vt:lpstr>Practical Tips</vt:lpstr>
      <vt:lpstr>One More Counting Rule</vt:lpstr>
      <vt:lpstr>One More Counting Rule</vt:lpstr>
      <vt:lpstr>Placing Dividers</vt:lpstr>
      <vt:lpstr>Placing Dividers</vt:lpstr>
      <vt:lpstr>Placing Dividers</vt:lpstr>
      <vt:lpstr>Wrapping Up</vt:lpstr>
      <vt:lpstr>Wrapping Up</vt:lpstr>
      <vt:lpstr>Wrapping Up</vt:lpstr>
      <vt:lpstr>In General</vt:lpstr>
      <vt:lpstr>We’ve seen lots of ways to count</vt:lpstr>
      <vt:lpstr>Practice </vt:lpstr>
      <vt:lpstr>Cards</vt:lpstr>
      <vt:lpstr>Cards</vt:lpstr>
      <vt:lpstr>Cards</vt:lpstr>
      <vt:lpstr>A Solution with a Problem</vt:lpstr>
      <vt:lpstr>A Solution with a Problem</vt:lpstr>
      <vt:lpstr>A Solution with a Problem</vt:lpstr>
      <vt:lpstr>Takeaway</vt:lpstr>
      <vt:lpstr>Another Problem</vt:lpstr>
      <vt:lpstr>Another Problem</vt:lpstr>
      <vt:lpstr>Another Problem</vt:lpstr>
      <vt:lpstr>Takeaways</vt:lpstr>
      <vt:lpstr>Fixing The Overcounting</vt:lpstr>
      <vt:lpstr>A Solution with a Problem</vt:lpstr>
      <vt:lpstr>PowerPoint Presentation</vt:lpstr>
      <vt:lpstr>How much do we overcount?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35</cp:revision>
  <dcterms:created xsi:type="dcterms:W3CDTF">2021-04-01T21:18:29Z</dcterms:created>
  <dcterms:modified xsi:type="dcterms:W3CDTF">2021-04-05T03:19:14Z</dcterms:modified>
</cp:coreProperties>
</file>