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8" r:id="rId13"/>
    <p:sldId id="280" r:id="rId14"/>
    <p:sldId id="281" r:id="rId15"/>
    <p:sldId id="267" r:id="rId16"/>
    <p:sldId id="262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5" d="100"/>
          <a:sy n="85" d="100"/>
        </p:scale>
        <p:origin x="7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42D1F85-BC03-4A43-8392-3CC2456DC94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DF9C-F154-4144-9996-B406A35E6A1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962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1F85-BC03-4A43-8392-3CC2456DC94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DF9C-F154-4144-9996-B406A35E6A12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958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1F85-BC03-4A43-8392-3CC2456DC94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DF9C-F154-4144-9996-B406A35E6A1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043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5786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1F85-BC03-4A43-8392-3CC2456DC94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DF9C-F154-4144-9996-B406A35E6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298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1F85-BC03-4A43-8392-3CC2456DC94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DF9C-F154-4144-9996-B406A35E6A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0450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1F85-BC03-4A43-8392-3CC2456DC94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DF9C-F154-4144-9996-B406A35E6A1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347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1F85-BC03-4A43-8392-3CC2456DC94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DF9C-F154-4144-9996-B406A35E6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36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1F85-BC03-4A43-8392-3CC2456DC94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DF9C-F154-4144-9996-B406A35E6A1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554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1F85-BC03-4A43-8392-3CC2456DC94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DF9C-F154-4144-9996-B406A35E6A1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37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1F85-BC03-4A43-8392-3CC2456DC94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DF9C-F154-4144-9996-B406A35E6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5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1F85-BC03-4A43-8392-3CC2456DC94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DF9C-F154-4144-9996-B406A35E6A1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715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42D1F85-BC03-4A43-8392-3CC2456DC94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5844DF9C-F154-4144-9996-B406A35E6A1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0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C0C1B-16FC-49B6-88CE-A9E3FC5A9B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E4CF9A-E493-42B1-A6F6-2CFFF3D089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Spring 21</a:t>
            </a:r>
          </a:p>
          <a:p>
            <a:r>
              <a:rPr lang="en-US" dirty="0"/>
              <a:t>Lecture 5</a:t>
            </a:r>
          </a:p>
        </p:txBody>
      </p:sp>
    </p:spTree>
    <p:extLst>
      <p:ext uri="{BB962C8B-B14F-4D97-AF65-F5344CB8AC3E}">
        <p14:creationId xmlns:p14="http://schemas.microsoft.com/office/powerpoint/2010/main" val="1162871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6AE11-DE69-4CB6-8FF1-B30B8E011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931835-1FDC-49C8-92F3-0561EE1A5C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Imagine we toss one coin.</a:t>
                </a:r>
              </a:p>
              <a:p>
                <a:r>
                  <a:rPr lang="en-US" dirty="0"/>
                  <a:t>Our sample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do you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 to be?</a:t>
                </a:r>
              </a:p>
              <a:p>
                <a:endParaRPr lang="en-US" dirty="0"/>
              </a:p>
              <a:p>
                <a:r>
                  <a:rPr lang="en-US" dirty="0"/>
                  <a:t>It depends on what we want to model</a:t>
                </a:r>
              </a:p>
              <a:p>
                <a:r>
                  <a:rPr lang="en-US" dirty="0"/>
                  <a:t>If the coin is fair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But we also might have a biased coin: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=.85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=0.15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931835-1FDC-49C8-92F3-0561EE1A5C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9238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1EE9B-0944-4A36-99D6-1EF41DE92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7DE1B-2B67-40EF-9FEE-49514F4A7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655FA5C-3962-4C26-A6A2-B291BF4EFC66}"/>
              </a:ext>
            </a:extLst>
          </p:cNvPr>
          <p:cNvGrpSpPr/>
          <p:nvPr/>
        </p:nvGrpSpPr>
        <p:grpSpPr>
          <a:xfrm>
            <a:off x="575239" y="1501496"/>
            <a:ext cx="10397560" cy="3892645"/>
            <a:chOff x="1185842" y="3404583"/>
            <a:chExt cx="6116291" cy="187128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AE52EB5-8742-43A0-83D5-1883A8E80BA0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84686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(discrete) probability space is a pair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𝛀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where: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𝛀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sample space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𝛀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→[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]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probability measure.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satisfies:</a:t>
                  </a:r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≥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for all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∈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𝛀</m:t>
                          </m:r>
                        </m:sub>
                        <m:sup/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(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)</m:t>
                          </m:r>
                        </m:e>
                      </m:nary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AE52EB5-8742-43A0-83D5-1883A8E80BA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84686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06F6B13-6D6F-42EB-B4D0-C26DA3D34853}"/>
                </a:ext>
              </a:extLst>
            </p:cNvPr>
            <p:cNvSpPr/>
            <p:nvPr/>
          </p:nvSpPr>
          <p:spPr>
            <a:xfrm>
              <a:off x="1200347" y="3404583"/>
              <a:ext cx="6101786" cy="39341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Probability Space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8D3096B-4F41-4FDE-85F2-E41DE9281619}"/>
                  </a:ext>
                </a:extLst>
              </p:cNvPr>
              <p:cNvSpPr/>
              <p:nvPr/>
            </p:nvSpPr>
            <p:spPr>
              <a:xfrm>
                <a:off x="575239" y="5467484"/>
                <a:ext cx="9808029" cy="768533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𝑬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𝑭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⊆</m:t>
                    </m:r>
                    <m:r>
                      <a:rPr lang="en-US" sz="2800" b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𝛀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𝑬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∩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𝑭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=∅ 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𝑬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∪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𝑭</m:t>
                        </m:r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𝑬</m:t>
                        </m:r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(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𝑭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 </a:t>
                </a: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8D3096B-4F41-4FDE-85F2-E41DE92816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5467484"/>
                <a:ext cx="9808029" cy="768533"/>
              </a:xfrm>
              <a:prstGeom prst="rect">
                <a:avLst/>
              </a:prstGeom>
              <a:blipFill>
                <a:blip r:embed="rId3"/>
                <a:stretch>
                  <a:fillRect l="-1055" b="-3876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6195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8AA2D-BEC0-48A8-AC4E-13D8EB901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Space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307441-BCF8-4433-AFE5-EDC823C40B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Flip a fair coin and roll a fair (6-sided) die.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×{1,2,3,4,5,6}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dirty="0"/>
                  <a:t>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Is this a valid probability space?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 takes in elements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and outputs numbers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307441-BCF8-4433-AFE5-EDC823C40B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464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814AB-886E-47D4-B63B-085BB5268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D4D509-A71A-464E-984E-8F8DDC2F24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×{1,2,3,4,5,6}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dirty="0"/>
                  <a:t> 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what’s the probability of seeing a heads?</a:t>
                </a:r>
              </a:p>
              <a:p>
                <a:r>
                  <a:rPr lang="en-US" dirty="0"/>
                  <a:t>Seeing heads isn’t an element of the sample space!</a:t>
                </a:r>
              </a:p>
              <a:p>
                <a:endParaRPr lang="en-US" dirty="0"/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D4D509-A71A-464E-984E-8F8DDC2F24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3321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1EE9B-0944-4A36-99D6-1EF41DE92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7DE1B-2B67-40EF-9FEE-49514F4A7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655FA5C-3962-4C26-A6A2-B291BF4EFC66}"/>
              </a:ext>
            </a:extLst>
          </p:cNvPr>
          <p:cNvGrpSpPr/>
          <p:nvPr/>
        </p:nvGrpSpPr>
        <p:grpSpPr>
          <a:xfrm>
            <a:off x="575239" y="1501496"/>
            <a:ext cx="10397560" cy="3892645"/>
            <a:chOff x="1185842" y="3404583"/>
            <a:chExt cx="6116291" cy="187128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AE52EB5-8742-43A0-83D5-1883A8E80BA0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84686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(discrete) probability space is a pair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𝛀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where: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𝛀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sample space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𝛀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→[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]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probability measure.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satisfies:</a:t>
                  </a:r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≥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for all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∈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𝛀</m:t>
                          </m:r>
                        </m:sub>
                        <m:sup/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(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)</m:t>
                          </m:r>
                        </m:e>
                      </m:nary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AE52EB5-8742-43A0-83D5-1883A8E80BA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84686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06F6B13-6D6F-42EB-B4D0-C26DA3D34853}"/>
                </a:ext>
              </a:extLst>
            </p:cNvPr>
            <p:cNvSpPr/>
            <p:nvPr/>
          </p:nvSpPr>
          <p:spPr>
            <a:xfrm>
              <a:off x="1200347" y="3404583"/>
              <a:ext cx="6101786" cy="39341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Probability Space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8D3096B-4F41-4FDE-85F2-E41DE9281619}"/>
                  </a:ext>
                </a:extLst>
              </p:cNvPr>
              <p:cNvSpPr/>
              <p:nvPr/>
            </p:nvSpPr>
            <p:spPr>
              <a:xfrm>
                <a:off x="575239" y="5467484"/>
                <a:ext cx="9808029" cy="768533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𝑬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𝑭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⊆</m:t>
                    </m:r>
                    <m:r>
                      <a:rPr lang="en-US" sz="2800" b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𝛀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𝑬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∩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𝑭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=∅ 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𝑬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∪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𝑭</m:t>
                        </m:r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𝑬</m:t>
                        </m:r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(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𝑭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 </a:t>
                </a: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8D3096B-4F41-4FDE-85F2-E41DE92816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5467484"/>
                <a:ext cx="9808029" cy="768533"/>
              </a:xfrm>
              <a:prstGeom prst="rect">
                <a:avLst/>
              </a:prstGeom>
              <a:blipFill>
                <a:blip r:embed="rId3"/>
                <a:stretch>
                  <a:fillRect l="-1055" b="-3876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610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2C7A9-4319-4779-9913-2DBC595B3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Probability Space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DB8F14-97FE-48B3-8A41-71291E59CB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The most common probability measure is the </a:t>
                </a:r>
                <a:r>
                  <a:rPr lang="en-US" b="1" dirty="0"/>
                  <a:t>uniform </a:t>
                </a:r>
                <a:r>
                  <a:rPr lang="en-US" dirty="0"/>
                  <a:t>probability measure. In the uniform measure, for every event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your sample space be all possible outcomes of a sequence of 100 coin tosses. Assign the uniform measure to this sample space. What is the probability of the event “there are exactly 50 heads?</a:t>
                </a:r>
              </a:p>
              <a:p>
                <a:r>
                  <a:rPr lang="en-US" dirty="0"/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B.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1/101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C.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D.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E. There is not enough information in this problem.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DB8F14-97FE-48B3-8A41-71291E59CB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3396" r="-1580" b="-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9510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25E36-5FBB-40DE-B5A5-FAE88B67A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Mutually Exclusive Events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0D3AE5-CC42-4F56-9161-C86FBAE584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Two events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are mutually exclusive if they cannot happen simultaneously.</a:t>
                </a:r>
              </a:p>
              <a:p>
                <a:r>
                  <a:rPr lang="en-US" dirty="0"/>
                  <a:t>In notation,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dirty="0"/>
                  <a:t> (i.e. they’re disjoint subsets of the sample space).</a:t>
                </a:r>
              </a:p>
              <a:p>
                <a:endParaRPr lang="en-US" dirty="0"/>
              </a:p>
              <a:p>
                <a:r>
                  <a:rPr lang="en-US" dirty="0"/>
                  <a:t>For example,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×{1,2,3,4,5,6}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coin came up heads”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coin came up tails”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die showed an even number”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0D3AE5-CC42-4F56-9161-C86FBAE584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5F1D13D-081D-428B-9468-809391B24807}"/>
                  </a:ext>
                </a:extLst>
              </p:cNvPr>
              <p:cNvSpPr/>
              <p:nvPr/>
            </p:nvSpPr>
            <p:spPr>
              <a:xfrm>
                <a:off x="6871448" y="4374776"/>
                <a:ext cx="5132294" cy="114120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are mutually exclusive.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are not mutually exclusive. </a:t>
                </a: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5F1D13D-081D-428B-9468-809391B248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448" y="4374776"/>
                <a:ext cx="5132294" cy="1141208"/>
              </a:xfrm>
              <a:prstGeom prst="rect">
                <a:avLst/>
              </a:prstGeom>
              <a:blipFill>
                <a:blip r:embed="rId3"/>
                <a:stretch>
                  <a:fillRect l="-118" r="-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656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172A1-B958-402D-B17D-152CE5B41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Axioms and Consequences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78294D-DE71-4E2B-A436-63B63B10A7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wrote down 3 requirements (axioms) on probability measures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≥0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𝑥</m:t>
                    </m:r>
                  </m:oMath>
                </a14:m>
                <a:r>
                  <a:rPr lang="en-US" dirty="0"/>
                  <a:t> (non-negativity)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Ω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=1 </m:t>
                    </m:r>
                  </m:oMath>
                </a14:m>
                <a:r>
                  <a:rPr lang="en-US" dirty="0"/>
                  <a:t>(normalization)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𝐸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𝐹</m:t>
                    </m:r>
                  </m:oMath>
                </a14:m>
                <a:r>
                  <a:rPr lang="en-US" dirty="0"/>
                  <a:t> are mutually exclusive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r>
                  <a:rPr lang="en-US" dirty="0"/>
                  <a:t> (countable additivity)</a:t>
                </a:r>
              </a:p>
              <a:p>
                <a:r>
                  <a:rPr lang="en-US" dirty="0"/>
                  <a:t>These lead quickly to these three corollaries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(complementation)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(monotonicity)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(inclusion-exclusion)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78294D-DE71-4E2B-A436-63B63B10A7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62" t="-2138" b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6957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B774B-8537-4ECD-8A89-D1E51A5DD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roll two dice. Each die is fair and they don’t affect each other. What is the probability of both dice being even?</a:t>
                </a:r>
              </a:p>
              <a:p>
                <a:endParaRPr lang="en-US" dirty="0"/>
              </a:p>
              <a:p>
                <a:r>
                  <a:rPr lang="en-US" dirty="0"/>
                  <a:t>What is your sample space?</a:t>
                </a:r>
              </a:p>
              <a:p>
                <a:r>
                  <a:rPr lang="en-US" dirty="0"/>
                  <a:t>What is your probability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What is your event?</a:t>
                </a:r>
              </a:p>
              <a:p>
                <a:r>
                  <a:rPr lang="en-US" dirty="0"/>
                  <a:t>What is the probability?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9962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B774B-8537-4ECD-8A89-D1E51A5DD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roll two dice. Each die is fair and they don’t affect each other. What is the probability of both dice being even?</a:t>
                </a:r>
              </a:p>
              <a:p>
                <a:endParaRPr lang="en-US" dirty="0"/>
              </a:p>
              <a:p>
                <a:r>
                  <a:rPr lang="en-US" dirty="0"/>
                  <a:t>What is your sample space?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1,2,3,4,5,6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×{1,2,3,4,5,6}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What is your probability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=1/36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your event?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2,4,6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×{2,4,6}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the probability?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8085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16757-27C5-45A5-8CCF-AD01FE448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6F4CF-84AF-46C3-AE81-61A7CE1FC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HW1 is due tonight (you can use late days just by [re]-submitting it later)</a:t>
            </a:r>
          </a:p>
          <a:p>
            <a:r>
              <a:rPr lang="en-US" dirty="0"/>
              <a:t>We made the deadline 11:59 PM, but please don’t stay up all night if it interferes with your classes tomorrow.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HW2 will come out this evening, due next Wednesday.</a:t>
            </a:r>
          </a:p>
          <a:p>
            <a:endParaRPr lang="en-US" dirty="0"/>
          </a:p>
          <a:p>
            <a:r>
              <a:rPr lang="en-US" dirty="0"/>
              <a:t>Office hours have started! Robbie has hours right after A lecture. </a:t>
            </a:r>
          </a:p>
          <a:p>
            <a:r>
              <a:rPr lang="en-US" dirty="0"/>
              <a:t>(none today) but we have some office hours outside regular work hours (very early Tuesday morning, Tuesday night</a:t>
            </a:r>
            <a:r>
              <a:rPr lang="en-US"/>
              <a:t>) every week.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182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B774B-8537-4ECD-8A89-D1E51A5DD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Suppose you roll two dice. Each die is fair and they don’t affect each other. What is the probability of both dice being even?</a:t>
                </a:r>
              </a:p>
              <a:p>
                <a:r>
                  <a:rPr lang="en-US" dirty="0"/>
                  <a:t>What if we can’t tell the dice apart and always put the dice in increasing order by value.</a:t>
                </a:r>
              </a:p>
              <a:p>
                <a:r>
                  <a:rPr lang="en-US" dirty="0"/>
                  <a:t>What is your sample space?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(2,6)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4,5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5,5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(6,6)}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your probability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?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=2/36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=1/36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your event?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the probability?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+3⋅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3019" r="-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79320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FDBE0-F17D-45C4-8D7F-CC595CB84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EB151-ABA0-4E39-AF6B-9346FF4E0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often more than one sample space possible! But one is probably easier than the others. </a:t>
            </a:r>
          </a:p>
          <a:p>
            <a:r>
              <a:rPr lang="en-US" dirty="0"/>
              <a:t>Finding a sample space that will make the uniform measure correct will probably make finding the probabilities easier to calculate.</a:t>
            </a:r>
          </a:p>
        </p:txBody>
      </p:sp>
    </p:spTree>
    <p:extLst>
      <p:ext uri="{BB962C8B-B14F-4D97-AF65-F5344CB8AC3E}">
        <p14:creationId xmlns:p14="http://schemas.microsoft.com/office/powerpoint/2010/main" val="2897251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95F86-59A6-4A93-BD58-040568C70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D23FB-83D9-4EEA-8C35-ACC5E7FA8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you shuffle a deck of cards so any arrangement is equally likely. What is the probability that the top two cards have the same value?</a:t>
            </a:r>
          </a:p>
          <a:p>
            <a:endParaRPr lang="en-US" dirty="0"/>
          </a:p>
          <a:p>
            <a:r>
              <a:rPr lang="en-US" dirty="0"/>
              <a:t>Sample Space</a:t>
            </a:r>
          </a:p>
          <a:p>
            <a:r>
              <a:rPr lang="en-US" dirty="0"/>
              <a:t>Probability Measure</a:t>
            </a:r>
          </a:p>
          <a:p>
            <a:r>
              <a:rPr lang="en-US" dirty="0"/>
              <a:t>Event</a:t>
            </a:r>
          </a:p>
          <a:p>
            <a:r>
              <a:rPr lang="en-US" dirty="0"/>
              <a:t>Probability</a:t>
            </a:r>
          </a:p>
        </p:txBody>
      </p:sp>
    </p:spTree>
    <p:extLst>
      <p:ext uri="{BB962C8B-B14F-4D97-AF65-F5344CB8AC3E}">
        <p14:creationId xmlns:p14="http://schemas.microsoft.com/office/powerpoint/2010/main" val="3353424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95F86-59A6-4A93-BD58-040568C70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6D23FB-83D9-4EEA-8C35-ACC5E7FA89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shuffle a deck of cards so any arrangement is equally likely. What is the probability that the top two cards have the same value?</a:t>
                </a:r>
              </a:p>
              <a:p>
                <a:endParaRPr lang="en-US" dirty="0"/>
              </a:p>
              <a:p>
                <a:r>
                  <a:rPr lang="en-US" dirty="0"/>
                  <a:t>Sample Space: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are different cards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Probability Measure uniform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52⋅51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Event: all pairs with equal values</a:t>
                </a:r>
              </a:p>
              <a:p>
                <a:r>
                  <a:rPr lang="en-US" dirty="0"/>
                  <a:t>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4,2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52⋅51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6D23FB-83D9-4EEA-8C35-ACC5E7FA89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44811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95F86-59A6-4A93-BD58-040568C70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6D23FB-83D9-4EEA-8C35-ACC5E7FA89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shuffle a deck of cards so any arrangement is equally likely. What is the probability that the top two cards have the same value?</a:t>
                </a:r>
              </a:p>
              <a:p>
                <a:endParaRPr lang="en-US" dirty="0"/>
              </a:p>
              <a:p>
                <a:r>
                  <a:rPr lang="en-US" dirty="0"/>
                  <a:t>Sample Space: Set of all orderings of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52</m:t>
                    </m:r>
                  </m:oMath>
                </a14:m>
                <a:r>
                  <a:rPr lang="en-US" dirty="0"/>
                  <a:t> cards</a:t>
                </a:r>
              </a:p>
              <a:p>
                <a:r>
                  <a:rPr lang="en-US" dirty="0"/>
                  <a:t>Probability Measure uniform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52!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Event: all lists that start with two cards of the same value</a:t>
                </a:r>
              </a:p>
              <a:p>
                <a:r>
                  <a:rPr lang="en-US" dirty="0"/>
                  <a:t>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4,2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⋅50!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52!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6D23FB-83D9-4EEA-8C35-ACC5E7FA89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59043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01B92-2A0B-4285-8E82-654082AA9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5B5F0-D565-42AA-8236-83C6037E2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There’s often information you “don’t need” in your sample space.</a:t>
            </a:r>
          </a:p>
          <a:p>
            <a:r>
              <a:rPr lang="en-US" dirty="0"/>
              <a:t>It won’t give you the wrong answer.</a:t>
            </a:r>
          </a:p>
          <a:p>
            <a:r>
              <a:rPr lang="en-US" dirty="0"/>
              <a:t>But it sometimes makes for extra work/a harder counting problem,</a:t>
            </a:r>
          </a:p>
          <a:p>
            <a:endParaRPr lang="en-US" dirty="0"/>
          </a:p>
          <a:p>
            <a:r>
              <a:rPr lang="en-US" dirty="0"/>
              <a:t>Good indication: you cancelled A LOT of stuff that was common in the numerator and denominator.</a:t>
            </a:r>
          </a:p>
        </p:txBody>
      </p:sp>
    </p:spTree>
    <p:extLst>
      <p:ext uri="{BB962C8B-B14F-4D97-AF65-F5344CB8AC3E}">
        <p14:creationId xmlns:p14="http://schemas.microsoft.com/office/powerpoint/2010/main" val="19910080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E82DE-0EB8-4335-9898-A2F948BDF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40864"/>
            <a:ext cx="11187259" cy="1014667"/>
          </a:xfrm>
        </p:spPr>
        <p:txBody>
          <a:bodyPr/>
          <a:lstStyle/>
          <a:p>
            <a:r>
              <a:rPr lang="en-US" dirty="0"/>
              <a:t>Balls and Urns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03C627-9D40-499C-859B-E8C5BAFC67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You have an urn* with two red balls and two green balls inside.</a:t>
                </a:r>
              </a:p>
              <a:p>
                <a:r>
                  <a:rPr lang="en-US" dirty="0"/>
                  <a:t>Take out two of the balls replacing the first ball after you take it out.</a:t>
                </a:r>
              </a:p>
              <a:p>
                <a:endParaRPr lang="en-US" dirty="0"/>
              </a:p>
              <a:p>
                <a:r>
                  <a:rPr lang="en-US" dirty="0"/>
                  <a:t>What’s the probability of drawing out both red balls?</a:t>
                </a:r>
              </a:p>
              <a:p>
                <a:r>
                  <a:rPr lang="en-US" dirty="0"/>
                  <a:t>Sequential process: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probability of the first being red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probability of the second being red.</a:t>
                </a:r>
              </a:p>
              <a:p>
                <a:endParaRPr lang="en-US" dirty="0"/>
              </a:p>
              <a:p>
                <a:r>
                  <a:rPr lang="en-US" dirty="0"/>
                  <a:t>An urn is a vase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03C627-9D40-499C-859B-E8C5BAFC67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2"/>
                <a:stretch>
                  <a:fillRect l="-654" t="-2138" b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Greek Urn Clip Art | Ancient greek pottery, Ancient egypt projects, Greek  pattern">
            <a:extLst>
              <a:ext uri="{FF2B5EF4-FFF2-40B4-BE49-F238E27FC236}">
                <a16:creationId xmlns:a16="http://schemas.microsoft.com/office/drawing/2014/main" id="{63AE3D14-C63D-41E9-AF8F-DF825C182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609" y="3107952"/>
            <a:ext cx="17145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6A003E4-2698-4B62-A3E2-198F8E3D8EC1}"/>
              </a:ext>
            </a:extLst>
          </p:cNvPr>
          <p:cNvSpPr/>
          <p:nvPr/>
        </p:nvSpPr>
        <p:spPr>
          <a:xfrm>
            <a:off x="9632577" y="4455459"/>
            <a:ext cx="295835" cy="3137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E988FB1-2E5D-4E37-AF77-757031A1FBBC}"/>
              </a:ext>
            </a:extLst>
          </p:cNvPr>
          <p:cNvSpPr/>
          <p:nvPr/>
        </p:nvSpPr>
        <p:spPr>
          <a:xfrm>
            <a:off x="9928412" y="4764741"/>
            <a:ext cx="295835" cy="3137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53C9E01-5A4E-437B-894F-963A7209E5D3}"/>
              </a:ext>
            </a:extLst>
          </p:cNvPr>
          <p:cNvSpPr/>
          <p:nvPr/>
        </p:nvSpPr>
        <p:spPr>
          <a:xfrm>
            <a:off x="10243297" y="4513729"/>
            <a:ext cx="295835" cy="313765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FEA2DDB-DD1C-4136-B35E-DBA0965F7878}"/>
              </a:ext>
            </a:extLst>
          </p:cNvPr>
          <p:cNvSpPr/>
          <p:nvPr/>
        </p:nvSpPr>
        <p:spPr>
          <a:xfrm>
            <a:off x="10539132" y="4823011"/>
            <a:ext cx="295835" cy="313765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6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737CC-164A-4252-85B1-3D35A5500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8824C-DCC6-4BAA-AB96-304666806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far…we’ve done a lot of counting.</a:t>
            </a:r>
          </a:p>
          <a:p>
            <a:endParaRPr lang="en-US" dirty="0"/>
          </a:p>
          <a:p>
            <a:r>
              <a:rPr lang="en-US" dirty="0"/>
              <a:t>Starting today, we get to calculate probabilities!</a:t>
            </a:r>
          </a:p>
          <a:p>
            <a:endParaRPr lang="en-US" dirty="0"/>
          </a:p>
          <a:p>
            <a:r>
              <a:rPr lang="en-US" dirty="0"/>
              <a:t>Mostly notation and vocabulary today. </a:t>
            </a:r>
          </a:p>
        </p:txBody>
      </p:sp>
    </p:spTree>
    <p:extLst>
      <p:ext uri="{BB962C8B-B14F-4D97-AF65-F5344CB8AC3E}">
        <p14:creationId xmlns:p14="http://schemas.microsoft.com/office/powerpoint/2010/main" val="1745125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50239-4FF5-476C-8CE1-D2517E7F2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4C0A8-B50D-458C-AD5D-96391325D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Probability is a way of </a:t>
            </a:r>
            <a:r>
              <a:rPr lang="en-US" b="1" dirty="0"/>
              <a:t>quantifying </a:t>
            </a:r>
            <a:r>
              <a:rPr lang="en-US" dirty="0"/>
              <a:t>our uncertainty. </a:t>
            </a:r>
          </a:p>
          <a:p>
            <a:r>
              <a:rPr lang="en-US" dirty="0"/>
              <a:t>When more than one outcome is possible, </a:t>
            </a:r>
          </a:p>
          <a:p>
            <a:endParaRPr lang="en-US" dirty="0"/>
          </a:p>
          <a:p>
            <a:r>
              <a:rPr lang="en-US" dirty="0"/>
              <a:t>To have “real-world” examples, we’ll need to start with some foundational processes that we’re going to assert exist</a:t>
            </a:r>
          </a:p>
          <a:p>
            <a:pPr lvl="1"/>
            <a:r>
              <a:rPr lang="en-US" dirty="0"/>
              <a:t>We can flip a coin, and each face is equally likely to come up</a:t>
            </a:r>
          </a:p>
          <a:p>
            <a:pPr lvl="1"/>
            <a:r>
              <a:rPr lang="en-US" dirty="0"/>
              <a:t>We can roll a die, and every number is equally likely to come up</a:t>
            </a:r>
          </a:p>
          <a:p>
            <a:pPr lvl="1"/>
            <a:r>
              <a:rPr lang="en-US" dirty="0"/>
              <a:t>We can shuffle a deck of cards so that every ordering is equally likely.</a:t>
            </a:r>
          </a:p>
        </p:txBody>
      </p:sp>
    </p:spTree>
    <p:extLst>
      <p:ext uri="{BB962C8B-B14F-4D97-AF65-F5344CB8AC3E}">
        <p14:creationId xmlns:p14="http://schemas.microsoft.com/office/powerpoint/2010/main" val="2246267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71542-E076-4C03-B8CE-DF6B18B91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Space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5D42B7-54E5-4206-8952-F77899A34F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360615"/>
                <a:ext cx="11187258" cy="2948746"/>
              </a:xfrm>
            </p:spPr>
            <p:txBody>
              <a:bodyPr/>
              <a:lstStyle/>
              <a:p>
                <a:r>
                  <a:rPr lang="en-US" dirty="0"/>
                  <a:t>Examples:</a:t>
                </a:r>
              </a:p>
              <a:p>
                <a:r>
                  <a:rPr lang="en-US" dirty="0"/>
                  <a:t>For a single coin flip,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For a series of two coin flips,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For rolling a (normal) die: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={1,2,3,4,5,6}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5D42B7-54E5-4206-8952-F77899A34F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360615"/>
                <a:ext cx="11187258" cy="2948746"/>
              </a:xfrm>
              <a:blipFill>
                <a:blip r:embed="rId2"/>
                <a:stretch>
                  <a:fillRect l="-654" t="-3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16D379D9-5EFD-4C60-B685-47DA9B686E0B}"/>
              </a:ext>
            </a:extLst>
          </p:cNvPr>
          <p:cNvGrpSpPr/>
          <p:nvPr/>
        </p:nvGrpSpPr>
        <p:grpSpPr>
          <a:xfrm>
            <a:off x="575239" y="1552292"/>
            <a:ext cx="7768500" cy="1636386"/>
            <a:chOff x="1185842" y="3429000"/>
            <a:chExt cx="6111311" cy="192784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18F3D42-0856-41E1-8927-FF71511C0138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sample space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Ω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set of all possible outcomes of an experiment.</a:t>
                  </a:r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18F3D42-0856-41E1-8927-FF71511C01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b="-223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C0497C4-EC21-44BF-97D5-C260D453B7B8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Sample Space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4100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71542-E076-4C03-B8CE-DF6B18B91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5D42B7-54E5-4206-8952-F77899A34F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360615"/>
                <a:ext cx="11187258" cy="2948746"/>
              </a:xfrm>
            </p:spPr>
            <p:txBody>
              <a:bodyPr/>
              <a:lstStyle/>
              <a:p>
                <a:r>
                  <a:rPr lang="en-US" dirty="0"/>
                  <a:t>Examples:</a:t>
                </a:r>
              </a:p>
              <a:p>
                <a:r>
                  <a:rPr lang="en-US" dirty="0"/>
                  <a:t>Get at least one head among two coin flips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Get an even number on a die-roll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={2,4,6}</m:t>
                    </m:r>
                  </m:oMath>
                </a14:m>
                <a:r>
                  <a:rPr lang="en-US" dirty="0"/>
                  <a:t>).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5D42B7-54E5-4206-8952-F77899A34F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360615"/>
                <a:ext cx="11187258" cy="2948746"/>
              </a:xfrm>
              <a:blipFill>
                <a:blip r:embed="rId2"/>
                <a:stretch>
                  <a:fillRect l="-654" t="-3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16D379D9-5EFD-4C60-B685-47DA9B686E0B}"/>
              </a:ext>
            </a:extLst>
          </p:cNvPr>
          <p:cNvGrpSpPr/>
          <p:nvPr/>
        </p:nvGrpSpPr>
        <p:grpSpPr>
          <a:xfrm>
            <a:off x="575239" y="1552292"/>
            <a:ext cx="7768500" cy="1636386"/>
            <a:chOff x="1185842" y="3429000"/>
            <a:chExt cx="6111311" cy="192784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18F3D42-0856-41E1-8927-FF71511C0138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 event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⊆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Ω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a subset of possible outcomes (i.e. a subset of </a:t>
                  </a:r>
                  <a14:m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𝛀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)</a:t>
                  </a:r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18F3D42-0856-41E1-8927-FF71511C01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b="-223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C0497C4-EC21-44BF-97D5-C260D453B7B8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Event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84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20E7D-49C0-496F-98EA-3C1D603FF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8754D2A-5FF7-485D-A670-EF617CF1B2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8228369"/>
              </p:ext>
            </p:extLst>
          </p:nvPr>
        </p:nvGraphicFramePr>
        <p:xfrm>
          <a:off x="4829908" y="1463675"/>
          <a:ext cx="6931880" cy="37804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6376">
                  <a:extLst>
                    <a:ext uri="{9D8B030D-6E8A-4147-A177-3AD203B41FA5}">
                      <a16:colId xmlns:a16="http://schemas.microsoft.com/office/drawing/2014/main" val="3481246076"/>
                    </a:ext>
                  </a:extLst>
                </a:gridCol>
                <a:gridCol w="1386376">
                  <a:extLst>
                    <a:ext uri="{9D8B030D-6E8A-4147-A177-3AD203B41FA5}">
                      <a16:colId xmlns:a16="http://schemas.microsoft.com/office/drawing/2014/main" val="214562381"/>
                    </a:ext>
                  </a:extLst>
                </a:gridCol>
                <a:gridCol w="1386376">
                  <a:extLst>
                    <a:ext uri="{9D8B030D-6E8A-4147-A177-3AD203B41FA5}">
                      <a16:colId xmlns:a16="http://schemas.microsoft.com/office/drawing/2014/main" val="456243527"/>
                    </a:ext>
                  </a:extLst>
                </a:gridCol>
                <a:gridCol w="1386376">
                  <a:extLst>
                    <a:ext uri="{9D8B030D-6E8A-4147-A177-3AD203B41FA5}">
                      <a16:colId xmlns:a16="http://schemas.microsoft.com/office/drawing/2014/main" val="2682623006"/>
                    </a:ext>
                  </a:extLst>
                </a:gridCol>
                <a:gridCol w="1386376">
                  <a:extLst>
                    <a:ext uri="{9D8B030D-6E8A-4147-A177-3AD203B41FA5}">
                      <a16:colId xmlns:a16="http://schemas.microsoft.com/office/drawing/2014/main" val="3615557819"/>
                    </a:ext>
                  </a:extLst>
                </a:gridCol>
              </a:tblGrid>
              <a:tr h="75609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D2=1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D2=2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D2=3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D2=4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59715"/>
                  </a:ext>
                </a:extLst>
              </a:tr>
              <a:tr h="7560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49731"/>
                  </a:ext>
                </a:extLst>
              </a:tr>
              <a:tr h="7560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390264"/>
                  </a:ext>
                </a:extLst>
              </a:tr>
              <a:tr h="7560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307802"/>
                  </a:ext>
                </a:extLst>
              </a:tr>
              <a:tr h="7560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10264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AE160EB-9129-4DD2-B41B-69BAB29FFDC5}"/>
              </a:ext>
            </a:extLst>
          </p:cNvPr>
          <p:cNvSpPr txBox="1"/>
          <p:nvPr/>
        </p:nvSpPr>
        <p:spPr>
          <a:xfrm>
            <a:off x="465667" y="1651000"/>
            <a:ext cx="4114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 roll a </a:t>
            </a:r>
            <a:r>
              <a:rPr lang="en-US" sz="2800" dirty="0">
                <a:solidFill>
                  <a:schemeClr val="accent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blue </a:t>
            </a: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4-sided die and a </a:t>
            </a:r>
            <a:r>
              <a:rPr lang="en-US" sz="28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red</a:t>
            </a: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4-sided die. 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table contains the </a:t>
            </a:r>
            <a:r>
              <a:rPr lang="en-US" sz="2800" dirty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sample space.</a:t>
            </a:r>
          </a:p>
          <a:p>
            <a:endParaRPr lang="en-US" sz="2800" dirty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</a:t>
            </a:r>
            <a:r>
              <a:rPr lang="en-US" sz="2800" dirty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event </a:t>
            </a: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“the sum of the dice is even” is in </a:t>
            </a:r>
            <a:r>
              <a:rPr lang="en-US" sz="2800" dirty="0">
                <a:solidFill>
                  <a:schemeClr val="accent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gold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</a:t>
            </a:r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event</a:t>
            </a:r>
            <a:r>
              <a:rPr lang="en-US" sz="2800" dirty="0">
                <a:solidFill>
                  <a:schemeClr val="accent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“the blue die is 1” is in </a:t>
            </a:r>
            <a:r>
              <a:rPr lang="en-US" sz="2800" dirty="0">
                <a:solidFill>
                  <a:schemeClr val="accent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green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473EEB22-6152-4CBD-8774-0E95A5238AA6}"/>
              </a:ext>
            </a:extLst>
          </p:cNvPr>
          <p:cNvSpPr/>
          <p:nvPr/>
        </p:nvSpPr>
        <p:spPr>
          <a:xfrm>
            <a:off x="6256867" y="2235200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2B9CD4A5-9971-42F7-ACF3-FDFB293B7CB0}"/>
              </a:ext>
            </a:extLst>
          </p:cNvPr>
          <p:cNvSpPr/>
          <p:nvPr/>
        </p:nvSpPr>
        <p:spPr>
          <a:xfrm>
            <a:off x="9009327" y="2235200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DFD603A8-7A73-4F7E-92D8-04957FDC5128}"/>
              </a:ext>
            </a:extLst>
          </p:cNvPr>
          <p:cNvSpPr/>
          <p:nvPr/>
        </p:nvSpPr>
        <p:spPr>
          <a:xfrm>
            <a:off x="7703873" y="2947894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3AD65EFF-36B3-417F-9841-446843B4D8A8}"/>
              </a:ext>
            </a:extLst>
          </p:cNvPr>
          <p:cNvSpPr/>
          <p:nvPr/>
        </p:nvSpPr>
        <p:spPr>
          <a:xfrm>
            <a:off x="10456333" y="2947894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C326C4DF-2316-4945-9E2A-35E4A6F667A4}"/>
              </a:ext>
            </a:extLst>
          </p:cNvPr>
          <p:cNvSpPr/>
          <p:nvPr/>
        </p:nvSpPr>
        <p:spPr>
          <a:xfrm>
            <a:off x="6256867" y="3719419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EECE5110-3AF8-4404-96EE-927887BF3481}"/>
              </a:ext>
            </a:extLst>
          </p:cNvPr>
          <p:cNvSpPr/>
          <p:nvPr/>
        </p:nvSpPr>
        <p:spPr>
          <a:xfrm>
            <a:off x="9009327" y="3719419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1E877827-F0C5-4ACC-8A1B-5DB79DE3DEBF}"/>
              </a:ext>
            </a:extLst>
          </p:cNvPr>
          <p:cNvSpPr/>
          <p:nvPr/>
        </p:nvSpPr>
        <p:spPr>
          <a:xfrm>
            <a:off x="7703873" y="4458426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9899DB1E-7E2E-4848-80FD-DAAB74F2AAFB}"/>
              </a:ext>
            </a:extLst>
          </p:cNvPr>
          <p:cNvSpPr/>
          <p:nvPr/>
        </p:nvSpPr>
        <p:spPr>
          <a:xfrm>
            <a:off x="10456333" y="4458426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55B81F02-9804-456A-A57F-5B3CB2447639}"/>
              </a:ext>
            </a:extLst>
          </p:cNvPr>
          <p:cNvSpPr/>
          <p:nvPr/>
        </p:nvSpPr>
        <p:spPr>
          <a:xfrm>
            <a:off x="7660848" y="2194628"/>
            <a:ext cx="1270000" cy="66040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A1313156-D38B-4B4E-84FC-90FBF6630D43}"/>
              </a:ext>
            </a:extLst>
          </p:cNvPr>
          <p:cNvSpPr/>
          <p:nvPr/>
        </p:nvSpPr>
        <p:spPr>
          <a:xfrm>
            <a:off x="10413308" y="2162195"/>
            <a:ext cx="1270000" cy="66040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AC22F655-62EF-4596-8ACC-6C78394CC32E}"/>
              </a:ext>
            </a:extLst>
          </p:cNvPr>
          <p:cNvSpPr/>
          <p:nvPr/>
        </p:nvSpPr>
        <p:spPr>
          <a:xfrm>
            <a:off x="9115557" y="2101762"/>
            <a:ext cx="1270000" cy="66040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D9DF3809-4FB6-419C-8A0C-CCE8A8943A28}"/>
              </a:ext>
            </a:extLst>
          </p:cNvPr>
          <p:cNvSpPr/>
          <p:nvPr/>
        </p:nvSpPr>
        <p:spPr>
          <a:xfrm>
            <a:off x="6349222" y="2162195"/>
            <a:ext cx="1270000" cy="66040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03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5B522-439F-4CF6-8665-EA468EC77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B11BC8-C9FD-4F0B-8817-8BFEAF8079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428999"/>
                <a:ext cx="11187258" cy="2880361"/>
              </a:xfrm>
            </p:spPr>
            <p:txBody>
              <a:bodyPr/>
              <a:lstStyle/>
              <a:p>
                <a:r>
                  <a:rPr lang="en-US" dirty="0"/>
                  <a:t>We’ll define a function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→[0,1]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 takes an element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as input and outputs the probability of the outcome.</a:t>
                </a:r>
              </a:p>
              <a:p>
                <a:r>
                  <a:rPr lang="en-US" dirty="0"/>
                  <a:t>We’ll also use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as notation.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B11BC8-C9FD-4F0B-8817-8BFEAF8079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428999"/>
                <a:ext cx="11187258" cy="2880361"/>
              </a:xfrm>
              <a:blipFill>
                <a:blip r:embed="rId2"/>
                <a:stretch>
                  <a:fillRect l="-708" t="-3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3E39C948-1717-4134-BE80-A348DAE92FAE}"/>
              </a:ext>
            </a:extLst>
          </p:cNvPr>
          <p:cNvGrpSpPr/>
          <p:nvPr/>
        </p:nvGrpSpPr>
        <p:grpSpPr>
          <a:xfrm>
            <a:off x="575239" y="1552292"/>
            <a:ext cx="9373094" cy="1636386"/>
            <a:chOff x="1185842" y="3429000"/>
            <a:chExt cx="6111311" cy="192784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AE71A45-6391-4158-AA02-5B32FB89720B}"/>
                </a:ext>
              </a:extLst>
            </p:cNvPr>
            <p:cNvSpPr/>
            <p:nvPr/>
          </p:nvSpPr>
          <p:spPr>
            <a:xfrm>
              <a:off x="1185842" y="3429000"/>
              <a:ext cx="6111311" cy="1927846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  <a:p>
              <a:pPr algn="ctr"/>
              <a:r>
                <a: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 probability is a number between 0 and 1 describing how likely a particular outcome is.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DCEE180-4456-4554-A8F2-C780421D742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Probability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3820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6AE11-DE69-4CB6-8FF1-B30B8E011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931835-1FDC-49C8-92F3-0561EE1A5C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Imagine we toss one coin.</a:t>
                </a:r>
              </a:p>
              <a:p>
                <a:r>
                  <a:rPr lang="en-US" dirty="0"/>
                  <a:t>Our sample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do you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 to be?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931835-1FDC-49C8-92F3-0561EE1A5C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03964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2792</TotalTime>
  <Words>1712</Words>
  <Application>Microsoft Office PowerPoint</Application>
  <PresentationFormat>Widescreen</PresentationFormat>
  <Paragraphs>223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Probability</vt:lpstr>
      <vt:lpstr>Announcements</vt:lpstr>
      <vt:lpstr>Today</vt:lpstr>
      <vt:lpstr>Probability</vt:lpstr>
      <vt:lpstr>Sample Space</vt:lpstr>
      <vt:lpstr>Events</vt:lpstr>
      <vt:lpstr>Examples</vt:lpstr>
      <vt:lpstr>Probability</vt:lpstr>
      <vt:lpstr>Example</vt:lpstr>
      <vt:lpstr>Example</vt:lpstr>
      <vt:lpstr>Probability Space</vt:lpstr>
      <vt:lpstr>Probability Space</vt:lpstr>
      <vt:lpstr>Measure</vt:lpstr>
      <vt:lpstr>Probability Space</vt:lpstr>
      <vt:lpstr>Uniform Probability Space</vt:lpstr>
      <vt:lpstr>Mutually Exclusive Events</vt:lpstr>
      <vt:lpstr>Axioms and Consequences</vt:lpstr>
      <vt:lpstr>More Examples!</vt:lpstr>
      <vt:lpstr>More Examples!</vt:lpstr>
      <vt:lpstr>More Examples!</vt:lpstr>
      <vt:lpstr>Takeaways</vt:lpstr>
      <vt:lpstr>Another Example</vt:lpstr>
      <vt:lpstr>Another Example</vt:lpstr>
      <vt:lpstr>Another Example</vt:lpstr>
      <vt:lpstr>Takeaway</vt:lpstr>
      <vt:lpstr>Balls and Urns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35</cp:revision>
  <dcterms:created xsi:type="dcterms:W3CDTF">2021-04-04T18:39:18Z</dcterms:created>
  <dcterms:modified xsi:type="dcterms:W3CDTF">2021-04-07T16:22:36Z</dcterms:modified>
</cp:coreProperties>
</file>