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6" r:id="rId4"/>
    <p:sldId id="261" r:id="rId5"/>
    <p:sldId id="262" r:id="rId6"/>
    <p:sldId id="278" r:id="rId7"/>
    <p:sldId id="279" r:id="rId8"/>
    <p:sldId id="282" r:id="rId9"/>
    <p:sldId id="283" r:id="rId10"/>
    <p:sldId id="284" r:id="rId11"/>
    <p:sldId id="281" r:id="rId12"/>
    <p:sldId id="280" r:id="rId13"/>
    <p:sldId id="264" r:id="rId14"/>
    <p:sldId id="265" r:id="rId15"/>
    <p:sldId id="263" r:id="rId16"/>
    <p:sldId id="266" r:id="rId17"/>
    <p:sldId id="285" r:id="rId18"/>
    <p:sldId id="286" r:id="rId19"/>
    <p:sldId id="287" r:id="rId20"/>
    <p:sldId id="291" r:id="rId21"/>
    <p:sldId id="293" r:id="rId22"/>
    <p:sldId id="292" r:id="rId23"/>
    <p:sldId id="294" r:id="rId24"/>
    <p:sldId id="295" r:id="rId25"/>
    <p:sldId id="296" r:id="rId26"/>
    <p:sldId id="289" r:id="rId27"/>
    <p:sldId id="290" r:id="rId28"/>
    <p:sldId id="288" r:id="rId29"/>
    <p:sldId id="297" r:id="rId30"/>
    <p:sldId id="298" r:id="rId31"/>
    <p:sldId id="29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28" d="100"/>
          <a:sy n="28" d="100"/>
        </p:scale>
        <p:origin x="48" y="1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9T21:18:32.78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14211 7744 1180 0,'0'0'0'16,"0"0"0"-16,8-3 0 0,-8 3 47 0,16-8 0 16,-16 8-47-16,17-5 0 0,-17 5 129 0,21-3 0 15,-21 3-129-15,13-2 0 0,-13 2 113 0,5 2 0 16,-5-2-113-16,3 3 0 0,-3-3 22 0,0 5 1 16,0-5-23-16,-5 9 0 0,5-9 35 0,-11 22 1 15,1-4-36-15,-1-2 0 0,-2 4 50 0,1 1 2 0,-4 3-52 16,1 1 0-16,1 3 34 0,0-2 2 0,-4 2-36 15,-1 1 0-15,-3-1 40 0,-2 1 0 0,-5-2-40 16,-1-2 0-16,-4-1 35 0,1 1 0 0,-5-4-35 16,-4-1 0-16,-4 1 34 0,-3-4 1 0,-2 2-35 15,-8 2 0-15,-4-1 48 0,-3-1 2 0,-6 2-50 16,-2-2 0-16,-2 0 50 0,-8-3 2 0,-6 4-52 16,-2-2 0-16,-5 1 49 0,-4-5 2 0,-4 0-51 15,-2 1 0-15,0-3 40 0,-6-1 2 0,-2-3-42 16,1 0 0-16,-6-6 38 0,2-1 1 0,0-1-39 15,-6-1 0-15,1-6 34 0,-4 1 0 0,1 0-34 0,0-4 0 16,0-2 31-16,0-1 0 0,2 0-31 16,6 1 0-16,5-4 26 0,-1-2 1 0,9-2-27 0,5-2 0 15,4-1 32-15,5-4 0 0,10 5-32 0,-2 2 0 16,11-4 30-16,2 2 1 0,8 3-31 0,2-2 0 16,5 4 29-16,1 1 0 0,5-5-29 0,-1 2 0 0,7-1 24 15,4-2-1-15,5 3-23 0,7 0 0 0,3 1 19 16,7 1 0-16,1 1-19 0,6 0 0 0,2 0 18 15,3 2 0-15,5 3-18 0,0-2 0 0,2 1 15 16,4 1 1-16,4 1-16 0,-2 2 0 0,5 0 13 16,2 2 0-16,3 4-13 0,0-1 0 0,5 6 11 0,0 0 0 15,2 4-11-15,2-1 0 0,4 0 9 0,-1 2 1 16,2 7-10-16,-2-1 0 0,4 5 9 0,2 6 1 16,2 2-10-16,1 0 0 0,2 0 8 0,4-2 0 15,1 1-8-15,-5 1 0 0,6-5 7 0,-1 1 1 16,0 1-8-16,-3-2 0 0,2 1 6 0,1-3 1 0,3 1-7 15,2-1 0-15,-1 2 6 0,6 2 1 0,-2 0-7 16,3-7 0-16,2 2 6 0,5-3-1 0,-2 0-5 16,5-3 0-16,0-1 6 0,1 1 0 0,6-2-6 15,1-1 0-15,4-2 5 0,1-1 2 0,5 1-7 16,2-1 0-16,4-1 6 0,2-4-1 0,4 1-5 16,2 2 0-16,-1-2 5 0,1-2-1 0,2-1-4 15,1 0 0-15,0 0 5 0,-2-1 0 0,2-4-5 16,2-3 0-16,-4-5 6 0,2 1-1 0,2-4-5 15,1 0 0-15,-2-5 5 0,6 1 1 0,-2-5-6 16,-1-2 0-16,3-5 4 0,-1-1 1 0,-3 3-5 16,1 3 0-16,-6 1 3 0,0 3 1 0,-4 0-4 0,-8 1 0 15,-1 0 4-15,-5 2 0 0,-9-4-4 0,-4 3 0 16,-6 2 5-16,-5 5-1 0,-1-2-4 0,-6 0 0 16,-2 7 8-16,-5-2 0 0,0 6-8 0,-4-3 0 0,-40 8-2642 15</inkml:trace>
  <inkml:trace contextRef="#ctx0" brushRef="#br0" timeOffset="3111.208">19812 6911 1847 0,'0'0'0'0,"0"0"0"16,-8 2 0-16,8-2 48 0,-14 3 0 0,14-3-48 16,-20 8 0-16,20-8 78 0,-16 12 0 0,16-12-78 15,-12 11 0-15,12-11 57 0,-10 10 2 0,10-10-59 16,-9 11 0-16,9-11 26 0,-8 21 0 0,8-21-26 15,-4 27 0-15,0-5 14 0,0 0-1 0,0 5-13 16,-3-2 0-16,1 7 9 0,-5 1 1 0,1-3-10 16,-6-1 0-16,0-1 7 0,-1-1 1 0,-4-2-8 15,-1 1 0-15,-2 1 6 0,-2 1-1 0,-4-7-5 16,-3-1 0-16,-4 1 10 0,-6-5 0 0,-3-2-10 16,-4 0 0-16,-4-1 13 0,-8-4-1 0,-5-1-12 0,-5-3 0 15,-7-3 18-15,-7-2 1 0,-9 0-19 0,-3 0 0 16,-8-2 24-16,-4-3 0 0,-4 0-24 0,-6-2 0 15,1-1 42-15,-2-2-1 0,-7 2-41 0,-3 0 0 16,-1 0 52-16,0 5 0 0,-9-2-52 0,1 1 0 0,2-4 63 16,-6 3-1-16,9-1-62 0,4-2 0 0,5-2 64 15,0-1 0-15,11 2-64 0,2-2 0 0,6-2 52 16,2 0 0-16,8 1-52 0,4-1 0 0,9-8 48 16,1 2 1-16,5-4-49 0,3-4 0 0,7-5 39 15,2-1 2-15,10-12-41 0,9 1 0 0,47 44-2394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0EE059D-9B4B-4F38-A3D9-D0C86513E066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41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5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31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04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2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103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84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8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88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49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4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29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EE059D-9B4B-4F38-A3D9-D0C86513E066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0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17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422D0-DEC2-45C1-9BE3-87EB567083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Bayes’ Rule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0136F8-CB04-468A-98F2-54695C3C26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Spring 21</a:t>
            </a:r>
          </a:p>
          <a:p>
            <a:r>
              <a:rPr lang="en-US"/>
              <a:t>Lecture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423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22F75-A722-4E96-8E58-25A87C335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AB035-09A4-4238-A6D5-DAD208788A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Proof is actually pretty informative on what’s going on.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ll</m:t>
                        </m:r>
                        <m:r>
                          <m:rPr>
                            <m:brk m:alnAt="7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ll</m:t>
                        </m:r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(definition of conditional probability)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ll</m:t>
                        </m:r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partition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. Then we just add up those probabilities.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AB035-09A4-4238-A6D5-DAD208788A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2014A8A-E25E-49CC-AF10-DF25EB3A746B}"/>
              </a:ext>
            </a:extLst>
          </p:cNvPr>
          <p:cNvSpPr/>
          <p:nvPr/>
        </p:nvSpPr>
        <p:spPr>
          <a:xfrm>
            <a:off x="8641976" y="125506"/>
            <a:ext cx="3285565" cy="133835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445AE8-56D5-475A-8B33-05C63E3AAF92}"/>
              </a:ext>
            </a:extLst>
          </p:cNvPr>
          <p:cNvSpPr/>
          <p:nvPr/>
        </p:nvSpPr>
        <p:spPr>
          <a:xfrm>
            <a:off x="9568326" y="286920"/>
            <a:ext cx="2048435" cy="84268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5CB0B5-531B-49F2-9742-CF6D21738E36}"/>
              </a:ext>
            </a:extLst>
          </p:cNvPr>
          <p:cNvCxnSpPr>
            <a:cxnSpLocks/>
          </p:cNvCxnSpPr>
          <p:nvPr/>
        </p:nvCxnSpPr>
        <p:spPr>
          <a:xfrm>
            <a:off x="10284759" y="147918"/>
            <a:ext cx="0" cy="1338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146598-D043-4944-B8FA-0CAF6930A0DE}"/>
              </a:ext>
            </a:extLst>
          </p:cNvPr>
          <p:cNvCxnSpPr/>
          <p:nvPr/>
        </p:nvCxnSpPr>
        <p:spPr>
          <a:xfrm>
            <a:off x="11113995" y="125506"/>
            <a:ext cx="0" cy="13383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CC679A-FC06-43CE-B78F-53B014B63F5F}"/>
                  </a:ext>
                </a:extLst>
              </p:cNvPr>
              <p:cNvSpPr txBox="1"/>
              <p:nvPr/>
            </p:nvSpPr>
            <p:spPr>
              <a:xfrm>
                <a:off x="9156643" y="1037958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CC679A-FC06-43CE-B78F-53B014B63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643" y="1037958"/>
                <a:ext cx="53339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8865FD-DDEE-40AE-BBC8-06EC49E5E8BE}"/>
                  </a:ext>
                </a:extLst>
              </p:cNvPr>
              <p:cNvSpPr txBox="1"/>
              <p:nvPr/>
            </p:nvSpPr>
            <p:spPr>
              <a:xfrm>
                <a:off x="10415556" y="1105731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8865FD-DDEE-40AE-BBC8-06EC49E5E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5556" y="1105731"/>
                <a:ext cx="53339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632FBD-1D14-4C57-A0A7-D42508DA6F55}"/>
                  </a:ext>
                </a:extLst>
              </p:cNvPr>
              <p:cNvSpPr txBox="1"/>
              <p:nvPr/>
            </p:nvSpPr>
            <p:spPr>
              <a:xfrm>
                <a:off x="11377021" y="1044641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632FBD-1D14-4C57-A0A7-D42508DA6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7021" y="1044641"/>
                <a:ext cx="53339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249075-93AE-4A46-B0A8-F837D63850C2}"/>
                  </a:ext>
                </a:extLst>
              </p:cNvPr>
              <p:cNvSpPr txBox="1"/>
              <p:nvPr/>
            </p:nvSpPr>
            <p:spPr>
              <a:xfrm>
                <a:off x="9736049" y="275714"/>
                <a:ext cx="53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249075-93AE-4A46-B0A8-F837D6385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6049" y="275714"/>
                <a:ext cx="53339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152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4FABE-4343-4C25-9DBF-12BEEE243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Chocolate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We don’t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but we do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That’s a partition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=0.999⋅.001+.01⋅.999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=.010989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234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/>
              <p:nvPr/>
            </p:nvSpPr>
            <p:spPr>
              <a:xfrm>
                <a:off x="575239" y="1562100"/>
                <a:ext cx="11187259" cy="3691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0.999=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⋅.010989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.001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Solving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i.e. about 0.0909.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about a 10% chance that the bar has the golden ticket!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62100"/>
                <a:ext cx="11187259" cy="3691332"/>
              </a:xfrm>
              <a:prstGeom prst="rect">
                <a:avLst/>
              </a:prstGeom>
              <a:blipFill>
                <a:blip r:embed="rId2"/>
                <a:stretch>
                  <a:fillRect l="-1089" t="-1650" b="-3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017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88006-3D75-4313-A0B6-FF84D02E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531AB-6BAC-4251-94BE-EE6FE5A6C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615441"/>
            <a:ext cx="11187258" cy="4693920"/>
          </a:xfrm>
        </p:spPr>
        <p:txBody>
          <a:bodyPr>
            <a:normAutofit/>
          </a:bodyPr>
          <a:lstStyle/>
          <a:p>
            <a:r>
              <a:rPr lang="en-US" dirty="0"/>
              <a:t>That doesn’t fit with many of our guesses. What’s going on?</a:t>
            </a:r>
          </a:p>
          <a:p>
            <a:endParaRPr lang="en-US" dirty="0"/>
          </a:p>
          <a:p>
            <a:r>
              <a:rPr lang="en-US" dirty="0"/>
              <a:t>Instead of saying “we tested one and got a positive” imagine we tested 1000. </a:t>
            </a:r>
            <a:r>
              <a:rPr lang="en-US" b="1" dirty="0"/>
              <a:t>ABOUT </a:t>
            </a:r>
            <a:r>
              <a:rPr lang="en-US" dirty="0"/>
              <a:t>how many bars of each type are there?</a:t>
            </a:r>
          </a:p>
          <a:p>
            <a:r>
              <a:rPr lang="en-US" b="1" dirty="0"/>
              <a:t>(about) </a:t>
            </a:r>
            <a:r>
              <a:rPr lang="en-US" dirty="0"/>
              <a:t>1 with a golden ticket 999 without. Lets say those are exactly right.</a:t>
            </a:r>
          </a:p>
          <a:p>
            <a:r>
              <a:rPr lang="en-US" dirty="0"/>
              <a:t>Lets just say that one golden is truly found</a:t>
            </a:r>
          </a:p>
          <a:p>
            <a:r>
              <a:rPr lang="en-US" b="1" dirty="0"/>
              <a:t>(about) </a:t>
            </a:r>
            <a:r>
              <a:rPr lang="en-US" dirty="0"/>
              <a:t>1% of the 999 without would be a positive. Lets say it’s exactly 10.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99AE75-9970-4E0B-81ED-7A1DF67766CC}"/>
              </a:ext>
            </a:extLst>
          </p:cNvPr>
          <p:cNvSpPr txBox="1"/>
          <p:nvPr/>
        </p:nvSpPr>
        <p:spPr>
          <a:xfrm>
            <a:off x="4905375" y="138113"/>
            <a:ext cx="7143750" cy="14773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Willy Wonka has placed golden tickets on 0.1% of his Wonka Bars.</a:t>
            </a:r>
          </a:p>
          <a:p>
            <a:pPr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the bar you weigh </a:t>
            </a:r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have a golden ticket, the scale will alert you 99.9% of the time.</a:t>
            </a:r>
          </a:p>
          <a:p>
            <a:pPr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the bar you weigh does not have a golden ticket, the scale will (falsely) alert you only 1% of the time. </a:t>
            </a:r>
          </a:p>
        </p:txBody>
      </p:sp>
    </p:spTree>
    <p:extLst>
      <p:ext uri="{BB962C8B-B14F-4D97-AF65-F5344CB8AC3E}">
        <p14:creationId xmlns:p14="http://schemas.microsoft.com/office/powerpoint/2010/main" val="3383779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CF28B-5FDB-496A-B059-690F10C29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Visually</a:t>
            </a:r>
          </a:p>
        </p:txBody>
      </p:sp>
      <p:graphicFrame>
        <p:nvGraphicFramePr>
          <p:cNvPr id="10" name="Content Placeholder 9">
            <a:hlinkClick r:id="" action="ppaction://ole?verb=0"/>
            <a:extLst>
              <a:ext uri="{FF2B5EF4-FFF2-40B4-BE49-F238E27FC236}">
                <a16:creationId xmlns:a16="http://schemas.microsoft.com/office/drawing/2014/main" id="{3F8CD0DF-19FD-4C35-B946-C5DC66C4C5A0}"/>
              </a:ext>
            </a:extLst>
          </p:cNvPr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619125" y="1392237"/>
          <a:ext cx="5038725" cy="484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resentation" r:id="rId3" imgW="11887454" imgH="11430164" progId="PowerPoint.Show.12">
                  <p:embed/>
                </p:oleObj>
              </mc:Choice>
              <mc:Fallback>
                <p:oleObj name="Presentation" r:id="rId3" imgW="11887454" imgH="11430164" progId="PowerPoint.Show.12">
                  <p:embed/>
                  <p:pic>
                    <p:nvPicPr>
                      <p:cNvPr id="10" name="Content Placeholder 9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3F8CD0DF-19FD-4C35-B946-C5DC66C4C5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125" y="1392237"/>
                        <a:ext cx="5038725" cy="484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7294AAB-72A9-45B7-B2AF-EA72D1D8F923}"/>
              </a:ext>
            </a:extLst>
          </p:cNvPr>
          <p:cNvSpPr txBox="1"/>
          <p:nvPr/>
        </p:nvSpPr>
        <p:spPr>
          <a:xfrm>
            <a:off x="5829300" y="1524000"/>
            <a:ext cx="58864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Gold bar is the one (true) golden ticket bar.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Purple bars don’t have a ticket and tested negative.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Red bars don’t have a ticket, but tested positive.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test is, in a sense, doing really well.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almost always right.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problem is it’s also the case that the correct answer is almost always “no.”</a:t>
            </a:r>
          </a:p>
        </p:txBody>
      </p:sp>
    </p:spTree>
    <p:extLst>
      <p:ext uri="{BB962C8B-B14F-4D97-AF65-F5344CB8AC3E}">
        <p14:creationId xmlns:p14="http://schemas.microsoft.com/office/powerpoint/2010/main" val="712424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CFC9E-71B5-4083-83FA-9DD91444D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     Take 1: The test is </a:t>
            </a:r>
            <a:r>
              <a:rPr lang="en-US" b="1" dirty="0"/>
              <a:t>actually good </a:t>
            </a:r>
            <a:r>
              <a:rPr lang="en-US" dirty="0"/>
              <a:t>and has VASTLY increased our belief that there IS a golden ticket when you get a positive result.</a:t>
            </a:r>
          </a:p>
          <a:p>
            <a:endParaRPr lang="en-US" dirty="0"/>
          </a:p>
          <a:p>
            <a:r>
              <a:rPr lang="en-US" dirty="0"/>
              <a:t>If we told you “your job is to find a Wonka Bar with a golden ticket” without the test, you have 1/1000 chance, with the test, you have (about) a 1/11 chance. That’s (almost) 100 times better!</a:t>
            </a:r>
          </a:p>
          <a:p>
            <a:endParaRPr lang="en-US" dirty="0"/>
          </a:p>
          <a:p>
            <a:r>
              <a:rPr lang="en-US" dirty="0"/>
              <a:t>This is actually a huge improvement! </a:t>
            </a:r>
          </a:p>
        </p:txBody>
      </p:sp>
      <p:pic>
        <p:nvPicPr>
          <p:cNvPr id="2050" name="Picture 2" descr="Fire on Google Android 11.0 December 2020 Feature Drop">
            <a:extLst>
              <a:ext uri="{FF2B5EF4-FFF2-40B4-BE49-F238E27FC236}">
                <a16:creationId xmlns:a16="http://schemas.microsoft.com/office/drawing/2014/main" id="{F3E90D13-BAF4-4A5A-882C-529B4BB3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1463857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415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CFC9E-71B5-4083-83FA-9DD91444D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     Take 2: Humans are really bad at intuitively understanding very large or very small numbers.</a:t>
            </a:r>
          </a:p>
          <a:p>
            <a:endParaRPr lang="en-US" dirty="0"/>
          </a:p>
          <a:p>
            <a:r>
              <a:rPr lang="en-US" dirty="0"/>
              <a:t>When I hear “99% chance”, “99.9% chance”, “99.99% chance” they all go into my brain as “well that’s basically guaranteed” And then I forget how many 9’s there actually were.</a:t>
            </a:r>
          </a:p>
          <a:p>
            <a:r>
              <a:rPr lang="en-US" dirty="0"/>
              <a:t>But the number of 9s matters because they end up “cancelling” with the “number of 9’s” in the population that’s truly negative. We’ll talk about this a little more on Friday in the applications.</a:t>
            </a:r>
          </a:p>
        </p:txBody>
      </p:sp>
      <p:pic>
        <p:nvPicPr>
          <p:cNvPr id="2050" name="Picture 2" descr="Fire on Google Android 11.0 December 2020 Feature Drop">
            <a:extLst>
              <a:ext uri="{FF2B5EF4-FFF2-40B4-BE49-F238E27FC236}">
                <a16:creationId xmlns:a16="http://schemas.microsoft.com/office/drawing/2014/main" id="{F3E90D13-BAF4-4A5A-882C-529B4BB3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1463857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90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FCFC9E-71B5-4083-83FA-9DD91444D9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     Take 3: View tests as updating your beliefs, not as revealing the truth.</a:t>
                </a:r>
              </a:p>
              <a:p>
                <a:endParaRPr lang="en-US" dirty="0"/>
              </a:p>
              <a:p>
                <a:r>
                  <a:rPr lang="en-US" dirty="0"/>
                  <a:t>Bayes’ Rule says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a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it. You have to translate “The test says there’s a golden ticket” to “the test says you should increase your estimate of the chances that you have a golden ticket.”</a:t>
                </a:r>
              </a:p>
              <a:p>
                <a:r>
                  <a:rPr lang="en-US" dirty="0"/>
                  <a:t>A test takes you from your “prior” beliefs of the probability to your “posterior” beliefs.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FCFC9E-71B5-4083-83FA-9DD91444D9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Fire on Google Android 11.0 December 2020 Feature Drop">
            <a:extLst>
              <a:ext uri="{FF2B5EF4-FFF2-40B4-BE49-F238E27FC236}">
                <a16:creationId xmlns:a16="http://schemas.microsoft.com/office/drawing/2014/main" id="{F3E90D13-BAF4-4A5A-882C-529B4BB3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1463857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300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7DBE76-FAEE-48B6-A473-98C759B0A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Bayes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C092F3-40AC-4594-8D2B-6E7893A6E2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95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5176F0-1DE6-4B91-A09A-EB6B2611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contrived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5797F2-C7D4-48AB-A70E-6B9EF3FDDB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three red marbles and one blue marble in your left pocket, and one red marble and two blue marbles in your right pocket.</a:t>
                </a:r>
              </a:p>
              <a:p>
                <a:endParaRPr lang="en-US" dirty="0"/>
              </a:p>
              <a:p>
                <a:r>
                  <a:rPr lang="en-US" dirty="0"/>
                  <a:t>You will flip a fair coin; if it’s heads, you’ll draw a marble (uniformly) from your left pocket, if it’s tails, you’ll draw a marble (uniformly) from your right pocket.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you draw a blue marble.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coin is tails.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5797F2-C7D4-48AB-A70E-6B9EF3FDDB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418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8564C-61DD-4776-8883-57E4C204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Wonka Bars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9C92-BA27-46CD-A2BC-41E00CFE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Willy Wonka has placed golden tickets on 0.1% of his Wonka Bars.</a:t>
            </a:r>
          </a:p>
          <a:p>
            <a:r>
              <a:rPr lang="en-US" dirty="0"/>
              <a:t>You want to get a golden ticket. You could buy a 1000-or-so of the bars until you find one, but that’s expensive…you’ve got a better idea!</a:t>
            </a:r>
          </a:p>
          <a:p>
            <a:r>
              <a:rPr lang="en-US" dirty="0"/>
              <a:t>You have a test – a very precise scale you’ve bought. </a:t>
            </a:r>
          </a:p>
          <a:p>
            <a:pPr lvl="1"/>
            <a:r>
              <a:rPr lang="en-US" dirty="0"/>
              <a:t>If the bar you weigh </a:t>
            </a:r>
            <a:r>
              <a:rPr lang="en-US" b="1" dirty="0"/>
              <a:t>does </a:t>
            </a:r>
            <a:r>
              <a:rPr lang="en-US" dirty="0"/>
              <a:t>have a golden ticket, the scale will alert you 99.9% of the time.</a:t>
            </a:r>
          </a:p>
          <a:p>
            <a:pPr lvl="1"/>
            <a:r>
              <a:rPr lang="en-US" dirty="0"/>
              <a:t>If the bar you weigh does not have a golden ticket, the scale will (falsely) alert you only 1% of the time. </a:t>
            </a:r>
          </a:p>
          <a:p>
            <a:r>
              <a:rPr lang="en-US" dirty="0"/>
              <a:t>If you pick up a bar and it alerts, what is the probability you have a golden ticket?</a:t>
            </a:r>
          </a:p>
        </p:txBody>
      </p:sp>
    </p:spTree>
    <p:extLst>
      <p:ext uri="{BB962C8B-B14F-4D97-AF65-F5344CB8AC3E}">
        <p14:creationId xmlns:p14="http://schemas.microsoft.com/office/powerpoint/2010/main" val="3807104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32C0-E964-4FEE-9DDA-332DB36B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Sequential Processes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</p:spPr>
            <p:txBody>
              <a:bodyPr/>
              <a:lstStyle/>
              <a:p>
                <a:r>
                  <a:rPr lang="en-US" dirty="0"/>
                  <a:t>For sequential processes with probability, at each step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  <a:blipFill>
                <a:blip r:embed="rId2"/>
                <a:stretch>
                  <a:fillRect l="-1223" t="-3482" r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0DCC5AF-5FF2-4582-A09D-B07EF32B04B9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6DD743-582C-4899-B2CE-C130E245A5D5}"/>
              </a:ext>
            </a:extLst>
          </p:cNvPr>
          <p:cNvSpPr/>
          <p:nvPr/>
        </p:nvSpPr>
        <p:spPr>
          <a:xfrm>
            <a:off x="2221928" y="1487973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1E52B9-F381-4A5D-8DDF-E8FD9B4583E5}"/>
              </a:ext>
            </a:extLst>
          </p:cNvPr>
          <p:cNvCxnSpPr>
            <a:stCxn id="6" idx="3"/>
          </p:cNvCxnSpPr>
          <p:nvPr/>
        </p:nvCxnSpPr>
        <p:spPr>
          <a:xfrm flipH="1">
            <a:off x="1609969" y="1788161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E261A9-9E49-4A40-8A6A-97962F67B875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2522116" y="1788161"/>
            <a:ext cx="543046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718B5F8-BE54-4CAD-8EE0-3167C3557936}"/>
              </a:ext>
            </a:extLst>
          </p:cNvPr>
          <p:cNvSpPr/>
          <p:nvPr/>
        </p:nvSpPr>
        <p:spPr>
          <a:xfrm>
            <a:off x="1361285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373F388-0DED-4CC8-86DF-DFDF18609FE7}"/>
              </a:ext>
            </a:extLst>
          </p:cNvPr>
          <p:cNvSpPr/>
          <p:nvPr/>
        </p:nvSpPr>
        <p:spPr>
          <a:xfrm>
            <a:off x="2889316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FC7BF9-B499-4753-8030-0FAA833E2FB9}"/>
              </a:ext>
            </a:extLst>
          </p:cNvPr>
          <p:cNvCxnSpPr/>
          <p:nvPr/>
        </p:nvCxnSpPr>
        <p:spPr>
          <a:xfrm flipH="1">
            <a:off x="772473" y="3583354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7215BA-8361-4C8F-A43C-EBADA17B75B5}"/>
              </a:ext>
            </a:extLst>
          </p:cNvPr>
          <p:cNvCxnSpPr>
            <a:cxnSpLocks/>
            <a:stCxn id="14" idx="5"/>
            <a:endCxn id="33" idx="0"/>
          </p:cNvCxnSpPr>
          <p:nvPr/>
        </p:nvCxnSpPr>
        <p:spPr>
          <a:xfrm>
            <a:off x="1661473" y="3553342"/>
            <a:ext cx="26007" cy="191097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BC20B2-93F9-46A8-B4E8-47852BE64EB0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2573620" y="3553342"/>
            <a:ext cx="367200" cy="1516497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0F81AA-D022-4F8D-9E06-7E5296DEFE09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3189504" y="3553342"/>
            <a:ext cx="828578" cy="190547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D06382-FFA1-4374-89F6-F6EAD2308C24}"/>
                  </a:ext>
                </a:extLst>
              </p:cNvPr>
              <p:cNvSpPr txBox="1"/>
              <p:nvPr/>
            </p:nvSpPr>
            <p:spPr>
              <a:xfrm>
                <a:off x="642938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D06382-FFA1-4374-89F6-F6EAD2308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8" y="2033588"/>
                <a:ext cx="1300162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90F2B-B84A-428A-9048-AA9AB08AC06D}"/>
                  </a:ext>
                </a:extLst>
              </p:cNvPr>
              <p:cNvSpPr txBox="1"/>
              <p:nvPr/>
            </p:nvSpPr>
            <p:spPr>
              <a:xfrm>
                <a:off x="2732370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90F2B-B84A-428A-9048-AA9AB08AC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370" y="2033588"/>
                <a:ext cx="1300162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62184B-E859-4E6C-9B1B-6A6993D0FB9A}"/>
                  </a:ext>
                </a:extLst>
              </p:cNvPr>
              <p:cNvSpPr txBox="1"/>
              <p:nvPr/>
            </p:nvSpPr>
            <p:spPr>
              <a:xfrm>
                <a:off x="3093563" y="3853375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62184B-E859-4E6C-9B1B-6A6993D0F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563" y="3853375"/>
                <a:ext cx="1492917" cy="497059"/>
              </a:xfrm>
              <a:prstGeom prst="rect">
                <a:avLst/>
              </a:prstGeom>
              <a:blipFill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92EDB0-B884-4AC9-9A9A-E5DC4F118C7B}"/>
                  </a:ext>
                </a:extLst>
              </p:cNvPr>
              <p:cNvSpPr txBox="1"/>
              <p:nvPr/>
            </p:nvSpPr>
            <p:spPr>
              <a:xfrm>
                <a:off x="1893769" y="3604846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92EDB0-B884-4AC9-9A9A-E5DC4F118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69" y="3604846"/>
                <a:ext cx="1492917" cy="497059"/>
              </a:xfrm>
              <a:prstGeom prst="rect">
                <a:avLst/>
              </a:prstGeom>
              <a:blipFill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44A1BA-7D19-48EE-B81C-30F35A9146C8}"/>
                  </a:ext>
                </a:extLst>
              </p:cNvPr>
              <p:cNvSpPr txBox="1"/>
              <p:nvPr/>
            </p:nvSpPr>
            <p:spPr>
              <a:xfrm>
                <a:off x="902158" y="3999325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44A1BA-7D19-48EE-B81C-30F35A914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8" y="3999325"/>
                <a:ext cx="1492917" cy="497059"/>
              </a:xfrm>
              <a:prstGeom prst="rect">
                <a:avLst/>
              </a:prstGeom>
              <a:blipFill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A77B75-C6D8-48BE-9510-E59F2339D94D}"/>
                  </a:ext>
                </a:extLst>
              </p:cNvPr>
              <p:cNvSpPr txBox="1"/>
              <p:nvPr/>
            </p:nvSpPr>
            <p:spPr>
              <a:xfrm>
                <a:off x="255903" y="3669229"/>
                <a:ext cx="1492917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A77B75-C6D8-48BE-9510-E59F2339D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03" y="3669229"/>
                <a:ext cx="1492917" cy="5142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12008-67C3-492B-B821-D85A075568BB}"/>
                  </a:ext>
                </a:extLst>
              </p:cNvPr>
              <p:cNvSpPr txBox="1"/>
              <p:nvPr/>
            </p:nvSpPr>
            <p:spPr>
              <a:xfrm>
                <a:off x="109538" y="5092158"/>
                <a:ext cx="1427593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12008-67C3-492B-B821-D85A07556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38" y="5092158"/>
                <a:ext cx="1427593" cy="307777"/>
              </a:xfrm>
              <a:prstGeom prst="rect">
                <a:avLst/>
              </a:prstGeom>
              <a:blipFill>
                <a:blip r:embed="rId9"/>
                <a:stretch>
                  <a:fillRect b="-56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04C26B-E994-4472-ADC7-E8FE4E7E49C7}"/>
                  </a:ext>
                </a:extLst>
              </p:cNvPr>
              <p:cNvSpPr txBox="1"/>
              <p:nvPr/>
            </p:nvSpPr>
            <p:spPr>
              <a:xfrm>
                <a:off x="902158" y="5464318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04C26B-E994-4472-ADC7-E8FE4E7E4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8" y="5464318"/>
                <a:ext cx="1570643" cy="307777"/>
              </a:xfrm>
              <a:prstGeom prst="rect">
                <a:avLst/>
              </a:prstGeom>
              <a:blipFill>
                <a:blip r:embed="rId10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D4BFE6-FFCB-4CEF-B085-2C86DD41B000}"/>
                  </a:ext>
                </a:extLst>
              </p:cNvPr>
              <p:cNvSpPr txBox="1"/>
              <p:nvPr/>
            </p:nvSpPr>
            <p:spPr>
              <a:xfrm>
                <a:off x="1893769" y="5062095"/>
                <a:ext cx="1427593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=1/6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D4BFE6-FFCB-4CEF-B085-2C86DD41B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69" y="5062095"/>
                <a:ext cx="1427593" cy="307777"/>
              </a:xfrm>
              <a:prstGeom prst="rect">
                <a:avLst/>
              </a:prstGeom>
              <a:blipFill>
                <a:blip r:embed="rId11"/>
                <a:stretch>
                  <a:fillRect b="-56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5D4B23-70CF-4DAE-9AB8-5A8942E8D847}"/>
                  </a:ext>
                </a:extLst>
              </p:cNvPr>
              <p:cNvSpPr txBox="1"/>
              <p:nvPr/>
            </p:nvSpPr>
            <p:spPr>
              <a:xfrm>
                <a:off x="3399450" y="5458815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=1/3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5D4B23-70CF-4DAE-9AB8-5A8942E8D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450" y="5458815"/>
                <a:ext cx="1570643" cy="307777"/>
              </a:xfrm>
              <a:prstGeom prst="rect">
                <a:avLst/>
              </a:prstGeom>
              <a:blipFill>
                <a:blip r:embed="rId12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762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32C0-E964-4FEE-9DDA-332DB36B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Sequential Processes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</p:spPr>
            <p:txBody>
              <a:bodyPr/>
              <a:lstStyle/>
              <a:p>
                <a:r>
                  <a:rPr lang="en-US" dirty="0"/>
                  <a:t>For sequential processes with probability, at each step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=2/3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  <a:blipFill>
                <a:blip r:embed="rId2"/>
                <a:stretch>
                  <a:fillRect l="-1223" t="-3482" r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0DCC5AF-5FF2-4582-A09D-B07EF32B04B9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6DD743-582C-4899-B2CE-C130E245A5D5}"/>
              </a:ext>
            </a:extLst>
          </p:cNvPr>
          <p:cNvSpPr/>
          <p:nvPr/>
        </p:nvSpPr>
        <p:spPr>
          <a:xfrm>
            <a:off x="2221928" y="1487973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1E52B9-F381-4A5D-8DDF-E8FD9B4583E5}"/>
              </a:ext>
            </a:extLst>
          </p:cNvPr>
          <p:cNvCxnSpPr>
            <a:stCxn id="6" idx="3"/>
          </p:cNvCxnSpPr>
          <p:nvPr/>
        </p:nvCxnSpPr>
        <p:spPr>
          <a:xfrm flipH="1">
            <a:off x="1609969" y="1788161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E261A9-9E49-4A40-8A6A-97962F67B875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2522116" y="1788161"/>
            <a:ext cx="543046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718B5F8-BE54-4CAD-8EE0-3167C3557936}"/>
              </a:ext>
            </a:extLst>
          </p:cNvPr>
          <p:cNvSpPr/>
          <p:nvPr/>
        </p:nvSpPr>
        <p:spPr>
          <a:xfrm>
            <a:off x="1361285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373F388-0DED-4CC8-86DF-DFDF18609FE7}"/>
              </a:ext>
            </a:extLst>
          </p:cNvPr>
          <p:cNvSpPr/>
          <p:nvPr/>
        </p:nvSpPr>
        <p:spPr>
          <a:xfrm>
            <a:off x="2889316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FC7BF9-B499-4753-8030-0FAA833E2FB9}"/>
              </a:ext>
            </a:extLst>
          </p:cNvPr>
          <p:cNvCxnSpPr/>
          <p:nvPr/>
        </p:nvCxnSpPr>
        <p:spPr>
          <a:xfrm flipH="1">
            <a:off x="772473" y="3583354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7215BA-8361-4C8F-A43C-EBADA17B75B5}"/>
              </a:ext>
            </a:extLst>
          </p:cNvPr>
          <p:cNvCxnSpPr>
            <a:cxnSpLocks/>
            <a:stCxn id="14" idx="5"/>
            <a:endCxn id="33" idx="0"/>
          </p:cNvCxnSpPr>
          <p:nvPr/>
        </p:nvCxnSpPr>
        <p:spPr>
          <a:xfrm>
            <a:off x="1661473" y="3553342"/>
            <a:ext cx="26007" cy="191097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BC20B2-93F9-46A8-B4E8-47852BE64EB0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2573620" y="3553342"/>
            <a:ext cx="367200" cy="1516497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0F81AA-D022-4F8D-9E06-7E5296DEFE09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3189504" y="3553342"/>
            <a:ext cx="828578" cy="190547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D06382-FFA1-4374-89F6-F6EAD2308C24}"/>
                  </a:ext>
                </a:extLst>
              </p:cNvPr>
              <p:cNvSpPr txBox="1"/>
              <p:nvPr/>
            </p:nvSpPr>
            <p:spPr>
              <a:xfrm>
                <a:off x="642938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D06382-FFA1-4374-89F6-F6EAD2308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8" y="2033588"/>
                <a:ext cx="1300162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90F2B-B84A-428A-9048-AA9AB08AC06D}"/>
                  </a:ext>
                </a:extLst>
              </p:cNvPr>
              <p:cNvSpPr txBox="1"/>
              <p:nvPr/>
            </p:nvSpPr>
            <p:spPr>
              <a:xfrm>
                <a:off x="2732370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90F2B-B84A-428A-9048-AA9AB08AC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370" y="2033588"/>
                <a:ext cx="1300162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62184B-E859-4E6C-9B1B-6A6993D0FB9A}"/>
                  </a:ext>
                </a:extLst>
              </p:cNvPr>
              <p:cNvSpPr txBox="1"/>
              <p:nvPr/>
            </p:nvSpPr>
            <p:spPr>
              <a:xfrm>
                <a:off x="3093563" y="3853375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62184B-E859-4E6C-9B1B-6A6993D0F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563" y="3853375"/>
                <a:ext cx="1492917" cy="497059"/>
              </a:xfrm>
              <a:prstGeom prst="rect">
                <a:avLst/>
              </a:prstGeom>
              <a:blipFill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92EDB0-B884-4AC9-9A9A-E5DC4F118C7B}"/>
                  </a:ext>
                </a:extLst>
              </p:cNvPr>
              <p:cNvSpPr txBox="1"/>
              <p:nvPr/>
            </p:nvSpPr>
            <p:spPr>
              <a:xfrm>
                <a:off x="1893769" y="3604846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92EDB0-B884-4AC9-9A9A-E5DC4F118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69" y="3604846"/>
                <a:ext cx="1492917" cy="497059"/>
              </a:xfrm>
              <a:prstGeom prst="rect">
                <a:avLst/>
              </a:prstGeom>
              <a:blipFill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44A1BA-7D19-48EE-B81C-30F35A9146C8}"/>
                  </a:ext>
                </a:extLst>
              </p:cNvPr>
              <p:cNvSpPr txBox="1"/>
              <p:nvPr/>
            </p:nvSpPr>
            <p:spPr>
              <a:xfrm>
                <a:off x="902158" y="3999325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44A1BA-7D19-48EE-B81C-30F35A914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8" y="3999325"/>
                <a:ext cx="1492917" cy="497059"/>
              </a:xfrm>
              <a:prstGeom prst="rect">
                <a:avLst/>
              </a:prstGeom>
              <a:blipFill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A77B75-C6D8-48BE-9510-E59F2339D94D}"/>
                  </a:ext>
                </a:extLst>
              </p:cNvPr>
              <p:cNvSpPr txBox="1"/>
              <p:nvPr/>
            </p:nvSpPr>
            <p:spPr>
              <a:xfrm>
                <a:off x="255903" y="3669229"/>
                <a:ext cx="1492917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A77B75-C6D8-48BE-9510-E59F2339D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03" y="3669229"/>
                <a:ext cx="1492917" cy="5142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12008-67C3-492B-B821-D85A075568BB}"/>
                  </a:ext>
                </a:extLst>
              </p:cNvPr>
              <p:cNvSpPr txBox="1"/>
              <p:nvPr/>
            </p:nvSpPr>
            <p:spPr>
              <a:xfrm>
                <a:off x="109538" y="5092158"/>
                <a:ext cx="1427593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12008-67C3-492B-B821-D85A07556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38" y="5092158"/>
                <a:ext cx="1427593" cy="307777"/>
              </a:xfrm>
              <a:prstGeom prst="rect">
                <a:avLst/>
              </a:prstGeom>
              <a:blipFill>
                <a:blip r:embed="rId9"/>
                <a:stretch>
                  <a:fillRect b="-56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04C26B-E994-4472-ADC7-E8FE4E7E49C7}"/>
                  </a:ext>
                </a:extLst>
              </p:cNvPr>
              <p:cNvSpPr txBox="1"/>
              <p:nvPr/>
            </p:nvSpPr>
            <p:spPr>
              <a:xfrm>
                <a:off x="902158" y="5464318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04C26B-E994-4472-ADC7-E8FE4E7E4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8" y="5464318"/>
                <a:ext cx="1570643" cy="307777"/>
              </a:xfrm>
              <a:prstGeom prst="rect">
                <a:avLst/>
              </a:prstGeom>
              <a:blipFill>
                <a:blip r:embed="rId10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D4BFE6-FFCB-4CEF-B085-2C86DD41B000}"/>
                  </a:ext>
                </a:extLst>
              </p:cNvPr>
              <p:cNvSpPr txBox="1"/>
              <p:nvPr/>
            </p:nvSpPr>
            <p:spPr>
              <a:xfrm>
                <a:off x="1893769" y="5062095"/>
                <a:ext cx="1427593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=1/6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D4BFE6-FFCB-4CEF-B085-2C86DD41B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69" y="5062095"/>
                <a:ext cx="1427593" cy="307777"/>
              </a:xfrm>
              <a:prstGeom prst="rect">
                <a:avLst/>
              </a:prstGeom>
              <a:blipFill>
                <a:blip r:embed="rId11"/>
                <a:stretch>
                  <a:fillRect b="-56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5D4B23-70CF-4DAE-9AB8-5A8942E8D847}"/>
                  </a:ext>
                </a:extLst>
              </p:cNvPr>
              <p:cNvSpPr txBox="1"/>
              <p:nvPr/>
            </p:nvSpPr>
            <p:spPr>
              <a:xfrm>
                <a:off x="3399450" y="5458815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=1/3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5D4B23-70CF-4DAE-9AB8-5A8942E8D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450" y="5458815"/>
                <a:ext cx="1570643" cy="307777"/>
              </a:xfrm>
              <a:prstGeom prst="rect">
                <a:avLst/>
              </a:prstGeom>
              <a:blipFill>
                <a:blip r:embed="rId12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702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Pause, what’s your intuition?</a:t>
                </a:r>
              </a:p>
              <a:p>
                <a:r>
                  <a:rPr lang="en-US" dirty="0"/>
                  <a:t>Is this probability </a:t>
                </a:r>
              </a:p>
              <a:p>
                <a:r>
                  <a:rPr lang="en-US" dirty="0"/>
                  <a:t>A.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B.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C.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2DD4C4-2B8C-43BF-910E-B6013042CB02}"/>
                  </a:ext>
                </a:extLst>
              </p:cNvPr>
              <p:cNvSpPr txBox="1"/>
              <p:nvPr/>
            </p:nvSpPr>
            <p:spPr>
              <a:xfrm>
                <a:off x="885313" y="5591175"/>
                <a:ext cx="10421374" cy="830997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right (tails) pocket is far more likely to produce a blue marble if picked than the left (heads) pocket is. Seems like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should be greater than ½.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2DD4C4-2B8C-43BF-910E-B6013042C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13" y="5591175"/>
                <a:ext cx="10421374" cy="830997"/>
              </a:xfrm>
              <a:prstGeom prst="rect">
                <a:avLst/>
              </a:prstGeom>
              <a:blipFill>
                <a:blip r:embed="rId3"/>
                <a:stretch>
                  <a:fillRect l="-758" t="-3521" b="-13380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430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Bayes’ Rule says: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11/24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=8/11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</p:spTree>
    <p:extLst>
      <p:ext uri="{BB962C8B-B14F-4D97-AF65-F5344CB8AC3E}">
        <p14:creationId xmlns:p14="http://schemas.microsoft.com/office/powerpoint/2010/main" val="208719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AE3BF4-1B65-4699-AA57-F8C44FE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Technical Stuff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D0D54-26A5-453F-B1E2-A4BF1B90E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20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3B0203-3BE7-47A6-B449-887B0F1D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Bayes’ 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938B7-1F2A-4E02-B587-2E78A4DF5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by definition of conditional probability</a:t>
                </a:r>
              </a:p>
              <a:p>
                <a:r>
                  <a:rPr lang="en-US" dirty="0"/>
                  <a:t>Now, imagining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by conditioning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we should get a numerator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As required. 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938B7-1F2A-4E02-B587-2E78A4DF5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79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4D3D-2DB5-4DA9-8B1F-125FB686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Technical Note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you condition on an event, what remains is a probability space.</a:t>
                </a:r>
              </a:p>
              <a:p>
                <a:endParaRPr lang="en-US" dirty="0"/>
              </a:p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playing the role of the sample space,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playing the role of the probability measure.</a:t>
                </a:r>
              </a:p>
              <a:p>
                <a:endParaRPr lang="en-US" dirty="0"/>
              </a:p>
              <a:p>
                <a:r>
                  <a:rPr lang="en-US" dirty="0"/>
                  <a:t>All the axioms are satisfied (it’s a good exercise to check)</a:t>
                </a:r>
              </a:p>
              <a:p>
                <a:r>
                  <a:rPr lang="en-US" dirty="0"/>
                  <a:t>That means any theorem we write down has a version where you condition everything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814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ECAA-0CA3-4654-924F-030BD681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DF0B2-5D47-4B47-B7E9-5026B51825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Bayes Theorem still works in a probability space where we’ve already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DF0B2-5D47-4B47-B7E9-5026B51825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900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BDAE-9455-425E-9B17-50D71F36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Technical Remark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often see students write things like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is not a thing. </a:t>
                </a:r>
              </a:p>
              <a:p>
                <a:endParaRPr lang="en-US" dirty="0"/>
              </a:p>
              <a:p>
                <a:r>
                  <a:rPr lang="en-US" dirty="0"/>
                  <a:t>You probably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isn’t an event – it’s describing an event </a:t>
                </a:r>
                <a:r>
                  <a:rPr lang="en-US" b="1" dirty="0"/>
                  <a:t>and </a:t>
                </a:r>
                <a:r>
                  <a:rPr lang="en-US" dirty="0"/>
                  <a:t>telling you to restrict the sample space. So you can’t ask for the probability of that conditioned on something else.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987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A1F75F-FD22-46B0-A6EB-39162CFF1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C46DDA-626E-4921-8E1A-388F18674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21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7FE8-1C86-41EF-9449-C5CF84EA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you get ALERTED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the event your bar has a ticket. </a:t>
                </a:r>
              </a:p>
              <a:p>
                <a:r>
                  <a:rPr lang="en-US" dirty="0"/>
                  <a:t>What conditional probabilities are each of these?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Willy Wonka has placed golden tickets on 0.1% of his Wonka Bars.</a:t>
                </a:r>
              </a:p>
              <a:p>
                <a:pPr lvl="1"/>
                <a:r>
                  <a:rPr lang="en-US" dirty="0"/>
                  <a:t>If the bar you weigh </a:t>
                </a:r>
                <a:r>
                  <a:rPr lang="en-US" b="1" dirty="0"/>
                  <a:t>does </a:t>
                </a:r>
                <a:r>
                  <a:rPr lang="en-US" dirty="0"/>
                  <a:t>have a golden ticket, the scale will alert you 99.9% of the time.</a:t>
                </a:r>
              </a:p>
              <a:p>
                <a:pPr lvl="1"/>
                <a:r>
                  <a:rPr lang="en-US" dirty="0"/>
                  <a:t>If the bar you weigh does not have a golden ticket, the scale will (falsely) alert you only 1% of the time. </a:t>
                </a:r>
              </a:p>
              <a:p>
                <a:pPr lvl="1"/>
                <a:r>
                  <a:rPr lang="en-US" dirty="0"/>
                  <a:t>If you pick up a bar and it alerts, what is the probability you have a golden ticket?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  <a:blipFill>
                <a:blip r:embed="rId2"/>
                <a:stretch>
                  <a:fillRect l="-822" t="-2138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9DB9B1-DE68-4AB0-8D50-F13D9B6E88E0}"/>
                  </a:ext>
                </a:extLst>
              </p:cNvPr>
              <p:cNvSpPr txBox="1"/>
              <p:nvPr/>
            </p:nvSpPr>
            <p:spPr>
              <a:xfrm>
                <a:off x="9465733" y="3329940"/>
                <a:ext cx="899160" cy="46166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9DB9B1-DE68-4AB0-8D50-F13D9B6E8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733" y="3329940"/>
                <a:ext cx="899160" cy="461665"/>
              </a:xfrm>
              <a:prstGeom prst="rect">
                <a:avLst/>
              </a:prstGeom>
              <a:blipFill>
                <a:blip r:embed="rId3"/>
                <a:stretch>
                  <a:fillRect r="-1307" b="-12195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90BE3D-0009-4171-8840-8D64A98AFB64}"/>
                  </a:ext>
                </a:extLst>
              </p:cNvPr>
              <p:cNvSpPr txBox="1"/>
              <p:nvPr/>
            </p:nvSpPr>
            <p:spPr>
              <a:xfrm>
                <a:off x="9465732" y="3886609"/>
                <a:ext cx="1141307" cy="46166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90BE3D-0009-4171-8840-8D64A98AF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732" y="3886609"/>
                <a:ext cx="1141307" cy="461665"/>
              </a:xfrm>
              <a:prstGeom prst="rect">
                <a:avLst/>
              </a:prstGeom>
              <a:blipFill>
                <a:blip r:embed="rId4"/>
                <a:stretch>
                  <a:fillRect r="-3627" b="-13580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23AC1B-9B30-4BFB-8924-DF6DB81445D5}"/>
                  </a:ext>
                </a:extLst>
              </p:cNvPr>
              <p:cNvSpPr txBox="1"/>
              <p:nvPr/>
            </p:nvSpPr>
            <p:spPr>
              <a:xfrm>
                <a:off x="9429325" y="4636320"/>
                <a:ext cx="1141307" cy="50917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23AC1B-9B30-4BFB-8924-DF6DB8144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325" y="4636320"/>
                <a:ext cx="1141307" cy="5091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545E1C-6E3F-4EAF-BC41-92F106B7B134}"/>
                  </a:ext>
                </a:extLst>
              </p:cNvPr>
              <p:cNvSpPr txBox="1"/>
              <p:nvPr/>
            </p:nvSpPr>
            <p:spPr>
              <a:xfrm>
                <a:off x="9447529" y="5426855"/>
                <a:ext cx="1141307" cy="46166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545E1C-6E3F-4EAF-BC41-92F106B7B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529" y="5426855"/>
                <a:ext cx="1141307" cy="461665"/>
              </a:xfrm>
              <a:prstGeom prst="rect">
                <a:avLst/>
              </a:prstGeom>
              <a:blipFill>
                <a:blip r:embed="rId6"/>
                <a:stretch>
                  <a:fillRect r="-3627" b="-12195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2993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7F83F9-5B32-4349-91A2-E88A16054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There’s Smoke There’s…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108D9D-D160-474F-BD01-0A413E5D6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dangerous (you-need-to-call-the-fire-department-dangerous) fire in your area 1% of the time.</a:t>
            </a:r>
          </a:p>
          <a:p>
            <a:r>
              <a:rPr lang="en-US" dirty="0"/>
              <a:t>If there is a dangerous fire, you’ll smell smoke 95% of the time;</a:t>
            </a:r>
          </a:p>
          <a:p>
            <a:r>
              <a:rPr lang="en-US" dirty="0"/>
              <a:t>If there is not a dangerous fire, you’ll smell smoke 10% of the time (barbecues are popular in your area)</a:t>
            </a:r>
          </a:p>
          <a:p>
            <a:endParaRPr lang="en-US" dirty="0"/>
          </a:p>
          <a:p>
            <a:r>
              <a:rPr lang="en-US" dirty="0"/>
              <a:t>If you smell smoke, should you call the fire department? </a:t>
            </a:r>
          </a:p>
        </p:txBody>
      </p:sp>
    </p:spTree>
    <p:extLst>
      <p:ext uri="{BB962C8B-B14F-4D97-AF65-F5344CB8AC3E}">
        <p14:creationId xmlns:p14="http://schemas.microsoft.com/office/powerpoint/2010/main" val="1027408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97A14-A883-4CDF-A7C4-86CB8B00A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10EC57-F21B-4613-80C4-5BEA11CF42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the event you smell smoke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be the event there is a dangerous fire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.95⋅.01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.95⋅.01+.1⋅.99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≈.088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Probably not time yet to call the fire department.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10EC57-F21B-4613-80C4-5BEA11CF42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657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47F0B-39B0-45EA-A101-0F5DDC45D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8C8AD-313A-497B-9E15-99344058EA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All of our information conditions on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happens or not – does your bar have a golden ticket or not?</a:t>
                </a:r>
              </a:p>
              <a:p>
                <a:endParaRPr lang="en-US" dirty="0"/>
              </a:p>
              <a:p>
                <a:r>
                  <a:rPr lang="en-US" dirty="0"/>
                  <a:t>But we’re interested in the “reverse” conditioning. We know the scale alerted us – we know the test is positive – but do we have a golden ticket?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8C8AD-313A-497B-9E15-99344058EA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788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/>
              <p:nvPr/>
            </p:nvSpPr>
            <p:spPr>
              <a:xfrm>
                <a:off x="1987157" y="1523999"/>
                <a:ext cx="7768500" cy="214122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57" y="1523999"/>
                <a:ext cx="7768500" cy="21412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193207-4066-4BDD-AA1D-04629CBEA481}"/>
                  </a:ext>
                </a:extLst>
              </p14:cNvPr>
              <p14:cNvContentPartPr/>
              <p14:nvPr/>
            </p14:nvContentPartPr>
            <p14:xfrm>
              <a:off x="3329640" y="2487960"/>
              <a:ext cx="3803040" cy="590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193207-4066-4BDD-AA1D-04629CBEA4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20280" y="2478600"/>
                <a:ext cx="3821760" cy="60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9736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/>
              <p:nvPr/>
            </p:nvSpPr>
            <p:spPr>
              <a:xfrm>
                <a:off x="1987157" y="1523999"/>
                <a:ext cx="7768500" cy="214122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57" y="1523999"/>
                <a:ext cx="7768500" cy="21412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/>
              <p:nvPr/>
            </p:nvSpPr>
            <p:spPr>
              <a:xfrm>
                <a:off x="575239" y="3931920"/>
                <a:ext cx="11187259" cy="1787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0.999=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.001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31920"/>
                <a:ext cx="11187259" cy="1787477"/>
              </a:xfrm>
              <a:prstGeom prst="rect">
                <a:avLst/>
              </a:prstGeom>
              <a:blipFill>
                <a:blip r:embed="rId3"/>
                <a:stretch>
                  <a:fillRect l="-1089" t="-3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1366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4FABE-4343-4C25-9DBF-12BEEE243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We’ll use a trick called “the law of total probability”: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=0.999⋅.001+.01⋅.999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=.010989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256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9B1A0D-FACE-40D0-9796-53FE40A90B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be a </a:t>
                </a:r>
                <a:r>
                  <a:rPr lang="en-US" b="1" dirty="0"/>
                  <a:t>partition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endParaRPr lang="en-US" b="1" dirty="0"/>
              </a:p>
              <a:p>
                <a:r>
                  <a:rPr lang="en-US" dirty="0"/>
                  <a:t>A partition of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family of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such that: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i.e. every element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in exactly one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9B1A0D-FACE-40D0-9796-53FE40A90B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9564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B1A0D-FACE-40D0-9796-53FE40A90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9C476F-97BE-4995-B402-4B7158B0EBE2}"/>
              </a:ext>
            </a:extLst>
          </p:cNvPr>
          <p:cNvGrpSpPr/>
          <p:nvPr/>
        </p:nvGrpSpPr>
        <p:grpSpPr>
          <a:xfrm>
            <a:off x="533875" y="1504824"/>
            <a:ext cx="7768500" cy="2843058"/>
            <a:chOff x="1185842" y="3429000"/>
            <a:chExt cx="6111311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30B04EB-1DF7-43AC-98C2-FBA410E21F2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dirty="0"/>
                </a:p>
                <a:p>
                  <a:endParaRPr lang="en-US" sz="2800" dirty="0"/>
                </a:p>
                <a:p>
                  <a:r>
                    <a:rPr lang="en-US" sz="2800" dirty="0"/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2800" dirty="0"/>
                    <a:t> be a </a:t>
                  </a:r>
                  <a:r>
                    <a:rPr lang="en-US" sz="2800" b="1" dirty="0"/>
                    <a:t>partition </a:t>
                  </a:r>
                  <a:r>
                    <a:rPr lang="en-US" sz="2800" dirty="0"/>
                    <a:t>of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en-US" sz="2800" b="1" dirty="0"/>
                    <a:t>.</a:t>
                  </a:r>
                </a:p>
                <a:p>
                  <a:r>
                    <a:rPr lang="en-US" sz="2800" b="1" dirty="0"/>
                    <a:t>For any event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a14:m>
                  <a:r>
                    <a:rPr lang="en-US" sz="2800" b="1" dirty="0"/>
                    <a:t>, </a:t>
                  </a:r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𝐚𝐥𝐥</m:t>
                            </m:r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/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30B04EB-1DF7-43AC-98C2-FBA410E21F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6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D11787-A609-4D87-8C71-A0B9B91A783F}"/>
                </a:ext>
              </a:extLst>
            </p:cNvPr>
            <p:cNvSpPr/>
            <p:nvPr/>
          </p:nvSpPr>
          <p:spPr>
            <a:xfrm>
              <a:off x="1195367" y="3429001"/>
              <a:ext cx="6101786" cy="46283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Law of Total Probability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277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2612</TotalTime>
  <Words>2056</Words>
  <Application>Microsoft Office PowerPoint</Application>
  <PresentationFormat>Widescreen</PresentationFormat>
  <Paragraphs>222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Presentation</vt:lpstr>
      <vt:lpstr>Bayes’ Rule</vt:lpstr>
      <vt:lpstr>Wonka Bars</vt:lpstr>
      <vt:lpstr>Conditioning</vt:lpstr>
      <vt:lpstr>Reversing the Conditioning</vt:lpstr>
      <vt:lpstr>Bayes Rule</vt:lpstr>
      <vt:lpstr>Bayes Rule</vt:lpstr>
      <vt:lpstr>Filling In</vt:lpstr>
      <vt:lpstr>Law of Total Probability</vt:lpstr>
      <vt:lpstr>Law of Total Probability</vt:lpstr>
      <vt:lpstr>Why?</vt:lpstr>
      <vt:lpstr>Back to Chocolate</vt:lpstr>
      <vt:lpstr>Bayes Rule</vt:lpstr>
      <vt:lpstr>Wait a minute…</vt:lpstr>
      <vt:lpstr>Visually</vt:lpstr>
      <vt:lpstr>Updating Your Intuition</vt:lpstr>
      <vt:lpstr>Updating Your Intuition</vt:lpstr>
      <vt:lpstr>Updating Your Intuition</vt:lpstr>
      <vt:lpstr>More Bayes Practice</vt:lpstr>
      <vt:lpstr>A contrived example</vt:lpstr>
      <vt:lpstr>Updated Sequential Processes</vt:lpstr>
      <vt:lpstr>Updated Sequential Processes</vt:lpstr>
      <vt:lpstr>Flipping the conditioning</vt:lpstr>
      <vt:lpstr>Flipping the conditioning</vt:lpstr>
      <vt:lpstr>The Technical Stuff</vt:lpstr>
      <vt:lpstr>Proof of Bayes’ Rule</vt:lpstr>
      <vt:lpstr>A Technical Note</vt:lpstr>
      <vt:lpstr>An Example</vt:lpstr>
      <vt:lpstr>A Quick Technical Remark</vt:lpstr>
      <vt:lpstr>Extra Practice</vt:lpstr>
      <vt:lpstr>Where There’s Smoke There’s…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Bayes’ Rule</dc:title>
  <dc:creator>rtweber2</dc:creator>
  <cp:lastModifiedBy>rtweber2</cp:lastModifiedBy>
  <cp:revision>21</cp:revision>
  <dcterms:created xsi:type="dcterms:W3CDTF">2021-04-10T20:31:08Z</dcterms:created>
  <dcterms:modified xsi:type="dcterms:W3CDTF">2021-04-12T16:03:13Z</dcterms:modified>
</cp:coreProperties>
</file>