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7" r:id="rId4"/>
    <p:sldId id="264" r:id="rId5"/>
    <p:sldId id="265" r:id="rId6"/>
    <p:sldId id="266" r:id="rId7"/>
    <p:sldId id="269" r:id="rId8"/>
    <p:sldId id="267" r:id="rId9"/>
    <p:sldId id="279" r:id="rId10"/>
    <p:sldId id="278" r:id="rId11"/>
    <p:sldId id="268" r:id="rId12"/>
    <p:sldId id="270" r:id="rId13"/>
    <p:sldId id="272" r:id="rId14"/>
    <p:sldId id="273" r:id="rId15"/>
    <p:sldId id="275" r:id="rId16"/>
    <p:sldId id="274" r:id="rId17"/>
    <p:sldId id="276" r:id="rId18"/>
    <p:sldId id="277" r:id="rId19"/>
    <p:sldId id="280" r:id="rId20"/>
    <p:sldId id="260" r:id="rId21"/>
    <p:sldId id="261" r:id="rId22"/>
    <p:sldId id="262" r:id="rId23"/>
    <p:sldId id="263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5061" autoAdjust="0"/>
  </p:normalViewPr>
  <p:slideViewPr>
    <p:cSldViewPr snapToGrid="0">
      <p:cViewPr>
        <p:scale>
          <a:sx n="49" d="100"/>
          <a:sy n="49" d="100"/>
        </p:scale>
        <p:origin x="14" y="725"/>
      </p:cViewPr>
      <p:guideLst/>
    </p:cSldViewPr>
  </p:slideViewPr>
  <p:outlineViewPr>
    <p:cViewPr>
      <p:scale>
        <a:sx n="33" d="100"/>
        <a:sy n="33" d="100"/>
      </p:scale>
      <p:origin x="0" y="-3161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ADAF53F-9A16-42F0-9A32-FAC9A525AC30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41AF-6634-490A-AC1E-214D5F1D049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65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F53F-9A16-42F0-9A32-FAC9A525AC30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41AF-6634-490A-AC1E-214D5F1D049C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F53F-9A16-42F0-9A32-FAC9A525AC30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41AF-6634-490A-AC1E-214D5F1D049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462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022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F53F-9A16-42F0-9A32-FAC9A525AC30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41AF-6634-490A-AC1E-214D5F1D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4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F53F-9A16-42F0-9A32-FAC9A525AC30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41AF-6634-490A-AC1E-214D5F1D04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914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F53F-9A16-42F0-9A32-FAC9A525AC30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41AF-6634-490A-AC1E-214D5F1D04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590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F53F-9A16-42F0-9A32-FAC9A525AC30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41AF-6634-490A-AC1E-214D5F1D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0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 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 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F53F-9A16-42F0-9A32-FAC9A525AC30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41AF-6634-490A-AC1E-214D5F1D04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2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F53F-9A16-42F0-9A32-FAC9A525AC30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41AF-6634-490A-AC1E-214D5F1D049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28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F53F-9A16-42F0-9A32-FAC9A525AC30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41AF-6634-490A-AC1E-214D5F1D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8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F53F-9A16-42F0-9A32-FAC9A525AC30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41AF-6634-490A-AC1E-214D5F1D049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1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5ADAF53F-9A16-42F0-9A32-FAC9A525AC30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053941AF-6634-490A-AC1E-214D5F1D049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03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128016" indent="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None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lG4VkPoG3k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.berkeley.edu/~aldous/157/Papers/health_stats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science/article/pii/S0261379414000973?casa_token=x0yueI_NF5sAAAAA:xlXSf6_K6kO8e9as2QGtFpmZL2YH52OkqIzFFi3Vdf9OyvoP2fKRjtBcIu3fgeqlerQMapA-jCk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reader.elsevier.com/reader/sd/pii/S0261379415001420?token=6D1E82921518BA40FB319B52E4DDAD4AE6851EBCEF227BAC2DB8158636A314D2A1E975642AD9E69E81DE818F54B0D819&amp;originRegion=us-east-1&amp;originCreation=20210415202952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.berkeley.edu/~aldous/157/Papers/health_stats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1F3E9-9300-4ACB-8F1E-C1D10849F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Applications: Bayes Rule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EF2654-C651-4843-B15D-D1321FAFE5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312 Spring 21</a:t>
            </a:r>
          </a:p>
          <a:p>
            <a:r>
              <a:rPr lang="en-US" dirty="0"/>
              <a:t>Lecture 9</a:t>
            </a:r>
          </a:p>
        </p:txBody>
      </p:sp>
    </p:spTree>
    <p:extLst>
      <p:ext uri="{BB962C8B-B14F-4D97-AF65-F5344CB8AC3E}">
        <p14:creationId xmlns:p14="http://schemas.microsoft.com/office/powerpoint/2010/main" val="2909259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D7C9F5-B550-41F3-A46F-41B09CA31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 Factor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76B16E-F26A-4F45-A531-816A952867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48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46F23-FAF8-4A7D-83B3-EF1E8FC01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 Factor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420AD7-A04D-4FA6-B2C0-49838078B8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Another Intuition Trick: </a:t>
                </a:r>
                <a:r>
                  <a:rPr lang="en-US" dirty="0">
                    <a:hlinkClick r:id="rId2"/>
                  </a:rPr>
                  <a:t>from 3Blue1Brown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When you test positive, you (</a:t>
                </a:r>
                <a:r>
                  <a:rPr lang="en-US" b="1" dirty="0"/>
                  <a:t>approximately</a:t>
                </a:r>
                <a:r>
                  <a:rPr lang="en-US" dirty="0"/>
                  <a:t>) multiply the prior by the “Bayes Factor” (aka likelihood ratio)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sensitivity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false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positive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rate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𝐹𝑁𝑅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𝐹𝑃𝑅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420AD7-A04D-4FA6-B2C0-49838078B8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2538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473D5-E3C5-43CC-9EB9-3368626B0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 Factor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638EC6-9AA6-4CD5-9049-463BCEDB38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Does it work?</a:t>
                </a:r>
              </a:p>
              <a:p>
                <a:endParaRPr lang="en-US" dirty="0"/>
              </a:p>
              <a:p>
                <a:r>
                  <a:rPr lang="en-US" dirty="0"/>
                  <a:t>Let’s try it…</a:t>
                </a:r>
              </a:p>
              <a:p>
                <a:endParaRPr lang="en-US" dirty="0"/>
              </a:p>
              <a:p>
                <a:r>
                  <a:rPr lang="en-US" dirty="0"/>
                  <a:t>Find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prior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Sensitivity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𝐹𝑃𝑅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638EC6-9AA6-4CD5-9049-463BCEDB38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0519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564C-61DD-4776-8883-57E4C204D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Wonka Bars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99C92-BA27-46CD-A2BC-41E00CFE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Willy Wonka has placed golden tickets on 0.1% of his Wonka Bars.</a:t>
            </a:r>
          </a:p>
          <a:p>
            <a:r>
              <a:rPr lang="en-US" dirty="0"/>
              <a:t>You want to get a golden ticket. You could buy a 1000-or-so of the bars until you find one, but that’s expensive…you’ve got a better idea!</a:t>
            </a:r>
          </a:p>
          <a:p>
            <a:r>
              <a:rPr lang="en-US" dirty="0"/>
              <a:t>You have a test – a very precise scale you’ve bought. </a:t>
            </a:r>
          </a:p>
          <a:p>
            <a:pPr lvl="1"/>
            <a:r>
              <a:rPr lang="en-US" dirty="0"/>
              <a:t>If the bar you weigh </a:t>
            </a:r>
            <a:r>
              <a:rPr lang="en-US" b="1" dirty="0"/>
              <a:t>does </a:t>
            </a:r>
            <a:r>
              <a:rPr lang="en-US" dirty="0"/>
              <a:t>have a golden ticket, the scale will alert you 99.9% of the time.</a:t>
            </a:r>
          </a:p>
          <a:p>
            <a:pPr lvl="1"/>
            <a:r>
              <a:rPr lang="en-US" dirty="0"/>
              <a:t>If the bar you weigh does not have a golden ticket, the scale will (falsely) alert you only 1% of the time. </a:t>
            </a:r>
          </a:p>
          <a:p>
            <a:r>
              <a:rPr lang="en-US" dirty="0"/>
              <a:t>If you pick up a bar and it alerts, what is the probability you have a golden ticket?</a:t>
            </a:r>
          </a:p>
        </p:txBody>
      </p:sp>
    </p:spTree>
    <p:extLst>
      <p:ext uri="{BB962C8B-B14F-4D97-AF65-F5344CB8AC3E}">
        <p14:creationId xmlns:p14="http://schemas.microsoft.com/office/powerpoint/2010/main" val="3807104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79C12-FA5A-4621-998A-47CAD651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Wonka Bars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342054-5376-41DB-B410-26986EAD0D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Bayes Factor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99.9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Prior: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.1%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Product: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9.99</m:t>
                    </m:r>
                  </m:oMath>
                </a14:m>
                <a:r>
                  <a:rPr lang="en-US" dirty="0"/>
                  <a:t>, so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10%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About what Bayes Rule gets!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342054-5376-41DB-B410-26986EAD0D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961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F7CD3-1F2D-4577-A815-D3F1B68B2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1: Medical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E1961-6F71-4D36-8613-682D65612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95" y="1372092"/>
            <a:ext cx="11405746" cy="4113816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hlinkClick r:id="rId2"/>
              </a:rPr>
              <a:t>Helping Doctors and Patients Make Sense of Health Statistics</a:t>
            </a:r>
            <a:endParaRPr lang="en-US" dirty="0"/>
          </a:p>
          <a:p>
            <a:r>
              <a:rPr lang="en-US" dirty="0"/>
              <a:t>A researcher posed the following scenario to a group of 160 doctors:</a:t>
            </a:r>
          </a:p>
          <a:p>
            <a:r>
              <a:rPr lang="en-US" dirty="0"/>
              <a:t>Assume you conduct a disease screening using a standard test in a certain region. You know the following information about the people in this region:  </a:t>
            </a:r>
          </a:p>
          <a:p>
            <a:r>
              <a:rPr lang="en-US" dirty="0"/>
              <a:t>The probability that a person has the disease is 1% (prevalence) </a:t>
            </a:r>
          </a:p>
          <a:p>
            <a:r>
              <a:rPr lang="en-US" dirty="0"/>
              <a:t>If a person has the disease, the probability that she tests positive is 90% (sensitivity) </a:t>
            </a:r>
          </a:p>
          <a:p>
            <a:r>
              <a:rPr lang="en-US" dirty="0"/>
              <a:t>If a person does not have the disease, the probability that she nevertheless tests positive is 9% (false-positive rate) </a:t>
            </a:r>
          </a:p>
          <a:p>
            <a:r>
              <a:rPr lang="en-US" dirty="0"/>
              <a:t>A person tests positive. She wants to know from you whether that means that she has the disease for sure, or what the chances are. What is the best answer?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413A8A-8D4E-460C-92B0-D28B061995A3}"/>
              </a:ext>
            </a:extLst>
          </p:cNvPr>
          <p:cNvSpPr/>
          <p:nvPr/>
        </p:nvSpPr>
        <p:spPr>
          <a:xfrm>
            <a:off x="6106517" y="5580057"/>
            <a:ext cx="5765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C. Out of 10 people with a positive test, about 1 have the disease. </a:t>
            </a:r>
          </a:p>
          <a:p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D. The probability that she has the disease is about 1%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AE88B8-4384-4F4B-AE6E-D910FDE7648C}"/>
              </a:ext>
            </a:extLst>
          </p:cNvPr>
          <p:cNvSpPr/>
          <p:nvPr/>
        </p:nvSpPr>
        <p:spPr>
          <a:xfrm>
            <a:off x="755164" y="5523524"/>
            <a:ext cx="5340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A. The probability that she has the disease is about 81%. </a:t>
            </a:r>
          </a:p>
          <a:p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B. Out of 10 people with a positive test, about 9 have the disease. </a:t>
            </a:r>
          </a:p>
        </p:txBody>
      </p:sp>
    </p:spTree>
    <p:extLst>
      <p:ext uri="{BB962C8B-B14F-4D97-AF65-F5344CB8AC3E}">
        <p14:creationId xmlns:p14="http://schemas.microsoft.com/office/powerpoint/2010/main" val="3129052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2D369-17CB-43F4-AEE0-5E8A9102A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 Factor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964AAF-D54F-4341-BC89-E21527D349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about with the doctors?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1%⋅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90%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9%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=10%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Again about right!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964AAF-D54F-4341-BC89-E21527D349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302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27F43-4E02-42C4-92B1-1C6ED5305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B8924-FD67-421B-A040-AA9DB2419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Multiplying by the Bayes Factor is an </a:t>
            </a:r>
            <a:r>
              <a:rPr lang="en-US" b="1" dirty="0"/>
              <a:t>approximation</a:t>
            </a:r>
            <a:endParaRPr lang="en-US" dirty="0"/>
          </a:p>
          <a:p>
            <a:r>
              <a:rPr lang="en-US" dirty="0"/>
              <a:t>It gives you the exact numerator for Bayes, but the denominator is </a:t>
            </a:r>
            <a:br>
              <a:rPr lang="en-US" dirty="0"/>
            </a:br>
            <a:r>
              <a:rPr lang="en-US" dirty="0"/>
              <a:t>“the number of false positives if the prevalence (/prior) were 0”</a:t>
            </a:r>
          </a:p>
          <a:p>
            <a:endParaRPr lang="en-US" dirty="0"/>
          </a:p>
          <a:p>
            <a:r>
              <a:rPr lang="en-US" dirty="0"/>
              <a:t>When the prior is close to 0, this is a fine approximation!</a:t>
            </a:r>
          </a:p>
          <a:p>
            <a:r>
              <a:rPr lang="en-US" dirty="0"/>
              <a:t>But plug in a prior of 15% on the last slide, and we get 150% chance.</a:t>
            </a:r>
          </a:p>
        </p:txBody>
      </p:sp>
    </p:spTree>
    <p:extLst>
      <p:ext uri="{BB962C8B-B14F-4D97-AF65-F5344CB8AC3E}">
        <p14:creationId xmlns:p14="http://schemas.microsoft.com/office/powerpoint/2010/main" val="3368142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64CC9-E43D-439E-8DF8-9A752FBD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negative tests?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66EEF5-EF78-4588-A901-DFC563518A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negative tests, the Bayes Factor is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𝐹𝑁𝑅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Sensitivity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false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negative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rate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66EEF5-EF78-4588-A901-DFC563518A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312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9326AE-B3B8-4C35-A380-9284EB6A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Careful Surveys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6E5F0-22D7-4581-9DFF-DC61690C55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21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AD3E5-53FD-4484-9E7A-31C92BCDC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8ACC6-2BB9-4A04-A2A7-7D3F3BF30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“real-world mini-project” comes out tonight.</a:t>
            </a:r>
          </a:p>
          <a:p>
            <a:r>
              <a:rPr lang="en-US" dirty="0"/>
              <a:t>Due in 2 weeks.</a:t>
            </a:r>
          </a:p>
          <a:p>
            <a:endParaRPr lang="en-US" dirty="0"/>
          </a:p>
          <a:p>
            <a:r>
              <a:rPr lang="en-US" dirty="0"/>
              <a:t>Goal is to give you a chance to think about why what you’re learning matters in the real world.</a:t>
            </a:r>
          </a:p>
        </p:txBody>
      </p:sp>
    </p:spTree>
    <p:extLst>
      <p:ext uri="{BB962C8B-B14F-4D97-AF65-F5344CB8AC3E}">
        <p14:creationId xmlns:p14="http://schemas.microsoft.com/office/powerpoint/2010/main" val="1017770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45AFE-9F48-484C-919C-A5BCF4319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2: An Imbalanced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831E7-0F6F-4A12-ABE9-9B6EF6B37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2014, a paper was published</a:t>
            </a:r>
          </a:p>
          <a:p>
            <a:r>
              <a:rPr lang="en-US" dirty="0"/>
              <a:t>“</a:t>
            </a:r>
            <a:r>
              <a:rPr lang="en-US" dirty="0">
                <a:hlinkClick r:id="rId2"/>
              </a:rPr>
              <a:t>Do non-citizens vote in U.S. elections</a:t>
            </a:r>
            <a:r>
              <a:rPr lang="en-US" dirty="0"/>
              <a:t>?”</a:t>
            </a:r>
          </a:p>
          <a:p>
            <a:endParaRPr lang="en-US" dirty="0"/>
          </a:p>
          <a:p>
            <a:r>
              <a:rPr lang="en-US" dirty="0"/>
              <a:t>This is a real paper (peer-reviewed). It claims that </a:t>
            </a:r>
          </a:p>
          <a:p>
            <a:r>
              <a:rPr lang="en-US" dirty="0"/>
              <a:t>1. In a survey, about 4% (of a few hundred) of non-U.S.-citizens surveyed said they voted in the 2008 federal election (which isn’t allowed).</a:t>
            </a:r>
          </a:p>
          <a:p>
            <a:r>
              <a:rPr lang="en-US" dirty="0"/>
              <a:t>2. Those non-citizen voters voted heavily (estimate 80+%) for democrats.</a:t>
            </a:r>
          </a:p>
          <a:p>
            <a:r>
              <a:rPr lang="en-US" dirty="0"/>
              <a:t>3. “It is likely though by no means certain that John McCain would have won North Carolina were it not for the votes for Obama cast by non-citizens”</a:t>
            </a:r>
          </a:p>
        </p:txBody>
      </p:sp>
    </p:spTree>
    <p:extLst>
      <p:ext uri="{BB962C8B-B14F-4D97-AF65-F5344CB8AC3E}">
        <p14:creationId xmlns:p14="http://schemas.microsoft.com/office/powerpoint/2010/main" val="2002376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46429-3963-4A0A-B609-6A929A5E9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2: What is this survey?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D8D46-3865-4DD9-B08A-D12B86CCA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“Cooperative Congressional Election Study” was run in 2008 and 2010. </a:t>
            </a:r>
          </a:p>
          <a:p>
            <a:r>
              <a:rPr lang="en-US" dirty="0"/>
              <a:t>It interviews about 20,000 people about how/whether they voted in federal elections. </a:t>
            </a:r>
          </a:p>
          <a:p>
            <a:endParaRPr lang="en-US" dirty="0"/>
          </a:p>
          <a:p>
            <a:r>
              <a:rPr lang="en-US" dirty="0"/>
              <a:t>Two strange observations:</a:t>
            </a:r>
          </a:p>
          <a:p>
            <a:r>
              <a:rPr lang="en-US" dirty="0"/>
              <a:t>1. The noncitizens are a very small portion of those surveyed. Feels a little strange.</a:t>
            </a:r>
          </a:p>
          <a:p>
            <a:r>
              <a:rPr lang="en-US" dirty="0"/>
              <a:t>2. Those people…maybe accidentally admitted to a crime?</a:t>
            </a:r>
          </a:p>
        </p:txBody>
      </p:sp>
    </p:spTree>
    <p:extLst>
      <p:ext uri="{BB962C8B-B14F-4D97-AF65-F5344CB8AC3E}">
        <p14:creationId xmlns:p14="http://schemas.microsoft.com/office/powerpoint/2010/main" val="4116835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ABF26-A0E6-4685-BD2D-5773A2161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2: Another Red Flag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79251-09A0-46BB-A69B-B633D1E91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response paper (by different authors)</a:t>
            </a:r>
          </a:p>
          <a:p>
            <a:r>
              <a:rPr lang="en-US" dirty="0">
                <a:hlinkClick r:id="rId2"/>
              </a:rPr>
              <a:t>“The perils of cherry picking low frequency events in large sample surveys”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3CDE09-5B78-46A5-AD02-D535AF886C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02" y="3139902"/>
            <a:ext cx="9839569" cy="335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276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9C111-AC85-420F-B67E-641FF0860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Explanation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394E5D-DC58-40DF-A218-EB48ECECA2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0.1% </m:t>
                    </m:r>
                  </m:oMath>
                </a14:m>
                <a:r>
                  <a:rPr lang="en-US" dirty="0"/>
                  <a:t>of people check the wrong check-box on any individual question (independently)</a:t>
                </a:r>
              </a:p>
              <a:p>
                <a:endParaRPr lang="en-US" dirty="0"/>
              </a:p>
              <a:p>
                <a:r>
                  <a:rPr lang="en-US" dirty="0"/>
                  <a:t>Suppose you really interviewed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,000</m:t>
                    </m:r>
                  </m:oMath>
                </a14:m>
                <a:r>
                  <a:rPr lang="en-US" dirty="0"/>
                  <a:t> people, of whom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are really non-citizens (none of whom voted), and the rest are citizens, of whom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70% </m:t>
                    </m:r>
                  </m:oMath>
                </a14:m>
                <a:r>
                  <a:rPr lang="en-US" dirty="0"/>
                  <a:t>voted. What is the probability someone appears to have voted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𝑠𝑎𝑦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𝑠𝑎𝑦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𝑁𝐶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ℙ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𝑠𝑎𝑦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𝑁𝐶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𝑠𝑎𝑦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𝑠𝑎𝑦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𝑠𝑎𝑦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.001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⋅.7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.999⋅(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20000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)+.001⋅(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19700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20000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≈4.38%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394E5D-DC58-40DF-A218-EB48ECECA2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7815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B74D-3AA2-4995-9957-54F60037D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ADE12-70F0-472A-8FAF-ED63B559F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authors of the original paper did know about response error…</a:t>
            </a:r>
          </a:p>
          <a:p>
            <a:r>
              <a:rPr lang="en-US" dirty="0"/>
              <a:t>…and they have an appendix that argues the population of “non-citizen” voters isn’t distributed exactly like you’d expect.</a:t>
            </a:r>
          </a:p>
          <a:p>
            <a:r>
              <a:rPr lang="en-US" dirty="0"/>
              <a:t>But with it being such a small number of people, this isn’t surprising.</a:t>
            </a:r>
          </a:p>
          <a:p>
            <a:r>
              <a:rPr lang="en-US" dirty="0"/>
              <a:t>And even they admit response bias played more of a role than they initially thought.</a:t>
            </a:r>
          </a:p>
          <a:p>
            <a:endParaRPr lang="en-US" dirty="0"/>
          </a:p>
          <a:p>
            <a:r>
              <a:rPr lang="en-US" dirty="0"/>
              <a:t>Though they still think they found some evidence of non-citizens voting (but not enough to flip North Carolina anymore). </a:t>
            </a:r>
          </a:p>
        </p:txBody>
      </p:sp>
    </p:spTree>
    <p:extLst>
      <p:ext uri="{BB962C8B-B14F-4D97-AF65-F5344CB8AC3E}">
        <p14:creationId xmlns:p14="http://schemas.microsoft.com/office/powerpoint/2010/main" val="4288063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0BDBB-3212-44A2-9088-AE6EE1310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5DB41-6846-4A6C-82E2-9CA2B5E07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Bayes’ Rule in the real world!</a:t>
            </a:r>
          </a:p>
        </p:txBody>
      </p:sp>
    </p:spTree>
    <p:extLst>
      <p:ext uri="{BB962C8B-B14F-4D97-AF65-F5344CB8AC3E}">
        <p14:creationId xmlns:p14="http://schemas.microsoft.com/office/powerpoint/2010/main" val="3462765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F7CD3-1F2D-4577-A815-D3F1B68B2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1: Medical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E1961-6F71-4D36-8613-682D65612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95" y="1372092"/>
            <a:ext cx="11405746" cy="4113816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hlinkClick r:id="rId2"/>
              </a:rPr>
              <a:t>Helping Doctors and Patients Make Sense of Health Statistics</a:t>
            </a:r>
            <a:endParaRPr lang="en-US" dirty="0"/>
          </a:p>
          <a:p>
            <a:r>
              <a:rPr lang="en-US" dirty="0"/>
              <a:t>A researcher posed the following scenario to a group of 160 doctors:</a:t>
            </a:r>
          </a:p>
          <a:p>
            <a:r>
              <a:rPr lang="en-US" dirty="0"/>
              <a:t>Assume you conduct a disease screening using a standard test in a certain region. You know the following information about the people in this region:  </a:t>
            </a:r>
          </a:p>
          <a:p>
            <a:r>
              <a:rPr lang="en-US" dirty="0"/>
              <a:t>The probability that a person has the disease is 1% (prevalence) </a:t>
            </a:r>
          </a:p>
          <a:p>
            <a:r>
              <a:rPr lang="en-US" dirty="0"/>
              <a:t>If a person has the disease, the probability that she tests positive is 90% (sensitivity) </a:t>
            </a:r>
          </a:p>
          <a:p>
            <a:r>
              <a:rPr lang="en-US" dirty="0"/>
              <a:t>If a person does not have the disease, the probability that she nevertheless tests positive is 9% (false-positive rate) </a:t>
            </a:r>
          </a:p>
          <a:p>
            <a:r>
              <a:rPr lang="en-US" dirty="0"/>
              <a:t>A person tests positive. She wants to know from you whether that means that she has the disease for sure, or what the chances are. What is the best answer?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413A8A-8D4E-460C-92B0-D28B061995A3}"/>
              </a:ext>
            </a:extLst>
          </p:cNvPr>
          <p:cNvSpPr/>
          <p:nvPr/>
        </p:nvSpPr>
        <p:spPr>
          <a:xfrm>
            <a:off x="6106517" y="5580057"/>
            <a:ext cx="5765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C. Out of 10 people with a positive test, about 1 have the disease. </a:t>
            </a:r>
          </a:p>
          <a:p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D. The probability that she has the disease is about 1%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AE88B8-4384-4F4B-AE6E-D910FDE7648C}"/>
              </a:ext>
            </a:extLst>
          </p:cNvPr>
          <p:cNvSpPr/>
          <p:nvPr/>
        </p:nvSpPr>
        <p:spPr>
          <a:xfrm>
            <a:off x="755164" y="5523524"/>
            <a:ext cx="5340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A. The probability that she has the disease is about 81%. </a:t>
            </a:r>
          </a:p>
          <a:p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B. Out of 10 people with a positive test, about 9 have the disease. </a:t>
            </a:r>
          </a:p>
        </p:txBody>
      </p:sp>
    </p:spTree>
    <p:extLst>
      <p:ext uri="{BB962C8B-B14F-4D97-AF65-F5344CB8AC3E}">
        <p14:creationId xmlns:p14="http://schemas.microsoft.com/office/powerpoint/2010/main" val="297282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D0BAB-59CE-4A16-B1D0-CA6475605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do the calculation!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6DAB6A-F2AE-46D8-9B4E-37F51463E43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/>
                  <a:t> be “the patient has the disease”,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be the test was positive.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.9⋅.01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.99⋅.09+ .01⋅.9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≈0.092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Calculation tip: for Bayes’ Rule, you should see one of the terms on the bottom exactly match your numerator (if you’re using the LTP to calculate the probability on the bottom)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6DAB6A-F2AE-46D8-9B4E-37F51463E4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34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F243F-0623-4324-AC1F-7DD493BF0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the doctors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C51B0-2E75-4EBF-AA2D-3CA2E4E21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(about 1 in 10) was the correct answer.</a:t>
            </a:r>
          </a:p>
          <a:p>
            <a:endParaRPr lang="en-US" dirty="0"/>
          </a:p>
          <a:p>
            <a:r>
              <a:rPr lang="en-US" dirty="0"/>
              <a:t>Of the doctors surveyed, less than ¼ got it right (so worse than random guessing – and worse than the class did on the </a:t>
            </a:r>
            <a:r>
              <a:rPr lang="en-US" dirty="0" err="1"/>
              <a:t>polleverywhere</a:t>
            </a:r>
            <a:r>
              <a:rPr lang="en-US" dirty="0"/>
              <a:t> last week).</a:t>
            </a:r>
          </a:p>
          <a:p>
            <a:endParaRPr lang="en-US" dirty="0"/>
          </a:p>
          <a:p>
            <a:r>
              <a:rPr lang="en-US" dirty="0"/>
              <a:t>After the researcher taught them his calculation trick, more than 80% got it right.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9979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3CCBE-644F-416D-81F7-306945BF9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Weird Trick!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AB8A8-8686-4E77-8298-CBD0703A9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492" y="1463857"/>
            <a:ext cx="5518006" cy="4845504"/>
          </a:xfrm>
        </p:spPr>
        <p:txBody>
          <a:bodyPr/>
          <a:lstStyle/>
          <a:p>
            <a:r>
              <a:rPr lang="en-US" dirty="0"/>
              <a:t>Calculation Trick: imagine you have a large population (not one person) and ask how many there are of false/true positives/negatives.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8AD03E-4844-42E2-8A6F-3E96E1711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00" y="1055486"/>
            <a:ext cx="5706690" cy="566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775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EB340-EE6D-47B7-BFAE-54088C5B6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the real world?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F7157-39EB-4FB8-A098-D376F169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you’re older and have to do more routine medical tests, don’t get concerned (yet) when they ask to run another test.*</a:t>
            </a:r>
          </a:p>
          <a:p>
            <a:r>
              <a:rPr lang="en-US" dirty="0"/>
              <a:t>It’s usually fine.* </a:t>
            </a:r>
          </a:p>
          <a:p>
            <a:endParaRPr lang="en-US" dirty="0"/>
          </a:p>
          <a:p>
            <a:r>
              <a:rPr lang="en-US" dirty="0"/>
              <a:t>*This is not medical advice, Robbie is not a physician. </a:t>
            </a:r>
          </a:p>
        </p:txBody>
      </p:sp>
    </p:spTree>
    <p:extLst>
      <p:ext uri="{BB962C8B-B14F-4D97-AF65-F5344CB8AC3E}">
        <p14:creationId xmlns:p14="http://schemas.microsoft.com/office/powerpoint/2010/main" val="2446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D9C2D-F508-4E91-88E2-1DA52A06A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More Medical Testing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80F8C-A950-4980-859C-6F36706D8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living in a pandemic…</a:t>
            </a:r>
          </a:p>
          <a:p>
            <a:r>
              <a:rPr lang="en-US" dirty="0"/>
              <a:t>We’re not going to use COVID for any examples </a:t>
            </a:r>
          </a:p>
          <a:p>
            <a:r>
              <a:rPr lang="en-US" dirty="0"/>
              <a:t>(Robbie is too tired of seeing bad takes on twitter)</a:t>
            </a:r>
          </a:p>
          <a:p>
            <a:endParaRPr lang="en-US" dirty="0"/>
          </a:p>
          <a:p>
            <a:r>
              <a:rPr lang="en-US" dirty="0"/>
              <a:t>If you want to think about COVID and Bayes Rule, you’ll be able to on the real world assignment coming out today. </a:t>
            </a:r>
          </a:p>
        </p:txBody>
      </p:sp>
    </p:spTree>
    <p:extLst>
      <p:ext uri="{BB962C8B-B14F-4D97-AF65-F5344CB8AC3E}">
        <p14:creationId xmlns:p14="http://schemas.microsoft.com/office/powerpoint/2010/main" val="2784828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UW-accent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2_template" id="{E9E1C34E-321A-4CCF-AB4F-B7BF45CD4E83}" vid="{4E8A6AA9-08E3-46AB-AEAF-6FC73982C9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312_template</Template>
  <TotalTime>787</TotalTime>
  <Words>1417</Words>
  <Application>Microsoft Office PowerPoint</Application>
  <PresentationFormat>Widescreen</PresentationFormat>
  <Paragraphs>138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Cambria Math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Applications: Bayes Rule</vt:lpstr>
      <vt:lpstr>Announcements</vt:lpstr>
      <vt:lpstr>Today</vt:lpstr>
      <vt:lpstr>Application 1: Medical Tests</vt:lpstr>
      <vt:lpstr>Let’s do the calculation!</vt:lpstr>
      <vt:lpstr>How did the doctors do</vt:lpstr>
      <vt:lpstr>One Weird Trick!</vt:lpstr>
      <vt:lpstr>What about the real world?</vt:lpstr>
      <vt:lpstr>No More Medical Testing Examples</vt:lpstr>
      <vt:lpstr>Bayes Factor</vt:lpstr>
      <vt:lpstr>Bayes Factor</vt:lpstr>
      <vt:lpstr>Bayes Factor</vt:lpstr>
      <vt:lpstr>Wonka Bars</vt:lpstr>
      <vt:lpstr>Wonka Bars</vt:lpstr>
      <vt:lpstr>Application 1: Medical Tests</vt:lpstr>
      <vt:lpstr>Bayes Factor</vt:lpstr>
      <vt:lpstr>Caution</vt:lpstr>
      <vt:lpstr>What about negative tests?</vt:lpstr>
      <vt:lpstr>Careful Surveys</vt:lpstr>
      <vt:lpstr>Application 2: An Imbalanced Survey</vt:lpstr>
      <vt:lpstr>Application 2: What is this survey?</vt:lpstr>
      <vt:lpstr>Application 2: Another Red Flag</vt:lpstr>
      <vt:lpstr>An Explanation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Applications: Bayes Rule</dc:title>
  <dc:creator>rtweber2</dc:creator>
  <cp:lastModifiedBy>rtweber2</cp:lastModifiedBy>
  <cp:revision>35</cp:revision>
  <dcterms:created xsi:type="dcterms:W3CDTF">2021-04-15T15:56:45Z</dcterms:created>
  <dcterms:modified xsi:type="dcterms:W3CDTF">2021-04-16T05:04:09Z</dcterms:modified>
</cp:coreProperties>
</file>