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72" r:id="rId4"/>
    <p:sldId id="293" r:id="rId5"/>
    <p:sldId id="294" r:id="rId6"/>
    <p:sldId id="295" r:id="rId7"/>
    <p:sldId id="271" r:id="rId8"/>
    <p:sldId id="257" r:id="rId9"/>
    <p:sldId id="258" r:id="rId10"/>
    <p:sldId id="261" r:id="rId11"/>
    <p:sldId id="259" r:id="rId12"/>
    <p:sldId id="262" r:id="rId13"/>
    <p:sldId id="297" r:id="rId14"/>
    <p:sldId id="260" r:id="rId15"/>
    <p:sldId id="299" r:id="rId16"/>
    <p:sldId id="263" r:id="rId17"/>
    <p:sldId id="300" r:id="rId18"/>
    <p:sldId id="298" r:id="rId19"/>
    <p:sldId id="302" r:id="rId20"/>
    <p:sldId id="303" r:id="rId21"/>
    <p:sldId id="304" r:id="rId22"/>
    <p:sldId id="305" r:id="rId23"/>
    <p:sldId id="307" r:id="rId24"/>
    <p:sldId id="306" r:id="rId25"/>
    <p:sldId id="308" r:id="rId26"/>
    <p:sldId id="30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061" autoAdjust="0"/>
  </p:normalViewPr>
  <p:slideViewPr>
    <p:cSldViewPr snapToGrid="0">
      <p:cViewPr varScale="1">
        <p:scale>
          <a:sx n="81" d="100"/>
          <a:sy n="81" d="100"/>
        </p:scale>
        <p:origin x="756" y="36"/>
      </p:cViewPr>
      <p:guideLst/>
    </p:cSldViewPr>
  </p:slideViewPr>
  <p:outlineViewPr>
    <p:cViewPr>
      <p:scale>
        <a:sx n="33" d="100"/>
        <a:sy n="33" d="100"/>
      </p:scale>
      <p:origin x="0" y="-26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327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4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36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8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9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61373B4-C4E4-4367-9586-173F99A9017A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6DB62DD-C829-41F9-B3CB-516BBC0AC6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8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0187-D4EB-4EE8-87CB-CCF73E2C9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F9271-B718-40A7-B2A7-B1E65CE87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303832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5D3C84-8DC0-4CEE-84C6-41B37534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2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6399FF-21CD-4E71-B4F7-3E16EF0C257E}"/>
              </a:ext>
            </a:extLst>
          </p:cNvPr>
          <p:cNvSpPr/>
          <p:nvPr/>
        </p:nvSpPr>
        <p:spPr>
          <a:xfrm>
            <a:off x="7005122" y="5360696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pollev.com/cse312</a:t>
            </a:r>
          </a:p>
        </p:txBody>
      </p:sp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2441-E9A0-4A78-A421-29A239F6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most common way to describe a random variable is the PMF.</a:t>
                </a:r>
              </a:p>
              <a:p>
                <a:r>
                  <a:rPr lang="en-US" dirty="0"/>
                  <a:t>But there’s a second representation:</a:t>
                </a:r>
              </a:p>
              <a:p>
                <a:endParaRPr lang="en-US" dirty="0"/>
              </a:p>
              <a:p>
                <a:r>
                  <a:rPr lang="en-US" dirty="0"/>
                  <a:t>The cumulative distribution function (CDF) gives the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Often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29021-F64A-416B-92E9-B6E347E01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01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3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E0BB-9A85-475D-A026-2E6A339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is the CDF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(Drawing 3 of the 20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&lt;3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⌊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/>
                                  <m:t>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≤20</m:t>
                                </m:r>
                              </m:e>
                            </m:eqAr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Good checks: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? If not,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increasing? If not something is wrong.</a:t>
                </a:r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defined for all real number inputs? If not something is wrong.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DF2E9-48F4-4399-88A5-D0FA25798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4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FFAF-005F-4C69-B505-8B657FEE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10236-3FCE-4095-A456-9672DECC0B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clarified problem 5 on HW3 (details on edge cases, like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10236-3FCE-4095-A456-9672DECC0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88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CA20A-51FD-4597-97FC-F2DF79D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descriptions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D635F-E03A-4A68-91DD-1C8F66714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as an extra case.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C6032A-A934-4E3C-B042-B023FAE41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469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A0BE9-85B1-4512-AAB0-55ECB96723C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19075" y="1531279"/>
            <a:ext cx="5696117" cy="447646"/>
          </a:xfrm>
        </p:spPr>
        <p:txBody>
          <a:bodyPr/>
          <a:lstStyle/>
          <a:p>
            <a:r>
              <a:rPr lang="en-US" sz="2400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:r>
                  <a:rPr lang="en-US" dirty="0"/>
                  <a:t>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inputs.</a:t>
                </a:r>
              </a:p>
              <a:p>
                <a:r>
                  <a:rPr lang="en-US" dirty="0"/>
                  <a:t>Usually has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otherwise” extra cases</a:t>
                </a:r>
              </a:p>
              <a:p>
                <a:r>
                  <a:rPr lang="en-US" dirty="0"/>
                  <a:t>Non-decreasing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F7E4B9C-9D78-4B86-AC3C-CF498EBE4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 l="-1467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D9BDCF-C1F4-44EE-BA41-6A22D7F6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 is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Don’t try to write the CDF…it’s a mess…</a:t>
                </a:r>
              </a:p>
              <a:p>
                <a:r>
                  <a:rPr lang="en-US" dirty="0"/>
                  <a:t>Or try for a few minutes to realize it isn’t nice.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902656-344E-4EC5-853C-E12337DD37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2672-C27A-4F5E-8C47-0425C843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a fair die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number of rolls that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What’s the probability of getting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5’s/6’s? Well we need to know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rolls are 5’s/6’s. And then multiply by the probability of getting exactly that outcome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E4540F-0844-4D48-B302-44173336B0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A609D-6D84-431F-B420-6FB2D7E0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Practice: Infinite sequential processes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D83C-964A-4279-8F40-F530F4766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8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46B1-0EA3-498F-ABD7-90FAD93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sequential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volleyball, sets are played first team to 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Score 25 points</a:t>
                </a:r>
              </a:p>
              <a:p>
                <a:pPr marL="470916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Lead by at least 2</a:t>
                </a:r>
              </a:p>
              <a:p>
                <a:pPr lvl="1"/>
                <a:r>
                  <a:rPr lang="en-US" dirty="0"/>
                  <a:t>At the same time wins a set.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Suppose a set is 23-23. Your team wins each point independently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What is the probability your team wins the set?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9425-A7E2-41DC-A0FC-F6F8FBD0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71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8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49BD-B157-4F35-977B-8EB62D6E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Process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3FB986-17E6-4A68-8C29-3EAF1ADFF92C}"/>
              </a:ext>
            </a:extLst>
          </p:cNvPr>
          <p:cNvGrpSpPr/>
          <p:nvPr/>
        </p:nvGrpSpPr>
        <p:grpSpPr>
          <a:xfrm>
            <a:off x="654962" y="1512277"/>
            <a:ext cx="4358771" cy="4712312"/>
            <a:chOff x="3374350" y="1383689"/>
            <a:chExt cx="4358771" cy="47123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C7DD20-B841-468C-9A94-BA033F35E7A7}"/>
                </a:ext>
              </a:extLst>
            </p:cNvPr>
            <p:cNvSpPr/>
            <p:nvPr/>
          </p:nvSpPr>
          <p:spPr>
            <a:xfrm>
              <a:off x="4350470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56316A-7AB5-4D90-B551-B74368DFE085}"/>
                </a:ext>
              </a:extLst>
            </p:cNvPr>
            <p:cNvSpPr/>
            <p:nvPr/>
          </p:nvSpPr>
          <p:spPr>
            <a:xfrm>
              <a:off x="5393703" y="1383689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7F64D4-5054-4428-9724-2831E78ED15E}"/>
                </a:ext>
              </a:extLst>
            </p:cNvPr>
            <p:cNvSpPr/>
            <p:nvPr/>
          </p:nvSpPr>
          <p:spPr>
            <a:xfrm>
              <a:off x="6303389" y="2064470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FF69B71-423C-4456-AE51-387C9E7E5821}"/>
                </a:ext>
              </a:extLst>
            </p:cNvPr>
            <p:cNvSpPr/>
            <p:nvPr/>
          </p:nvSpPr>
          <p:spPr>
            <a:xfrm>
              <a:off x="3417217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306E9D-8F91-4B4D-B95E-35AE35903AE3}"/>
                </a:ext>
              </a:extLst>
            </p:cNvPr>
            <p:cNvSpPr/>
            <p:nvPr/>
          </p:nvSpPr>
          <p:spPr>
            <a:xfrm>
              <a:off x="5370136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28BDA5-2C0A-46B1-B283-F482FDACBAB2}"/>
                </a:ext>
              </a:extLst>
            </p:cNvPr>
            <p:cNvSpPr/>
            <p:nvPr/>
          </p:nvSpPr>
          <p:spPr>
            <a:xfrm>
              <a:off x="7323055" y="2850997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9AE90E-7261-41F4-8EE5-E943314621B5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4700483" y="1733702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B4B759-15DB-4808-8A59-49CCB7113F1A}"/>
                </a:ext>
              </a:extLst>
            </p:cNvPr>
            <p:cNvCxnSpPr>
              <a:cxnSpLocks/>
              <a:stCxn id="6" idx="5"/>
              <a:endCxn id="7" idx="1"/>
            </p:cNvCxnSpPr>
            <p:nvPr/>
          </p:nvCxnSpPr>
          <p:spPr>
            <a:xfrm>
              <a:off x="5743716" y="1733702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2C5DE81-9F05-47BE-BA01-D05EA37504B9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H="1">
              <a:off x="3633685" y="2414483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92B4A9-F114-49BE-A6CF-A947EC3EADA5}"/>
                </a:ext>
              </a:extLst>
            </p:cNvPr>
            <p:cNvCxnSpPr>
              <a:cxnSpLocks/>
              <a:stCxn id="5" idx="5"/>
              <a:endCxn id="9" idx="1"/>
            </p:cNvCxnSpPr>
            <p:nvPr/>
          </p:nvCxnSpPr>
          <p:spPr>
            <a:xfrm>
              <a:off x="4700483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3B89C05-0BE1-4AA1-BC4D-3104DF66BFAD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5720149" y="2414483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4E919D-22A8-48B7-84F0-0FA017B54D69}"/>
                </a:ext>
              </a:extLst>
            </p:cNvPr>
            <p:cNvCxnSpPr>
              <a:cxnSpLocks/>
              <a:stCxn id="7" idx="5"/>
              <a:endCxn id="10" idx="1"/>
            </p:cNvCxnSpPr>
            <p:nvPr/>
          </p:nvCxnSpPr>
          <p:spPr>
            <a:xfrm>
              <a:off x="6653402" y="2414483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8584EC-0FC4-46EC-A705-E6BC8C703A1A}"/>
                </a:ext>
              </a:extLst>
            </p:cNvPr>
            <p:cNvSpPr/>
            <p:nvPr/>
          </p:nvSpPr>
          <p:spPr>
            <a:xfrm>
              <a:off x="4326903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3055FD-BB61-4297-843D-EE42401DE5BA}"/>
                </a:ext>
              </a:extLst>
            </p:cNvPr>
            <p:cNvSpPr/>
            <p:nvPr/>
          </p:nvSpPr>
          <p:spPr>
            <a:xfrm>
              <a:off x="6279822" y="3551023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53C04CF-F8C8-4ED5-8AE9-D24A3618A679}"/>
                </a:ext>
              </a:extLst>
            </p:cNvPr>
            <p:cNvCxnSpPr>
              <a:endCxn id="39" idx="7"/>
            </p:cNvCxnSpPr>
            <p:nvPr/>
          </p:nvCxnSpPr>
          <p:spPr>
            <a:xfrm flipH="1">
              <a:off x="4676916" y="3220255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68C7BD7-A834-4A9C-B37A-CDA65B32391A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5720149" y="3220255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B6CF54-5BB7-4660-AF08-F8B6B0D3166E}"/>
                </a:ext>
              </a:extLst>
            </p:cNvPr>
            <p:cNvSpPr/>
            <p:nvPr/>
          </p:nvSpPr>
          <p:spPr>
            <a:xfrm>
              <a:off x="3374350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B747AA-2CD1-41DC-BA91-3451E850192F}"/>
                </a:ext>
              </a:extLst>
            </p:cNvPr>
            <p:cNvSpPr/>
            <p:nvPr/>
          </p:nvSpPr>
          <p:spPr>
            <a:xfrm>
              <a:off x="5327269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26C7C-0996-4CBC-81C8-77D0BF613A40}"/>
                </a:ext>
              </a:extLst>
            </p:cNvPr>
            <p:cNvSpPr/>
            <p:nvPr/>
          </p:nvSpPr>
          <p:spPr>
            <a:xfrm>
              <a:off x="7280188" y="4365482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76480F2-8661-4649-9300-936DC90A1D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0818" y="3928968"/>
              <a:ext cx="776838" cy="43162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F5A77C8-3B2A-4999-8C07-20D65B951CC7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657616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9EC1727-AF5B-483E-9177-1EAA654C8070}"/>
                </a:ext>
              </a:extLst>
            </p:cNvPr>
            <p:cNvCxnSpPr>
              <a:cxnSpLocks/>
              <a:endCxn id="44" idx="7"/>
            </p:cNvCxnSpPr>
            <p:nvPr/>
          </p:nvCxnSpPr>
          <p:spPr>
            <a:xfrm flipH="1">
              <a:off x="5677282" y="3928968"/>
              <a:ext cx="643293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5537E2-E1C8-4C52-BCF9-4792137AC13B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6610535" y="3928968"/>
              <a:ext cx="729706" cy="49656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86F376-8ADE-4AE4-8662-805CFAB3E3E7}"/>
                </a:ext>
              </a:extLst>
            </p:cNvPr>
            <p:cNvSpPr/>
            <p:nvPr/>
          </p:nvSpPr>
          <p:spPr>
            <a:xfrm>
              <a:off x="4284036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42B7D4-C4B2-4954-86A0-2E2D83A2B095}"/>
                </a:ext>
              </a:extLst>
            </p:cNvPr>
            <p:cNvSpPr/>
            <p:nvPr/>
          </p:nvSpPr>
          <p:spPr>
            <a:xfrm>
              <a:off x="6236955" y="5065508"/>
              <a:ext cx="410066" cy="41006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8F30A17-99A4-47DF-A13C-F2594C2F5156}"/>
                </a:ext>
              </a:extLst>
            </p:cNvPr>
            <p:cNvCxnSpPr>
              <a:endCxn id="50" idx="7"/>
            </p:cNvCxnSpPr>
            <p:nvPr/>
          </p:nvCxnSpPr>
          <p:spPr>
            <a:xfrm flipH="1">
              <a:off x="4634049" y="4734740"/>
              <a:ext cx="753273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1061497-B615-4BD5-906B-594AA073F77C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5677282" y="4734740"/>
              <a:ext cx="619726" cy="3908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F95276-C80D-41FB-9700-077797F6384C}"/>
                </a:ext>
              </a:extLst>
            </p:cNvPr>
            <p:cNvSpPr txBox="1"/>
            <p:nvPr/>
          </p:nvSpPr>
          <p:spPr>
            <a:xfrm rot="5400000">
              <a:off x="5170808" y="5408146"/>
              <a:ext cx="790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/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612B2B0-C092-44EA-8C68-73E47664F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388" y="1512277"/>
                <a:ext cx="6034087" cy="242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48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pPr lvl="1"/>
                <a:r>
                  <a:rPr lang="en-US" dirty="0"/>
                  <a:t>To know what the next step looks like, you only need to look back a finite number of steps.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1963</TotalTime>
  <Words>1482</Words>
  <Application>Microsoft Office PowerPoint</Application>
  <PresentationFormat>Widescreen</PresentationFormat>
  <Paragraphs>273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</vt:lpstr>
      <vt:lpstr>Announcements</vt:lpstr>
      <vt:lpstr>Implicitly defining Ω</vt:lpstr>
      <vt:lpstr>An infinite process.</vt:lpstr>
      <vt:lpstr>Finding P(at least 3 heads)</vt:lpstr>
      <vt:lpstr>Finding P(at least 3 heads)</vt:lpstr>
      <vt:lpstr>Random Variables</vt:lpstr>
      <vt:lpstr>Random Variable</vt:lpstr>
      <vt:lpstr>The sum of two dice</vt:lpstr>
      <vt:lpstr>More random variables</vt:lpstr>
      <vt:lpstr>Support</vt:lpstr>
      <vt:lpstr>Probability Mass Function</vt:lpstr>
      <vt:lpstr>Partition</vt:lpstr>
      <vt:lpstr>Try It Yourself</vt:lpstr>
      <vt:lpstr>Try It Yourself</vt:lpstr>
      <vt:lpstr>Describing a Random Variable</vt:lpstr>
      <vt:lpstr>Try it yourself</vt:lpstr>
      <vt:lpstr>Try it yourself</vt:lpstr>
      <vt:lpstr>Try it yourself</vt:lpstr>
      <vt:lpstr>Two descriptions</vt:lpstr>
      <vt:lpstr>More Random Variable Practice</vt:lpstr>
      <vt:lpstr>More Random Variable Practice</vt:lpstr>
      <vt:lpstr>More Practice: Infinite sequential processes</vt:lpstr>
      <vt:lpstr>Infinite sequential process</vt:lpstr>
      <vt:lpstr>Sequential Process</vt:lpstr>
      <vt:lpstr>Sequential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32</cp:revision>
  <dcterms:created xsi:type="dcterms:W3CDTF">2021-04-17T19:40:46Z</dcterms:created>
  <dcterms:modified xsi:type="dcterms:W3CDTF">2021-04-27T15:19:49Z</dcterms:modified>
</cp:coreProperties>
</file>