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2" r:id="rId5"/>
    <p:sldId id="283" r:id="rId6"/>
    <p:sldId id="275" r:id="rId7"/>
    <p:sldId id="278" r:id="rId8"/>
    <p:sldId id="277" r:id="rId9"/>
    <p:sldId id="273" r:id="rId10"/>
    <p:sldId id="280" r:id="rId11"/>
    <p:sldId id="279" r:id="rId12"/>
    <p:sldId id="258" r:id="rId13"/>
    <p:sldId id="263" r:id="rId14"/>
    <p:sldId id="264" r:id="rId15"/>
    <p:sldId id="261" r:id="rId16"/>
    <p:sldId id="266" r:id="rId17"/>
    <p:sldId id="282" r:id="rId18"/>
    <p:sldId id="281" r:id="rId19"/>
    <p:sldId id="267" r:id="rId20"/>
    <p:sldId id="268" r:id="rId21"/>
    <p:sldId id="284" r:id="rId22"/>
    <p:sldId id="270" r:id="rId23"/>
    <p:sldId id="285" r:id="rId24"/>
    <p:sldId id="286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6CCF3-74A8-4C3E-A88D-22BEC59F0049}" v="1477" dt="2021-04-23T06:16:35.375"/>
    <p1510:client id="{DC97175A-3670-47C9-B9DD-13F15CC4D6C9}" v="61" dt="2021-04-23T17:56:49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 Jhunjhunwalla" userId="32a47ed39d212e37" providerId="LiveId" clId="{DC97175A-3670-47C9-B9DD-13F15CC4D6C9}"/>
    <pc:docChg chg="undo custSel modSld">
      <pc:chgData name="Kushal Jhunjhunwalla" userId="32a47ed39d212e37" providerId="LiveId" clId="{DC97175A-3670-47C9-B9DD-13F15CC4D6C9}" dt="2021-04-23T17:57:35.345" v="72" actId="1076"/>
      <pc:docMkLst>
        <pc:docMk/>
      </pc:docMkLst>
      <pc:sldChg chg="modSp mod">
        <pc:chgData name="Kushal Jhunjhunwalla" userId="32a47ed39d212e37" providerId="LiveId" clId="{DC97175A-3670-47C9-B9DD-13F15CC4D6C9}" dt="2021-04-23T17:57:35.345" v="72" actId="1076"/>
        <pc:sldMkLst>
          <pc:docMk/>
          <pc:sldMk cId="317473241" sldId="264"/>
        </pc:sldMkLst>
        <pc:spChg chg="mod">
          <ac:chgData name="Kushal Jhunjhunwalla" userId="32a47ed39d212e37" providerId="LiveId" clId="{DC97175A-3670-47C9-B9DD-13F15CC4D6C9}" dt="2021-04-23T17:56:49.097" v="66" actId="20577"/>
          <ac:spMkLst>
            <pc:docMk/>
            <pc:sldMk cId="317473241" sldId="264"/>
            <ac:spMk id="3" creationId="{00000000-0000-0000-0000-000000000000}"/>
          </ac:spMkLst>
        </pc:spChg>
        <pc:picChg chg="mod modCrop">
          <ac:chgData name="Kushal Jhunjhunwalla" userId="32a47ed39d212e37" providerId="LiveId" clId="{DC97175A-3670-47C9-B9DD-13F15CC4D6C9}" dt="2021-04-23T17:57:35.345" v="72" actId="1076"/>
          <ac:picMkLst>
            <pc:docMk/>
            <pc:sldMk cId="317473241" sldId="264"/>
            <ac:picMk id="5" creationId="{72A39DA8-0C00-45F4-888B-66EA817A2016}"/>
          </ac:picMkLst>
        </pc:picChg>
      </pc:sldChg>
      <pc:sldChg chg="addSp delSp modSp">
        <pc:chgData name="Kushal Jhunjhunwalla" userId="32a47ed39d212e37" providerId="LiveId" clId="{DC97175A-3670-47C9-B9DD-13F15CC4D6C9}" dt="2021-04-23T06:25:09.334" v="5"/>
        <pc:sldMkLst>
          <pc:docMk/>
          <pc:sldMk cId="1868225466" sldId="279"/>
        </pc:sldMkLst>
        <pc:picChg chg="add mod">
          <ac:chgData name="Kushal Jhunjhunwalla" userId="32a47ed39d212e37" providerId="LiveId" clId="{DC97175A-3670-47C9-B9DD-13F15CC4D6C9}" dt="2021-04-23T06:25:09.334" v="5"/>
          <ac:picMkLst>
            <pc:docMk/>
            <pc:sldMk cId="1868225466" sldId="279"/>
            <ac:picMk id="5" creationId="{BA67F7A0-635C-444E-9BF5-CA29DB4FD998}"/>
          </ac:picMkLst>
        </pc:picChg>
        <pc:picChg chg="del mod">
          <ac:chgData name="Kushal Jhunjhunwalla" userId="32a47ed39d212e37" providerId="LiveId" clId="{DC97175A-3670-47C9-B9DD-13F15CC4D6C9}" dt="2021-04-23T06:24:58.898" v="2" actId="478"/>
          <ac:picMkLst>
            <pc:docMk/>
            <pc:sldMk cId="1868225466" sldId="279"/>
            <ac:picMk id="14340" creationId="{F65F2B15-B2F1-4AA8-86B8-58B4503FF8E4}"/>
          </ac:picMkLst>
        </pc:picChg>
      </pc:sldChg>
      <pc:sldChg chg="modSp">
        <pc:chgData name="Kushal Jhunjhunwalla" userId="32a47ed39d212e37" providerId="LiveId" clId="{DC97175A-3670-47C9-B9DD-13F15CC4D6C9}" dt="2021-04-23T06:25:05.475" v="4" actId="1076"/>
        <pc:sldMkLst>
          <pc:docMk/>
          <pc:sldMk cId="4055335266" sldId="280"/>
        </pc:sldMkLst>
        <pc:picChg chg="mod">
          <ac:chgData name="Kushal Jhunjhunwalla" userId="32a47ed39d212e37" providerId="LiveId" clId="{DC97175A-3670-47C9-B9DD-13F15CC4D6C9}" dt="2021-04-23T06:25:05.475" v="4" actId="1076"/>
          <ac:picMkLst>
            <pc:docMk/>
            <pc:sldMk cId="4055335266" sldId="280"/>
            <ac:picMk id="5" creationId="{8191A3D4-95B2-4144-A9B6-36AD210A83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3861481-5251-4235-A8FF-3103AEC34F46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2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08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4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91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08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7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34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8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9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3861481-5251-4235-A8FF-3103AEC34F46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7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5" r:id="rId4"/>
    <p:sldLayoutId id="2147483666" r:id="rId5"/>
    <p:sldLayoutId id="2147483664" r:id="rId6"/>
    <p:sldLayoutId id="2147483663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312 Spring 21</a:t>
            </a:r>
          </a:p>
          <a:p>
            <a:r>
              <a:rPr lang="en-US"/>
              <a:t>Lecture 12</a:t>
            </a:r>
          </a:p>
        </p:txBody>
      </p:sp>
    </p:spTree>
    <p:extLst>
      <p:ext uri="{BB962C8B-B14F-4D97-AF65-F5344CB8AC3E}">
        <p14:creationId xmlns:p14="http://schemas.microsoft.com/office/powerpoint/2010/main" val="224830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8692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flip a coin twice, what is the expected number of heads that come up?</a:t>
            </a:r>
          </a:p>
          <a:p>
            <a:endParaRPr lang="en-US" dirty="0"/>
          </a:p>
          <a:p>
            <a:br>
              <a:rPr lang="en-US" b="1" i="1" dirty="0">
                <a:latin typeface="Cambria Math" panose="02040503050406030204" pitchFamily="18" charset="0"/>
                <a:cs typeface="Segoe UI Semibold" panose="020B0702040204020203" pitchFamily="34" charset="0"/>
              </a:rPr>
            </a:br>
            <a:endParaRPr lang="en-US" dirty="0"/>
          </a:p>
        </p:txBody>
      </p:sp>
      <p:pic>
        <p:nvPicPr>
          <p:cNvPr id="5" name="Picture 4" descr="Coin, Flip, Toss, Bitcoin, Hand, Money">
            <a:extLst>
              <a:ext uri="{FF2B5EF4-FFF2-40B4-BE49-F238E27FC236}">
                <a16:creationId xmlns:a16="http://schemas.microsoft.com/office/drawing/2014/main" id="{8191A3D4-95B2-4144-A9B6-36AD210A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73" y="38902"/>
            <a:ext cx="876884" cy="13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3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04568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we flip a coin twice, what is the expected number of heads that come up?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br>
                  <a:rPr lang="en-US" b="1" i="1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oin, Flip, Toss, Bitcoin, Hand, Money">
            <a:extLst>
              <a:ext uri="{FF2B5EF4-FFF2-40B4-BE49-F238E27FC236}">
                <a16:creationId xmlns:a16="http://schemas.microsoft.com/office/drawing/2014/main" id="{BA67F7A0-635C-444E-9BF5-CA29DB4F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73" y="38902"/>
            <a:ext cx="876884" cy="13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2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7611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we flip a coin twice, what is the expected number of heads that come up?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m:rPr>
                        <m:aln/>
                      </m:rP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𝑋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⋅0+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⋅1+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⋅2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Coin, Flip, Toss, Bitcoin, Hand, Money">
            <a:extLst>
              <a:ext uri="{FF2B5EF4-FFF2-40B4-BE49-F238E27FC236}">
                <a16:creationId xmlns:a16="http://schemas.microsoft.com/office/drawing/2014/main" id="{A9BCB263-4696-481B-9103-331619AC9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73" y="94320"/>
            <a:ext cx="876884" cy="13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5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Now what if the probability of flipping a heads was </a:t>
                </a:r>
                <a:r>
                  <a:rPr lang="en-US" b="1" i="1"/>
                  <a:t>p </a:t>
                </a:r>
                <a:r>
                  <a:rPr lang="en-US"/>
                  <a:t>and that we wanted to find the total number of heads flipped when we flip the coin </a:t>
                </a:r>
                <a:r>
                  <a:rPr lang="en-US" b="1"/>
                  <a:t>n</a:t>
                </a:r>
                <a:r>
                  <a:rPr lang="en-US"/>
                  <a:t> times?</a:t>
                </a:r>
              </a:p>
              <a:p>
                <a:pPr marL="0" indent="0">
                  <a:buNone/>
                </a:pPr>
                <a:endParaRPr lang="en-US"/>
              </a:p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𝑌</m:t>
                    </m:r>
                  </m:oMath>
                </a14:m>
                <a:r>
                  <a:rPr lang="en-US"/>
                  <a:t> is the </a:t>
                </a:r>
                <a:r>
                  <a:rPr lang="en-US" err="1"/>
                  <a:t>r.v.</a:t>
                </a:r>
                <a:r>
                  <a:rPr lang="en-US"/>
                  <a:t> representing the total number of heads that come up.</a:t>
                </a:r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1−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i="1">
                    <a:latin typeface="Cambria Math" panose="02040503050406030204" pitchFamily="18" charset="0"/>
                    <a:cs typeface="Segoe UI Semibold" panose="020B0702040204020203" pitchFamily="34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i="1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Coin, Flip, Toss, Bitcoin, Hand, Money">
            <a:extLst>
              <a:ext uri="{FF2B5EF4-FFF2-40B4-BE49-F238E27FC236}">
                <a16:creationId xmlns:a16="http://schemas.microsoft.com/office/drawing/2014/main" id="{4F7D5983-8EC6-47E8-B79A-5E91D888C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73" y="94320"/>
            <a:ext cx="876884" cy="13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00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heads was </a:t>
                </a:r>
                <a:r>
                  <a:rPr lang="en-US" b="1" i="1" dirty="0"/>
                  <a:t>p </a:t>
                </a:r>
                <a:r>
                  <a:rPr lang="en-US" dirty="0"/>
                  <a:t>and that we wanted to find the total number of heads flipped when we flip the coin </a:t>
                </a:r>
                <a:r>
                  <a:rPr lang="en-US" b="1" dirty="0"/>
                  <a:t>n</a:t>
                </a:r>
                <a:r>
                  <a:rPr lang="en-US" dirty="0"/>
                  <a:t> times?</a:t>
                </a:r>
              </a:p>
              <a:p>
                <a:pPr marL="2287588" indent="-90488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1−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    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−1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+(1−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𝒏𝒑</m:t>
                    </m:r>
                  </m:oMath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  <a:blipFill>
                <a:blip r:embed="rId2"/>
                <a:stretch>
                  <a:fillRect l="-708" t="-2182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2A39DA8-0C00-45F4-888B-66EA817A2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8" t="6207" r="9284" b="10841"/>
          <a:stretch/>
        </p:blipFill>
        <p:spPr>
          <a:xfrm>
            <a:off x="429502" y="3158836"/>
            <a:ext cx="2636972" cy="3038764"/>
          </a:xfrm>
          <a:prstGeom prst="rect">
            <a:avLst/>
          </a:prstGeom>
        </p:spPr>
      </p:pic>
      <p:pic>
        <p:nvPicPr>
          <p:cNvPr id="8" name="Picture 4" descr="Coin, Flip, Toss, Bitcoin, Hand, Money">
            <a:extLst>
              <a:ext uri="{FF2B5EF4-FFF2-40B4-BE49-F238E27FC236}">
                <a16:creationId xmlns:a16="http://schemas.microsoft.com/office/drawing/2014/main" id="{65A91974-8152-4B68-AAB4-BE360769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51" y="144163"/>
            <a:ext cx="682102" cy="10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Indicator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can define the indicator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occurs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5716975-172A-4FE7-8591-3623E81A2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491" y="4012442"/>
            <a:ext cx="8184971" cy="2674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/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FF20E65-20CF-41E7-9433-A732D0548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427" y="4429047"/>
            <a:ext cx="250082" cy="204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4AE09-005A-4F10-AB25-C85C89C4F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494" y="5331761"/>
            <a:ext cx="428651" cy="47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3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 (</a:t>
            </a:r>
            <a:r>
              <a:rPr lang="en-US" err="1"/>
              <a:t>contd</a:t>
            </a:r>
            <a:r>
              <a:rPr lang="en-US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031418"/>
          </a:xfrm>
        </p:spPr>
        <p:txBody>
          <a:bodyPr>
            <a:normAutofit/>
          </a:bodyPr>
          <a:lstStyle/>
          <a:p>
            <a:r>
              <a:rPr lang="en-US"/>
              <a:t>The probability of flipping a heads is </a:t>
            </a:r>
            <a:r>
              <a:rPr lang="en-US" b="1" i="1"/>
              <a:t>p </a:t>
            </a:r>
            <a:r>
              <a:rPr lang="en-US"/>
              <a:t>and we wanted to find the total number of heads flipped when we flip the coin </a:t>
            </a:r>
            <a:r>
              <a:rPr lang="en-US" b="1"/>
              <a:t>n</a:t>
            </a:r>
            <a:r>
              <a:rPr lang="en-US"/>
              <a:t> times?</a:t>
            </a:r>
          </a:p>
          <a:p>
            <a:pPr marL="0" indent="0">
              <a:buNone/>
            </a:pPr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4" descr="Coin, Flip, Toss, Bitcoin, Hand, Money">
            <a:extLst>
              <a:ext uri="{FF2B5EF4-FFF2-40B4-BE49-F238E27FC236}">
                <a16:creationId xmlns:a16="http://schemas.microsoft.com/office/drawing/2014/main" id="{9C14C0C1-B50D-4FAD-88D9-00D98038A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51" y="144163"/>
            <a:ext cx="682102" cy="10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57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 (</a:t>
            </a:r>
            <a:r>
              <a:rPr lang="en-US" err="1"/>
              <a:t>contd</a:t>
            </a:r>
            <a:r>
              <a:rPr lang="en-US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The probability of flipping a heads is </a:t>
                </a:r>
                <a:r>
                  <a:rPr lang="en-US" b="1" i="1"/>
                  <a:t>p </a:t>
                </a:r>
                <a:r>
                  <a:rPr lang="en-US"/>
                  <a:t>and we wanted to find the total number of heads flipped when we flip the coin </a:t>
                </a:r>
                <a:r>
                  <a:rPr lang="en-US" b="1"/>
                  <a:t>n</a:t>
                </a:r>
                <a:r>
                  <a:rPr lang="en-US"/>
                  <a:t> times?</a:t>
                </a:r>
              </a:p>
              <a:p>
                <a:pPr marL="0" indent="0">
                  <a:buNone/>
                </a:pP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buNone/>
                </a:pP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ith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/>
                  <a:t>   </a:t>
                </a:r>
              </a:p>
              <a:p>
                <a:pPr marL="0" indent="0">
                  <a:buNone/>
                </a:pPr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  <a:blipFill>
                <a:blip r:embed="rId2"/>
                <a:stretch>
                  <a:fillRect l="-1525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/>
              <p:nvPr/>
            </p:nvSpPr>
            <p:spPr>
              <a:xfrm>
                <a:off x="7645262" y="3054179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b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262" y="3054179"/>
                <a:ext cx="3971498" cy="134203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Coin, Flip, Toss, Bitcoin, Hand, Money">
            <a:extLst>
              <a:ext uri="{FF2B5EF4-FFF2-40B4-BE49-F238E27FC236}">
                <a16:creationId xmlns:a16="http://schemas.microsoft.com/office/drawing/2014/main" id="{AD8B63E9-B83B-4582-B5C3-45FA2ACED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51" y="144163"/>
            <a:ext cx="682102" cy="10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52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 (</a:t>
            </a:r>
            <a:r>
              <a:rPr lang="en-US" err="1"/>
              <a:t>contd</a:t>
            </a:r>
            <a:r>
              <a:rPr lang="en-US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probability of flipping a heads is </a:t>
                </a:r>
                <a:r>
                  <a:rPr lang="en-US" b="1" i="1" dirty="0"/>
                  <a:t>p </a:t>
                </a:r>
                <a:r>
                  <a:rPr lang="en-US" dirty="0"/>
                  <a:t>and we wanted to find the total number of heads flipped when we flip the coin </a:t>
                </a:r>
                <a:r>
                  <a:rPr lang="en-US" b="1" dirty="0"/>
                  <a:t>n</a:t>
                </a:r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ith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coin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Linearity of Expectation,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𝒏𝒑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  <a:blipFill>
                <a:blip r:embed="rId2"/>
                <a:stretch>
                  <a:fillRect l="-1525" t="-2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/>
              <p:nvPr/>
            </p:nvSpPr>
            <p:spPr>
              <a:xfrm>
                <a:off x="7645262" y="2757985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b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262" y="2757985"/>
                <a:ext cx="3971498" cy="134203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Coin, Flip, Toss, Bitcoin, Hand, Money">
            <a:extLst>
              <a:ext uri="{FF2B5EF4-FFF2-40B4-BE49-F238E27FC236}">
                <a16:creationId xmlns:a16="http://schemas.microsoft.com/office/drawing/2014/main" id="{7F73A237-4390-42D4-986E-EEF85C08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51" y="144163"/>
            <a:ext cx="682102" cy="10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746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6126-ED9B-4E6F-B202-B75E68D8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complicated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often use these three steps to solve complicated expectations</a:t>
                </a:r>
              </a:p>
              <a:p>
                <a:pPr marL="514350" indent="-514350">
                  <a:buClrTx/>
                  <a:buFont typeface="+mj-lt"/>
                  <a:buAutoNum type="arabicPeriod"/>
                </a:pPr>
                <a:r>
                  <a:rPr lang="en-US" b="1" u="sng" dirty="0"/>
                  <a:t>Decompose</a:t>
                </a:r>
                <a:r>
                  <a:rPr lang="en-US" b="1" dirty="0"/>
                  <a:t>: </a:t>
                </a:r>
                <a:r>
                  <a:rPr lang="en-US" dirty="0"/>
                  <a:t>Finding the right way to decompose the random variable into sum of simple random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2"/>
                </a:pPr>
                <a:r>
                  <a:rPr lang="en-US" b="1" u="sng" dirty="0"/>
                  <a:t>LOE</a:t>
                </a:r>
                <a:r>
                  <a:rPr lang="en-US" b="1" dirty="0"/>
                  <a:t>: </a:t>
                </a:r>
                <a:r>
                  <a:rPr lang="en-US" dirty="0"/>
                  <a:t>Apply Linearity of Expectation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u="sng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3"/>
                </a:pPr>
                <a:r>
                  <a:rPr lang="en-US" b="1" u="sng" dirty="0"/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Compute the expectation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ClrTx/>
                  <a:buNone/>
                </a:pPr>
                <a:r>
                  <a:rPr lang="en-US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indicator random variables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endParaRPr lang="en-US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38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  <a:blipFill>
                <a:blip r:embed="rId2"/>
                <a:stretch>
                  <a:fillRect l="-654" t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6EDA0-415D-4958-AA96-9DA4BB007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a class of </a:t>
            </a:r>
            <a:r>
              <a:rPr lang="en-US" b="1">
                <a:solidFill>
                  <a:srgbClr val="7030A0"/>
                </a:solidFill>
              </a:rPr>
              <a:t>m</a:t>
            </a:r>
            <a:r>
              <a:rPr lang="en-US"/>
              <a:t> students, on average how many pairs of people have the same birthday?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 u="sng"/>
              <a:t>Decompose: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 u="sng"/>
              <a:t>LOE: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 u="sng"/>
              <a:t>Conquer:</a:t>
            </a:r>
          </a:p>
        </p:txBody>
      </p:sp>
      <p:pic>
        <p:nvPicPr>
          <p:cNvPr id="7170" name="Picture 2" descr="Birthday Cake, Happy Birthday, Cake, Birthday">
            <a:extLst>
              <a:ext uri="{FF2B5EF4-FFF2-40B4-BE49-F238E27FC236}">
                <a16:creationId xmlns:a16="http://schemas.microsoft.com/office/drawing/2014/main" id="{CC8196B0-76F8-457A-9AAA-5341FEFB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038" y="98770"/>
            <a:ext cx="1257018" cy="136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5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 a class of </a:t>
                </a:r>
                <a:r>
                  <a:rPr lang="en-US" b="1" dirty="0">
                    <a:solidFill>
                      <a:srgbClr val="7030A0"/>
                    </a:solidFill>
                  </a:rPr>
                  <a:t>m</a:t>
                </a:r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365⋅365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1253" t="-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Birthday Cake, Happy Birthday, Cake, Birthday">
            <a:extLst>
              <a:ext uri="{FF2B5EF4-FFF2-40B4-BE49-F238E27FC236}">
                <a16:creationId xmlns:a16="http://schemas.microsoft.com/office/drawing/2014/main" id="{CC8196B0-76F8-457A-9AAA-5341FEFB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038" y="98770"/>
            <a:ext cx="1257018" cy="136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5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n</a:t>
                </a:r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k</a:t>
                </a:r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u="sng" dirty="0"/>
                  <a:t>Decompose: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u="sng" dirty="0"/>
              </a:p>
              <a:p>
                <a:pPr marL="0" indent="0">
                  <a:buNone/>
                </a:pPr>
                <a:r>
                  <a:rPr lang="en-US" sz="2000" b="1" u="sng" dirty="0"/>
                  <a:t>LOE: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 descr="Table, Furniture, Round, Glass, Wood, Brown, Decor">
            <a:extLst>
              <a:ext uri="{FF2B5EF4-FFF2-40B4-BE49-F238E27FC236}">
                <a16:creationId xmlns:a16="http://schemas.microsoft.com/office/drawing/2014/main" id="{12C9C922-C0FD-446B-97F7-10A0FCDE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65" y="392550"/>
            <a:ext cx="1605497" cy="9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50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n</a:t>
                </a:r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k</a:t>
                </a:r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u="sng" dirty="0"/>
                  <a:t>Decompose:</a:t>
                </a:r>
                <a:r>
                  <a:rPr lang="en-US" sz="2000" i="1" dirty="0"/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1" u="sng" dirty="0"/>
              </a:p>
              <a:p>
                <a:pPr marL="0" indent="0">
                  <a:buNone/>
                </a:pPr>
                <a:r>
                  <a:rPr lang="en-US" sz="2000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000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 descr="Table, Furniture, Round, Glass, Wood, Brown, Decor">
            <a:extLst>
              <a:ext uri="{FF2B5EF4-FFF2-40B4-BE49-F238E27FC236}">
                <a16:creationId xmlns:a16="http://schemas.microsoft.com/office/drawing/2014/main" id="{12C9C922-C0FD-446B-97F7-10A0FCDE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65" y="392550"/>
            <a:ext cx="1605497" cy="9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45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05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 – Brute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   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   1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2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m:rPr>
                        <m:aln/>
                      </m:rP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Σ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𝑋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(−2)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+0⋅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+(2)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𝟐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𝑹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𝑳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000" b="1" i="1" dirty="0">
                  <a:solidFill>
                    <a:srgbClr val="7030A0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95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 –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left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0  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</a:t>
                </a:r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−1⋅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Linearity of Expectation,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𝟐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𝑹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𝑳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6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Extending this to n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+…+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This can be proven by induction.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2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2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 -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b="1" i="1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m:rPr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𝑃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)(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))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m:rPr>
                          <m:brk/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</m:oMath>
                  </m:oMathPara>
                </a14:m>
                <a:br>
                  <a:rPr lang="en-US" b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endParaRPr lang="en-US" b="1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25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3850695"/>
            <a:ext cx="11187258" cy="2458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4853762"/>
            <a:chOff x="551798" y="1549652"/>
            <a:chExt cx="11064962" cy="4190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419002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More generally, for random variables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scalars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𝑎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2800" b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𝑐</m:t>
                        </m:r>
                      </m:oMath>
                    </m:oMathPara>
                  </a14:m>
                  <a:endParaRPr lang="en-US" sz="2800" i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4190025"/>
                </a:xfrm>
                <a:prstGeom prst="rect">
                  <a:avLst/>
                </a:prstGeom>
                <a:blipFill>
                  <a:blip r:embed="rId2"/>
                  <a:stretch>
                    <a:fillRect l="-377" r="-3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87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X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Y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C130F45E-4EAC-40A8-954F-98BAA495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70" y="112059"/>
            <a:ext cx="2048028" cy="20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35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You catch X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Your friend catches Y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/>
                  <a:t>Let Z be the </a:t>
                </a:r>
                <a:r>
                  <a:rPr lang="en-US" err="1"/>
                  <a:t>r.v.</a:t>
                </a:r>
                <a:r>
                  <a:rPr lang="en-US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C130F45E-4EAC-40A8-954F-98BAA495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70" y="112059"/>
            <a:ext cx="2048028" cy="20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7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You catch X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Your friend catches Y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/>
                  <a:t>Let Z be the </a:t>
                </a:r>
                <a:r>
                  <a:rPr lang="en-US" err="1"/>
                  <a:t>r.v.</a:t>
                </a:r>
                <a:r>
                  <a:rPr lang="en-US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>
                  <a:solidFill>
                    <a:srgbClr val="7030A0"/>
                  </a:solidFill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You can sell each for $10, but you need $15 for expenses. What is your average profit?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C130F45E-4EAC-40A8-954F-98BAA495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70" y="112059"/>
            <a:ext cx="2048028" cy="20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9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You catch X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Your friend catches Y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/>
                  <a:t>Let Z be the </a:t>
                </a:r>
                <a:r>
                  <a:rPr lang="en-US" err="1"/>
                  <a:t>r.v.</a:t>
                </a:r>
                <a:r>
                  <a:rPr lang="en-US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>
                  <a:solidFill>
                    <a:srgbClr val="7030A0"/>
                  </a:solidFill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/>
                  <a:t>You can sell each for $10, but you need $15 for expenses. What is your average profit?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−15=100−15=85</m:t>
                      </m:r>
                    </m:oMath>
                  </m:oMathPara>
                </a14:m>
                <a:endParaRPr lang="en-US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C130F45E-4EAC-40A8-954F-98BAA495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70" y="112059"/>
            <a:ext cx="2048028" cy="20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752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144</TotalTime>
  <Words>1700</Words>
  <Application>Microsoft Office PowerPoint</Application>
  <PresentationFormat>Widescreen</PresentationFormat>
  <Paragraphs>201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Linearity of Expectation</vt:lpstr>
      <vt:lpstr>Expectation</vt:lpstr>
      <vt:lpstr>Linearity of Expectation</vt:lpstr>
      <vt:lpstr>Linearity of Expectation - Proof</vt:lpstr>
      <vt:lpstr>Linearity of Expectation</vt:lpstr>
      <vt:lpstr>Fishy Business</vt:lpstr>
      <vt:lpstr>Fishy Business</vt:lpstr>
      <vt:lpstr>Fishy Business</vt:lpstr>
      <vt:lpstr>Fishy Business</vt:lpstr>
      <vt:lpstr>Coin Tosses</vt:lpstr>
      <vt:lpstr>Coin Tosses</vt:lpstr>
      <vt:lpstr>Coin Tosses</vt:lpstr>
      <vt:lpstr>Repeated Coin Tosses</vt:lpstr>
      <vt:lpstr>Repeated Coin Tosses</vt:lpstr>
      <vt:lpstr>Indicator Random Variables</vt:lpstr>
      <vt:lpstr>Repeated Coin Tosses (contd)</vt:lpstr>
      <vt:lpstr>Repeated Coin Tosses (contd)</vt:lpstr>
      <vt:lpstr>Repeated Coin Tosses (contd)</vt:lpstr>
      <vt:lpstr>Computing complicated expectations</vt:lpstr>
      <vt:lpstr>Pairs with the same birthday</vt:lpstr>
      <vt:lpstr>Pairs with the same birthday</vt:lpstr>
      <vt:lpstr>Rotating the table</vt:lpstr>
      <vt:lpstr>Rotating the table</vt:lpstr>
      <vt:lpstr>Frogger</vt:lpstr>
      <vt:lpstr>Frogger – Brute Force</vt:lpstr>
      <vt:lpstr>Frogger – LOE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Linearity of Expectation</dc:title>
  <dc:creator>Kushal Jhunjhunwalla</dc:creator>
  <cp:lastModifiedBy>Kushal Jhunjhunwalla</cp:lastModifiedBy>
  <cp:revision>2</cp:revision>
  <dcterms:created xsi:type="dcterms:W3CDTF">2021-04-20T13:37:39Z</dcterms:created>
  <dcterms:modified xsi:type="dcterms:W3CDTF">2021-04-23T17:57:45Z</dcterms:modified>
</cp:coreProperties>
</file>