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69" r:id="rId4"/>
    <p:sldId id="270" r:id="rId5"/>
    <p:sldId id="271" r:id="rId6"/>
    <p:sldId id="296" r:id="rId7"/>
    <p:sldId id="297" r:id="rId8"/>
    <p:sldId id="272" r:id="rId9"/>
    <p:sldId id="279" r:id="rId10"/>
    <p:sldId id="280" r:id="rId11"/>
    <p:sldId id="299" r:id="rId12"/>
    <p:sldId id="273" r:id="rId13"/>
    <p:sldId id="282" r:id="rId14"/>
    <p:sldId id="283" r:id="rId15"/>
    <p:sldId id="281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5-12T16:07:2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4671 1 16687 0 0,'6'13'1196'0'0,"1"2"-808"0"0,0 1-1 0 0,-2 0 0 0 0,1 0 0 0 0,-2 0 0 0 0,0 0 0 0 0,0 8-387 0 0,-3-8 44 0 0,1-6 103 0 0,-1 1-1 0 0,0-1 0 0 0,0 1 1 0 0,-1 0-1 0 0,-1-1 0 0 0,1 1 1 0 0,-2 0-1 0 0,0-1 0 0 0,0 1 1 0 0,-1-1-1 0 0,0 0 0 0 0,0 0 1 0 0,-6 9-147 0 0,-63 81 569 0 0,63-89-536 0 0,-1-1 1 0 0,0 0-1 0 0,-1-1 1 0 0,0 0-1 0 0,0 0 1 0 0,-1-1-1 0 0,0-1 1 0 0,-1 0-1 0 0,-8 3-33 0 0,-16 5 86 0 0,-2 0 0 0 0,0-3 0 0 0,-29 5-86 0 0,29-7-12 0 0,-346 81 321 0 0,54-26-200 0 0,98-24-29 0 0,-310 59 56 0 0,-217 26-8 0 0,139-8-45 0 0,462-89-46 0 0,-84 2-37 0 0,-153-12 50 0 0,353-18-42 0 0,0-1 1 0 0,0-2-1 0 0,-9-3-8 0 0,38 3 5 0 0,0 0-1 0 0,0-1 1 0 0,1-1 0 0 0,-1 0-1 0 0,1-1 1 0 0,0-1-1 0 0,0 0 1 0 0,0 0-1 0 0,1-2 1 0 0,0 1 0 0 0,-6-6-5 0 0,12 8-1 0 0,-2 0 5 0 0,0-1 1 0 0,1 1-1 0 0,-1-1 0 0 0,2-1 0 0 0,-1 1 0 0 0,1-1 0 0 0,0 0 1 0 0,0-1-1 0 0,1 1 0 0 0,0-1 0 0 0,0 0 0 0 0,1 0 0 0 0,0-1 1 0 0,0 1-1 0 0,1-1 0 0 0,0 0 0 0 0,0 0 0 0 0,1-1-4 0 0,2-10 30 0 0,1 0 0 0 0,1-1 1 0 0,1 2-1 0 0,1-1 0 0 0,0 0 0 0 0,1 1 0 0 0,2 0 0 0 0,0 0 0 0 0,0 0 0 0 0,2 1 0 0 0,1 0 1 0 0,9-14-31 0 0,3 8 456 0 0,-21 24-328 0 0,-11 13 166 0 0,-41 97-59 0 0,18-36-145 0 0,-3-3 0 0 0,-3-1 1 0 0,-3-1-91 0 0,-5 18 168 0 0,46-86-166 0 0,1-1 1 0 0,0 1 0 0 0,0-1-1 0 0,-1 1 1 0 0,1-1 0 0 0,0 1-1 0 0,0-1 1 0 0,0 1 0 0 0,-1-1-1 0 0,1 1 1 0 0,0-1 0 0 0,0 1-1 0 0,0-1 1 0 0,0 1 0 0 0,0-1-1 0 0,0 1 1 0 0,0-1 0 0 0,0 1-1 0 0,1-1 1 0 0,-1 1 0 0 0,0-1-1 0 0,0 1 1 0 0,0-1 0 0 0,1 1-1 0 0,-1-1 1 0 0,0 1 0 0 0,0-1-1 0 0,1 1 1 0 0,-1-1 0 0 0,0 1-1 0 0,1-1 1 0 0,-1 0 0 0 0,0 1-1 0 0,1-1 1 0 0,-1 0 0 0 0,1 1-1 0 0,-1-1 1 0 0,1 0 0 0 0,-1 1-1 0 0,1-1 1 0 0,-1 0 0 0 0,1 0-1 0 0,-1 0 1 0 0,1 0 0 0 0,-1 1-1 0 0,1-1 1 0 0,-1 0 0 0 0,1 0-1 0 0,-1 0 1 0 0,1 0-3 0 0,30-1 63 0 0,-28 1-61 0 0,76-12 91 0 0,-1-4 0 0 0,48-16-93 0 0,41-7 110 0 0,-164 38-104 0 0,40-12 96 0 0,0 2 0 0 0,0 2 0 0 0,7 1-102 0 0,29-10 228 0 0,-51 3-3673 0 0,-25 13-13601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07AFEB-677F-47C6-B5A8-A229A511EB6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5E18-DE6F-4152-94CB-777C167D70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05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FEB-677F-47C6-B5A8-A229A511EB6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5E18-DE6F-4152-94CB-777C167D700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4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FEB-677F-47C6-B5A8-A229A511EB6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5E18-DE6F-4152-94CB-777C167D70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58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27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FEB-677F-47C6-B5A8-A229A511EB6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5E18-DE6F-4152-94CB-777C167D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FEB-677F-47C6-B5A8-A229A511EB6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5E18-DE6F-4152-94CB-777C167D70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7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FEB-677F-47C6-B5A8-A229A511EB6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5E18-DE6F-4152-94CB-777C167D70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96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FEB-677F-47C6-B5A8-A229A511EB6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5E18-DE6F-4152-94CB-777C167D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9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FEB-677F-47C6-B5A8-A229A511EB6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5E18-DE6F-4152-94CB-777C167D70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4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FEB-677F-47C6-B5A8-A229A511EB6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5E18-DE6F-4152-94CB-777C167D70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5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FEB-677F-47C6-B5A8-A229A511EB6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5E18-DE6F-4152-94CB-777C167D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8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FEB-677F-47C6-B5A8-A229A511EB6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5E18-DE6F-4152-94CB-777C167D70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76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407AFEB-677F-47C6-B5A8-A229A511EB6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EDB5E18-DE6F-4152-94CB-777C167D70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09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6A2E6-7B09-42F0-9146-53D352183C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Application: Polling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D2EE3-2BD9-4D66-A6E9-ECD32B7677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20</a:t>
            </a:r>
          </a:p>
        </p:txBody>
      </p:sp>
    </p:spTree>
    <p:extLst>
      <p:ext uri="{BB962C8B-B14F-4D97-AF65-F5344CB8AC3E}">
        <p14:creationId xmlns:p14="http://schemas.microsoft.com/office/powerpoint/2010/main" val="294179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CD48-0BE4-46AB-957F-8B821AC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for “person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sample supports you.”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is the fraction who support you. </a:t>
                </a:r>
              </a:p>
              <a:p>
                <a:r>
                  <a:rPr lang="en-US" dirty="0"/>
                  <a:t>We’re interested in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62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CD48-0BE4-46AB-957F-8B821AC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for “person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sample supports you.”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is the fraction who support you. </a:t>
                </a:r>
              </a:p>
              <a:p>
                <a:r>
                  <a:rPr lang="en-US" dirty="0"/>
                  <a:t>We’re interested in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⋅.6⋅.4=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12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F4DB-55FF-4C3A-A9E5-280C5484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≤−1.12)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≈1−0.86864=0.13136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54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CB36-D637-4B92-B650-CB45681BA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Hey! Where’s the continuity correction?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F8ED9-0F92-4795-9F0D-65C12CB882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this were just a question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would have used one. But for preparing for the next calculation it made sense to skip 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It’s the </a:t>
                </a:r>
                <a:r>
                  <a:rPr lang="en-US" i="1" dirty="0"/>
                  <a:t>average </a:t>
                </a:r>
                <a:r>
                  <a:rPr lang="en-US" dirty="0"/>
                  <a:t>of a bunch of indicators.</a:t>
                </a:r>
              </a:p>
              <a:p>
                <a:r>
                  <a:rPr lang="en-US" dirty="0"/>
                  <a:t>So the support is: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.5, </m:t>
                    </m:r>
                  </m:oMath>
                </a14:m>
                <a:r>
                  <a:rPr lang="en-US" dirty="0"/>
                  <a:t>we’d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 Which makes the algebra much worse.</a:t>
                </a:r>
              </a:p>
              <a:p>
                <a:r>
                  <a:rPr lang="en-US" dirty="0"/>
                  <a:t>And for real polling applications,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going to be quite big anyway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is not going to make a substantial difference.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F8ED9-0F92-4795-9F0D-65C12CB88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85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84B5-5723-4897-9859-B5DA4B04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Hey! You didn’t tell us how many students were in CSE!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0CBEA-FFC7-477F-9D55-4DB26178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accuracy of a poll is dependent on the number of people you sample, not the size of the population.*</a:t>
            </a:r>
          </a:p>
          <a:p>
            <a:r>
              <a:rPr lang="en-US" dirty="0"/>
              <a:t>Weird right? </a:t>
            </a:r>
          </a:p>
          <a:p>
            <a:r>
              <a:rPr lang="en-US" dirty="0"/>
              <a:t>This isn’t a trick of the fact that we used the CLT. The same is true if we calculated exactly with a binomial. </a:t>
            </a:r>
          </a:p>
          <a:p>
            <a:endParaRPr lang="en-US" dirty="0"/>
          </a:p>
          <a:p>
            <a:r>
              <a:rPr lang="en-US" dirty="0"/>
              <a:t>*at least for this idealized scenario, where the answer is a simple “yes” or “no” and you can get a uniformly random person. Those things become less likely as populations get bigger.</a:t>
            </a:r>
          </a:p>
        </p:txBody>
      </p:sp>
    </p:spTree>
    <p:extLst>
      <p:ext uri="{BB962C8B-B14F-4D97-AF65-F5344CB8AC3E}">
        <p14:creationId xmlns:p14="http://schemas.microsoft.com/office/powerpoint/2010/main" val="75459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7886-BE1D-4B53-A394-1BD2F21A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Reverse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8E036-372C-4BB9-BAAF-0DD396425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Polls are made by sampling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from a population. They are then reported with “52% of likely voters would vote in favor of proposal if held today (margin of error +/- 3%)”</a:t>
                </a:r>
              </a:p>
              <a:p>
                <a:r>
                  <a:rPr lang="en-US" dirty="0"/>
                  <a:t>You are going to run your own poll. And you want a better “margin of error” – you want 2% how many people do you need to poll?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Let’s think about idealized polling – pretend we’re really getting a uniformly random person.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8E036-372C-4BB9-BAAF-0DD396425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279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B41A-E43C-4034-9A0F-92D33800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6868D-6A63-44AA-BBB9-AA6377458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Wait…what’s a “margin of error”</a:t>
            </a:r>
          </a:p>
          <a:p>
            <a:endParaRPr lang="en-US" dirty="0"/>
          </a:p>
          <a:p>
            <a:r>
              <a:rPr lang="en-US" dirty="0"/>
              <a:t>The result of the poll is a random variable – it has a distribution. </a:t>
            </a:r>
          </a:p>
          <a:p>
            <a:r>
              <a:rPr lang="en-US" dirty="0"/>
              <a:t>You’d like to know something about its variance (Did you poll everyone in the entire country? Just 3 people? How much variance is there in the poll?)</a:t>
            </a:r>
          </a:p>
          <a:p>
            <a:endParaRPr lang="en-US" dirty="0"/>
          </a:p>
          <a:p>
            <a:r>
              <a:rPr lang="en-US" dirty="0"/>
              <a:t>A “margin of error” is an intuitive measurement of the variance of the poll. “If I performed this poll repeatedly, 95% of the time, we’re within true +/- the margin of error.”</a:t>
            </a:r>
          </a:p>
        </p:txBody>
      </p:sp>
    </p:spTree>
    <p:extLst>
      <p:ext uri="{BB962C8B-B14F-4D97-AF65-F5344CB8AC3E}">
        <p14:creationId xmlns:p14="http://schemas.microsoft.com/office/powerpoint/2010/main" val="1030480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1D0F-F0AF-4C44-85A2-6465C53E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D357F-548E-47FE-B291-7FFE88122E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 a target – I want my margin of error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. That is,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of the time, your poll’s estimate of the fraction of people in favor will be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percentage points of the true value.</a:t>
                </a:r>
              </a:p>
              <a:p>
                <a:r>
                  <a:rPr lang="en-US" dirty="0"/>
                  <a:t>So…how many people are you going to need to interview?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D357F-548E-47FE-B291-7FFE88122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01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F965-9E76-4C8B-AD7D-62CEDD6F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person you interview supports the proposal. </a:t>
                </a:r>
              </a:p>
              <a:p>
                <a:r>
                  <a:rPr lang="en-US" dirty="0"/>
                  <a:t>Your random variable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 the true fraction of people who support the proposal. </a:t>
                </a:r>
              </a:p>
              <a:p>
                <a:r>
                  <a:rPr lang="en-US" dirty="0"/>
                  <a:t>What is the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056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F965-9E76-4C8B-AD7D-62CEDD6F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person you interview supports the proposal. </a:t>
                </a:r>
              </a:p>
              <a:p>
                <a:r>
                  <a:rPr lang="en-US" dirty="0"/>
                  <a:t>Your random variable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 the true fraction of people who support the proposal. </a:t>
                </a:r>
              </a:p>
              <a:p>
                <a:r>
                  <a:rPr lang="en-US" dirty="0"/>
                  <a:t>What is the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17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F5801-47F5-425B-BB27-8035ED5FA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12B17-0A9B-47C0-9A40-481D477F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Pset</a:t>
            </a:r>
            <a:r>
              <a:rPr lang="en-US" dirty="0"/>
              <a:t> 6 deadline will be delayed to Thursday so you have at least 24 hours to take any </a:t>
            </a:r>
            <a:r>
              <a:rPr lang="en-US" dirty="0" err="1"/>
              <a:t>Pset</a:t>
            </a:r>
            <a:r>
              <a:rPr lang="en-US" dirty="0"/>
              <a:t> 5 feedback into account (coming this morning).</a:t>
            </a:r>
          </a:p>
          <a:p>
            <a:r>
              <a:rPr lang="en-US" dirty="0"/>
              <a:t>Can still use up to 3 late days (through Sunday)</a:t>
            </a:r>
          </a:p>
          <a:p>
            <a:r>
              <a:rPr lang="en-US" dirty="0" err="1"/>
              <a:t>Pset</a:t>
            </a:r>
            <a:r>
              <a:rPr lang="en-US" dirty="0"/>
              <a:t> 7 comes out tonight, due Wednesday May 19</a:t>
            </a:r>
          </a:p>
          <a:p>
            <a:endParaRPr lang="en-US" dirty="0"/>
          </a:p>
          <a:p>
            <a:r>
              <a:rPr lang="en-US" dirty="0"/>
              <a:t>Real World 2 is still due on Monday.</a:t>
            </a:r>
          </a:p>
        </p:txBody>
      </p:sp>
    </p:spTree>
    <p:extLst>
      <p:ext uri="{BB962C8B-B14F-4D97-AF65-F5344CB8AC3E}">
        <p14:creationId xmlns:p14="http://schemas.microsoft.com/office/powerpoint/2010/main" val="3593645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EF75-69BC-4EAC-9B3F-AFAEF33E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4858C-80A7-4BC0-B685-97379E2B0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are we looking for? Well we have a margin of error: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−.02≤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+.02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 says we’re within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 margin of error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 </m:t>
                    </m:r>
                  </m:oMath>
                </a14:m>
                <a:r>
                  <a:rPr lang="en-US" dirty="0"/>
                  <a:t>of the time. </a:t>
                </a:r>
              </a:p>
              <a:p>
                <a:endParaRPr lang="en-US" dirty="0"/>
              </a:p>
              <a:p>
                <a:r>
                  <a:rPr lang="en-US" dirty="0"/>
                  <a:t>What is that probability? Well let’s setup to use the CLT. Subtract the expectation and divide by the standard </a:t>
                </a:r>
                <a:r>
                  <a:rPr lang="en-US" dirty="0" err="1"/>
                  <a:t>devation</a:t>
                </a:r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−.02−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+.02−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4858C-80A7-4BC0-B685-97379E2B0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863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7CFC-F855-46D2-B3FE-8FAA9865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the CLT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6DBAA-C1AF-46EB-9A1A-5C738930FF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Is well approximated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changes, the probability changes. So choose 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which the probability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WAIT, what’s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? We don’t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That’s </a:t>
                </a:r>
                <a:r>
                  <a:rPr lang="en-US" i="1" dirty="0"/>
                  <a:t>why</a:t>
                </a:r>
                <a:r>
                  <a:rPr lang="en-US" dirty="0"/>
                  <a:t> we’re doing the poll in the first place.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6DBAA-C1AF-46EB-9A1A-5C738930FF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612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FFEBB4-A869-4DB6-84EB-065DFE510D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Handling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FFEBB4-A869-4DB6-84EB-065DFE510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4192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467B5-A3C3-4C46-BD5E-B2C23838CE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Justification 1:</a:t>
                </a:r>
                <a:r>
                  <a:rPr lang="en-US" dirty="0"/>
                  <a:t> If we make a mistake, we want it to be making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bigger. (since we’re trying to say “take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at least this big, and you’ll be safe”).</a:t>
                </a:r>
              </a:p>
              <a:p>
                <a:r>
                  <a:rPr lang="en-US" dirty="0"/>
                  <a:t>The bigger the standard deviation, the bigger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will need to be to control it. So assume the biggest possible standard deviation.</a:t>
                </a:r>
              </a:p>
              <a:p>
                <a:r>
                  <a:rPr lang="en-US" b="1" dirty="0"/>
                  <a:t>Justification 2:</a:t>
                </a:r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gets bigger, the interval gets smaller (it’s in the denominator), so assuming the biggest value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gives us the most restricted interval. So no matter what the true interval is we have a subset of it. And if our probability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r>
                  <a:rPr lang="en-US" dirty="0"/>
                  <a:t> then the true probability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What’s the maximum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467B5-A3C3-4C46-BD5E-B2C23838CE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1906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126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BE0D54-DF25-438F-ABA9-E18B83443F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Worst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BE0D54-DF25-438F-ABA9-E18B83443F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76003-A94E-4906-9410-439933E96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64391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Calculus time! </a:t>
                </a:r>
              </a:p>
              <a:p>
                <a:r>
                  <a:rPr lang="en-US" b="0" dirty="0"/>
                  <a:t>Set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Second derivative test will confirm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is a maximizer</a:t>
                </a:r>
              </a:p>
              <a:p>
                <a:r>
                  <a:rPr lang="en-US" dirty="0"/>
                  <a:t>Or just plot it.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1/4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76003-A94E-4906-9410-439933E96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643915" cy="4845504"/>
              </a:xfrm>
              <a:blipFill>
                <a:blip r:embed="rId3"/>
                <a:stretch>
                  <a:fillRect l="-131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051CB0-1977-405D-954C-FBBA70D91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837" y="1516108"/>
            <a:ext cx="6681661" cy="26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93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6D83-E7EB-4810-84BF-09E26689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the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B3DE6-90AD-4492-A54F-EABC30BD77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.04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−1≥.95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1.95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B3DE6-90AD-4492-A54F-EABC30BD77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3D020C-D3ED-4BC3-A7CC-1285A7C679B8}"/>
                  </a:ext>
                </a:extLst>
              </p14:cNvPr>
              <p14:cNvContentPartPr/>
              <p14:nvPr/>
            </p14:nvContentPartPr>
            <p14:xfrm>
              <a:off x="6305096" y="1408962"/>
              <a:ext cx="1699560" cy="42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3D020C-D3ED-4BC3-A7CC-1285A7C679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6096" y="1400322"/>
                <a:ext cx="1717200" cy="44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6175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3E8B98-78E7-4414-A0C6-7BECB3401D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3E8B98-78E7-4414-A0C6-7BECB3401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75E37-BB2E-4268-AABF-9112DF651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975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-table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.04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≥1.96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≥49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≥2401</m:t>
                    </m:r>
                  </m:oMath>
                </a14:m>
                <a:r>
                  <a:rPr lang="en-US" dirty="0"/>
                  <a:t>.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confidence interval of +/-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of the time, our poll gets a value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 of the true value.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75E37-BB2E-4268-AABF-9112DF651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131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A7-33BF-4DEB-95FE-4A6DDB8D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Wrap-up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D7533-CFA4-4406-BF16-158B1958BE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382717" cy="484550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It’s not ideal that we had an approximation symbol in the middle (that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” isn’t really a guarantee at this point, it’s an approximation)</a:t>
                </a:r>
                <a:br>
                  <a:rPr lang="en-US" dirty="0"/>
                </a:br>
                <a:r>
                  <a:rPr lang="en-US" b="1" dirty="0"/>
                  <a:t>Observation 1</a:t>
                </a:r>
                <a:r>
                  <a:rPr lang="en-US" dirty="0"/>
                  <a:t>: with our current tools, we wouldn’t get an answer in a reasonable amount of time. </a:t>
                </a:r>
              </a:p>
              <a:p>
                <a:r>
                  <a:rPr lang="en-US" dirty="0"/>
                  <a:t>But using a binomial would be even harder.</a:t>
                </a:r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changes, the distribution of a binomial changes. Wolfram alpha isn’t even enough here (unless you have 2+ hours to spare to guess and check values). You need a computer program to get the exact value. </a:t>
                </a:r>
              </a:p>
              <a:p>
                <a:r>
                  <a:rPr lang="en-US" dirty="0"/>
                  <a:t>You’re computer scientists! You can write that program. But it takes time.</a:t>
                </a:r>
              </a:p>
              <a:p>
                <a:r>
                  <a:rPr lang="en-US" b="1" dirty="0"/>
                  <a:t>Observation 2: </a:t>
                </a:r>
                <a:r>
                  <a:rPr lang="en-US" dirty="0"/>
                  <a:t>if you need an absolute guarantee, you won’t get one. The tool you want is a “concentration inequality/tail bound.” We’ll see those next week.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D7533-CFA4-4406-BF16-158B1958B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382717" cy="4845504"/>
              </a:xfrm>
              <a:blipFill>
                <a:blip r:embed="rId2"/>
                <a:stretch>
                  <a:fillRect l="-535" t="-1887" r="-1124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902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D231-65AB-4064-ABE4-69D74DF6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DEF79-0E3E-424B-9CE0-A7EC455FC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CLT when:</a:t>
            </a:r>
          </a:p>
          <a:p>
            <a:r>
              <a:rPr lang="en-US" dirty="0"/>
              <a:t>1. The random variable you’re interested in is the sum of independent random variables.</a:t>
            </a:r>
          </a:p>
          <a:p>
            <a:r>
              <a:rPr lang="en-US" dirty="0"/>
              <a:t>2. The random variable you’re interested in does not have an easily accessible or easy to use </a:t>
            </a:r>
            <a:r>
              <a:rPr lang="en-US" dirty="0" err="1"/>
              <a:t>pmf</a:t>
            </a:r>
            <a:r>
              <a:rPr lang="en-US" dirty="0"/>
              <a:t>/pdf (or the question you’re asking doesn’t lend it self to easily using the </a:t>
            </a:r>
            <a:r>
              <a:rPr lang="en-US" dirty="0" err="1"/>
              <a:t>pmf</a:t>
            </a:r>
            <a:r>
              <a:rPr lang="en-US" dirty="0"/>
              <a:t>/pdf)</a:t>
            </a:r>
          </a:p>
          <a:p>
            <a:r>
              <a:rPr lang="en-US" dirty="0"/>
              <a:t>3. You only need an approximate answer, and the sum is of at least a moderate number of random variables.</a:t>
            </a:r>
          </a:p>
        </p:txBody>
      </p:sp>
    </p:spTree>
    <p:extLst>
      <p:ext uri="{BB962C8B-B14F-4D97-AF65-F5344CB8AC3E}">
        <p14:creationId xmlns:p14="http://schemas.microsoft.com/office/powerpoint/2010/main" val="336677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1482-54F1-4FF9-9BBA-B20D2DA8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a continuous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buy lightbulbs that burn out according to an exponential distribution with parameter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lang="en-US" dirty="0"/>
                  <a:t> lightbulbs per year.</a:t>
                </a:r>
              </a:p>
              <a:p>
                <a:endParaRPr lang="en-US" dirty="0"/>
              </a:p>
              <a:p>
                <a:r>
                  <a:rPr lang="en-US" dirty="0"/>
                  <a:t>You buy a 10 pack of (independent) light bulbs. What is the probability that your 10-pack lasts at least 5 years?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time it takes for lightbulb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burn out.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time.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82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9EE5-49BC-4E76-B208-11664E46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continuity correction?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There’s no correction to make – it was already continuous!!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≥−0.32)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−0.32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≈.62552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/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value (needs a distribution not in our zoo)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≈0.58741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blipFill>
                <a:blip r:embed="rId3"/>
                <a:stretch>
                  <a:fillRect l="-113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53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2685-0D8B-45CA-B014-E16FBE04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CLT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Write event you are interested in, in terms of sum of random variables.</a:t>
                </a:r>
              </a:p>
              <a:p>
                <a:r>
                  <a:rPr lang="en-US" dirty="0"/>
                  <a:t>2. Apply continuity correction if RVs are discrete.</a:t>
                </a:r>
              </a:p>
              <a:p>
                <a:r>
                  <a:rPr lang="en-US" dirty="0"/>
                  <a:t>3. Normalize RV to have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Replace RV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5. Write event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6. Look up in table.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9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C6B4B-268B-4423-9DAA-192C6268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Idealized Polling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293D8-7BEB-4523-8F8B-E18D881C0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5B68F1-F0C6-405A-BCF6-53F2C32A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E1D65-F837-4262-8EBC-DB6429A93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end goal is to answer the question “how many people do I need to poll to get an accurate sense of how the population is going to vote?”</a:t>
            </a:r>
          </a:p>
          <a:p>
            <a:endParaRPr lang="en-US" dirty="0"/>
          </a:p>
          <a:p>
            <a:r>
              <a:rPr lang="en-US" dirty="0"/>
              <a:t>That’s a weird question (it’ll require “going backwards” in the algebra) so first we’ll “go forwards” (given the poll size how accurate will we be?) to see what’s happening more clearly.</a:t>
            </a:r>
          </a:p>
        </p:txBody>
      </p:sp>
    </p:spTree>
    <p:extLst>
      <p:ext uri="{BB962C8B-B14F-4D97-AF65-F5344CB8AC3E}">
        <p14:creationId xmlns:p14="http://schemas.microsoft.com/office/powerpoint/2010/main" val="306852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475A-0BE3-4185-89EA-D7BAE622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you know that 60% of CSE students support you in your run for SAC. If you draw a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students, what is the probability that you don’t get a majority of their votes.</a:t>
                </a:r>
              </a:p>
              <a:p>
                <a:endParaRPr lang="en-US" dirty="0"/>
              </a:p>
              <a:p>
                <a:r>
                  <a:rPr lang="en-US" dirty="0"/>
                  <a:t>How are you sampling?</a:t>
                </a:r>
              </a:p>
              <a:p>
                <a:r>
                  <a:rPr lang="en-US" dirty="0"/>
                  <a:t>Method 1: Get a uniformly random subset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Method 2: Independently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people with replacement.</a:t>
                </a:r>
              </a:p>
              <a:p>
                <a:endParaRPr lang="en-US" dirty="0"/>
              </a:p>
              <a:p>
                <a:r>
                  <a:rPr lang="en-US" dirty="0"/>
                  <a:t>Which do we use?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33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32B3-8CA1-4C7D-8115-90E8DB64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917AA-D11E-4303-81DC-55D188374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1 is what’s accurate to what is actually done…</a:t>
            </a:r>
          </a:p>
          <a:p>
            <a:r>
              <a:rPr lang="en-US" dirty="0"/>
              <a:t>…but we’re going to use the math from Method 2.</a:t>
            </a:r>
          </a:p>
          <a:p>
            <a:endParaRPr lang="en-US" dirty="0"/>
          </a:p>
          <a:p>
            <a:r>
              <a:rPr lang="en-US" dirty="0"/>
              <a:t>Why? </a:t>
            </a:r>
            <a:br>
              <a:rPr lang="en-US" dirty="0"/>
            </a:br>
            <a:r>
              <a:rPr lang="en-US" dirty="0" err="1"/>
              <a:t>Hypergometric</a:t>
            </a:r>
            <a:r>
              <a:rPr lang="en-US" dirty="0"/>
              <a:t> variable formulas are rough, and for increasing population size they’re very close to binomial. </a:t>
            </a:r>
          </a:p>
          <a:p>
            <a:r>
              <a:rPr lang="en-US" dirty="0"/>
              <a:t>And we’re going to approximate with the CLT anyway, so…the added inaccuracy isn’t a </a:t>
            </a:r>
            <a:r>
              <a:rPr lang="en-US" dirty="0" err="1"/>
              <a:t>dealbreaker</a:t>
            </a:r>
            <a:r>
              <a:rPr lang="en-US" dirty="0"/>
              <a:t>.</a:t>
            </a:r>
          </a:p>
          <a:p>
            <a:r>
              <a:rPr lang="en-US" dirty="0"/>
              <a:t>If we need other calculations, independence will make any of them easier.</a:t>
            </a:r>
          </a:p>
        </p:txBody>
      </p:sp>
    </p:spTree>
    <p:extLst>
      <p:ext uri="{BB962C8B-B14F-4D97-AF65-F5344CB8AC3E}">
        <p14:creationId xmlns:p14="http://schemas.microsoft.com/office/powerpoint/2010/main" val="3587277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1456</TotalTime>
  <Words>1884</Words>
  <Application>Microsoft Office PowerPoint</Application>
  <PresentationFormat>Widescreen</PresentationFormat>
  <Paragraphs>169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Application: Polling</vt:lpstr>
      <vt:lpstr>Announcements</vt:lpstr>
      <vt:lpstr>Approximating a continuous distribution</vt:lpstr>
      <vt:lpstr>Where’s the continuity correction?</vt:lpstr>
      <vt:lpstr>Outline of CLT steps</vt:lpstr>
      <vt:lpstr>Application: Idealized Polling</vt:lpstr>
      <vt:lpstr>Polling</vt:lpstr>
      <vt:lpstr>Polling</vt:lpstr>
      <vt:lpstr>Polling</vt:lpstr>
      <vt:lpstr>Polling</vt:lpstr>
      <vt:lpstr>Polling</vt:lpstr>
      <vt:lpstr>Using the CLT</vt:lpstr>
      <vt:lpstr>Hey! Where’s the continuity correction?</vt:lpstr>
      <vt:lpstr>Hey! You didn’t tell us how many students were in CSE!</vt:lpstr>
      <vt:lpstr>The Reverse Question</vt:lpstr>
      <vt:lpstr>Margin of Error</vt:lpstr>
      <vt:lpstr>Our Goal</vt:lpstr>
      <vt:lpstr>Poll Setup</vt:lpstr>
      <vt:lpstr>Poll Setup</vt:lpstr>
      <vt:lpstr>Using the CLT</vt:lpstr>
      <vt:lpstr>Apply the CLT</vt:lpstr>
      <vt:lpstr>Handling √(p(1-p) )</vt:lpstr>
      <vt:lpstr>Worst value of p</vt:lpstr>
      <vt:lpstr>Doing the algebra</vt:lpstr>
      <vt:lpstr>Using the Φ-table</vt:lpstr>
      <vt:lpstr>CLT Wrap-up</vt:lpstr>
      <vt:lpstr>CLT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29</cp:revision>
  <dcterms:created xsi:type="dcterms:W3CDTF">2021-05-11T16:06:09Z</dcterms:created>
  <dcterms:modified xsi:type="dcterms:W3CDTF">2021-05-12T16:26:34Z</dcterms:modified>
</cp:coreProperties>
</file>