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8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66" r:id="rId12"/>
    <p:sldId id="258" r:id="rId13"/>
    <p:sldId id="259" r:id="rId14"/>
    <p:sldId id="260" r:id="rId15"/>
    <p:sldId id="268" r:id="rId16"/>
    <p:sldId id="269" r:id="rId17"/>
    <p:sldId id="270" r:id="rId18"/>
    <p:sldId id="261" r:id="rId19"/>
    <p:sldId id="262" r:id="rId20"/>
    <p:sldId id="271" r:id="rId21"/>
    <p:sldId id="263" r:id="rId22"/>
    <p:sldId id="264" r:id="rId23"/>
    <p:sldId id="273" r:id="rId24"/>
    <p:sldId id="265" r:id="rId25"/>
    <p:sldId id="267" r:id="rId26"/>
    <p:sldId id="272" r:id="rId27"/>
    <p:sldId id="29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55" d="100"/>
          <a:sy n="55" d="100"/>
        </p:scale>
        <p:origin x="3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4E3274-D6B6-4653-BE93-096E98D05FF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86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3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41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4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82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372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3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9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19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7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80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D4E3274-D6B6-4653-BE93-096E98D05FF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1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F0D4F-E721-432E-A724-2D953B0EB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Joint Distributions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357D3-0A66-466F-AC21-82F2E84029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21</a:t>
            </a:r>
          </a:p>
          <a:p>
            <a:r>
              <a:rPr lang="en-US" dirty="0"/>
              <a:t>Lecture 21</a:t>
            </a:r>
          </a:p>
        </p:txBody>
      </p:sp>
    </p:spTree>
    <p:extLst>
      <p:ext uri="{BB962C8B-B14F-4D97-AF65-F5344CB8AC3E}">
        <p14:creationId xmlns:p14="http://schemas.microsoft.com/office/powerpoint/2010/main" val="346592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71096A-2280-4DA4-ADF5-FF78F53A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0B3F8C-B783-48F9-9410-B6A7DED6D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55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9FBA4-5EEA-49B0-B3B8-9C93E1E7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AACF7-EEBF-4423-90E6-BFCA6836B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somewhat out-of-place lecture.</a:t>
            </a:r>
          </a:p>
          <a:p>
            <a:r>
              <a:rPr lang="en-US" dirty="0"/>
              <a:t>When we introduced multiple random variables, we’ve always had them be independent.</a:t>
            </a:r>
          </a:p>
          <a:p>
            <a:r>
              <a:rPr lang="en-US" dirty="0"/>
              <a:t>Because it’s hard to deal with non-independent random variables.</a:t>
            </a:r>
          </a:p>
          <a:p>
            <a:endParaRPr lang="en-US" dirty="0"/>
          </a:p>
          <a:p>
            <a:r>
              <a:rPr lang="en-US" dirty="0"/>
              <a:t>Today is a crash-course in the toolkit for when you have multiple random variables and they aren’t independent.</a:t>
            </a:r>
          </a:p>
          <a:p>
            <a:r>
              <a:rPr lang="en-US" dirty="0"/>
              <a:t>Going to focus on discrete RVs.</a:t>
            </a:r>
          </a:p>
        </p:txBody>
      </p:sp>
    </p:spTree>
    <p:extLst>
      <p:ext uri="{BB962C8B-B14F-4D97-AF65-F5344CB8AC3E}">
        <p14:creationId xmlns:p14="http://schemas.microsoft.com/office/powerpoint/2010/main" val="392616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F372D-FF68-46BC-B17B-F2B96921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PMF, support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17F829-F0E6-49FD-99C9-077B09FD31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two (discrete)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their joint </a:t>
                </a:r>
                <a:r>
                  <a:rPr lang="en-US" dirty="0" err="1"/>
                  <a:t>pmf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17F829-F0E6-49FD-99C9-077B09FD31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953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9354-91C9-40E9-BD3D-B17EDA00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0907FB4-EE18-4E4F-B47E-7B57C0A67B8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6826917"/>
                  </p:ext>
                </p:extLst>
              </p:nvPr>
            </p:nvGraphicFramePr>
            <p:xfrm>
              <a:off x="5708073" y="1463674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0907FB4-EE18-4E4F-B47E-7B57C0A67B8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6826917"/>
                  </p:ext>
                </p:extLst>
              </p:nvPr>
            </p:nvGraphicFramePr>
            <p:xfrm>
              <a:off x="5708073" y="1463674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7353" r="-401508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03" t="-7353" r="-301508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15" t="-7353" r="-20303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7353" r="-1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000" t="-7353" r="-2010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107353" r="-401508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208889" r="-401508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306618" r="-401508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406618" r="-401508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D6CFA6-699D-403C-AC2F-58B6BBF891E5}"/>
                  </a:ext>
                </a:extLst>
              </p:cNvPr>
              <p:cNvSpPr txBox="1"/>
              <p:nvPr/>
            </p:nvSpPr>
            <p:spPr>
              <a:xfrm>
                <a:off x="575239" y="1627909"/>
                <a:ext cx="4841888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Roll a blue die and a red die. Each die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-sided. 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the blue die’s result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𝑌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the red die’s result.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Each die (individually) is fair. But not all results are equally likely when looking at them both together.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=3/16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D6CFA6-699D-403C-AC2F-58B6BBF89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627909"/>
                <a:ext cx="4841888" cy="4893647"/>
              </a:xfrm>
              <a:prstGeom prst="rect">
                <a:avLst/>
              </a:prstGeom>
              <a:blipFill>
                <a:blip r:embed="rId3"/>
                <a:stretch>
                  <a:fillRect l="-1887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062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14183-0686-4453-8718-156EFF42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2CABB1-CEAD-474B-964D-65A2D90C1C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57433" cy="48455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What if I just want to talk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Well, use the law of total probability: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partition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and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be possible outcomes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For the dice example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ℓ=1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d>
                      <m:dPr>
                        <m:beg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=ℓ)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=ℓ)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ℓ=1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,ℓ)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the “marginal” distribution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(because we “marginalized”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it’s the same </a:t>
                </a:r>
                <a:r>
                  <a:rPr lang="en-US" dirty="0" err="1"/>
                  <a:t>pmf</a:t>
                </a:r>
                <a:r>
                  <a:rPr lang="en-US" dirty="0"/>
                  <a:t> we’ve always used; the name emphasizes we have gotten rid of one of the variables.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2CABB1-CEAD-474B-964D-65A2D90C1C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57433" cy="4845504"/>
              </a:xfrm>
              <a:blipFill>
                <a:blip r:embed="rId2"/>
                <a:stretch>
                  <a:fillRect l="-532" t="-2642" r="-266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1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9354-91C9-40E9-BD3D-B17EDA00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0907FB4-EE18-4E4F-B47E-7B57C0A67B8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0110910"/>
                  </p:ext>
                </p:extLst>
              </p:nvPr>
            </p:nvGraphicFramePr>
            <p:xfrm>
              <a:off x="5708073" y="1463674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0907FB4-EE18-4E4F-B47E-7B57C0A67B8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0110910"/>
                  </p:ext>
                </p:extLst>
              </p:nvPr>
            </p:nvGraphicFramePr>
            <p:xfrm>
              <a:off x="5708073" y="1463674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7353" r="-401508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03" t="-7353" r="-301508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15" t="-7353" r="-20303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7353" r="-1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000" t="-7353" r="-2010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107353" r="-401508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208889" r="-401508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306618" r="-401508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406618" r="-401508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D6CFA6-699D-403C-AC2F-58B6BBF891E5}"/>
                  </a:ext>
                </a:extLst>
              </p:cNvPr>
              <p:cNvSpPr txBox="1"/>
              <p:nvPr/>
            </p:nvSpPr>
            <p:spPr>
              <a:xfrm>
                <a:off x="575239" y="1627909"/>
                <a:ext cx="4841888" cy="191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,ℓ)</m:t>
                        </m:r>
                      </m:e>
                    </m:nary>
                  </m:oMath>
                </a14:m>
                <a:endParaRPr lang="en-US" sz="2400" dirty="0"/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+0+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D6CFA6-699D-403C-AC2F-58B6BBF89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627909"/>
                <a:ext cx="4841888" cy="1913601"/>
              </a:xfrm>
              <a:prstGeom prst="rect">
                <a:avLst/>
              </a:prstGeom>
              <a:blipFill>
                <a:blip r:embed="rId3"/>
                <a:stretch>
                  <a:fillRect l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099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135E-48D0-4FA5-AC6D-526EC71E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dice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3E481-11DC-4B9A-B9F4-4906C2174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</p:spPr>
            <p:txBody>
              <a:bodyPr/>
              <a:lstStyle/>
              <a:p>
                <a:r>
                  <a:rPr lang="en-US" dirty="0"/>
                  <a:t>Roll two fair dice independently.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 the minimum of the two rolls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maximum</a:t>
                </a:r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independent?</a:t>
                </a:r>
              </a:p>
              <a:p>
                <a:r>
                  <a:rPr lang="en-US" dirty="0"/>
                  <a:t>Write the joint distribution in the table</a:t>
                </a:r>
              </a:p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(the marginal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3E481-11DC-4B9A-B9F4-4906C2174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  <a:blipFill>
                <a:blip r:embed="rId2"/>
                <a:stretch>
                  <a:fillRect l="-1449" t="-2138" r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EF4B8DF-65B4-48BD-BDED-A6A2FF308E0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21730819"/>
                  </p:ext>
                </p:extLst>
              </p:nvPr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EF4B8DF-65B4-48BD-BDED-A6A2FF308E0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21730819"/>
                  </p:ext>
                </p:extLst>
              </p:nvPr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7353" r="-4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03" t="-7353" r="-3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515" t="-7353" r="-203535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7353" r="-102513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7353" r="-2513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107353" r="-402010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208889" r="-402010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306618" r="-402010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406618" r="-402010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13119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135E-48D0-4FA5-AC6D-526EC71E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dice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3E481-11DC-4B9A-B9F4-4906C2174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</p:spPr>
            <p:txBody>
              <a:bodyPr/>
              <a:lstStyle/>
              <a:p>
                <a:r>
                  <a:rPr lang="en-US" dirty="0"/>
                  <a:t>Roll two fair dice independently.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 the minimum of the two rolls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maximum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3E481-11DC-4B9A-B9F4-4906C2174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  <a:blipFill>
                <a:blip r:embed="rId2"/>
                <a:stretch>
                  <a:fillRect l="-1449" t="-2138" r="-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EF4B8DF-65B4-48BD-BDED-A6A2FF308E0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12670747"/>
                  </p:ext>
                </p:extLst>
              </p:nvPr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EF4B8DF-65B4-48BD-BDED-A6A2FF308E0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12670747"/>
                  </p:ext>
                </p:extLst>
              </p:nvPr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7353" r="-4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03" t="-7353" r="-3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515" t="-7353" r="-203535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7353" r="-102513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7353" r="-2513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107353" r="-402010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208889" r="-402010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306618" r="-402010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406618" r="-402010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1904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0FEAA-C1E2-4D35-8028-861E87457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Expectation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39384C-DEA9-4C0E-9CB5-3A93EC6ECF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724399"/>
                <a:ext cx="11187258" cy="1584961"/>
              </a:xfrm>
            </p:spPr>
            <p:txBody>
              <a:bodyPr/>
              <a:lstStyle/>
              <a:p>
                <a:r>
                  <a:rPr lang="en-US" dirty="0"/>
                  <a:t>This definition hopefully isn’t surprising at this point (it’s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times the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takes on that value), but it’s good to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39384C-DEA9-4C0E-9CB5-3A93EC6ECF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724399"/>
                <a:ext cx="11187258" cy="1584961"/>
              </a:xfrm>
              <a:blipFill>
                <a:blip r:embed="rId2"/>
                <a:stretch>
                  <a:fillRect l="-708" t="-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F11A24C-E2F3-4349-B7CD-1C87325DA5A8}"/>
              </a:ext>
            </a:extLst>
          </p:cNvPr>
          <p:cNvGrpSpPr/>
          <p:nvPr/>
        </p:nvGrpSpPr>
        <p:grpSpPr>
          <a:xfrm>
            <a:off x="575239" y="1627070"/>
            <a:ext cx="10771634" cy="2799457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0A343C-062D-48CC-8770-EE0C148A429A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𝑿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expectation can be written in terms of the joint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pmf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,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𝒀</m:t>
                                </m:r>
                              </m:e>
                            </m:d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800" b="1" i="0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𝛀</m:t>
                                </m:r>
                              </m:e>
                              <m:sub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𝐗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𝒚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2800" b="1" i="0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𝛀</m:t>
                                    </m:r>
                                  </m:e>
                                  <m:sub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𝐘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𝒙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,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𝑿𝒀</m:t>
                                    </m:r>
                                  </m:sub>
                                </m:s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,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𝒚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0A343C-062D-48CC-8770-EE0C148A42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453" r="-141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5DCDB5-0F09-402E-A1DB-F213DEAD7DE5}"/>
                </a:ext>
              </a:extLst>
            </p:cNvPr>
            <p:cNvSpPr/>
            <p:nvPr/>
          </p:nvSpPr>
          <p:spPr>
            <a:xfrm>
              <a:off x="1195367" y="3429001"/>
              <a:ext cx="6101786" cy="453771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Expectations of joint functions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3017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7F49-5E2E-4075-AC74-17E4871C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Expectation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19C20-D0AA-4716-BA5E-FB32AF532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965143"/>
          </a:xfrm>
        </p:spPr>
        <p:txBody>
          <a:bodyPr/>
          <a:lstStyle/>
          <a:p>
            <a:r>
              <a:rPr lang="en-US" dirty="0"/>
              <a:t>Waaaaaay back when, we said conditioning on an event creates a new probability space, with all the laws holding.</a:t>
            </a:r>
          </a:p>
          <a:p>
            <a:r>
              <a:rPr lang="en-US" dirty="0"/>
              <a:t>So we can define things like “conditional expectations” which is the expectation of a random variable in that new probability space.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9C3117-5D23-4ED6-A640-CADEE5379CF4}"/>
                  </a:ext>
                </a:extLst>
              </p:cNvPr>
              <p:cNvSpPr/>
              <p:nvPr/>
            </p:nvSpPr>
            <p:spPr>
              <a:xfrm>
                <a:off x="575239" y="3527470"/>
                <a:ext cx="11187258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𝑬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𝛀</m:t>
                          </m:r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⋅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𝑬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9C3117-5D23-4ED6-A640-CADEE5379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527470"/>
                <a:ext cx="11187258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53B3B8-98BB-4F15-B519-11D09176885E}"/>
                  </a:ext>
                </a:extLst>
              </p:cNvPr>
              <p:cNvSpPr/>
              <p:nvPr/>
            </p:nvSpPr>
            <p:spPr>
              <a:xfrm>
                <a:off x="575239" y="5155379"/>
                <a:ext cx="11187258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𝒚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𝛀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⋅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𝒀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𝒚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53B3B8-98BB-4F15-B519-11D0917688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155379"/>
                <a:ext cx="11187258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69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1D0F-F0AF-4C44-85A2-6465C53E6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D357F-548E-47FE-B291-7FFE88122E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Set a target – I want my margin of error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dirty="0"/>
                  <a:t>. That is,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95%</m:t>
                    </m:r>
                  </m:oMath>
                </a14:m>
                <a:r>
                  <a:rPr lang="en-US" dirty="0"/>
                  <a:t> of the time, your poll’s estimate of the fraction of people in favor will be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percentage points of the true value.</a:t>
                </a:r>
              </a:p>
              <a:p>
                <a:r>
                  <a:rPr lang="en-US" dirty="0"/>
                  <a:t>So…how many people are you going to need to interview?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D357F-548E-47FE-B291-7FFE88122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01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95C28-0A42-4FDB-8024-77EF98E3B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4C08A-F6AD-4298-ACE4-5359A2234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your favorite theorems are still true. </a:t>
            </a:r>
          </a:p>
          <a:p>
            <a:r>
              <a:rPr lang="en-US" dirty="0"/>
              <a:t>For example, linearity of expectation still holds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35370C-F25E-45D2-820A-0EE3C5407ECD}"/>
                  </a:ext>
                </a:extLst>
              </p:cNvPr>
              <p:cNvSpPr/>
              <p:nvPr/>
            </p:nvSpPr>
            <p:spPr>
              <a:xfrm>
                <a:off x="575239" y="2938652"/>
                <a:ext cx="11187258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 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𝑬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𝑬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𝑬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35370C-F25E-45D2-820A-0EE3C5407E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938652"/>
                <a:ext cx="11187258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520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A887-8A09-4C61-9E18-AC476BD1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Expectation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D0654F-826B-4974-89FE-739D8262E15E}"/>
                  </a:ext>
                </a:extLst>
              </p:cNvPr>
              <p:cNvSpPr/>
              <p:nvPr/>
            </p:nvSpPr>
            <p:spPr>
              <a:xfrm>
                <a:off x="575239" y="1539343"/>
                <a:ext cx="11187258" cy="1709548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 partition of the sample space, then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𝑿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p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D0654F-826B-4974-89FE-739D8262E1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39343"/>
                <a:ext cx="11187258" cy="17095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AD4E26-6440-4AF3-9BBA-C54493D0C1B5}"/>
                  </a:ext>
                </a:extLst>
              </p:cNvPr>
              <p:cNvSpPr/>
              <p:nvPr/>
            </p:nvSpPr>
            <p:spPr>
              <a:xfrm>
                <a:off x="575239" y="3429000"/>
                <a:ext cx="11187258" cy="194147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𝒀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discrete random variables, then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𝑿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𝒚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𝛀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𝒀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𝒀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𝒚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AD4E26-6440-4AF3-9BBA-C54493D0C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1187258" cy="19414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1B2380E-FE31-4F66-A984-382C3089547C}"/>
              </a:ext>
            </a:extLst>
          </p:cNvPr>
          <p:cNvSpPr txBox="1"/>
          <p:nvPr/>
        </p:nvSpPr>
        <p:spPr>
          <a:xfrm>
            <a:off x="575239" y="5624945"/>
            <a:ext cx="11187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Similar in form to law of total probability, and the proof goes that way as well.</a:t>
            </a:r>
          </a:p>
        </p:txBody>
      </p:sp>
    </p:spTree>
    <p:extLst>
      <p:ext uri="{BB962C8B-B14F-4D97-AF65-F5344CB8AC3E}">
        <p14:creationId xmlns:p14="http://schemas.microsoft.com/office/powerpoint/2010/main" val="2090168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F4E3-9802-4A53-8C45-5472FF8E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9EE3A-DD61-4862-B67D-006C98B153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will flip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(independent, fair coins). Call the number of heads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Then (independently of the coin flips) draw a geometric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the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9EE3A-DD61-4862-B67D-006C98B15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330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F4E3-9802-4A53-8C45-5472FF8E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9EE3A-DD61-4862-B67D-006C98B153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will flip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(independent, fair coins). Call the number of heads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Then (independently of the coin flips) draw a geometric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the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9EE3A-DD61-4862-B67D-006C98B15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882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E7BEE-EA2B-465D-870A-3EBDFB8EE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7"/>
            <a:ext cx="11187259" cy="727324"/>
          </a:xfrm>
        </p:spPr>
        <p:txBody>
          <a:bodyPr/>
          <a:lstStyle/>
          <a:p>
            <a:r>
              <a:rPr lang="en-US" dirty="0"/>
              <a:t>Analogues for continuous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DFDC5-819E-4D9B-81B7-E8C2CE233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055148"/>
            <a:ext cx="11187258" cy="1528725"/>
          </a:xfrm>
        </p:spPr>
        <p:txBody>
          <a:bodyPr/>
          <a:lstStyle/>
          <a:p>
            <a:r>
              <a:rPr lang="en-US" dirty="0"/>
              <a:t>Everything we saw today has a continuous version.</a:t>
            </a:r>
          </a:p>
          <a:p>
            <a:r>
              <a:rPr lang="en-US" dirty="0"/>
              <a:t>There are “no surprises”– replace </a:t>
            </a:r>
            <a:r>
              <a:rPr lang="en-US" dirty="0" err="1"/>
              <a:t>pmf</a:t>
            </a:r>
            <a:r>
              <a:rPr lang="en-US" dirty="0"/>
              <a:t> with pdf and sums with integrals.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0E9AA-5099-43C0-A1C1-891F0D589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836" y="2101538"/>
            <a:ext cx="9712036" cy="470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6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9D701-644B-4898-9857-B965EFB1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13724-7D57-4486-82D5-99CB8090ED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965143"/>
              </a:xfrm>
            </p:spPr>
            <p:txBody>
              <a:bodyPr/>
              <a:lstStyle/>
              <a:p>
                <a:r>
                  <a:rPr lang="en-US" dirty="0"/>
                  <a:t>We sometimes want to measure how “intertwined”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– how much knowing about one of them will affect the other.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turns out “big” how likely is it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will be “big” how much do they “vary together”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13724-7D57-4486-82D5-99CB8090ED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965143"/>
              </a:xfrm>
              <a:blipFill>
                <a:blip r:embed="rId2"/>
                <a:stretch>
                  <a:fillRect l="-708" t="-5263" r="-1580" b="-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3ED776E-BE8F-4C73-AFF5-149D976889C0}"/>
              </a:ext>
            </a:extLst>
          </p:cNvPr>
          <p:cNvGrpSpPr/>
          <p:nvPr/>
        </p:nvGrpSpPr>
        <p:grpSpPr>
          <a:xfrm>
            <a:off x="647154" y="3429001"/>
            <a:ext cx="9432027" cy="2057400"/>
            <a:chOff x="1185841" y="3429000"/>
            <a:chExt cx="7419972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85B053-6015-439F-BCCF-AB53874F1596}"/>
                    </a:ext>
                  </a:extLst>
                </p:cNvPr>
                <p:cNvSpPr/>
                <p:nvPr/>
              </p:nvSpPr>
              <p:spPr>
                <a:xfrm>
                  <a:off x="1185841" y="3429000"/>
                  <a:ext cx="7419972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i="0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𝐂𝐨𝐯</m:t>
                        </m:r>
                        <m:d>
                          <m:dPr>
                            <m:ctrlP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𝐗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𝐘</m:t>
                            </m:r>
                          </m:e>
                        </m:d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𝒀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85B053-6015-439F-BCCF-AB53874F15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1" y="3429000"/>
                  <a:ext cx="7419972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A724517-3E6F-48A6-B4A9-9F54740A6B12}"/>
                </a:ext>
              </a:extLst>
            </p:cNvPr>
            <p:cNvSpPr/>
            <p:nvPr/>
          </p:nvSpPr>
          <p:spPr>
            <a:xfrm>
              <a:off x="1195367" y="3429001"/>
              <a:ext cx="741044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Covariance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1142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E5D9-B8AE-4FB4-A4ED-3198BE1D3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3F169-9EDC-401A-B936-10C5944A8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That’s consistent with our previous knowledge for independent variables.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independent,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). </a:t>
                </a:r>
              </a:p>
              <a:p>
                <a:endParaRPr lang="en-US" dirty="0"/>
              </a:p>
              <a:p>
                <a:r>
                  <a:rPr lang="en-US" dirty="0"/>
                  <a:t>You and your friend are playing a game, you flip a coin: if heads you pay your friend a dollar, if tails they pay you a dollar.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your profit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your friend’s profit.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3F169-9EDC-401A-B936-10C5944A8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416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E5D9-B8AE-4FB4-A4ED-3198BE1D3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3F169-9EDC-401A-B936-10C5944A8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and your friend are playing a game, you flip a coin: if heads you pay your friend a dollar, if tails they pay you a dollar.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your profit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your friend’s profit.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−1⋅1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=−1−0⋅0=−1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=1+1+2⋅−1=0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3F169-9EDC-401A-B936-10C5944A8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97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1EF75-69BC-4EAC-9B3F-AFAEF33EE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24858C-80A7-4BC0-B685-97379E2B05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are we looking for? Well we have a margin of error: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−.02≤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+.02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≥.95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That says we’re within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dirty="0"/>
                  <a:t> margin of error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95% </m:t>
                    </m:r>
                  </m:oMath>
                </a14:m>
                <a:r>
                  <a:rPr lang="en-US" dirty="0"/>
                  <a:t>of the time. </a:t>
                </a:r>
              </a:p>
              <a:p>
                <a:endParaRPr lang="en-US" dirty="0"/>
              </a:p>
              <a:p>
                <a:r>
                  <a:rPr lang="en-US" dirty="0"/>
                  <a:t>What is that probability? Well let’s setup to use the CLT. Subtract the expectation and divide by the standard </a:t>
                </a:r>
                <a:r>
                  <a:rPr lang="en-US" dirty="0" err="1"/>
                  <a:t>devation</a:t>
                </a:r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−.02−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+.02−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≥.95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24858C-80A7-4BC0-B685-97379E2B05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86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FFEBB4-A869-4DB6-84EB-065DFE510D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Handling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FFEBB4-A869-4DB6-84EB-065DFE510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4192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A467B5-A3C3-4C46-BD5E-B2C23838CE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Justification 1:</a:t>
                </a:r>
                <a:r>
                  <a:rPr lang="en-US" dirty="0"/>
                  <a:t> If we make a mistake, we want it to be making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bigger. (since we’re trying to say “take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at least this big, and you’ll be safe”).</a:t>
                </a:r>
              </a:p>
              <a:p>
                <a:r>
                  <a:rPr lang="en-US" dirty="0"/>
                  <a:t>The bigger the standard deviation, the bigger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will need to be to control it. So assume the biggest possible standard deviation.</a:t>
                </a:r>
              </a:p>
              <a:p>
                <a:r>
                  <a:rPr lang="en-US" b="1" dirty="0"/>
                  <a:t>Justification 2:</a:t>
                </a:r>
              </a:p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 gets bigger, the interval gets smaller (it’s in the denominator), so assuming the biggest value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 gives us the most restricted interval. So no matter what the true interval is we have a subset of it. And if our probability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.95</m:t>
                    </m:r>
                  </m:oMath>
                </a14:m>
                <a:r>
                  <a:rPr lang="en-US" dirty="0"/>
                  <a:t> then the true probability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.95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What’s the maximum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A467B5-A3C3-4C46-BD5E-B2C23838CE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3019" r="-1906" b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12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BE0D54-DF25-438F-ABA9-E18B83443F5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Worst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BE0D54-DF25-438F-ABA9-E18B83443F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76003-A94E-4906-9410-439933E96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643915" cy="48455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Calculus time! </a:t>
                </a:r>
              </a:p>
              <a:p>
                <a:r>
                  <a:rPr lang="en-US" b="0" dirty="0"/>
                  <a:t>Set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𝑑𝑝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Second derivative test will confirm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is a maximizer</a:t>
                </a:r>
              </a:p>
              <a:p>
                <a:r>
                  <a:rPr lang="en-US" dirty="0"/>
                  <a:t>Or just plot it.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1/4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76003-A94E-4906-9410-439933E96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643915" cy="4845504"/>
              </a:xfrm>
              <a:blipFill>
                <a:blip r:embed="rId3"/>
                <a:stretch>
                  <a:fillRect l="-1312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A051CB0-1977-405D-954C-FBBA70D91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837" y="1516108"/>
            <a:ext cx="6681661" cy="262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9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6D83-E7EB-4810-84BF-09E26689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the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8B3DE6-90AD-4492-A54F-EABC30BD77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−.02−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+.02−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by CLT;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1/4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1/4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.04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−1≥.95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.04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1.95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8B3DE6-90AD-4492-A54F-EABC30BD77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17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A3E8B98-78E7-4414-A0C6-7BECB3401D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Using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-table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A3E8B98-78E7-4414-A0C6-7BECB3401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75E37-BB2E-4268-AABF-9112DF6510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.0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975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-table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.04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≥1.96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≥49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≥2401</m:t>
                    </m:r>
                  </m:oMath>
                </a14:m>
                <a:r>
                  <a:rPr lang="en-US" dirty="0"/>
                  <a:t>.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95%</m:t>
                    </m:r>
                  </m:oMath>
                </a14:m>
                <a:r>
                  <a:rPr lang="en-US" dirty="0"/>
                  <a:t> confidence interval of +/-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2%.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95%</m:t>
                    </m:r>
                  </m:oMath>
                </a14:m>
                <a:r>
                  <a:rPr lang="en-US" dirty="0"/>
                  <a:t> of the time, our poll gets a value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dirty="0"/>
                  <a:t> of the true value.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75E37-BB2E-4268-AABF-9112DF6510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131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3CA7-33BF-4DEB-95FE-4A6DDB8D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CLT Wrap-up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D7533-CFA4-4406-BF16-158B1958BE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382717" cy="484550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It’s not ideal that we had an approximation symbol in the middle (that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” isn’t really a guarantee at this point, it’s an approximation)</a:t>
                </a:r>
                <a:br>
                  <a:rPr lang="en-US" dirty="0"/>
                </a:br>
                <a:r>
                  <a:rPr lang="en-US" b="1" dirty="0"/>
                  <a:t>Observation 1</a:t>
                </a:r>
                <a:r>
                  <a:rPr lang="en-US" dirty="0"/>
                  <a:t>: with our current tools, we wouldn’t get an answer in a reasonable amount of time. </a:t>
                </a:r>
              </a:p>
              <a:p>
                <a:r>
                  <a:rPr lang="en-US" dirty="0"/>
                  <a:t>But using a binomial would be even harder.</a:t>
                </a:r>
              </a:p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changes, the distribution of a binomial changes. Wolfram alpha isn’t even enough here (unless you have 2+ hours to spare to guess and check values). You need a computer program to get the exact value. </a:t>
                </a:r>
              </a:p>
              <a:p>
                <a:r>
                  <a:rPr lang="en-US" dirty="0"/>
                  <a:t>You’re computer scientists! You can write that program. But it takes time.</a:t>
                </a:r>
              </a:p>
              <a:p>
                <a:r>
                  <a:rPr lang="en-US" b="1" dirty="0"/>
                  <a:t>Observation 2: </a:t>
                </a:r>
                <a:r>
                  <a:rPr lang="en-US" dirty="0"/>
                  <a:t>if you need an absolute guarantee, you won’t get one. The tool you want is a “concentration inequality/tail bound.” We’ll see those next week.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D7533-CFA4-4406-BF16-158B1958BE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382717" cy="4845504"/>
              </a:xfrm>
              <a:blipFill>
                <a:blip r:embed="rId2"/>
                <a:stretch>
                  <a:fillRect l="-535" t="-1887" r="-1124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90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8D231-65AB-4064-ABE4-69D74DF6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CLT 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DEF79-0E3E-424B-9CE0-A7EC455FC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CLT when:</a:t>
            </a:r>
          </a:p>
          <a:p>
            <a:r>
              <a:rPr lang="en-US" dirty="0"/>
              <a:t>1. The random variable you’re interested in is the sum of independent random variables.</a:t>
            </a:r>
          </a:p>
          <a:p>
            <a:r>
              <a:rPr lang="en-US" dirty="0"/>
              <a:t>2. The random variable you’re interested in does not have an easily accessible or easy to use </a:t>
            </a:r>
            <a:r>
              <a:rPr lang="en-US" dirty="0" err="1"/>
              <a:t>pmf</a:t>
            </a:r>
            <a:r>
              <a:rPr lang="en-US" dirty="0"/>
              <a:t>/pdf (or the question you’re asking doesn’t lend it self to easily using the </a:t>
            </a:r>
            <a:r>
              <a:rPr lang="en-US" dirty="0" err="1"/>
              <a:t>pmf</a:t>
            </a:r>
            <a:r>
              <a:rPr lang="en-US" dirty="0"/>
              <a:t>/pdf)</a:t>
            </a:r>
          </a:p>
          <a:p>
            <a:r>
              <a:rPr lang="en-US" dirty="0"/>
              <a:t>3. You only need an approximate answer, and the sum is of at least a moderate number of random variables.</a:t>
            </a:r>
          </a:p>
        </p:txBody>
      </p:sp>
    </p:spTree>
    <p:extLst>
      <p:ext uri="{BB962C8B-B14F-4D97-AF65-F5344CB8AC3E}">
        <p14:creationId xmlns:p14="http://schemas.microsoft.com/office/powerpoint/2010/main" val="3366775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805</TotalTime>
  <Words>1803</Words>
  <Application>Microsoft Office PowerPoint</Application>
  <PresentationFormat>Widescreen</PresentationFormat>
  <Paragraphs>235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Joint Distributions</vt:lpstr>
      <vt:lpstr>Our Goal</vt:lpstr>
      <vt:lpstr>Using the CLT</vt:lpstr>
      <vt:lpstr>Handling √(p(1-p) )</vt:lpstr>
      <vt:lpstr>Worst value of p</vt:lpstr>
      <vt:lpstr>Doing the algebra</vt:lpstr>
      <vt:lpstr>Using the Φ-table</vt:lpstr>
      <vt:lpstr>CLT Wrap-up</vt:lpstr>
      <vt:lpstr>CLT Wrap-up</vt:lpstr>
      <vt:lpstr>Joint Distributions</vt:lpstr>
      <vt:lpstr>Today</vt:lpstr>
      <vt:lpstr>Joint PMF, support</vt:lpstr>
      <vt:lpstr>Examples</vt:lpstr>
      <vt:lpstr>Marginals</vt:lpstr>
      <vt:lpstr>Marginals</vt:lpstr>
      <vt:lpstr>Different dice</vt:lpstr>
      <vt:lpstr>Different dice</vt:lpstr>
      <vt:lpstr>Joint Expectation</vt:lpstr>
      <vt:lpstr>Conditional Expectation</vt:lpstr>
      <vt:lpstr>Conditional Expectations</vt:lpstr>
      <vt:lpstr>Law of Total Expectation</vt:lpstr>
      <vt:lpstr>LTE</vt:lpstr>
      <vt:lpstr>LTE</vt:lpstr>
      <vt:lpstr>Analogues for continuous</vt:lpstr>
      <vt:lpstr>Covariance</vt:lpstr>
      <vt:lpstr>Covariance</vt:lpstr>
      <vt:lpstr>Covariance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Distributions</dc:title>
  <dc:creator>rtweber2</dc:creator>
  <cp:lastModifiedBy>rtweber2</cp:lastModifiedBy>
  <cp:revision>25</cp:revision>
  <dcterms:created xsi:type="dcterms:W3CDTF">2021-05-13T15:17:04Z</dcterms:created>
  <dcterms:modified xsi:type="dcterms:W3CDTF">2021-05-14T04:42:16Z</dcterms:modified>
</cp:coreProperties>
</file>