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79" r:id="rId5"/>
    <p:sldId id="263" r:id="rId6"/>
    <p:sldId id="280" r:id="rId7"/>
    <p:sldId id="281" r:id="rId8"/>
    <p:sldId id="282" r:id="rId9"/>
    <p:sldId id="283" r:id="rId10"/>
    <p:sldId id="284" r:id="rId11"/>
    <p:sldId id="297" r:id="rId12"/>
    <p:sldId id="298" r:id="rId13"/>
    <p:sldId id="257" r:id="rId14"/>
    <p:sldId id="258" r:id="rId15"/>
    <p:sldId id="265" r:id="rId16"/>
    <p:sldId id="259" r:id="rId17"/>
    <p:sldId id="260" r:id="rId18"/>
    <p:sldId id="266" r:id="rId19"/>
    <p:sldId id="267" r:id="rId20"/>
    <p:sldId id="268" r:id="rId21"/>
    <p:sldId id="261" r:id="rId22"/>
    <p:sldId id="262" r:id="rId23"/>
    <p:sldId id="269" r:id="rId24"/>
    <p:sldId id="270" r:id="rId25"/>
    <p:sldId id="271" r:id="rId26"/>
    <p:sldId id="272" r:id="rId27"/>
    <p:sldId id="273" r:id="rId28"/>
    <p:sldId id="274" r:id="rId29"/>
    <p:sldId id="264" r:id="rId30"/>
    <p:sldId id="275"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85" d="100"/>
          <a:sy n="85" d="100"/>
        </p:scale>
        <p:origin x="36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5/17/2021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5/17/2021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B99A838-FFB3-4178-874B-9345471713A3}" type="datetimeFigureOut">
              <a:rPr lang="en-US" smtClean="0"/>
              <a:t>5/17/2021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057CE6DF-9F34-4EC4-9316-111D489C4FF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091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5/17/2021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3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Spring 21</a:t>
            </a:r>
          </a:p>
          <a:p>
            <a:r>
              <a:rPr lang="en-US" dirty="0"/>
              <a:t>Lecture 22</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E5D9-B8AE-4FB4-A4ED-3198BE1D3B78}"/>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3F169-9EDC-401A-B936-10C5944A8A3F}"/>
                  </a:ext>
                </a:extLst>
              </p:cNvPr>
              <p:cNvSpPr>
                <a:spLocks noGrp="1"/>
              </p:cNvSpPr>
              <p:nvPr>
                <p:ph idx="1"/>
              </p:nvPr>
            </p:nvSpPr>
            <p:spPr/>
            <p:txBody>
              <a:bodyPr>
                <a:normAutofit/>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m:rPr>
                        <m:sty m:val="p"/>
                      </m:rPr>
                      <a:rPr lang="en-US" b="0" i="0" smtClean="0">
                        <a:latin typeface="Cambria Math" panose="02040503050406030204" pitchFamily="18" charset="0"/>
                      </a:rPr>
                      <m:t>Cov</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endParaRPr lang="en-US" dirty="0"/>
              </a:p>
              <a:p>
                <a:r>
                  <a:rPr lang="en-US" dirty="0"/>
                  <a:t>That’s consistent with our previous knowledge for independent variables. (for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independent,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a:t>
                </a:r>
              </a:p>
              <a:p>
                <a:endParaRPr lang="en-US" dirty="0"/>
              </a:p>
              <a:p>
                <a:r>
                  <a:rPr lang="en-US" dirty="0"/>
                  <a:t>You and your friend are playing a game, you flip a coin: if heads you pay your friend a dollar, if tails they pay you a dollar. Let </a:t>
                </a:r>
                <a14:m>
                  <m:oMath xmlns:m="http://schemas.openxmlformats.org/officeDocument/2006/math">
                    <m:r>
                      <a:rPr lang="en-US" b="0" i="1" smtClean="0">
                        <a:latin typeface="Cambria Math" panose="02040503050406030204" pitchFamily="18" charset="0"/>
                      </a:rPr>
                      <m:t>𝑋</m:t>
                    </m:r>
                  </m:oMath>
                </a14:m>
                <a:r>
                  <a:rPr lang="en-US" dirty="0"/>
                  <a:t> be your profit and </a:t>
                </a:r>
                <a14:m>
                  <m:oMath xmlns:m="http://schemas.openxmlformats.org/officeDocument/2006/math">
                    <m:r>
                      <a:rPr lang="en-US" b="0" i="1" smtClean="0">
                        <a:latin typeface="Cambria Math" panose="02040503050406030204" pitchFamily="18" charset="0"/>
                      </a:rPr>
                      <m:t>𝑌</m:t>
                    </m:r>
                  </m:oMath>
                </a14:m>
                <a:r>
                  <a:rPr lang="en-US" dirty="0"/>
                  <a:t> be your friend’s profit.</a:t>
                </a:r>
              </a:p>
              <a:p>
                <a:r>
                  <a:rPr lang="en-US" dirty="0"/>
                  <a:t>What is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6123F169-9EDC-401A-B936-10C5944A8A3F}"/>
                  </a:ext>
                </a:extLst>
              </p:cNvPr>
              <p:cNvSpPr>
                <a:spLocks noGrp="1" noRot="1" noChangeAspect="1" noMove="1" noResize="1" noEditPoints="1" noAdjustHandles="1" noChangeArrowheads="1" noChangeShapeType="1" noTextEdit="1"/>
              </p:cNvSpPr>
              <p:nvPr>
                <p:ph idx="1"/>
              </p:nvPr>
            </p:nvSpPr>
            <p:spPr>
              <a:blipFill>
                <a:blip r:embed="rId2"/>
                <a:stretch>
                  <a:fillRect l="-708" r="-2288"/>
                </a:stretch>
              </a:blipFill>
            </p:spPr>
            <p:txBody>
              <a:bodyPr/>
              <a:lstStyle/>
              <a:p>
                <a:r>
                  <a:rPr lang="en-US">
                    <a:noFill/>
                  </a:rPr>
                  <a:t> </a:t>
                </a:r>
              </a:p>
            </p:txBody>
          </p:sp>
        </mc:Fallback>
      </mc:AlternateContent>
    </p:spTree>
    <p:extLst>
      <p:ext uri="{BB962C8B-B14F-4D97-AF65-F5344CB8AC3E}">
        <p14:creationId xmlns:p14="http://schemas.microsoft.com/office/powerpoint/2010/main" val="334941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E5D9-B8AE-4FB4-A4ED-3198BE1D3B78}"/>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3F169-9EDC-401A-B936-10C5944A8A3F}"/>
                  </a:ext>
                </a:extLst>
              </p:cNvPr>
              <p:cNvSpPr>
                <a:spLocks noGrp="1"/>
              </p:cNvSpPr>
              <p:nvPr>
                <p:ph idx="1"/>
              </p:nvPr>
            </p:nvSpPr>
            <p:spPr/>
            <p:txBody>
              <a:bodyPr>
                <a:normAutofit/>
              </a:bodyPr>
              <a:lstStyle/>
              <a:p>
                <a:r>
                  <a:rPr lang="en-US" dirty="0"/>
                  <a:t>You and your friend are playing a game, you flip a coin: if heads you pay your friend a dollar, if tails they pay you a dollar. Let </a:t>
                </a:r>
                <a14:m>
                  <m:oMath xmlns:m="http://schemas.openxmlformats.org/officeDocument/2006/math">
                    <m:r>
                      <a:rPr lang="en-US" b="0" i="1" smtClean="0">
                        <a:latin typeface="Cambria Math" panose="02040503050406030204" pitchFamily="18" charset="0"/>
                      </a:rPr>
                      <m:t>𝑋</m:t>
                    </m:r>
                  </m:oMath>
                </a14:m>
                <a:r>
                  <a:rPr lang="en-US" dirty="0"/>
                  <a:t> be your profit and </a:t>
                </a:r>
                <a14:m>
                  <m:oMath xmlns:m="http://schemas.openxmlformats.org/officeDocument/2006/math">
                    <m:r>
                      <a:rPr lang="en-US" b="0" i="1" smtClean="0">
                        <a:latin typeface="Cambria Math" panose="02040503050406030204" pitchFamily="18" charset="0"/>
                      </a:rPr>
                      <m:t>𝑌</m:t>
                    </m:r>
                  </m:oMath>
                </a14:m>
                <a:r>
                  <a:rPr lang="en-US" dirty="0"/>
                  <a:t> be your friend’s profit.</a:t>
                </a:r>
              </a:p>
              <a:p>
                <a:r>
                  <a:rPr lang="en-US" dirty="0"/>
                  <a:t>What is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=−1</m:t>
                    </m:r>
                  </m:oMath>
                </a14:m>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=−1−0⋅0=−1</m:t>
                    </m:r>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=1+1+2⋅−1=0</m:t>
                    </m:r>
                  </m:oMath>
                </a14:m>
                <a:endParaRPr lang="en-US" dirty="0"/>
              </a:p>
            </p:txBody>
          </p:sp>
        </mc:Choice>
        <mc:Fallback xmlns="">
          <p:sp>
            <p:nvSpPr>
              <p:cNvPr id="3" name="Content Placeholder 2">
                <a:extLst>
                  <a:ext uri="{FF2B5EF4-FFF2-40B4-BE49-F238E27FC236}">
                    <a16:creationId xmlns:a16="http://schemas.microsoft.com/office/drawing/2014/main" id="{6123F169-9EDC-401A-B936-10C5944A8A3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299697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D0FB4-FC46-4DAC-AF3C-BD9800FD0D21}"/>
              </a:ext>
            </a:extLst>
          </p:cNvPr>
          <p:cNvSpPr>
            <a:spLocks noGrp="1"/>
          </p:cNvSpPr>
          <p:nvPr>
            <p:ph type="title"/>
          </p:nvPr>
        </p:nvSpPr>
        <p:spPr/>
        <p:txBody>
          <a:bodyPr/>
          <a:lstStyle/>
          <a:p>
            <a:r>
              <a:rPr lang="en-US" dirty="0"/>
              <a:t>Tail Bounds</a:t>
            </a:r>
          </a:p>
        </p:txBody>
      </p:sp>
      <p:sp>
        <p:nvSpPr>
          <p:cNvPr id="5" name="Text Placeholder 4">
            <a:extLst>
              <a:ext uri="{FF2B5EF4-FFF2-40B4-BE49-F238E27FC236}">
                <a16:creationId xmlns:a16="http://schemas.microsoft.com/office/drawing/2014/main" id="{8F42CE3A-C7BA-46D1-9C43-00AA35DCDB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724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spTree>
    <p:extLst>
      <p:ext uri="{BB962C8B-B14F-4D97-AF65-F5344CB8AC3E}">
        <p14:creationId xmlns:p14="http://schemas.microsoft.com/office/powerpoint/2010/main" val="172169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689D1D-1AAF-4DCF-BE1A-03C771DC6984}"/>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138178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62717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58235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FEAA-C1E2-4D35-8028-861E874572B9}"/>
              </a:ext>
            </a:extLst>
          </p:cNvPr>
          <p:cNvSpPr>
            <a:spLocks noGrp="1"/>
          </p:cNvSpPr>
          <p:nvPr>
            <p:ph type="title"/>
          </p:nvPr>
        </p:nvSpPr>
        <p:spPr/>
        <p:txBody>
          <a:bodyPr/>
          <a:lstStyle/>
          <a:p>
            <a:r>
              <a:rPr lang="en-US" dirty="0"/>
              <a:t>Joint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39384C-DEA9-4C0E-9CB5-3A93EC6ECF4D}"/>
                  </a:ext>
                </a:extLst>
              </p:cNvPr>
              <p:cNvSpPr>
                <a:spLocks noGrp="1"/>
              </p:cNvSpPr>
              <p:nvPr>
                <p:ph idx="1"/>
              </p:nvPr>
            </p:nvSpPr>
            <p:spPr>
              <a:xfrm>
                <a:off x="575240" y="4724399"/>
                <a:ext cx="11187258" cy="1584961"/>
              </a:xfrm>
            </p:spPr>
            <p:txBody>
              <a:bodyPr/>
              <a:lstStyle/>
              <a:p>
                <a:r>
                  <a:rPr lang="en-US" dirty="0"/>
                  <a:t>This definition hopefully isn’t surprising at this point (it’s the value of </a:t>
                </a:r>
                <a14:m>
                  <m:oMath xmlns:m="http://schemas.openxmlformats.org/officeDocument/2006/math">
                    <m:r>
                      <a:rPr lang="en-US" b="0" i="1" smtClean="0">
                        <a:latin typeface="Cambria Math" panose="02040503050406030204" pitchFamily="18" charset="0"/>
                      </a:rPr>
                      <m:t>𝑔</m:t>
                    </m:r>
                  </m:oMath>
                </a14:m>
                <a:r>
                  <a:rPr lang="en-US" dirty="0"/>
                  <a:t> times the probability </a:t>
                </a:r>
                <a14:m>
                  <m:oMath xmlns:m="http://schemas.openxmlformats.org/officeDocument/2006/math">
                    <m:r>
                      <a:rPr lang="en-US" b="0" i="1" smtClean="0">
                        <a:latin typeface="Cambria Math" panose="02040503050406030204" pitchFamily="18" charset="0"/>
                      </a:rPr>
                      <m:t>𝑔</m:t>
                    </m:r>
                  </m:oMath>
                </a14:m>
                <a:r>
                  <a:rPr lang="en-US" dirty="0"/>
                  <a:t> takes on that value), but it’s good to </a:t>
                </a:r>
              </a:p>
            </p:txBody>
          </p:sp>
        </mc:Choice>
        <mc:Fallback xmlns="">
          <p:sp>
            <p:nvSpPr>
              <p:cNvPr id="3" name="Content Placeholder 2">
                <a:extLst>
                  <a:ext uri="{FF2B5EF4-FFF2-40B4-BE49-F238E27FC236}">
                    <a16:creationId xmlns:a16="http://schemas.microsoft.com/office/drawing/2014/main" id="{9C39384C-DEA9-4C0E-9CB5-3A93EC6ECF4D}"/>
                  </a:ext>
                </a:extLst>
              </p:cNvPr>
              <p:cNvSpPr>
                <a:spLocks noGrp="1" noRot="1" noChangeAspect="1" noMove="1" noResize="1" noEditPoints="1" noAdjustHandles="1" noChangeArrowheads="1" noChangeShapeType="1" noTextEdit="1"/>
              </p:cNvSpPr>
              <p:nvPr>
                <p:ph idx="1"/>
              </p:nvPr>
            </p:nvSpPr>
            <p:spPr>
              <a:xfrm>
                <a:off x="575240" y="4724399"/>
                <a:ext cx="11187258" cy="1584961"/>
              </a:xfrm>
              <a:blipFill>
                <a:blip r:embed="rId2"/>
                <a:stretch>
                  <a:fillRect l="-708" t="-65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F11A24C-E2F3-4349-B7CD-1C87325DA5A8}"/>
              </a:ext>
            </a:extLst>
          </p:cNvPr>
          <p:cNvGrpSpPr/>
          <p:nvPr/>
        </p:nvGrpSpPr>
        <p:grpSpPr>
          <a:xfrm>
            <a:off x="575239" y="1627070"/>
            <a:ext cx="10771634" cy="279945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0A343C-062D-48CC-8770-EE0C148A42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For 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the expectation can be written in terms of the joint </a:t>
                  </a:r>
                  <a:r>
                    <a:rPr lang="en-US" sz="2800" b="1" dirty="0" err="1">
                      <a:latin typeface="Segoe UI Semibold" panose="020B0702040204020203" pitchFamily="34" charset="0"/>
                      <a:cs typeface="Segoe UI Semibold" panose="020B0702040204020203" pitchFamily="34" charset="0"/>
                    </a:rPr>
                    <a:t>pmf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𝐗</m:t>
                                </m:r>
                              </m:sub>
                            </m:sSub>
                          </m:sub>
                          <m:sup/>
                          <m:e>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𝐘</m:t>
                                    </m:r>
                                  </m:sub>
                                </m:sSub>
                              </m:sub>
                              <m:sup/>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𝒇</m:t>
                                    </m:r>
                                  </m:e>
                                  <m:sub>
                                    <m:r>
                                      <a:rPr lang="en-US" sz="2800" b="1" i="1" smtClean="0">
                                        <a:latin typeface="Cambria Math" panose="02040503050406030204" pitchFamily="18" charset="0"/>
                                        <a:cs typeface="Segoe UI Semibold" panose="020B0702040204020203" pitchFamily="34" charset="0"/>
                                      </a:rPr>
                                      <m:t>𝑿𝒀</m:t>
                                    </m:r>
                                  </m:sub>
                                </m:sSub>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e>
                            </m:nary>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90A343C-062D-48CC-8770-EE0C148A42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453" r="-14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C5DCDB5-0F09-402E-A1DB-F213DEAD7DE5}"/>
                </a:ext>
              </a:extLst>
            </p:cNvPr>
            <p:cNvSpPr/>
            <p:nvPr/>
          </p:nvSpPr>
          <p:spPr>
            <a:xfrm>
              <a:off x="1195367" y="3429001"/>
              <a:ext cx="6101786" cy="45377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Expectations of joint functions</a:t>
              </a:r>
            </a:p>
          </p:txBody>
        </p:sp>
      </p:grpSp>
    </p:spTree>
    <p:extLst>
      <p:ext uri="{BB962C8B-B14F-4D97-AF65-F5344CB8AC3E}">
        <p14:creationId xmlns:p14="http://schemas.microsoft.com/office/powerpoint/2010/main" val="209301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80116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9486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p:spTree>
    <p:extLst>
      <p:ext uri="{BB962C8B-B14F-4D97-AF65-F5344CB8AC3E}">
        <p14:creationId xmlns:p14="http://schemas.microsoft.com/office/powerpoint/2010/main" val="399266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7F49-5E2E-4075-AC74-17E4871C58CF}"/>
              </a:ext>
            </a:extLst>
          </p:cNvPr>
          <p:cNvSpPr>
            <a:spLocks noGrp="1"/>
          </p:cNvSpPr>
          <p:nvPr>
            <p:ph type="title"/>
          </p:nvPr>
        </p:nvSpPr>
        <p:spPr/>
        <p:txBody>
          <a:bodyPr/>
          <a:lstStyle/>
          <a:p>
            <a:r>
              <a:rPr lang="en-US" dirty="0"/>
              <a:t>Conditional Expectation</a:t>
            </a:r>
          </a:p>
        </p:txBody>
      </p:sp>
      <p:sp>
        <p:nvSpPr>
          <p:cNvPr id="3" name="Content Placeholder 2">
            <a:extLst>
              <a:ext uri="{FF2B5EF4-FFF2-40B4-BE49-F238E27FC236}">
                <a16:creationId xmlns:a16="http://schemas.microsoft.com/office/drawing/2014/main" id="{B7D19C20-D0AA-4716-BA5E-FB32AF532D5F}"/>
              </a:ext>
            </a:extLst>
          </p:cNvPr>
          <p:cNvSpPr>
            <a:spLocks noGrp="1"/>
          </p:cNvSpPr>
          <p:nvPr>
            <p:ph idx="1"/>
          </p:nvPr>
        </p:nvSpPr>
        <p:spPr>
          <a:xfrm>
            <a:off x="575240" y="1463857"/>
            <a:ext cx="11187258" cy="1965143"/>
          </a:xfrm>
        </p:spPr>
        <p:txBody>
          <a:bodyPr/>
          <a:lstStyle/>
          <a:p>
            <a:r>
              <a:rPr lang="en-US" dirty="0"/>
              <a:t>Waaaaaay back when, we said conditioning on an event creates a new probability space, with all the laws holding.</a:t>
            </a:r>
          </a:p>
          <a:p>
            <a:r>
              <a:rPr lang="en-US" dirty="0"/>
              <a:t>So we can define things like “conditional expectations” which is the expectation of a random variable in that new probability space.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19C3117-5D23-4ED6-A640-CADEE5379CF4}"/>
                  </a:ext>
                </a:extLst>
              </p:cNvPr>
              <p:cNvSpPr/>
              <p:nvPr/>
            </p:nvSpPr>
            <p:spPr>
              <a:xfrm>
                <a:off x="575239" y="3527470"/>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sub>
                        <m:sup/>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F19C3117-5D23-4ED6-A640-CADEE5379CF4}"/>
                  </a:ext>
                </a:extLst>
              </p:cNvPr>
              <p:cNvSpPr>
                <a:spLocks noRot="1" noChangeAspect="1" noMove="1" noResize="1" noEditPoints="1" noAdjustHandles="1" noChangeArrowheads="1" noChangeShapeType="1" noTextEdit="1"/>
              </p:cNvSpPr>
              <p:nvPr/>
            </p:nvSpPr>
            <p:spPr>
              <a:xfrm>
                <a:off x="575239" y="3527470"/>
                <a:ext cx="11187258" cy="1145999"/>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153B3B8-98BB-4F15-B519-11D09176885E}"/>
                  </a:ext>
                </a:extLst>
              </p:cNvPr>
              <p:cNvSpPr/>
              <p:nvPr/>
            </p:nvSpPr>
            <p:spPr>
              <a:xfrm>
                <a:off x="575239" y="5155379"/>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1" smtClean="0">
                                  <a:latin typeface="Cambria Math" panose="02040503050406030204" pitchFamily="18" charset="0"/>
                                  <a:cs typeface="Segoe UI Semibold" panose="020B0702040204020203" pitchFamily="34" charset="0"/>
                                </a:rPr>
                                <m:t>𝑿</m:t>
                              </m:r>
                            </m:sub>
                          </m:sSub>
                        </m:sub>
                        <m:sup/>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153B3B8-98BB-4F15-B519-11D09176885E}"/>
                  </a:ext>
                </a:extLst>
              </p:cNvPr>
              <p:cNvSpPr>
                <a:spLocks noRot="1" noChangeAspect="1" noMove="1" noResize="1" noEditPoints="1" noAdjustHandles="1" noChangeArrowheads="1" noChangeShapeType="1" noTextEdit="1"/>
              </p:cNvSpPr>
              <p:nvPr/>
            </p:nvSpPr>
            <p:spPr>
              <a:xfrm>
                <a:off x="575239" y="5155379"/>
                <a:ext cx="11187258" cy="114599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58690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5C28-0A42-4FDB-8024-77EF98E3BE3F}"/>
              </a:ext>
            </a:extLst>
          </p:cNvPr>
          <p:cNvSpPr>
            <a:spLocks noGrp="1"/>
          </p:cNvSpPr>
          <p:nvPr>
            <p:ph type="title"/>
          </p:nvPr>
        </p:nvSpPr>
        <p:spPr/>
        <p:txBody>
          <a:bodyPr/>
          <a:lstStyle/>
          <a:p>
            <a:r>
              <a:rPr lang="en-US" dirty="0"/>
              <a:t>Conditional Expectations</a:t>
            </a:r>
          </a:p>
        </p:txBody>
      </p:sp>
      <p:sp>
        <p:nvSpPr>
          <p:cNvPr id="3" name="Content Placeholder 2">
            <a:extLst>
              <a:ext uri="{FF2B5EF4-FFF2-40B4-BE49-F238E27FC236}">
                <a16:creationId xmlns:a16="http://schemas.microsoft.com/office/drawing/2014/main" id="{DC44C08A-F6AD-4298-ACE4-5359A2234FEC}"/>
              </a:ext>
            </a:extLst>
          </p:cNvPr>
          <p:cNvSpPr>
            <a:spLocks noGrp="1"/>
          </p:cNvSpPr>
          <p:nvPr>
            <p:ph idx="1"/>
          </p:nvPr>
        </p:nvSpPr>
        <p:spPr/>
        <p:txBody>
          <a:bodyPr/>
          <a:lstStyle/>
          <a:p>
            <a:r>
              <a:rPr lang="en-US" dirty="0"/>
              <a:t>All your favorite theorems are still true. </a:t>
            </a:r>
          </a:p>
          <a:p>
            <a:r>
              <a:rPr lang="en-US" dirty="0"/>
              <a:t>For example, linearity of expectation still holds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35370C-F25E-45D2-820A-0EE3C5407ECD}"/>
                  </a:ext>
                </a:extLst>
              </p:cNvPr>
              <p:cNvSpPr/>
              <p:nvPr/>
            </p:nvSpPr>
            <p:spPr>
              <a:xfrm>
                <a:off x="575239" y="2938652"/>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r>
                            <a:rPr lang="en-US" sz="2800" b="1" i="1" smtClean="0">
                              <a:latin typeface="Cambria Math" panose="02040503050406030204" pitchFamily="18" charset="0"/>
                              <a:cs typeface="Segoe UI Semibold" panose="020B0702040204020203" pitchFamily="34" charset="0"/>
                            </a:rPr>
                            <m:t>) </m:t>
                          </m:r>
                        </m:e>
                      </m:d>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D735370C-F25E-45D2-820A-0EE3C5407ECD}"/>
                  </a:ext>
                </a:extLst>
              </p:cNvPr>
              <p:cNvSpPr>
                <a:spLocks noRot="1" noChangeAspect="1" noMove="1" noResize="1" noEditPoints="1" noAdjustHandles="1" noChangeArrowheads="1" noChangeShapeType="1" noTextEdit="1"/>
              </p:cNvSpPr>
              <p:nvPr/>
            </p:nvSpPr>
            <p:spPr>
              <a:xfrm>
                <a:off x="575239" y="2938652"/>
                <a:ext cx="11187258" cy="1145999"/>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1152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887-8A09-4C61-9E18-AC476BD18683}"/>
              </a:ext>
            </a:extLst>
          </p:cNvPr>
          <p:cNvSpPr>
            <a:spLocks noGrp="1"/>
          </p:cNvSpPr>
          <p:nvPr>
            <p:ph type="title"/>
          </p:nvPr>
        </p:nvSpPr>
        <p:spPr/>
        <p:txBody>
          <a:bodyPr/>
          <a:lstStyle/>
          <a:p>
            <a:r>
              <a:rPr lang="en-US" dirty="0"/>
              <a:t>Law of Total Expectation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2D0654F-826B-4974-89FE-739D8262E15E}"/>
                  </a:ext>
                </a:extLst>
              </p:cNvPr>
              <p:cNvSpPr/>
              <p:nvPr/>
            </p:nvSpPr>
            <p:spPr>
              <a:xfrm>
                <a:off x="575239" y="1539343"/>
                <a:ext cx="11187258" cy="17095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light" panose="020B0402040204020203" pitchFamily="34" charset="0"/>
                    <a:cs typeface="Segoe UI Semilight" panose="020B0402040204020203" pitchFamily="34" charset="0"/>
                  </a:rPr>
                  <a:t>Let </a:t>
                </a:r>
                <a14:m>
                  <m:oMath xmlns:m="http://schemas.openxmlformats.org/officeDocument/2006/math">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𝟏</m:t>
                        </m:r>
                      </m:sub>
                    </m:sSub>
                    <m:r>
                      <a:rPr lang="en-US" sz="2800" b="1" i="1" smtClean="0">
                        <a:latin typeface="Cambria Math" panose="02040503050406030204" pitchFamily="18" charset="0"/>
                        <a:cs typeface="Segoe UI Semilight" panose="020B0402040204020203" pitchFamily="34" charset="0"/>
                      </a:rPr>
                      <m:t>,</m:t>
                    </m:r>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𝟐</m:t>
                        </m:r>
                      </m:sub>
                    </m:sSub>
                    <m:r>
                      <a:rPr lang="en-US" sz="2800" b="1" i="1" smtClean="0">
                        <a:latin typeface="Cambria Math" panose="02040503050406030204" pitchFamily="18" charset="0"/>
                        <a:cs typeface="Segoe UI Semilight" panose="020B0402040204020203" pitchFamily="34" charset="0"/>
                      </a:rPr>
                      <m:t>,…,</m:t>
                    </m:r>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𝒌</m:t>
                        </m:r>
                      </m:sub>
                    </m:sSub>
                  </m:oMath>
                </a14:m>
                <a:r>
                  <a:rPr lang="en-US" sz="2800" b="1" dirty="0">
                    <a:latin typeface="Segoe UI Semilight" panose="020B0402040204020203" pitchFamily="34" charset="0"/>
                    <a:cs typeface="Segoe UI Semilight" panose="020B0402040204020203" pitchFamily="34" charset="0"/>
                  </a:rPr>
                  <a:t> be a partition of the sample space, then</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ary>
                        <m:naryPr>
                          <m:chr m:val="∑"/>
                          <m:limLoc m:val="subSup"/>
                          <m:ctrlPr>
                            <a:rPr lang="en-US" sz="2800" b="1" i="1" smtClean="0">
                              <a:latin typeface="Cambria Math" panose="02040503050406030204" pitchFamily="18" charset="0"/>
                              <a:cs typeface="Segoe UI Semibold" panose="020B0702040204020203" pitchFamily="34" charset="0"/>
                            </a:rPr>
                          </m:ctrlPr>
                        </m:naryPr>
                        <m:sub>
                          <m:r>
                            <m:rPr>
                              <m:brk m:alnAt="25"/>
                            </m:rPr>
                            <a:rPr lang="en-US" sz="2800" b="1" i="1" smtClean="0">
                              <a:latin typeface="Cambria Math" panose="02040503050406030204" pitchFamily="18" charset="0"/>
                              <a:cs typeface="Segoe UI Semibold" panose="020B0702040204020203" pitchFamily="34" charset="0"/>
                            </a:rPr>
                            <m:t>𝒊</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sub>
                        <m:sup>
                          <m:r>
                            <a:rPr lang="en-US" sz="2800" b="1" i="1" smtClean="0">
                              <a:latin typeface="Cambria Math" panose="02040503050406030204" pitchFamily="18" charset="0"/>
                              <a:cs typeface="Segoe UI Semibold" panose="020B0702040204020203" pitchFamily="34" charset="0"/>
                            </a:rPr>
                            <m:t>𝒏</m:t>
                          </m:r>
                        </m:sup>
                        <m:e>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e>
                          </m:d>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82D0654F-826B-4974-89FE-739D8262E15E}"/>
                  </a:ext>
                </a:extLst>
              </p:cNvPr>
              <p:cNvSpPr>
                <a:spLocks noRot="1" noChangeAspect="1" noMove="1" noResize="1" noEditPoints="1" noAdjustHandles="1" noChangeArrowheads="1" noChangeShapeType="1" noTextEdit="1"/>
              </p:cNvSpPr>
              <p:nvPr/>
            </p:nvSpPr>
            <p:spPr>
              <a:xfrm>
                <a:off x="575239" y="1539343"/>
                <a:ext cx="11187258" cy="1709548"/>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1AD4E26-6440-4AF3-9BBA-C54493D0C1B5}"/>
                  </a:ext>
                </a:extLst>
              </p:cNvPr>
              <p:cNvSpPr/>
              <p:nvPr/>
            </p:nvSpPr>
            <p:spPr>
              <a:xfrm>
                <a:off x="575239" y="3429000"/>
                <a:ext cx="11187258" cy="19414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light" panose="020B0402040204020203" pitchFamily="34" charset="0"/>
                    <a:cs typeface="Segoe UI Semilight" panose="020B0402040204020203" pitchFamily="34" charset="0"/>
                  </a:rPr>
                  <a:t>Let </a:t>
                </a:r>
                <a14:m>
                  <m:oMath xmlns:m="http://schemas.openxmlformats.org/officeDocument/2006/math">
                    <m:r>
                      <a:rPr lang="en-US" sz="2800" b="1" i="1" smtClean="0">
                        <a:latin typeface="Cambria Math" panose="02040503050406030204" pitchFamily="18" charset="0"/>
                        <a:cs typeface="Segoe UI Semilight" panose="020B0402040204020203" pitchFamily="34" charset="0"/>
                      </a:rPr>
                      <m:t>𝑿</m:t>
                    </m:r>
                    <m:r>
                      <a:rPr lang="en-US" sz="2800" b="1" i="1" smtClean="0">
                        <a:latin typeface="Cambria Math" panose="02040503050406030204" pitchFamily="18" charset="0"/>
                        <a:cs typeface="Segoe UI Semilight" panose="020B0402040204020203" pitchFamily="34" charset="0"/>
                      </a:rPr>
                      <m:t>,</m:t>
                    </m:r>
                    <m:r>
                      <a:rPr lang="en-US" sz="2800" b="1" i="1" smtClean="0">
                        <a:latin typeface="Cambria Math" panose="02040503050406030204" pitchFamily="18" charset="0"/>
                        <a:cs typeface="Segoe UI Semilight" panose="020B0402040204020203" pitchFamily="34" charset="0"/>
                      </a:rPr>
                      <m:t>𝒀</m:t>
                    </m:r>
                    <m:r>
                      <a:rPr lang="en-US" sz="2800" b="1" i="0" smtClean="0">
                        <a:latin typeface="Cambria Math" panose="02040503050406030204" pitchFamily="18" charset="0"/>
                        <a:cs typeface="Segoe UI Semilight" panose="020B0402040204020203" pitchFamily="34" charset="0"/>
                      </a:rPr>
                      <m:t> </m:t>
                    </m:r>
                  </m:oMath>
                </a14:m>
                <a:r>
                  <a:rPr lang="en-US" sz="2800" b="1" dirty="0">
                    <a:latin typeface="Segoe UI Semilight" panose="020B0402040204020203" pitchFamily="34" charset="0"/>
                    <a:cs typeface="Segoe UI Semilight" panose="020B0402040204020203" pitchFamily="34" charset="0"/>
                  </a:rPr>
                  <a:t>be discrete random variables, then</a:t>
                </a:r>
              </a:p>
              <a:p>
                <a:pPr algn="ct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cs typeface="Segoe UI Semibold" panose="020B0702040204020203" pitchFamily="34" charset="0"/>
                        </a:rPr>
                        <m:t>𝔼</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𝑿</m:t>
                      </m:r>
                      <m:r>
                        <a:rPr lang="en-US" sz="2800" b="1" i="1">
                          <a:latin typeface="Cambria Math" panose="02040503050406030204" pitchFamily="18" charset="0"/>
                          <a:cs typeface="Segoe UI Semibold" panose="020B0702040204020203" pitchFamily="34" charset="0"/>
                        </a:rPr>
                        <m:t>]=</m:t>
                      </m:r>
                      <m:nary>
                        <m:naryPr>
                          <m:chr m:val="∑"/>
                          <m:limLoc m:val="subSup"/>
                          <m:supHide m:val="on"/>
                          <m:ctrlPr>
                            <a:rPr lang="en-US" sz="2800" b="1" i="1" smtClean="0">
                              <a:latin typeface="Cambria Math" panose="02040503050406030204" pitchFamily="18" charset="0"/>
                              <a:cs typeface="Segoe UI Semibold" panose="020B0702040204020203" pitchFamily="34" charset="0"/>
                            </a:rPr>
                          </m:ctrlPr>
                        </m:naryPr>
                        <m:sub>
                          <m:r>
                            <m:rPr>
                              <m:brk m:alnAt="9"/>
                            </m:rP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1" smtClean="0">
                                  <a:latin typeface="Cambria Math" panose="02040503050406030204" pitchFamily="18" charset="0"/>
                                  <a:cs typeface="Segoe UI Semibold" panose="020B0702040204020203" pitchFamily="34" charset="0"/>
                                </a:rPr>
                                <m:t>𝒀</m:t>
                              </m:r>
                            </m:sub>
                          </m:sSub>
                        </m:sub>
                        <m:sup/>
                        <m:e>
                          <m:r>
                            <a:rPr lang="en-US" sz="2800" b="1" i="1">
                              <a:latin typeface="Cambria Math" panose="02040503050406030204" pitchFamily="18" charset="0"/>
                              <a:cs typeface="Segoe UI Semibold" panose="020B0702040204020203" pitchFamily="34" charset="0"/>
                            </a:rPr>
                            <m:t>𝔼</m:t>
                          </m:r>
                          <m:d>
                            <m:dPr>
                              <m:begChr m:val="["/>
                              <m:endChr m:val="]"/>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a:latin typeface="Cambria Math" panose="02040503050406030204" pitchFamily="18" charset="0"/>
                              <a:cs typeface="Segoe UI Semibold" panose="020B0702040204020203" pitchFamily="34" charset="0"/>
                            </a:rPr>
                            <m:t>ℙ</m:t>
                          </m:r>
                          <m:r>
                            <a:rPr lang="en-US" sz="2800" b="1" i="1">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r>
                            <a:rPr lang="en-US" sz="2800" b="1" i="1">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1AD4E26-6440-4AF3-9BBA-C54493D0C1B5}"/>
                  </a:ext>
                </a:extLst>
              </p:cNvPr>
              <p:cNvSpPr>
                <a:spLocks noRot="1" noChangeAspect="1" noMove="1" noResize="1" noEditPoints="1" noAdjustHandles="1" noChangeArrowheads="1" noChangeShapeType="1" noTextEdit="1"/>
              </p:cNvSpPr>
              <p:nvPr/>
            </p:nvSpPr>
            <p:spPr>
              <a:xfrm>
                <a:off x="575239" y="3429000"/>
                <a:ext cx="11187258" cy="1941473"/>
              </a:xfrm>
              <a:prstGeom prst="rect">
                <a:avLst/>
              </a:prstGeom>
              <a:blipFill>
                <a:blip r:embed="rId3"/>
                <a:stretch>
                  <a:fillRect/>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1B2380E-FE31-4F66-A984-382C3089547C}"/>
              </a:ext>
            </a:extLst>
          </p:cNvPr>
          <p:cNvSpPr txBox="1"/>
          <p:nvPr/>
        </p:nvSpPr>
        <p:spPr>
          <a:xfrm>
            <a:off x="575239" y="5624945"/>
            <a:ext cx="11187258"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Similar in form to law of total probability, and the proof goes that way as well.</a:t>
            </a:r>
          </a:p>
        </p:txBody>
      </p:sp>
    </p:spTree>
    <p:extLst>
      <p:ext uri="{BB962C8B-B14F-4D97-AF65-F5344CB8AC3E}">
        <p14:creationId xmlns:p14="http://schemas.microsoft.com/office/powerpoint/2010/main" val="209016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4E3-9802-4A53-8C45-5472FF8EDAA2}"/>
              </a:ext>
            </a:extLst>
          </p:cNvPr>
          <p:cNvSpPr>
            <a:spLocks noGrp="1"/>
          </p:cNvSpPr>
          <p:nvPr>
            <p:ph type="title"/>
          </p:nvPr>
        </p:nvSpPr>
        <p:spPr/>
        <p:txBody>
          <a:bodyPr/>
          <a:lstStyle/>
          <a:p>
            <a:r>
              <a:rPr lang="en-US" dirty="0"/>
              <a:t>LTE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79EE3A-DD61-4862-B67D-006C98B153C1}"/>
                  </a:ext>
                </a:extLst>
              </p:cNvPr>
              <p:cNvSpPr>
                <a:spLocks noGrp="1"/>
              </p:cNvSpPr>
              <p:nvPr>
                <p:ph idx="1"/>
              </p:nvPr>
            </p:nvSpPr>
            <p:spPr/>
            <p:txBody>
              <a:bodyPr/>
              <a:lstStyle/>
              <a:p>
                <a:r>
                  <a:rPr lang="en-US" dirty="0"/>
                  <a:t>You will flip </a:t>
                </a:r>
                <a14:m>
                  <m:oMath xmlns:m="http://schemas.openxmlformats.org/officeDocument/2006/math">
                    <m:r>
                      <a:rPr lang="en-US" b="0" i="1" smtClean="0">
                        <a:latin typeface="Cambria Math" panose="02040503050406030204" pitchFamily="18" charset="0"/>
                      </a:rPr>
                      <m:t>2</m:t>
                    </m:r>
                  </m:oMath>
                </a14:m>
                <a:r>
                  <a:rPr lang="en-US" dirty="0"/>
                  <a:t> (independent, fair coins). Call the number of heads </a:t>
                </a:r>
                <a14:m>
                  <m:oMath xmlns:m="http://schemas.openxmlformats.org/officeDocument/2006/math">
                    <m:r>
                      <a:rPr lang="en-US" b="0" i="1" smtClean="0">
                        <a:latin typeface="Cambria Math" panose="02040503050406030204" pitchFamily="18" charset="0"/>
                      </a:rPr>
                      <m:t>𝑋</m:t>
                    </m:r>
                  </m:oMath>
                </a14:m>
                <a:r>
                  <a:rPr lang="en-US" dirty="0"/>
                  <a:t>. Then (independently of the coin flips) draw an exponential random variable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from the distribution </a:t>
                </a:r>
                <a14:m>
                  <m:oMath xmlns:m="http://schemas.openxmlformats.org/officeDocument/2006/math">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+1)</m:t>
                    </m:r>
                  </m:oMath>
                </a14:m>
                <a:r>
                  <a:rPr lang="en-US" dirty="0"/>
                  <a:t>. </a:t>
                </a:r>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endParaRPr lang="en-US" dirty="0"/>
              </a:p>
              <a:p>
                <a:endParaRPr lang="en-US" dirty="0"/>
              </a:p>
            </p:txBody>
          </p:sp>
        </mc:Choice>
        <mc:Fallback>
          <p:sp>
            <p:nvSpPr>
              <p:cNvPr id="3" name="Content Placeholder 2">
                <a:extLst>
                  <a:ext uri="{FF2B5EF4-FFF2-40B4-BE49-F238E27FC236}">
                    <a16:creationId xmlns:a16="http://schemas.microsoft.com/office/drawing/2014/main" id="{8179EE3A-DD61-4862-B67D-006C98B153C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2533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4E3-9802-4A53-8C45-5472FF8EDAA2}"/>
              </a:ext>
            </a:extLst>
          </p:cNvPr>
          <p:cNvSpPr>
            <a:spLocks noGrp="1"/>
          </p:cNvSpPr>
          <p:nvPr>
            <p:ph type="title"/>
          </p:nvPr>
        </p:nvSpPr>
        <p:spPr/>
        <p:txBody>
          <a:bodyPr/>
          <a:lstStyle/>
          <a:p>
            <a:r>
              <a:rPr lang="en-US" dirty="0"/>
              <a:t>LTE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79EE3A-DD61-4862-B67D-006C98B153C1}"/>
                  </a:ext>
                </a:extLst>
              </p:cNvPr>
              <p:cNvSpPr>
                <a:spLocks noGrp="1"/>
              </p:cNvSpPr>
              <p:nvPr>
                <p:ph idx="1"/>
              </p:nvPr>
            </p:nvSpPr>
            <p:spPr/>
            <p:txBody>
              <a:bodyPr/>
              <a:lstStyle/>
              <a:p>
                <a:r>
                  <a:rPr lang="en-US" dirty="0"/>
                  <a:t>You will flip </a:t>
                </a:r>
                <a14:m>
                  <m:oMath xmlns:m="http://schemas.openxmlformats.org/officeDocument/2006/math">
                    <m:r>
                      <a:rPr lang="en-US" b="0" i="1" smtClean="0">
                        <a:latin typeface="Cambria Math" panose="02040503050406030204" pitchFamily="18" charset="0"/>
                      </a:rPr>
                      <m:t>2</m:t>
                    </m:r>
                  </m:oMath>
                </a14:m>
                <a:r>
                  <a:rPr lang="en-US" dirty="0"/>
                  <a:t> (independent, fair coins). Call the number of heads </a:t>
                </a:r>
                <a14:m>
                  <m:oMath xmlns:m="http://schemas.openxmlformats.org/officeDocument/2006/math">
                    <m:r>
                      <a:rPr lang="en-US" b="0" i="1" smtClean="0">
                        <a:latin typeface="Cambria Math" panose="02040503050406030204" pitchFamily="18" charset="0"/>
                      </a:rPr>
                      <m:t>𝑋</m:t>
                    </m:r>
                  </m:oMath>
                </a14:m>
                <a:r>
                  <a:rPr lang="en-US" dirty="0"/>
                  <a:t>. Then (independently of the coin flips) draw an exponential random variable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from the distribution </a:t>
                </a:r>
                <a14:m>
                  <m:oMath xmlns:m="http://schemas.openxmlformats.org/officeDocument/2006/math">
                    <m:r>
                      <m:rPr>
                        <m:sty m:val="p"/>
                      </m:rPr>
                      <a:rPr lang="en-US">
                        <a:latin typeface="Cambria Math" panose="02040503050406030204" pitchFamily="18" charset="0"/>
                      </a:rPr>
                      <m:t>E</m:t>
                    </m:r>
                    <m:r>
                      <m:rPr>
                        <m:sty m:val="p"/>
                      </m:rPr>
                      <a:rPr lang="en-US" b="0" i="0" smtClean="0">
                        <a:latin typeface="Cambria Math" panose="02040503050406030204" pitchFamily="18" charset="0"/>
                      </a:rPr>
                      <m:t>xp</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+1)</m:t>
                    </m:r>
                  </m:oMath>
                </a14:m>
                <a:r>
                  <a:rPr lang="en-US" dirty="0"/>
                  <a:t>. </a:t>
                </a:r>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=0</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=0</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e>
                        <m:r>
                          <a:rPr lang="en-US" i="1">
                            <a:latin typeface="Cambria Math" panose="02040503050406030204" pitchFamily="18" charset="0"/>
                          </a:rPr>
                          <m:t>𝑋</m:t>
                        </m:r>
                        <m:r>
                          <a:rPr lang="en-US" i="1">
                            <a:latin typeface="Cambria Math" panose="02040503050406030204" pitchFamily="18" charset="0"/>
                          </a:rPr>
                          <m:t>=2</m:t>
                        </m:r>
                      </m:e>
                    </m:d>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=2</m:t>
                        </m:r>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oMath>
                </a14:m>
                <a:r>
                  <a:rPr lang="en-US" dirty="0"/>
                  <a:t>.</a:t>
                </a:r>
              </a:p>
            </p:txBody>
          </p:sp>
        </mc:Choice>
        <mc:Fallback>
          <p:sp>
            <p:nvSpPr>
              <p:cNvPr id="3" name="Content Placeholder 2">
                <a:extLst>
                  <a:ext uri="{FF2B5EF4-FFF2-40B4-BE49-F238E27FC236}">
                    <a16:creationId xmlns:a16="http://schemas.microsoft.com/office/drawing/2014/main" id="{8179EE3A-DD61-4862-B67D-006C98B153C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788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7BEE-EA2B-465D-870A-3EBDFB8EE8DA}"/>
              </a:ext>
            </a:extLst>
          </p:cNvPr>
          <p:cNvSpPr>
            <a:spLocks noGrp="1"/>
          </p:cNvSpPr>
          <p:nvPr>
            <p:ph type="title"/>
          </p:nvPr>
        </p:nvSpPr>
        <p:spPr>
          <a:xfrm>
            <a:off x="575239" y="263277"/>
            <a:ext cx="11187259" cy="727324"/>
          </a:xfrm>
        </p:spPr>
        <p:txBody>
          <a:bodyPr/>
          <a:lstStyle/>
          <a:p>
            <a:r>
              <a:rPr lang="en-US" dirty="0"/>
              <a:t>Analogues for continuous</a:t>
            </a:r>
          </a:p>
        </p:txBody>
      </p:sp>
      <p:sp>
        <p:nvSpPr>
          <p:cNvPr id="3" name="Content Placeholder 2">
            <a:extLst>
              <a:ext uri="{FF2B5EF4-FFF2-40B4-BE49-F238E27FC236}">
                <a16:creationId xmlns:a16="http://schemas.microsoft.com/office/drawing/2014/main" id="{3B8DFDC5-819E-4D9B-81B7-E8C2CE23326E}"/>
              </a:ext>
            </a:extLst>
          </p:cNvPr>
          <p:cNvSpPr>
            <a:spLocks noGrp="1"/>
          </p:cNvSpPr>
          <p:nvPr>
            <p:ph idx="1"/>
          </p:nvPr>
        </p:nvSpPr>
        <p:spPr>
          <a:xfrm>
            <a:off x="575240" y="1055148"/>
            <a:ext cx="11187258" cy="1528725"/>
          </a:xfrm>
        </p:spPr>
        <p:txBody>
          <a:bodyPr/>
          <a:lstStyle/>
          <a:p>
            <a:r>
              <a:rPr lang="en-US" dirty="0"/>
              <a:t>Everything we saw today has a continuous version.</a:t>
            </a:r>
          </a:p>
          <a:p>
            <a:r>
              <a:rPr lang="en-US" dirty="0"/>
              <a:t>There are “no surprises”– replace </a:t>
            </a:r>
            <a:r>
              <a:rPr lang="en-US" dirty="0" err="1"/>
              <a:t>pmf</a:t>
            </a:r>
            <a:r>
              <a:rPr lang="en-US" dirty="0"/>
              <a:t> with pdf and sums with integrals. </a:t>
            </a:r>
          </a:p>
        </p:txBody>
      </p:sp>
      <p:pic>
        <p:nvPicPr>
          <p:cNvPr id="4" name="Picture 3">
            <a:extLst>
              <a:ext uri="{FF2B5EF4-FFF2-40B4-BE49-F238E27FC236}">
                <a16:creationId xmlns:a16="http://schemas.microsoft.com/office/drawing/2014/main" id="{FA60E9AA-5099-43C0-A1C1-891F0D589BF6}"/>
              </a:ext>
            </a:extLst>
          </p:cNvPr>
          <p:cNvPicPr>
            <a:picLocks noChangeAspect="1"/>
          </p:cNvPicPr>
          <p:nvPr/>
        </p:nvPicPr>
        <p:blipFill>
          <a:blip r:embed="rId2"/>
          <a:stretch>
            <a:fillRect/>
          </a:stretch>
        </p:blipFill>
        <p:spPr>
          <a:xfrm>
            <a:off x="2396836" y="2101538"/>
            <a:ext cx="9712036" cy="4700259"/>
          </a:xfrm>
          <a:prstGeom prst="rect">
            <a:avLst/>
          </a:prstGeom>
        </p:spPr>
      </p:pic>
    </p:spTree>
    <p:extLst>
      <p:ext uri="{BB962C8B-B14F-4D97-AF65-F5344CB8AC3E}">
        <p14:creationId xmlns:p14="http://schemas.microsoft.com/office/powerpoint/2010/main" val="14626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701-644B-4898-9857-B965EFB1B3F3}"/>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013724-7D57-4486-82D5-99CB8090ED0A}"/>
                  </a:ext>
                </a:extLst>
              </p:cNvPr>
              <p:cNvSpPr>
                <a:spLocks noGrp="1"/>
              </p:cNvSpPr>
              <p:nvPr>
                <p:ph idx="1"/>
              </p:nvPr>
            </p:nvSpPr>
            <p:spPr>
              <a:xfrm>
                <a:off x="575240" y="1463857"/>
                <a:ext cx="11187258" cy="1965143"/>
              </a:xfrm>
            </p:spPr>
            <p:txBody>
              <a:bodyPr/>
              <a:lstStyle/>
              <a:p>
                <a:r>
                  <a:rPr lang="en-US" dirty="0"/>
                  <a:t>We sometimes want to measure how “intertwined”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 how much knowing about one of them will affect the other.</a:t>
                </a:r>
              </a:p>
              <a:p>
                <a:r>
                  <a:rPr lang="en-US" dirty="0"/>
                  <a:t>If </a:t>
                </a:r>
                <a14:m>
                  <m:oMath xmlns:m="http://schemas.openxmlformats.org/officeDocument/2006/math">
                    <m:r>
                      <a:rPr lang="en-US" b="0" i="1" smtClean="0">
                        <a:latin typeface="Cambria Math" panose="02040503050406030204" pitchFamily="18" charset="0"/>
                      </a:rPr>
                      <m:t>𝑋</m:t>
                    </m:r>
                  </m:oMath>
                </a14:m>
                <a:r>
                  <a:rPr lang="en-US" dirty="0"/>
                  <a:t> turns out “big” how likely is it that </a:t>
                </a:r>
                <a14:m>
                  <m:oMath xmlns:m="http://schemas.openxmlformats.org/officeDocument/2006/math">
                    <m:r>
                      <a:rPr lang="en-US" b="0" i="1" smtClean="0">
                        <a:latin typeface="Cambria Math" panose="02040503050406030204" pitchFamily="18" charset="0"/>
                      </a:rPr>
                      <m:t>𝑌</m:t>
                    </m:r>
                  </m:oMath>
                </a14:m>
                <a:r>
                  <a:rPr lang="en-US" dirty="0"/>
                  <a:t> will be “big” how much do they “vary together”</a:t>
                </a:r>
              </a:p>
            </p:txBody>
          </p:sp>
        </mc:Choice>
        <mc:Fallback xmlns="">
          <p:sp>
            <p:nvSpPr>
              <p:cNvPr id="3" name="Content Placeholder 2">
                <a:extLst>
                  <a:ext uri="{FF2B5EF4-FFF2-40B4-BE49-F238E27FC236}">
                    <a16:creationId xmlns:a16="http://schemas.microsoft.com/office/drawing/2014/main" id="{98013724-7D57-4486-82D5-99CB8090ED0A}"/>
                  </a:ext>
                </a:extLst>
              </p:cNvPr>
              <p:cNvSpPr>
                <a:spLocks noGrp="1" noRot="1" noChangeAspect="1" noMove="1" noResize="1" noEditPoints="1" noAdjustHandles="1" noChangeArrowheads="1" noChangeShapeType="1" noTextEdit="1"/>
              </p:cNvSpPr>
              <p:nvPr>
                <p:ph idx="1"/>
              </p:nvPr>
            </p:nvSpPr>
            <p:spPr>
              <a:xfrm>
                <a:off x="575240" y="1463857"/>
                <a:ext cx="11187258" cy="1965143"/>
              </a:xfrm>
              <a:blipFill>
                <a:blip r:embed="rId2"/>
                <a:stretch>
                  <a:fillRect l="-708" t="-5263" r="-1580" b="-31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3ED776E-BE8F-4C73-AFF5-149D976889C0}"/>
              </a:ext>
            </a:extLst>
          </p:cNvPr>
          <p:cNvGrpSpPr/>
          <p:nvPr/>
        </p:nvGrpSpPr>
        <p:grpSpPr>
          <a:xfrm>
            <a:off x="647154" y="3429001"/>
            <a:ext cx="9432027" cy="2057400"/>
            <a:chOff x="1185841" y="3429000"/>
            <a:chExt cx="7419972"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85B053-6015-439F-BCCF-AB53874F1596}"/>
                    </a:ext>
                  </a:extLst>
                </p:cNvPr>
                <p:cNvSpPr/>
                <p:nvPr/>
              </p:nvSpPr>
              <p:spPr>
                <a:xfrm>
                  <a:off x="1185841" y="3429000"/>
                  <a:ext cx="7419972"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0"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cs typeface="Segoe UI Semibold" panose="020B0702040204020203" pitchFamily="34" charset="0"/>
                          </a:rPr>
                          <m:t>𝐂𝐨𝐯</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𝐗</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𝐘</m:t>
                            </m:r>
                          </m:e>
                        </m:d>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𝑿𝒀</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85B053-6015-439F-BCCF-AB53874F1596}"/>
                    </a:ext>
                  </a:extLst>
                </p:cNvPr>
                <p:cNvSpPr>
                  <a:spLocks noRot="1" noChangeAspect="1" noMove="1" noResize="1" noEditPoints="1" noAdjustHandles="1" noChangeArrowheads="1" noChangeShapeType="1" noTextEdit="1"/>
                </p:cNvSpPr>
                <p:nvPr/>
              </p:nvSpPr>
              <p:spPr>
                <a:xfrm>
                  <a:off x="1185841" y="3429000"/>
                  <a:ext cx="7419972"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A724517-3E6F-48A6-B4A9-9F54740A6B12}"/>
                </a:ext>
              </a:extLst>
            </p:cNvPr>
            <p:cNvSpPr/>
            <p:nvPr/>
          </p:nvSpPr>
          <p:spPr>
            <a:xfrm>
              <a:off x="1195367" y="3429001"/>
              <a:ext cx="741044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Covariance</a:t>
              </a:r>
            </a:p>
          </p:txBody>
        </p:sp>
      </p:grpSp>
    </p:spTree>
    <p:extLst>
      <p:ext uri="{BB962C8B-B14F-4D97-AF65-F5344CB8AC3E}">
        <p14:creationId xmlns:p14="http://schemas.microsoft.com/office/powerpoint/2010/main" val="4071142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1486</TotalTime>
  <Words>1894</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Joint Expectation</vt:lpstr>
      <vt:lpstr>Conditional Expectation</vt:lpstr>
      <vt:lpstr>Conditional Expectations</vt:lpstr>
      <vt:lpstr>Law of Total Expectation</vt:lpstr>
      <vt:lpstr>LTE</vt:lpstr>
      <vt:lpstr>LTE</vt:lpstr>
      <vt:lpstr>Analogues for continuous</vt:lpstr>
      <vt:lpstr>Covariance</vt:lpstr>
      <vt:lpstr>Covariance</vt:lpstr>
      <vt:lpstr>Covariance</vt:lpstr>
      <vt:lpstr>Tail Bounds</vt:lpstr>
      <vt:lpstr>What’s a Tail Bound?</vt:lpstr>
      <vt:lpstr>Our First bound</vt:lpstr>
      <vt:lpstr>Proof</vt:lpstr>
      <vt:lpstr>Example with geometric RV</vt:lpstr>
      <vt:lpstr>A Second Example</vt:lpstr>
      <vt:lpstr>A Second Example</vt:lpstr>
      <vt:lpstr>Useless Example</vt:lpstr>
      <vt:lpstr>Useless Example</vt:lpstr>
      <vt:lpstr>So…what do we do?</vt:lpstr>
      <vt:lpstr>Chebyshev’s Inequality</vt:lpstr>
      <vt:lpstr>Proof of Chebyshev</vt:lpstr>
      <vt:lpstr>Example with geometric RV</vt:lpstr>
      <vt:lpstr>Example with geometric RV</vt:lpstr>
      <vt:lpstr>Example with geometric RV</vt:lpstr>
      <vt:lpstr>Better Example</vt:lpstr>
      <vt:lpstr>Better Example</vt:lpstr>
      <vt:lpstr>Chebyshev’s – Repeated Experiments</vt:lpstr>
      <vt:lpstr>Chebyshev’s – Repeated Experiments</vt:lpstr>
      <vt:lpstr>Tail Bounds –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rtweber2</cp:lastModifiedBy>
  <cp:revision>25</cp:revision>
  <dcterms:created xsi:type="dcterms:W3CDTF">2021-05-15T16:55:40Z</dcterms:created>
  <dcterms:modified xsi:type="dcterms:W3CDTF">2021-05-17T16:04:04Z</dcterms:modified>
</cp:coreProperties>
</file>