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8" r:id="rId4"/>
    <p:sldId id="261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88" r:id="rId14"/>
    <p:sldId id="289" r:id="rId15"/>
    <p:sldId id="264" r:id="rId16"/>
    <p:sldId id="275" r:id="rId17"/>
    <p:sldId id="294" r:id="rId18"/>
    <p:sldId id="277" r:id="rId19"/>
    <p:sldId id="282" r:id="rId20"/>
    <p:sldId id="286" r:id="rId21"/>
    <p:sldId id="290" r:id="rId22"/>
    <p:sldId id="291" r:id="rId23"/>
    <p:sldId id="283" r:id="rId24"/>
    <p:sldId id="284" r:id="rId25"/>
    <p:sldId id="280" r:id="rId26"/>
    <p:sldId id="276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5061" autoAdjust="0"/>
  </p:normalViewPr>
  <p:slideViewPr>
    <p:cSldViewPr snapToGrid="0">
      <p:cViewPr>
        <p:scale>
          <a:sx n="49" d="100"/>
          <a:sy n="49" d="100"/>
        </p:scale>
        <p:origin x="1987" y="727"/>
      </p:cViewPr>
      <p:guideLst/>
    </p:cSldViewPr>
  </p:slideViewPr>
  <p:outlineViewPr>
    <p:cViewPr>
      <p:scale>
        <a:sx n="33" d="100"/>
        <a:sy n="33" d="100"/>
      </p:scale>
      <p:origin x="0" y="-112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9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D7B6BB5-C630-4DED-B68F-E72AEF0208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9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rnoff_bound#Additive_form_(absolute_error)" TargetMode="Externa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B4D4-553E-4F4D-BE70-CE696B002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Tail Bounds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69F04-3F50-4E6C-B712-B09B120CE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35539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55BA-C2C3-4EE1-BE33-74301A4A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80A8-B07E-4836-909A-15418CB26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average number of ads you see on a website is 25. </a:t>
            </a:r>
            <a:r>
              <a:rPr lang="en-US" dirty="0">
                <a:solidFill>
                  <a:srgbClr val="7030A0"/>
                </a:solidFill>
              </a:rPr>
              <a:t>And the variance of the number of ads is 16</a:t>
            </a:r>
            <a:r>
              <a:rPr lang="en-US" dirty="0"/>
              <a:t>. Give an upper bound on the probability of seeing a website with 30 or more ads.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6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55BA-C2C3-4EE1-BE33-74301A4A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7A80A8-B07E-4836-909A-15418CB26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average number of ads you see on a website is 25. </a:t>
                </a:r>
                <a:r>
                  <a:rPr lang="en-US" dirty="0">
                    <a:solidFill>
                      <a:srgbClr val="7030A0"/>
                    </a:solidFill>
                  </a:rPr>
                  <a:t>And the variance of the number of ads is 16</a:t>
                </a:r>
                <a:r>
                  <a:rPr lang="en-US" dirty="0"/>
                  <a:t>. Give an upper bound on the probability of seeing a website with 30 or more 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7A80A8-B07E-4836-909A-15418CB26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94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7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67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3/12500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=.024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5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9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/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/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7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4DD6-D674-4D08-AE13-A2E8797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BD38-1084-4DD5-BA7B-BA2FF088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Chebyshev gets more powerful as the variance shrinks.</a:t>
            </a:r>
          </a:p>
          <a:p>
            <a:r>
              <a:rPr lang="en-US" dirty="0"/>
              <a:t>Repeated experiments are a great way to cause that to happen.</a:t>
            </a:r>
          </a:p>
        </p:txBody>
      </p:sp>
    </p:spTree>
    <p:extLst>
      <p:ext uri="{BB962C8B-B14F-4D97-AF65-F5344CB8AC3E}">
        <p14:creationId xmlns:p14="http://schemas.microsoft.com/office/powerpoint/2010/main" val="406058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57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Problem, New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3724" y="3048957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7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1612-9193-40F9-8FA3-876D22A3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CB50-8659-49CB-BB81-A3EC5B410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logistical information coming to Ed in the next two days.</a:t>
            </a:r>
          </a:p>
          <a:p>
            <a:endParaRPr lang="en-US" dirty="0"/>
          </a:p>
          <a:p>
            <a:r>
              <a:rPr lang="en-US" dirty="0" err="1"/>
              <a:t>Pset</a:t>
            </a:r>
            <a:r>
              <a:rPr lang="en-US" dirty="0"/>
              <a:t> 6 grades back. Trying an experiment – regrade requests will open tomorrow.</a:t>
            </a:r>
          </a:p>
          <a:p>
            <a:endParaRPr lang="en-US" dirty="0"/>
          </a:p>
          <a:p>
            <a:r>
              <a:rPr lang="en-US" dirty="0"/>
              <a:t>Real World 2 is out, due Tuesday June 1.</a:t>
            </a:r>
          </a:p>
          <a:p>
            <a:r>
              <a:rPr lang="en-US" dirty="0" err="1"/>
              <a:t>Pset</a:t>
            </a:r>
            <a:r>
              <a:rPr lang="en-US" dirty="0"/>
              <a:t> 8 out tonight (due in one week)</a:t>
            </a:r>
          </a:p>
        </p:txBody>
      </p:sp>
    </p:spTree>
    <p:extLst>
      <p:ext uri="{BB962C8B-B14F-4D97-AF65-F5344CB8AC3E}">
        <p14:creationId xmlns:p14="http://schemas.microsoft.com/office/powerpoint/2010/main" val="371210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≥.7⋅1000)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≥700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41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≤0.0003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51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AB0-0198-4EFA-823D-188642BE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between 500 and 700 (i.e. we’re not within 10 percentage points of the true value)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&gt;700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≤.0039+.0003=.0042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. That’s a better bound than Chebyshev gave!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65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just a binomial!</a:t>
                </a:r>
              </a:p>
              <a:p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 err="1">
                <a:hlinkClick r:id="rId2"/>
              </a:rPr>
              <a:t>Cantelli’s</a:t>
            </a:r>
            <a:r>
              <a:rPr lang="en-US" dirty="0">
                <a:hlinkClick r:id="rId2"/>
              </a:rPr>
              <a:t>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1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BE14-38DC-46FA-A4BB-08D3940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C760-FFD0-4A35-81CD-C70E5205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more bound (the union bound)</a:t>
            </a:r>
          </a:p>
          <a:p>
            <a:r>
              <a:rPr lang="en-US" dirty="0"/>
              <a:t>Not a concentration bound -- one more tool for handling non-independence.</a:t>
            </a:r>
          </a:p>
          <a:p>
            <a:r>
              <a:rPr lang="en-US" dirty="0"/>
              <a:t>We’ll see it in the context of some applications!</a:t>
            </a:r>
          </a:p>
        </p:txBody>
      </p:sp>
    </p:spTree>
    <p:extLst>
      <p:ext uri="{BB962C8B-B14F-4D97-AF65-F5344CB8AC3E}">
        <p14:creationId xmlns:p14="http://schemas.microsoft.com/office/powerpoint/2010/main" val="236163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BD47-E03B-4D92-A9F2-0E61EE05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340D-54FC-420E-9792-22D5FC6C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821381"/>
            <a:ext cx="11187258" cy="14879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apply this bound you only need to know:</a:t>
            </a:r>
          </a:p>
          <a:p>
            <a:r>
              <a:rPr lang="en-US" dirty="0"/>
              <a:t>1. it’s non-negative</a:t>
            </a:r>
          </a:p>
          <a:p>
            <a:r>
              <a:rPr lang="en-US" dirty="0"/>
              <a:t>2. Its expectation.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303DAE-7009-4871-BF35-1D6AEC2AB6FD}"/>
              </a:ext>
            </a:extLst>
          </p:cNvPr>
          <p:cNvGrpSpPr/>
          <p:nvPr/>
        </p:nvGrpSpPr>
        <p:grpSpPr>
          <a:xfrm>
            <a:off x="265958" y="1502552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7F37DE1-84F7-403E-93C8-E3768F6A47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 supported (only) on non-negative numbers.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[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7F37DE1-84F7-403E-93C8-E3768F6A4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2039" r="-37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115B67-279E-4868-BE7E-9B97752FC6E6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Markov’s Inequality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36D141-1DD1-448C-B797-1386A32FAAEF}"/>
              </a:ext>
            </a:extLst>
          </p:cNvPr>
          <p:cNvGrpSpPr/>
          <p:nvPr/>
        </p:nvGrpSpPr>
        <p:grpSpPr>
          <a:xfrm>
            <a:off x="6263346" y="1502551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1DD6B0F-102C-4A9A-8F7A-CC0908E5319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 supported (only) on non-negative numbers. For any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[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1DD6B0F-102C-4A9A-8F7A-CC0908E53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929" r="-37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314213-7AA8-443D-9F00-3C47B649669C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Markov’s Inequality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637204-03E1-43ED-9CD4-805F9B29C303}"/>
              </a:ext>
            </a:extLst>
          </p:cNvPr>
          <p:cNvSpPr txBox="1"/>
          <p:nvPr/>
        </p:nvSpPr>
        <p:spPr>
          <a:xfrm>
            <a:off x="8626831" y="509865"/>
            <a:ext cx="356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statements are equivalent. Left form is often easier to use. Right form is more intuitive.</a:t>
            </a:r>
          </a:p>
        </p:txBody>
      </p:sp>
    </p:spTree>
    <p:extLst>
      <p:ext uri="{BB962C8B-B14F-4D97-AF65-F5344CB8AC3E}">
        <p14:creationId xmlns:p14="http://schemas.microsoft.com/office/powerpoint/2010/main" val="165265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F54F-15F0-462D-88A1-045078C4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00D-0281-46F0-A4CB-FAA94F49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better inequality!</a:t>
            </a:r>
          </a:p>
          <a:p>
            <a:endParaRPr lang="en-US" dirty="0"/>
          </a:p>
          <a:p>
            <a:r>
              <a:rPr lang="en-US" dirty="0"/>
              <a:t>We’re trying to bound the tails of the distribution. </a:t>
            </a:r>
          </a:p>
          <a:p>
            <a:r>
              <a:rPr lang="en-US" dirty="0"/>
              <a:t>What parameter of a random variable describes the tails?</a:t>
            </a:r>
          </a:p>
          <a:p>
            <a:r>
              <a:rPr lang="en-US" dirty="0"/>
              <a:t>The variance!</a:t>
            </a:r>
          </a:p>
        </p:txBody>
      </p:sp>
    </p:spTree>
    <p:extLst>
      <p:ext uri="{BB962C8B-B14F-4D97-AF65-F5344CB8AC3E}">
        <p14:creationId xmlns:p14="http://schemas.microsoft.com/office/powerpoint/2010/main" val="187115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4CBE-6419-4AD8-B041-53F064EF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43289-6EB7-4E92-9486-71DBFDF5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890735"/>
            <a:ext cx="11187258" cy="14186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C941FF-F7AC-4F91-B552-1EAC84C90B21}"/>
              </a:ext>
            </a:extLst>
          </p:cNvPr>
          <p:cNvGrpSpPr/>
          <p:nvPr/>
        </p:nvGrpSpPr>
        <p:grpSpPr>
          <a:xfrm>
            <a:off x="265958" y="1502552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AEFB4D-3AB8-441A-A643-EEFDAFFC6A2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AEFB4D-3AB8-441A-A643-EEFDAFFC6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28C02-8B35-4E12-B467-1CFC15B8F1A1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DB786-DFCA-48DD-9F7D-1E5D5A9F6828}"/>
              </a:ext>
            </a:extLst>
          </p:cNvPr>
          <p:cNvGrpSpPr/>
          <p:nvPr/>
        </p:nvGrpSpPr>
        <p:grpSpPr>
          <a:xfrm>
            <a:off x="6263346" y="1502551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B83D06B-E721-4345-B6D5-F8E1CF9CA36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𝐕𝐚𝐫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B83D06B-E721-4345-B6D5-F8E1CF9CA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CC505-0E8B-4C0F-A150-31FD2FA41E15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983BD8-59E0-4E88-B8DF-DAEB41381318}"/>
              </a:ext>
            </a:extLst>
          </p:cNvPr>
          <p:cNvSpPr txBox="1"/>
          <p:nvPr/>
        </p:nvSpPr>
        <p:spPr>
          <a:xfrm>
            <a:off x="8626831" y="509865"/>
            <a:ext cx="356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statements are equivalent. Left form is often easier to use. Right form is more intuitive.</a:t>
            </a:r>
          </a:p>
        </p:txBody>
      </p:sp>
    </p:spTree>
    <p:extLst>
      <p:ext uri="{BB962C8B-B14F-4D97-AF65-F5344CB8AC3E}">
        <p14:creationId xmlns:p14="http://schemas.microsoft.com/office/powerpoint/2010/main" val="8011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2C12-1F3A-43DF-93D9-194ADC5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Chebyshev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30359-CC4B-4008-8BE5-0874610C6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99657"/>
                <a:ext cx="11187258" cy="21529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30359-CC4B-4008-8BE5-0874610C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99657"/>
                <a:ext cx="11187258" cy="2152998"/>
              </a:xfrm>
              <a:blipFill>
                <a:blip r:embed="rId2"/>
                <a:stretch>
                  <a:fillRect l="-654" t="-4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2E36BC0-DC89-49E5-BDE2-E6DB7CF13B06}"/>
              </a:ext>
            </a:extLst>
          </p:cNvPr>
          <p:cNvGrpSpPr/>
          <p:nvPr/>
        </p:nvGrpSpPr>
        <p:grpSpPr>
          <a:xfrm>
            <a:off x="6334249" y="263276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ED4CD3D-511B-4BC5-B598-8DB8D703562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ED4CD3D-511B-4BC5-B598-8DB8D70356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1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FCD76B-C975-46B7-A636-2FA6E3763DEA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D0128E0-33CD-4746-98D7-A22479D5C292}"/>
              </a:ext>
            </a:extLst>
          </p:cNvPr>
          <p:cNvSpPr/>
          <p:nvPr/>
        </p:nvSpPr>
        <p:spPr>
          <a:xfrm rot="10800000">
            <a:off x="1770611" y="5461463"/>
            <a:ext cx="2759825" cy="1180406"/>
          </a:xfrm>
          <a:prstGeom prst="wedgeRoundRectCallout">
            <a:avLst>
              <a:gd name="adj1" fmla="val 22363"/>
              <a:gd name="adj2" fmla="val 74498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9A2A3-87F1-4FB6-B7B7-C90D354CCE82}"/>
              </a:ext>
            </a:extLst>
          </p:cNvPr>
          <p:cNvSpPr txBox="1"/>
          <p:nvPr/>
        </p:nvSpPr>
        <p:spPr>
          <a:xfrm>
            <a:off x="1770610" y="5473072"/>
            <a:ext cx="2685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Inequalities are equivalent (square each side).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CD6AC57-154A-42C2-A547-AAF102CC5D14}"/>
              </a:ext>
            </a:extLst>
          </p:cNvPr>
          <p:cNvSpPr/>
          <p:nvPr/>
        </p:nvSpPr>
        <p:spPr>
          <a:xfrm>
            <a:off x="3410159" y="3536484"/>
            <a:ext cx="1974545" cy="825731"/>
          </a:xfrm>
          <a:prstGeom prst="wedgeRoundRectCallout">
            <a:avLst>
              <a:gd name="adj1" fmla="val 19416"/>
              <a:gd name="adj2" fmla="val 75505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Markov’s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B484EFF-F829-4530-B166-3936EA4CF50D}"/>
                  </a:ext>
                </a:extLst>
              </p:cNvPr>
              <p:cNvSpPr/>
              <p:nvPr/>
            </p:nvSpPr>
            <p:spPr>
              <a:xfrm>
                <a:off x="6096000" y="3605756"/>
                <a:ext cx="1974545" cy="825731"/>
              </a:xfrm>
              <a:prstGeom prst="wedgeRoundRectCallout">
                <a:avLst>
                  <a:gd name="adj1" fmla="val 19416"/>
                  <a:gd name="adj2" fmla="val 75505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B484EFF-F829-4530-B166-3936EA4CF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05756"/>
                <a:ext cx="1974545" cy="825731"/>
              </a:xfrm>
              <a:prstGeom prst="wedgeRoundRectCallout">
                <a:avLst>
                  <a:gd name="adj1" fmla="val 19416"/>
                  <a:gd name="adj2" fmla="val 7550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89A9465-7CA4-4683-A745-15DE1B395CF6}"/>
              </a:ext>
            </a:extLst>
          </p:cNvPr>
          <p:cNvSpPr/>
          <p:nvPr/>
        </p:nvSpPr>
        <p:spPr>
          <a:xfrm rot="10800000">
            <a:off x="8656320" y="5636958"/>
            <a:ext cx="2759825" cy="1180406"/>
          </a:xfrm>
          <a:prstGeom prst="wedgeRoundRectCallout">
            <a:avLst>
              <a:gd name="adj1" fmla="val 22363"/>
              <a:gd name="adj2" fmla="val 74498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B98B52-B7E5-4C3E-9414-97F0A4DFF3BD}"/>
                  </a:ext>
                </a:extLst>
              </p:cNvPr>
              <p:cNvSpPr txBox="1"/>
              <p:nvPr/>
            </p:nvSpPr>
            <p:spPr>
              <a:xfrm>
                <a:off x="8656319" y="5648567"/>
                <a:ext cx="26850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𝑍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shifted. Variance is unchanged.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B98B52-B7E5-4C3E-9414-97F0A4DFF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19" y="5648567"/>
                <a:ext cx="2685011" cy="1200329"/>
              </a:xfrm>
              <a:prstGeom prst="rect">
                <a:avLst/>
              </a:prstGeom>
              <a:blipFill>
                <a:blip r:embed="rId5"/>
                <a:stretch>
                  <a:fillRect l="-3409" t="-3553" r="-227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9160-E573-48A7-A864-2BB30834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geometric RV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C8417-82D1-4558-AA7C-62207418D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a fair (6-sided) die until you see a 6.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rolls. </a:t>
                </a:r>
              </a:p>
              <a:p>
                <a:r>
                  <a:rPr lang="en-US" dirty="0"/>
                  <a:t>Bound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C8417-82D1-4558-AA7C-62207418D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B49DE77-0D52-490F-B1D3-FA62873C5D48}"/>
              </a:ext>
            </a:extLst>
          </p:cNvPr>
          <p:cNvGrpSpPr/>
          <p:nvPr/>
        </p:nvGrpSpPr>
        <p:grpSpPr>
          <a:xfrm>
            <a:off x="6367500" y="4444579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32124-1544-40B9-AD48-BB49324C00C7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63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9160-E573-48A7-A864-2BB30834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geometric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C8417-82D1-4558-AA7C-62207418D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a fair (6-sided) die until you see a 6.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rolls. </a:t>
                </a:r>
              </a:p>
              <a:p>
                <a:r>
                  <a:rPr lang="en-US" dirty="0"/>
                  <a:t>Bound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5/6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1/36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any better than Markov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C8417-82D1-4558-AA7C-62207418D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B49DE77-0D52-490F-B1D3-FA62873C5D48}"/>
              </a:ext>
            </a:extLst>
          </p:cNvPr>
          <p:cNvGrpSpPr/>
          <p:nvPr/>
        </p:nvGrpSpPr>
        <p:grpSpPr>
          <a:xfrm>
            <a:off x="6367500" y="4444579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32124-1544-40B9-AD48-BB49324C00C7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86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9160-E573-48A7-A864-2BB30834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geometric RV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C8417-82D1-4558-AA7C-62207418D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geometric </a:t>
                </a:r>
                <a:r>
                  <a:rPr lang="en-US" dirty="0" err="1"/>
                  <a:t>rv</a:t>
                </a:r>
                <a:r>
                  <a:rPr 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Bound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Markov gives: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Chebyshev is better.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C8417-82D1-4558-AA7C-62207418D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B49DE77-0D52-490F-B1D3-FA62873C5D48}"/>
              </a:ext>
            </a:extLst>
          </p:cNvPr>
          <p:cNvGrpSpPr/>
          <p:nvPr/>
        </p:nvGrpSpPr>
        <p:grpSpPr>
          <a:xfrm>
            <a:off x="6367500" y="4444579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32124-1544-40B9-AD48-BB49324C00C7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14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1272</TotalTime>
  <Words>1844</Words>
  <Application>Microsoft Office PowerPoint</Application>
  <PresentationFormat>Widescreen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Tail Bounds 2</vt:lpstr>
      <vt:lpstr>Announcements</vt:lpstr>
      <vt:lpstr>Our First bound</vt:lpstr>
      <vt:lpstr>So…what do we do?</vt:lpstr>
      <vt:lpstr>Chebyshev’s Inequality</vt:lpstr>
      <vt:lpstr>Proof of Chebyshev</vt:lpstr>
      <vt:lpstr>Example with geometric RV</vt:lpstr>
      <vt:lpstr>Example with geometric RV</vt:lpstr>
      <vt:lpstr>Example with geometric RV</vt:lpstr>
      <vt:lpstr>Better Example</vt:lpstr>
      <vt:lpstr>Better Example</vt:lpstr>
      <vt:lpstr>Near the mean</vt:lpstr>
      <vt:lpstr>Near the mean</vt:lpstr>
      <vt:lpstr>Near the mean</vt:lpstr>
      <vt:lpstr>Chebyshev’s – Repeated Experiments</vt:lpstr>
      <vt:lpstr>Chebyshev’s – Repeated Experiments</vt:lpstr>
      <vt:lpstr>Takeaway</vt:lpstr>
      <vt:lpstr>More Assumptions  Better Guarantee</vt:lpstr>
      <vt:lpstr>Same Problem, New Solution</vt:lpstr>
      <vt:lpstr>Right Tail</vt:lpstr>
      <vt:lpstr>Left Tail</vt:lpstr>
      <vt:lpstr>Both Tails</vt:lpstr>
      <vt:lpstr>Wait a Minute</vt:lpstr>
      <vt:lpstr>Wait a Minute</vt:lpstr>
      <vt:lpstr>But Wait! There’s More</vt:lpstr>
      <vt:lpstr>Tail Bounds – Takeaways 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26</cp:revision>
  <dcterms:created xsi:type="dcterms:W3CDTF">2021-05-18T19:13:51Z</dcterms:created>
  <dcterms:modified xsi:type="dcterms:W3CDTF">2021-05-19T16:26:36Z</dcterms:modified>
</cp:coreProperties>
</file>