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283" r:id="rId4"/>
    <p:sldId id="284" r:id="rId5"/>
    <p:sldId id="280" r:id="rId6"/>
    <p:sldId id="292" r:id="rId7"/>
    <p:sldId id="293" r:id="rId8"/>
    <p:sldId id="294" r:id="rId9"/>
    <p:sldId id="295" r:id="rId10"/>
    <p:sldId id="315" r:id="rId11"/>
    <p:sldId id="276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5" r:id="rId23"/>
    <p:sldId id="307" r:id="rId24"/>
    <p:sldId id="308" r:id="rId25"/>
    <p:sldId id="309" r:id="rId26"/>
    <p:sldId id="310" r:id="rId27"/>
    <p:sldId id="312" r:id="rId28"/>
    <p:sldId id="3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6" y="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00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9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5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1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4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FE0BD4F-7293-4E3F-AF49-CED5C6A5B77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8466E11-B8B2-4014-89A8-324ACFC5EC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19VwBAqK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ernoff_bound#Additive_form_(absolute_error)" TargetMode="External"/><Relationship Id="rId2" Type="http://schemas.openxmlformats.org/officeDocument/2006/relationships/hyperlink" Target="https://en.wikipedia.org/wiki/Cantelli%27s_inequal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atrix_Chernoff_bound" TargetMode="External"/><Relationship Id="rId4" Type="http://schemas.openxmlformats.org/officeDocument/2006/relationships/hyperlink" Target="https://en.wikipedia.org/wiki/Hoeffding%27s_inequality#General_case_of_bounded_random_variabl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DB802-6089-4B3A-A7F1-CB2472575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Application: Tail Bounds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F27D-0D79-4141-8501-9E156A06F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5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C86C-1488-45C0-A6CE-051B8073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 arbitrary location:</a:t>
                </a:r>
              </a:p>
              <a:p>
                <a:r>
                  <a:rPr lang="en-US" dirty="0"/>
                  <a:t>There are 100 frogs who could end up there (those above, below, left, right, and at that location). Each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that land at the location we’re interested in.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≥36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⋅20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≤0.015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There are 25 locations. Since all locations are symmetric, by the union bound the probability of at least one location having 36 or more frogs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25⋅0.015≤0.375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B80D4-E598-4B07-8CF6-9BF80EBCF2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92F4-3397-49A7-A425-ED2A02C1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Bounds – Takeaways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Useful when an experiment is complicated and you just need the probability to be small (you don’t need the exact value).</a:t>
                </a:r>
              </a:p>
              <a:p>
                <a:r>
                  <a:rPr lang="en-US" dirty="0"/>
                  <a:t>Choosing a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a poll – don’t need exact probability of failure, just to make sure it’s small.</a:t>
                </a:r>
              </a:p>
              <a:p>
                <a:r>
                  <a:rPr lang="en-US" dirty="0"/>
                  <a:t>Designing probabilistic algorithms – just need a guarantee that they’ll be extremely accurate </a:t>
                </a:r>
              </a:p>
              <a:p>
                <a:endParaRPr lang="en-US" dirty="0"/>
              </a:p>
              <a:p>
                <a:r>
                  <a:rPr lang="en-US" dirty="0"/>
                  <a:t>Learning more about the situation (e.g. learning variance instead of just mean, knowing bounds on the support of the starting variables) usually lets you get more accurate bounds.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B1BCB-315E-4990-A27E-DA6451E7A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61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3ED15A-103E-4910-B875-8E1DC51D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B433F-5DE7-4986-B917-78E06934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A5B3E-CF81-43CA-8678-A74D1882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812D24-5421-4DCA-B23C-218741F5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real-world</a:t>
            </a:r>
            <a:r>
              <a:rPr lang="en-US" b="1" dirty="0"/>
              <a:t> </a:t>
            </a:r>
            <a:r>
              <a:rPr lang="en-US" dirty="0"/>
              <a:t>example (adapted from </a:t>
            </a:r>
            <a:r>
              <a:rPr lang="en-US" i="1" dirty="0"/>
              <a:t>The Ethical Algorithm </a:t>
            </a:r>
            <a:r>
              <a:rPr lang="en-US" dirty="0"/>
              <a:t>by Kearns and Roth; based on </a:t>
            </a:r>
            <a:r>
              <a:rPr lang="en-US" dirty="0" err="1"/>
              <a:t>protocal</a:t>
            </a:r>
            <a:r>
              <a:rPr lang="en-US" dirty="0"/>
              <a:t> by Warner [1965]).</a:t>
            </a:r>
          </a:p>
          <a:p>
            <a:r>
              <a:rPr lang="en-US" dirty="0"/>
              <a:t>And gives a sense of how randomness is actually used to protect privacy.</a:t>
            </a:r>
          </a:p>
        </p:txBody>
      </p:sp>
    </p:spTree>
    <p:extLst>
      <p:ext uri="{BB962C8B-B14F-4D97-AF65-F5344CB8AC3E}">
        <p14:creationId xmlns:p14="http://schemas.microsoft.com/office/powerpoint/2010/main" val="30905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F598-6232-46C6-8648-CA6DC096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 with Randomness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working with a social scientist. They want to get accurate data on the rate at which people cheat on their spouses. </a:t>
                </a:r>
              </a:p>
              <a:p>
                <a:endParaRPr lang="en-US" dirty="0"/>
              </a:p>
              <a:p>
                <a:r>
                  <a:rPr lang="en-US" dirty="0"/>
                  <a:t>We know about polling accuracy! </a:t>
                </a:r>
              </a:p>
              <a:p>
                <a:r>
                  <a:rPr lang="en-US" dirty="0"/>
                  <a:t>Do a poll, call up a random sample of married adults and ask them “have you ever cheated on your spouse?”</a:t>
                </a:r>
              </a:p>
              <a:p>
                <a:r>
                  <a:rPr lang="en-US" dirty="0"/>
                  <a:t>Use a tail-bound to estimate the needed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 a guaranteed good estimate, right?</a:t>
                </a:r>
              </a:p>
              <a:p>
                <a:r>
                  <a:rPr lang="en-US" dirty="0"/>
                  <a:t>You do that, and somehow, no one says they cheated on their spouse.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DF4CDA-F402-469A-9F64-9EE83FF66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0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1C36-A59C-4CCF-91A8-CCEFD52A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7E12-B203-4C4E-87D6-233B2D89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lie. </a:t>
            </a:r>
          </a:p>
          <a:p>
            <a:endParaRPr lang="en-US" dirty="0"/>
          </a:p>
          <a:p>
            <a:r>
              <a:rPr lang="en-US" dirty="0"/>
              <a:t>Or they might be concerned about you keeping this data.</a:t>
            </a:r>
          </a:p>
          <a:p>
            <a:r>
              <a:rPr lang="en-US" dirty="0"/>
              <a:t>Databases can be leaked (or infiltrated. Or subpoenaed).</a:t>
            </a:r>
          </a:p>
          <a:p>
            <a:r>
              <a:rPr lang="en-US" dirty="0"/>
              <a:t>You don’t want to hold this data, and the people you’re calling don’t want you to hold this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5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5CC-FB9E-4E89-81BD-109E8693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Better With Randomness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2FD0-CBBB-4AD7-A20D-4FE74B77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really need to know </a:t>
            </a:r>
            <a:r>
              <a:rPr lang="en-US" b="1" dirty="0"/>
              <a:t>who </a:t>
            </a:r>
            <a:r>
              <a:rPr lang="en-US" dirty="0"/>
              <a:t>was cheating. Just how many people were. </a:t>
            </a:r>
          </a:p>
          <a:p>
            <a:r>
              <a:rPr lang="en-US" dirty="0"/>
              <a:t>Here’s a protocol:</a:t>
            </a:r>
          </a:p>
          <a:p>
            <a:endParaRPr lang="en-US" dirty="0"/>
          </a:p>
          <a:p>
            <a:r>
              <a:rPr lang="en-US" dirty="0"/>
              <a:t>Please flip a coin. </a:t>
            </a:r>
          </a:p>
          <a:p>
            <a:pPr lvl="1"/>
            <a:r>
              <a:rPr lang="en-US" dirty="0"/>
              <a:t>If the coin is heads, or you have ever cheated on your spouse, please tell me “heads”</a:t>
            </a:r>
          </a:p>
          <a:p>
            <a:pPr lvl="1"/>
            <a:r>
              <a:rPr lang="en-US" dirty="0"/>
              <a:t>If the coin is tails and you have not ever cheated on your spouse, please tell me “tails”</a:t>
            </a:r>
          </a:p>
        </p:txBody>
      </p:sp>
    </p:spTree>
    <p:extLst>
      <p:ext uri="{BB962C8B-B14F-4D97-AF65-F5344CB8AC3E}">
        <p14:creationId xmlns:p14="http://schemas.microsoft.com/office/powerpoint/2010/main" val="426393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1D3-CF44-4E3C-8875-9CB04746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be private?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are someone who has cheated on your spouse, and you report heads can that be used against you? Not substantially – just say “no the coin came up heads!”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substantial change?</a:t>
                </a:r>
              </a:p>
              <a:p>
                <a:r>
                  <a:rPr lang="en-US" dirty="0"/>
                  <a:t>No. For real world values (~15%)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probability estimate would increase (to ~23%). But that isn’t too damaging.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69CBB-D5B5-46FF-BAD4-BDA22ED7D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92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2FC6-E90A-4B32-92EB-630F11CC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will it be accurate?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E0D02-0AF1-44AF-8B79-2C31F74A96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But we’ve lost our data haven’t we? People answered a different question. Can we still estimate how many people cheated?</a:t>
                </a:r>
              </a:p>
              <a:p>
                <a:r>
                  <a:rPr lang="en-US" dirty="0"/>
                  <a:t>Suppose you poll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people,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people who said “heads” We’ll find an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of the number of people who cheated in the sample,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probability of cheating in the population.</a:t>
                </a:r>
                <a:br>
                  <a:rPr lang="en-US" dirty="0"/>
                </a:br>
                <a:r>
                  <a:rPr lang="en-US" dirty="0"/>
                  <a:t> 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be? Can we draw a margin of error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We’ll defin</a:t>
                </a:r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 to be: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0" dirty="0"/>
                  <a:t>. This is a definition, based on how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 should relate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E0D02-0AF1-44AF-8B79-2C31F74A9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980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946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2FC6-E90A-4B32-92EB-630F11CC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will it be accurate?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E0D02-0AF1-44AF-8B79-2C31F74A96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? It’s an indicator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variance is 4 times as much as it would have been for a non-anonymous poll.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AE0D02-0AF1-44AF-8B79-2C31F74A96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r="-490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2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B3CA1E-A815-4976-B3FE-9FAC2A5E5410}"/>
              </a:ext>
            </a:extLst>
          </p:cNvPr>
          <p:cNvGrpSpPr/>
          <p:nvPr/>
        </p:nvGrpSpPr>
        <p:grpSpPr>
          <a:xfrm>
            <a:off x="265958" y="-29254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628E2BC-8FF6-4A53-A9B7-7DB3A55DCDFF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 supported (only) on non-negative numbers.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[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7F37DE1-84F7-403E-93C8-E3768F6A47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2039" r="-37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3D64EA-B282-4A98-9512-535837114F12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Markov’s Inequality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B62D1D-BEF8-42D6-A9F1-BA407EB6EBC4}"/>
              </a:ext>
            </a:extLst>
          </p:cNvPr>
          <p:cNvGrpSpPr/>
          <p:nvPr/>
        </p:nvGrpSpPr>
        <p:grpSpPr>
          <a:xfrm>
            <a:off x="6295532" y="37177"/>
            <a:ext cx="5682126" cy="316357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916A5FF-80B0-43BA-A9AF-D3DB3EB25EA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a random variable. For any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𝐕𝐚𝐫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AEFB4D-3AB8-441A-A643-EEFDAFFC6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9F94AD-2695-4A0A-A896-7928AE3A2DBC}"/>
                </a:ext>
              </a:extLst>
            </p:cNvPr>
            <p:cNvSpPr/>
            <p:nvPr/>
          </p:nvSpPr>
          <p:spPr>
            <a:xfrm>
              <a:off x="1195367" y="3429001"/>
              <a:ext cx="6101786" cy="508983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Chebyshev’s Inequality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E081C-161A-4322-8DFF-7A5915A3FFD0}"/>
              </a:ext>
            </a:extLst>
          </p:cNvPr>
          <p:cNvGrpSpPr/>
          <p:nvPr/>
        </p:nvGrpSpPr>
        <p:grpSpPr>
          <a:xfrm>
            <a:off x="468339" y="3275602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09B089B-DB58-41D5-AAE5-868C7F52E4EB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7F79A6-920F-40D3-A219-C0DA3E57C5CB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49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2319-4385-4590-BE97-6BF89465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use Chernoff?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4E0DF-D7E5-4E2B-B1D6-8E6B574F2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5087815"/>
                <a:ext cx="11187258" cy="1221546"/>
              </a:xfrm>
            </p:spPr>
            <p:txBody>
              <a:bodyPr/>
              <a:lstStyle/>
              <a:p>
                <a:r>
                  <a:rPr lang="en-US" dirty="0"/>
                  <a:t>What happens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people?</a:t>
                </a:r>
              </a:p>
              <a:p>
                <a:r>
                  <a:rPr lang="en-US" dirty="0"/>
                  <a:t>What range will we be within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E4E0DF-D7E5-4E2B-B1D6-8E6B574F2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5087815"/>
                <a:ext cx="11187258" cy="1221546"/>
              </a:xfrm>
              <a:blipFill>
                <a:blip r:embed="rId2"/>
                <a:stretch>
                  <a:fillRect l="-654" t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667444A-B1CC-49BC-9266-236ED0EA3266}"/>
              </a:ext>
            </a:extLst>
          </p:cNvPr>
          <p:cNvGrpSpPr/>
          <p:nvPr/>
        </p:nvGrpSpPr>
        <p:grpSpPr>
          <a:xfrm>
            <a:off x="575239" y="140999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0DCB8D-9F2F-455D-8081-8EE96CEF8A13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Bernoulli random variables.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≤1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562E252-D2E0-4F5C-9CBE-07E86FF49C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EB44ED-05E8-47F2-B04E-36EBD7CECCC1}"/>
                </a:ext>
              </a:extLst>
            </p:cNvPr>
            <p:cNvSpPr/>
            <p:nvPr/>
          </p:nvSpPr>
          <p:spPr>
            <a:xfrm>
              <a:off x="708005" y="3429001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(Multiplicative) Chernoff Bound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78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08EE-30EB-4F24-9DD6-82AA9901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EC96E-FFCE-4D08-8124-7530E8A06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try to use Chernoff, we’ll hit a frustrating block.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appears in the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And we wouldn’t get an absolute guarantee unless we could plug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it’ll turn out that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so we don’t say anything then.</a:t>
                </a:r>
              </a:p>
              <a:p>
                <a:endParaRPr lang="en-US" dirty="0"/>
              </a:p>
              <a:p>
                <a:r>
                  <a:rPr lang="en-US" dirty="0"/>
                  <a:t>Luckily, there’s always another bound…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EC96E-FFCE-4D08-8124-7530E8A06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3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60A550-512C-478F-86CF-054D902232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 Can’t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</m:oMath>
                </a14:m>
                <a:r>
                  <a:rPr lang="en-US" dirty="0"/>
                  <a:t> without bounding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60A550-512C-478F-86CF-054D90223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718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0D577-CFBE-4D42-9176-72FBD18CA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The right tail is the looser bound, so ensuring the right tail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% gives us the needed guarantee.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≤.025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⁡(.025)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.025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⁡(.025)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– we’re not actually making a claim anymore.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0D577-CFBE-4D42-9176-72FBD18CA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159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9349-912D-48CA-9790-6DB08A1E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Hoeffding’s</a:t>
            </a:r>
            <a:r>
              <a:rPr lang="en-US" dirty="0"/>
              <a:t>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A294B-1505-49A9-ABB8-B84B24412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5142523"/>
                <a:ext cx="11187258" cy="11668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Why?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A294B-1505-49A9-ABB8-B84B24412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5142523"/>
                <a:ext cx="11187258" cy="1166838"/>
              </a:xfrm>
              <a:blipFill>
                <a:blip r:embed="rId2"/>
                <a:stretch>
                  <a:fillRect t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17DB420-0FD3-4873-ACC0-00C54B14EB50}"/>
              </a:ext>
            </a:extLst>
          </p:cNvPr>
          <p:cNvGrpSpPr/>
          <p:nvPr/>
        </p:nvGrpSpPr>
        <p:grpSpPr>
          <a:xfrm>
            <a:off x="575239" y="1409995"/>
            <a:ext cx="11339157" cy="3545767"/>
            <a:chOff x="708005" y="3429000"/>
            <a:chExt cx="6589148" cy="19278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5DAF5E9-D951-47E8-89CD-73BB1AC63649}"/>
                    </a:ext>
                  </a:extLst>
                </p:cNvPr>
                <p:cNvSpPr/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RVs, each with range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[0,1]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</a:t>
                  </a:r>
                  <a:r>
                    <a:rPr lang="en-US" sz="2800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≥0</m:t>
                      </m:r>
                    </m:oMath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5DAF5E9-D951-47E8-89CD-73BB1AC636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005" y="3429000"/>
                  <a:ext cx="6589148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33F463-9019-40B7-B611-7F3E388078B4}"/>
                </a:ext>
              </a:extLst>
            </p:cNvPr>
            <p:cNvSpPr/>
            <p:nvPr/>
          </p:nvSpPr>
          <p:spPr>
            <a:xfrm>
              <a:off x="708005" y="3429000"/>
              <a:ext cx="6589148" cy="547235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Hoeffding’s</a:t>
              </a:r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803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CA2F64-5432-4F2B-828B-026954D644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CA2F64-5432-4F2B-828B-026954D64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7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0D97E-4EEA-48C5-B30A-5DA2552A6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60D97E-4EEA-48C5-B30A-5DA2552A6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7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9349-912D-48CA-9790-6DB08A1E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Hoeffding’s</a:t>
            </a:r>
            <a:r>
              <a:rPr lang="en-US" dirty="0"/>
              <a:t>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A294B-1505-49A9-ABB8-B84B24412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5142523"/>
                <a:ext cx="11187258" cy="1166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How close will we be with</a:t>
                </a:r>
                <a:r>
                  <a:rPr lang="en-US" i="1" dirty="0">
                    <a:latin typeface="Cambria Math" panose="02040503050406030204" pitchFamily="18" charset="0"/>
                  </a:rPr>
                  <a:t> n=1000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A294B-1505-49A9-ABB8-B84B24412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5142523"/>
                <a:ext cx="11187258" cy="1166838"/>
              </a:xfrm>
              <a:blipFill>
                <a:blip r:embed="rId2"/>
                <a:stretch>
                  <a:fillRect l="-1525" t="-9424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B507CC-BE21-4228-81A9-2BC9007019DA}"/>
                  </a:ext>
                </a:extLst>
              </p:cNvPr>
              <p:cNvSpPr/>
              <p:nvPr/>
            </p:nvSpPr>
            <p:spPr>
              <a:xfrm>
                <a:off x="575239" y="1409995"/>
                <a:ext cx="11339157" cy="354576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be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 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RVs, each with range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[0,1]</m:t>
                    </m:r>
                  </m:oMath>
                </a14:m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 </a:t>
                </a:r>
              </a:p>
              <a:p>
                <a:pPr algn="ctr"/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 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and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 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any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endParaRPr lang="en-US" sz="2800" i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i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2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800" i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2B507CC-BE21-4228-81A9-2BC900701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09995"/>
                <a:ext cx="11339157" cy="3545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50CDF8F-9A4A-47D0-945C-21FC8397C59B}"/>
              </a:ext>
            </a:extLst>
          </p:cNvPr>
          <p:cNvSpPr/>
          <p:nvPr/>
        </p:nvSpPr>
        <p:spPr>
          <a:xfrm>
            <a:off x="575239" y="1409995"/>
            <a:ext cx="11339157" cy="1006495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Hoeffding’s</a:t>
            </a:r>
            <a:r>
              <a: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Inequality</a:t>
            </a:r>
          </a:p>
        </p:txBody>
      </p:sp>
    </p:spTree>
    <p:extLst>
      <p:ext uri="{BB962C8B-B14F-4D97-AF65-F5344CB8AC3E}">
        <p14:creationId xmlns:p14="http://schemas.microsoft.com/office/powerpoint/2010/main" val="401776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12730-A9B6-4C33-8EE3-D7B3A8C0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A0549-FDDB-427B-B35B-F17321DD5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/2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≤.05</m:t>
                    </m:r>
                  </m:oMath>
                </a14:m>
                <a:endParaRPr lang="en-US" i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,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≤.05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2000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.025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≤.086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≥.086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≤.05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our margin of error is about 8.6%.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get a margin-of-error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.05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≤.05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≥2952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A0549-FDDB-427B-B35B-F17321DD5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562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8D72-8A21-411D-A5E7-81A4B29A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we lose?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39F77-38FA-4898-BC11-32955C4FC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lose a factor of two in the length of the margin (equivalently, we’d need to talk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times as many people to have the same confidence.</a:t>
                </a:r>
              </a:p>
              <a:p>
                <a:endParaRPr lang="en-US" dirty="0"/>
              </a:p>
              <a:p>
                <a:r>
                  <a:rPr lang="en-US" dirty="0"/>
                  <a:t>You can also control this tradeoff. </a:t>
                </a:r>
              </a:p>
              <a:p>
                <a:r>
                  <a:rPr lang="en-US" dirty="0"/>
                  <a:t>Want more accuracy? Make it roll a die: report 1 if cheated (truth o/w)</a:t>
                </a:r>
              </a:p>
              <a:p>
                <a:r>
                  <a:rPr lang="en-US" dirty="0"/>
                  <a:t>Want more security? Make it Bernoulli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or cheated have the same report (e.g. report “die roll 1 [and didn’t cheat]” or “die roll 2-6 [or did cheat]”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39F77-38FA-4898-BC11-32955C4FC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4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D800-56EF-40FB-B92E-7CC7CCA2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F262-FA45-478C-89CC-77583351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Injecting random	ness to preserve privacy is a real thing.</a:t>
            </a:r>
          </a:p>
          <a:p>
            <a:r>
              <a:rPr lang="en-US" dirty="0"/>
              <a:t>Instead of having everyone flip a coin, “random noise” can be inserted after all the data has been collected.</a:t>
            </a:r>
          </a:p>
          <a:p>
            <a:r>
              <a:rPr lang="en-US" b="1" dirty="0"/>
              <a:t>Differential privacy </a:t>
            </a:r>
            <a:r>
              <a:rPr lang="en-US" dirty="0"/>
              <a:t>is being used to protect the 2020 Census data. </a:t>
            </a:r>
          </a:p>
          <a:p>
            <a:r>
              <a:rPr lang="en-US" dirty="0"/>
              <a:t>The overall count of people in each state is exact (well, exactly the data they collected). But the data per block or per city will be randomized to protect against . 	</a:t>
            </a:r>
          </a:p>
          <a:p>
            <a:r>
              <a:rPr lang="en-US" dirty="0">
                <a:hlinkClick r:id="rId2"/>
              </a:rPr>
              <a:t>This video</a:t>
            </a:r>
            <a:r>
              <a:rPr lang="en-US" dirty="0"/>
              <a:t> nicely explains what’s involved. Notice that the accuracy guarantees come in the same “inside-margin-of-error-with-probability” guarantees we’ve been giving for our randomness (just much stronger).</a:t>
            </a:r>
          </a:p>
        </p:txBody>
      </p:sp>
    </p:spTree>
    <p:extLst>
      <p:ext uri="{BB962C8B-B14F-4D97-AF65-F5344CB8AC3E}">
        <p14:creationId xmlns:p14="http://schemas.microsoft.com/office/powerpoint/2010/main" val="224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127-3639-4EC0-9346-83094CEA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 asked Wikipedia about the “Chernoff Bound” and I saw something different?</a:t>
                </a:r>
              </a:p>
              <a:p>
                <a:r>
                  <a:rPr lang="en-US" dirty="0"/>
                  <a:t>This is the “easiest to use” version of the bound. If you need something more precise, there are other versions. </a:t>
                </a:r>
              </a:p>
              <a:p>
                <a:r>
                  <a:rPr lang="en-US" dirty="0"/>
                  <a:t>Why are the tails different??</a:t>
                </a:r>
              </a:p>
              <a:p>
                <a:r>
                  <a:rPr lang="en-US" b="0" dirty="0"/>
                  <a:t>The strongest/original versions of “</a:t>
                </a:r>
                <a:r>
                  <a:rPr lang="en-US" dirty="0"/>
                  <a:t>Chernoff </a:t>
                </a:r>
                <a:r>
                  <a:rPr lang="en-US" b="0" dirty="0"/>
                  <a:t>bounds” are symmetric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correspond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those bounds are ugly and hard to use.</a:t>
                </a:r>
              </a:p>
              <a:p>
                <a:r>
                  <a:rPr lang="en-US" dirty="0"/>
                  <a:t>When computer scientists made the “easy to use versions”, they needed to use some inequalities. The numerators now have plain 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’s,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</m:oMath>
                </a14:m>
                <a:r>
                  <a:rPr lang="en-US" dirty="0"/>
                  <a:t>. As part of the simplification to this version, there were different inequalities used so you don’t get exactly the same expression.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27F577-D5BF-4B33-9D67-576CCE34A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1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3543-3653-4F3D-8D13-CBC81975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just a binomial!</a:t>
                </a:r>
              </a:p>
              <a:p>
                <a:endParaRPr lang="en-US" dirty="0"/>
              </a:p>
              <a:p>
                <a:r>
                  <a:rPr lang="en-US" dirty="0"/>
                  <a:t>The concentration inequality will let you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easily, even as a variable. That’s not easy with the binomial.</a:t>
                </a:r>
              </a:p>
              <a:p>
                <a:endParaRPr lang="en-US" dirty="0"/>
              </a:p>
              <a:p>
                <a:r>
                  <a:rPr lang="en-US" dirty="0"/>
                  <a:t>What happens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gets big?</a:t>
                </a:r>
              </a:p>
              <a:p>
                <a:r>
                  <a:rPr lang="en-US" dirty="0"/>
                  <a:t>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fraught with chances for floating point error and other issues. Chernoff is much better.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300EF-8204-4811-9BF9-C43C2A08C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96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5FA5-47CB-4D23-BB75-39DFBCDB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There’s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7B873-0FDD-470D-8B4A-2C0D72DB0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this class, please limit yourself to:</a:t>
            </a:r>
            <a:br>
              <a:rPr lang="en-US" dirty="0"/>
            </a:br>
            <a:r>
              <a:rPr lang="en-US" dirty="0"/>
              <a:t>Markov, Chebyshev, and Chernoff, as stated in these slides…</a:t>
            </a:r>
          </a:p>
          <a:p>
            <a:r>
              <a:rPr lang="en-US" dirty="0"/>
              <a:t>But for your information. There’s more.</a:t>
            </a:r>
          </a:p>
          <a:p>
            <a:r>
              <a:rPr lang="en-US" dirty="0"/>
              <a:t>Trying to apply Chebyshev, but only want a “one-sided” bound (and tired of losing that almost-factor-of-two)Try </a:t>
            </a:r>
            <a:r>
              <a:rPr lang="en-US" dirty="0" err="1">
                <a:hlinkClick r:id="rId2"/>
              </a:rPr>
              <a:t>Cantelli’s</a:t>
            </a:r>
            <a:r>
              <a:rPr lang="en-US" dirty="0">
                <a:hlinkClick r:id="rId2"/>
              </a:rPr>
              <a:t> Inequality</a:t>
            </a:r>
            <a:endParaRPr lang="en-US" dirty="0"/>
          </a:p>
          <a:p>
            <a:r>
              <a:rPr lang="en-US" dirty="0"/>
              <a:t>In a position to use Chernoff, but want additive distance to the mean instead of multiplicative? </a:t>
            </a:r>
            <a:r>
              <a:rPr lang="en-US" dirty="0">
                <a:hlinkClick r:id="rId3"/>
              </a:rPr>
              <a:t>They got one of those</a:t>
            </a:r>
            <a:r>
              <a:rPr lang="en-US" dirty="0"/>
              <a:t>.</a:t>
            </a:r>
          </a:p>
          <a:p>
            <a:r>
              <a:rPr lang="en-US" dirty="0"/>
              <a:t>Have a sum of independent random variables that aren’t indicators, but are bounded, you better believe </a:t>
            </a:r>
            <a:r>
              <a:rPr lang="en-US" dirty="0">
                <a:hlinkClick r:id="rId4"/>
              </a:rPr>
              <a:t>Wikipedia’s got one</a:t>
            </a:r>
            <a:endParaRPr lang="en-US" dirty="0"/>
          </a:p>
          <a:p>
            <a:r>
              <a:rPr lang="en-US" dirty="0"/>
              <a:t>Have a sum of random </a:t>
            </a:r>
            <a:r>
              <a:rPr lang="en-US" b="1" dirty="0"/>
              <a:t>matrices </a:t>
            </a:r>
            <a:r>
              <a:rPr lang="en-US" dirty="0"/>
              <a:t>instead of a sum of random numbers. Not only is that a thing you can do, but the eigenvalue of the matrix </a:t>
            </a:r>
            <a:r>
              <a:rPr lang="en-US" dirty="0">
                <a:hlinkClick r:id="rId5"/>
              </a:rPr>
              <a:t>concentrates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9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BE14-38DC-46FA-A4BB-08D3940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C760-FFD0-4A35-81CD-C70E5205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more bound (the union bound)</a:t>
            </a:r>
          </a:p>
          <a:p>
            <a:r>
              <a:rPr lang="en-US" dirty="0"/>
              <a:t>Not a concentration bound -- one more tool for handling non-independence.</a:t>
            </a:r>
          </a:p>
          <a:p>
            <a:r>
              <a:rPr lang="en-US" dirty="0"/>
              <a:t>We’ll see it in the context of some applications!</a:t>
            </a:r>
          </a:p>
        </p:txBody>
      </p:sp>
    </p:spTree>
    <p:extLst>
      <p:ext uri="{BB962C8B-B14F-4D97-AF65-F5344CB8AC3E}">
        <p14:creationId xmlns:p14="http://schemas.microsoft.com/office/powerpoint/2010/main" val="236163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0F4-B51A-417F-936F-DCFB4FCA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CC8A-6181-4B26-9437-34348781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9405"/>
          </a:xfrm>
        </p:spPr>
        <p:txBody>
          <a:bodyPr/>
          <a:lstStyle/>
          <a:p>
            <a:r>
              <a:rPr lang="en-US" dirty="0"/>
              <a:t>The Union bound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2F9FF0-9521-4802-BF0F-7D6FF0F170F7}"/>
              </a:ext>
            </a:extLst>
          </p:cNvPr>
          <p:cNvGrpSpPr/>
          <p:nvPr/>
        </p:nvGrpSpPr>
        <p:grpSpPr>
          <a:xfrm>
            <a:off x="486742" y="1979300"/>
            <a:ext cx="5682126" cy="1959654"/>
            <a:chOff x="1185842" y="3429000"/>
            <a:chExt cx="6111311" cy="16126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𝐹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∪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𝑭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≤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B772CF-D022-4B45-A721-C48C93F70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126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C4BDA7-BF47-48CB-B990-8E03764C741F}"/>
                </a:ext>
              </a:extLst>
            </p:cNvPr>
            <p:cNvSpPr/>
            <p:nvPr/>
          </p:nvSpPr>
          <p:spPr>
            <a:xfrm>
              <a:off x="1195367" y="3429001"/>
              <a:ext cx="6101786" cy="64627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Union Bound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Proof?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8B36E53-2DD9-44D8-94A6-60D5DD99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36368"/>
                <a:ext cx="11187258" cy="1904924"/>
              </a:xfrm>
              <a:prstGeom prst="rect">
                <a:avLst/>
              </a:prstGeom>
              <a:blipFill>
                <a:blip r:embed="rId3"/>
                <a:stretch>
                  <a:fillRect l="-654" t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81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56D2-D103-497A-9969-E29DF14D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52F0-F088-458A-B1C9-3004D96C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pattern:</a:t>
            </a:r>
          </a:p>
          <a:p>
            <a:endParaRPr lang="en-US" dirty="0"/>
          </a:p>
          <a:p>
            <a:r>
              <a:rPr lang="en-US" dirty="0"/>
              <a:t>Figure out “what could possibly go wrong” – often these are dependent.</a:t>
            </a:r>
          </a:p>
          <a:p>
            <a:r>
              <a:rPr lang="en-US" dirty="0"/>
              <a:t>Use a concentration inequality for each of the things that could go wrong.</a:t>
            </a:r>
          </a:p>
          <a:p>
            <a:r>
              <a:rPr lang="en-US" dirty="0"/>
              <a:t>Union bound over everything that could go wrong.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4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6436-7F2A-4FCF-A5EC-F29CD4F6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7CCD-03BC-4CD0-8E3B-23107D25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20 frogs on each location in a 5x5 grid. Each frog will independently jump to the left, right, up, down, or stay where it is with equal probability. A frog at an edge of the grid magically warps to the corresponding edge (</a:t>
            </a:r>
            <a:r>
              <a:rPr lang="en-US" dirty="0" err="1"/>
              <a:t>pac</a:t>
            </a:r>
            <a:r>
              <a:rPr lang="en-US" dirty="0"/>
              <a:t>-man-style).</a:t>
            </a:r>
          </a:p>
          <a:p>
            <a:endParaRPr lang="en-US" dirty="0"/>
          </a:p>
          <a:p>
            <a:r>
              <a:rPr lang="en-US" dirty="0"/>
              <a:t>Bound the probability that at least one square ends up with at least 36 frogs.</a:t>
            </a:r>
          </a:p>
          <a:p>
            <a:endParaRPr lang="en-US" dirty="0"/>
          </a:p>
          <a:p>
            <a:r>
              <a:rPr lang="en-US" dirty="0"/>
              <a:t>These events are dependent – adjacent squares affect each other! </a:t>
            </a:r>
          </a:p>
        </p:txBody>
      </p:sp>
    </p:spTree>
    <p:extLst>
      <p:ext uri="{BB962C8B-B14F-4D97-AF65-F5344CB8AC3E}">
        <p14:creationId xmlns:p14="http://schemas.microsoft.com/office/powerpoint/2010/main" val="366684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770</TotalTime>
  <Words>2063</Words>
  <Application>Microsoft Office PowerPoint</Application>
  <PresentationFormat>Widescreen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Application: Tail Bounds</vt:lpstr>
      <vt:lpstr>PowerPoint Presentation</vt:lpstr>
      <vt:lpstr>Wait a Minute</vt:lpstr>
      <vt:lpstr>Wait a Minute</vt:lpstr>
      <vt:lpstr>But Wait! There’s More</vt:lpstr>
      <vt:lpstr>Next Time</vt:lpstr>
      <vt:lpstr>One More Bound</vt:lpstr>
      <vt:lpstr>Concentration Applications</vt:lpstr>
      <vt:lpstr>Frogs</vt:lpstr>
      <vt:lpstr>Frogs</vt:lpstr>
      <vt:lpstr>Tail Bounds – Takeaways </vt:lpstr>
      <vt:lpstr>Applications</vt:lpstr>
      <vt:lpstr>Privacy Preservation</vt:lpstr>
      <vt:lpstr>Privacy Preservation with Randomness</vt:lpstr>
      <vt:lpstr>What’s the problem?</vt:lpstr>
      <vt:lpstr>Doing Better With Randomness</vt:lpstr>
      <vt:lpstr>Will it be private?</vt:lpstr>
      <vt:lpstr>But will it be accurate?</vt:lpstr>
      <vt:lpstr>But will it be accurate?</vt:lpstr>
      <vt:lpstr>Can we use Chernoff?</vt:lpstr>
      <vt:lpstr>A different inequality</vt:lpstr>
      <vt:lpstr> Can’t bound δ without bounding p</vt:lpstr>
      <vt:lpstr>Hoeffding’s Inequality</vt:lpstr>
      <vt:lpstr>Y=2(X-n/2) or X=(Y+n)/2</vt:lpstr>
      <vt:lpstr>Hoeffding’s Inequality</vt:lpstr>
      <vt:lpstr>Margin of Error</vt:lpstr>
      <vt:lpstr>How much do we lose?</vt:lpstr>
      <vt:lpstr>In The Real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35</cp:revision>
  <dcterms:created xsi:type="dcterms:W3CDTF">2021-05-20T16:10:50Z</dcterms:created>
  <dcterms:modified xsi:type="dcterms:W3CDTF">2021-05-21T05:00:55Z</dcterms:modified>
</cp:coreProperties>
</file>