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8" r:id="rId11"/>
    <p:sldId id="271" r:id="rId12"/>
    <p:sldId id="264" r:id="rId13"/>
    <p:sldId id="270" r:id="rId14"/>
    <p:sldId id="265" r:id="rId15"/>
    <p:sldId id="272" r:id="rId16"/>
    <p:sldId id="263" r:id="rId17"/>
    <p:sldId id="266" r:id="rId18"/>
    <p:sldId id="269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5067" autoAdjust="0"/>
  </p:normalViewPr>
  <p:slideViewPr>
    <p:cSldViewPr snapToGrid="0">
      <p:cViewPr>
        <p:scale>
          <a:sx n="85" d="100"/>
          <a:sy n="85" d="100"/>
        </p:scale>
        <p:origin x="595" y="-134"/>
      </p:cViewPr>
      <p:guideLst/>
    </p:cSldViewPr>
  </p:slideViewPr>
  <p:outlineViewPr>
    <p:cViewPr>
      <p:scale>
        <a:sx n="33" d="100"/>
        <a:sy n="33" d="100"/>
      </p:scale>
      <p:origin x="0" y="-116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7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6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5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18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91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7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9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6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60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6010C79-E3CF-49DB-92E8-7DFF034B23EF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910D1F8-334B-4A30-812B-6BEEFF4B38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5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AB66-1DD8-4794-A106-2B9A61113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Hodgepodge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17A7C-14DB-409D-8AF3-B27BC79757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Spring 21</a:t>
            </a:r>
          </a:p>
          <a:p>
            <a:r>
              <a:rPr lang="en-US" dirty="0"/>
              <a:t>Lecture 27</a:t>
            </a:r>
          </a:p>
        </p:txBody>
      </p:sp>
    </p:spTree>
    <p:extLst>
      <p:ext uri="{BB962C8B-B14F-4D97-AF65-F5344CB8AC3E}">
        <p14:creationId xmlns:p14="http://schemas.microsoft.com/office/powerpoint/2010/main" val="184080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3AA2-8FB8-40A0-8CC3-AF76DCA8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Variances, Still Independent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think about 2 dimensions.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(0,5)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? Which of these pictures are </a:t>
                </a:r>
                <a:r>
                  <a:rPr lang="en-US" dirty="0" err="1"/>
                  <a:t>i.i.d</a:t>
                </a:r>
                <a:r>
                  <a:rPr lang="en-US" dirty="0"/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3FAE902-CD43-48CA-BEA0-CDD33CA46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9" y="4191827"/>
            <a:ext cx="2907888" cy="2589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782F9-C2DF-48C2-AB79-B7F87FBB0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37" y="4191828"/>
            <a:ext cx="2972628" cy="2589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A44CC-29BC-420B-B9AE-D17923332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22" y="4226088"/>
            <a:ext cx="2516913" cy="2521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75CA8-3674-49A9-A97B-D94423485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4191829"/>
            <a:ext cx="2870123" cy="258958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EDB7D1-9AD1-4506-A988-850F49DA3E32}"/>
                  </a:ext>
                </a:extLst>
              </p:cNvPr>
              <p:cNvSpPr txBox="1"/>
              <p:nvPr/>
            </p:nvSpPr>
            <p:spPr>
              <a:xfrm>
                <a:off x="521829" y="3640800"/>
                <a:ext cx="2774577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EDB7D1-9AD1-4506-A988-850F49DA3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29" y="3640800"/>
                <a:ext cx="2774577" cy="585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65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3192-2845-42EF-B860-BBB51A19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dependence.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FA15-B913-4D7F-A2D2-93D84A2E3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introduce dependence, we need to know the mean vector and the covariance matrix to define the distribution</a:t>
            </a:r>
          </a:p>
          <a:p>
            <a:r>
              <a:rPr lang="en-US" dirty="0"/>
              <a:t>(instead of just the mean and the variance). </a:t>
            </a:r>
          </a:p>
          <a:p>
            <a:r>
              <a:rPr lang="en-US" dirty="0"/>
              <a:t>Let’s see a few examples…</a:t>
            </a:r>
          </a:p>
        </p:txBody>
      </p:sp>
    </p:spTree>
    <p:extLst>
      <p:ext uri="{BB962C8B-B14F-4D97-AF65-F5344CB8AC3E}">
        <p14:creationId xmlns:p14="http://schemas.microsoft.com/office/powerpoint/2010/main" val="424804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3AA2-8FB8-40A0-8CC3-AF76DCA8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think about 2 dimensions.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BUT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dependent.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? Which of these pictures are </a:t>
                </a:r>
                <a:r>
                  <a:rPr lang="en-US" dirty="0" err="1"/>
                  <a:t>i.i.d</a:t>
                </a:r>
                <a:r>
                  <a:rPr lang="en-US" dirty="0"/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931536-EBF8-4164-82B3-231DD3A31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9" y="4191827"/>
            <a:ext cx="2907888" cy="2589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4E762-A7E4-4518-AC71-7E615953A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4191829"/>
            <a:ext cx="2870123" cy="2589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C21AA-B821-4DBF-ADB7-8CF766E99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22" y="4226088"/>
            <a:ext cx="2516913" cy="2521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E40E6F-46E9-4986-978D-30336706D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07" y="4226088"/>
            <a:ext cx="2866857" cy="257695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16662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3AA2-8FB8-40A0-8CC3-AF76DCA8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think about 2 dimensions.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BUT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dependent.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? Which of these pictures are </a:t>
                </a:r>
                <a:r>
                  <a:rPr lang="en-US" dirty="0" err="1"/>
                  <a:t>i.i.d</a:t>
                </a:r>
                <a:r>
                  <a:rPr lang="en-US" dirty="0"/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931536-EBF8-4164-82B3-231DD3A31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9" y="4191827"/>
            <a:ext cx="2907888" cy="2589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D4E762-A7E4-4518-AC71-7E615953A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4191829"/>
            <a:ext cx="2870123" cy="2589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C21AA-B821-4DBF-ADB7-8CF766E99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22" y="4226088"/>
            <a:ext cx="2516913" cy="25210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AD64C-6087-4EEC-AB30-52F32E380E31}"/>
                  </a:ext>
                </a:extLst>
              </p:cNvPr>
              <p:cNvSpPr txBox="1"/>
              <p:nvPr/>
            </p:nvSpPr>
            <p:spPr>
              <a:xfrm>
                <a:off x="521829" y="3640800"/>
                <a:ext cx="2774577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AD64C-6087-4EEC-AB30-52F32E380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29" y="3640800"/>
                <a:ext cx="2774577" cy="585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4C02631-C44D-4AA5-8912-0574867D1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07" y="4226088"/>
            <a:ext cx="2866857" cy="257695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4319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3AA2-8FB8-40A0-8CC3-AF76DCA8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think about 2 dimensions.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BUT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dependent.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? Which of these pictures are </a:t>
                </a:r>
                <a:r>
                  <a:rPr lang="en-US" dirty="0" err="1"/>
                  <a:t>i.i.d</a:t>
                </a:r>
                <a:r>
                  <a:rPr lang="en-US" dirty="0"/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BDFDBC0-95E4-4320-B3E6-B5F4C56F7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9" y="4191827"/>
            <a:ext cx="2907888" cy="2589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F61C52-4251-4209-9C5B-2F78702A8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4191829"/>
            <a:ext cx="2870123" cy="2589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FA907-CCA6-4969-9B5F-5D80D63A0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22" y="4226088"/>
            <a:ext cx="2516913" cy="2521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8D932-C5E4-47C8-84B0-D200DA38B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07" y="4226088"/>
            <a:ext cx="2866857" cy="2576950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95791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3AA2-8FB8-40A0-8CC3-AF76DCA8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think about 2 dimensions.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BUT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dependent.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? Which of these pictures are </a:t>
                </a:r>
                <a:r>
                  <a:rPr lang="en-US" dirty="0" err="1"/>
                  <a:t>i.i.d</a:t>
                </a:r>
                <a:r>
                  <a:rPr lang="en-US" dirty="0"/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BDFDBC0-95E4-4320-B3E6-B5F4C56F7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9" y="4191827"/>
            <a:ext cx="2907888" cy="258958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F61C52-4251-4209-9C5B-2F78702A8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4191829"/>
            <a:ext cx="2870123" cy="2589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FA907-CCA6-4969-9B5F-5D80D63A0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22" y="4226088"/>
            <a:ext cx="2516913" cy="2521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8D932-C5E4-47C8-84B0-D200DA38B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07" y="4226088"/>
            <a:ext cx="2866857" cy="2576950"/>
          </a:xfrm>
          <a:prstGeom prst="rect">
            <a:avLst/>
          </a:prstGeom>
          <a:ln w="28575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FB2BA4-0E4F-4C1B-ACB8-DA1BD4F78B17}"/>
                  </a:ext>
                </a:extLst>
              </p:cNvPr>
              <p:cNvSpPr txBox="1"/>
              <p:nvPr/>
            </p:nvSpPr>
            <p:spPr>
              <a:xfrm>
                <a:off x="495834" y="3513582"/>
                <a:ext cx="2774577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FB2BA4-0E4F-4C1B-ACB8-DA1BD4F7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34" y="3513582"/>
                <a:ext cx="2774577" cy="585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549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67C2-B172-492B-BB7F-F0E18B59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Covariance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6DD4E4-453D-4DFD-9BB4-769EC88220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were those ellipses in those datasets?</a:t>
                </a:r>
              </a:p>
              <a:p>
                <a:r>
                  <a:rPr lang="en-US" dirty="0"/>
                  <a:t>How do we know how many standard deviations from the mean a 2D point is, for the independent,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ones</a:t>
                </a:r>
              </a:p>
              <a:p>
                <a:r>
                  <a:rPr lang="en-US" dirty="0"/>
                  <a:t>Well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the center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-direction.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the center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-direction.</a:t>
                </a:r>
              </a:p>
              <a:p>
                <a:r>
                  <a:rPr lang="en-US" dirty="0"/>
                  <a:t>So the number of standard deviations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That’s just the distance! </a:t>
                </a:r>
              </a:p>
              <a:p>
                <a:r>
                  <a:rPr lang="en-US" dirty="0"/>
                  <a:t>In general, the major/minor axes of those ellipses were the eigenvectors of the covariance matrix. And the associated eigenvalues tell you how the directions should be weighted.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6DD4E4-453D-4DFD-9BB4-769EC8822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515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B842-8543-4086-8865-B5A3E03B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ML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09367-CA22-4461-BC28-E5C5C628D6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You’re going to do a lot of conditional expectations, let’s talk about why…</a:t>
                </a:r>
              </a:p>
              <a:p>
                <a:r>
                  <a:rPr lang="en-US" dirty="0"/>
                  <a:t>Many problems in ML: Given a bunch of data points, you’ll find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that you hope will predict future points well. </a:t>
                </a:r>
              </a:p>
              <a:p>
                <a:r>
                  <a:rPr lang="en-US" dirty="0"/>
                  <a:t>We usually assume there is some true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of data points (e.g. all theoretical possible houses and their prices). </a:t>
                </a:r>
              </a:p>
              <a:p>
                <a:r>
                  <a:rPr lang="en-US" dirty="0"/>
                  <a:t>You get 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that you assume was sampled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is a lot like an MLE – it depends on the data, so before you knew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was,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random variable. You then want to figure out what the true error is if you knew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09367-CA22-4461-BC28-E5C5C628D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02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2762-8608-4B44-8C9E-32F3FD4C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ML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03DE07-8ADE-49C4-ADF1-C6EF838619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is a theoretical construct. What can we do instead? Get a second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drawn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dirty="0"/>
                  <a:t> (drawn independently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(or actually save part of your database before you start). </a:t>
                </a:r>
              </a:p>
              <a:p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error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error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But how confident can you be? You’ll make confidence intervals</a:t>
                </a:r>
              </a:p>
              <a:p>
                <a:r>
                  <a:rPr lang="en-US" dirty="0"/>
                  <a:t>(statements like the true error is within 5% of our estimate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</m:t>
                    </m:r>
                  </m:oMath>
                </a14:m>
                <a:r>
                  <a:rPr lang="en-US" dirty="0"/>
                  <a:t>) using concentration inequalities.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03DE07-8ADE-49C4-ADF1-C6EF838619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58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AC92-7F79-40C3-91F3-58BA7065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conditional expectations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3EE1E-2167-44CF-939B-C0E6C38D1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of the following process:</a:t>
                </a:r>
              </a:p>
              <a:p>
                <a:r>
                  <a:rPr lang="en-US" dirty="0"/>
                  <a:t>Flip a fair coin, if it’s heads, pick up a 4-sided die; if it’s tails, pick up a 6-sided die (both fair)</a:t>
                </a:r>
              </a:p>
              <a:p>
                <a:r>
                  <a:rPr lang="en-US" dirty="0"/>
                  <a:t>Roll that die independently 3 times.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be the results of the three rolls.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=5]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3EE1E-2167-44CF-939B-C0E6C38D1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45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3415-80D0-451F-9042-AA30B7EC3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05F0E-CD31-42D9-8C19-FE89E9468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Monday is a holiday, we’re listing changed office hours on a pinned Ed post. </a:t>
            </a:r>
          </a:p>
          <a:p>
            <a:r>
              <a:rPr lang="en-US" dirty="0"/>
              <a:t>Remember to find groups for the final (unless you want to work alone, of course). Ed post up – also consider filling out if you’re a group of two and want a third person. </a:t>
            </a:r>
          </a:p>
          <a:p>
            <a:r>
              <a:rPr lang="en-US" dirty="0"/>
              <a:t>We’ve made it through the core content!</a:t>
            </a:r>
          </a:p>
          <a:p>
            <a:pPr lvl="1"/>
            <a:r>
              <a:rPr lang="en-US" dirty="0"/>
              <a:t>Today we’re revisiting some old topics</a:t>
            </a:r>
          </a:p>
          <a:p>
            <a:pPr lvl="1"/>
            <a:r>
              <a:rPr lang="en-US" dirty="0"/>
              <a:t>Wednesday is an application lecture (probability and algorithms)</a:t>
            </a:r>
          </a:p>
          <a:p>
            <a:pPr lvl="1"/>
            <a:r>
              <a:rPr lang="en-US" dirty="0"/>
              <a:t>Friday will be a “victory lap” (wrap up the course/put it into context of what comes next/answer lingering questions).</a:t>
            </a:r>
          </a:p>
          <a:p>
            <a:pPr lvl="1"/>
            <a:r>
              <a:rPr lang="en-US" sz="2800" dirty="0"/>
              <a:t>Concept checks for this week due Tuesday (because of holiday)</a:t>
            </a:r>
          </a:p>
        </p:txBody>
      </p:sp>
    </p:spTree>
    <p:extLst>
      <p:ext uri="{BB962C8B-B14F-4D97-AF65-F5344CB8AC3E}">
        <p14:creationId xmlns:p14="http://schemas.microsoft.com/office/powerpoint/2010/main" val="420406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7394-7CC2-407D-9E07-DE63E30B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conditional expectations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278BCA-E4EC-4A2D-BFAF-4F0AB41E9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be the </a:t>
                </a:r>
                <a:r>
                  <a:rPr lang="en-US" dirty="0">
                    <a:latin typeface="Cambria Math" panose="02040503050406030204" pitchFamily="18" charset="0"/>
                  </a:rPr>
                  <a:t>event </a:t>
                </a:r>
                <a:r>
                  <a:rPr lang="en-US" b="0" dirty="0">
                    <a:latin typeface="Cambria Math" panose="02040503050406030204" pitchFamily="18" charset="0"/>
                  </a:rPr>
                  <a:t>“the four sided die was chosen”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⋅2.5+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⋅3.5=3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=5]</m:t>
                    </m:r>
                  </m:oMath>
                </a14:m>
                <a:r>
                  <a:rPr lang="en-US" dirty="0"/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 tells us we’re using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r>
                  <a:rPr lang="en-US" dirty="0"/>
                  <a:t> We aren’t sure which die we got, but…is it still 50/50?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278BCA-E4EC-4A2D-BFAF-4F0AB41E9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628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6568-E116-456D-ADEF-42A769A4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688C0-87B6-43BF-BB36-268681294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1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be the event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=1“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5/24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(we could also get this with LTP, but it’s good confirmation)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E688C0-87B6-43BF-BB36-268681294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633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20E8-9FF4-4CD9-999D-7D4F777B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17590A-C19A-4A2A-9767-0D5D0461A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=1∩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</m:oMath>
                </a14:m>
                <a:endParaRPr lang="en-US" sz="2400" dirty="0"/>
              </a:p>
              <a:p>
                <a:r>
                  <a:rPr lang="en-US" dirty="0"/>
                  <a:t>Wait what?</a:t>
                </a:r>
              </a:p>
              <a:p>
                <a:r>
                  <a:rPr lang="en-US" dirty="0"/>
                  <a:t>This is the LTE, applied in the space where we’ve 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Everything </a:t>
                </a:r>
                <a:r>
                  <a:rPr lang="en-US" dirty="0"/>
                  <a:t>is conditioned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Beyond that conditioning, it’s LTE.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⋅2.5+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⋅3.5=2.9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little lower than the unconditioned expectation. Because seeing a 1 has made it ever so slightly more probable that we’re using the 4-sided die.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17590A-C19A-4A2A-9767-0D5D0461A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86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A0921-CB96-4274-A498-4F6D6D41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E005-FEA3-4B7E-8ED2-AF4CABF16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 a topic or two that you got a small taste of, but show up much more frequently in ML.</a:t>
            </a:r>
          </a:p>
          <a:p>
            <a:endParaRPr lang="en-US" dirty="0"/>
          </a:p>
          <a:p>
            <a:r>
              <a:rPr lang="en-US" dirty="0"/>
              <a:t>Random Vectors</a:t>
            </a:r>
          </a:p>
          <a:p>
            <a:r>
              <a:rPr lang="en-US" dirty="0"/>
              <a:t>More on Covariance</a:t>
            </a:r>
          </a:p>
          <a:p>
            <a:r>
              <a:rPr lang="en-US" dirty="0"/>
              <a:t>Multidimensional </a:t>
            </a:r>
            <a:r>
              <a:rPr lang="en-US" dirty="0" err="1"/>
              <a:t>Guassians</a:t>
            </a:r>
            <a:endParaRPr lang="en-US" dirty="0"/>
          </a:p>
          <a:p>
            <a:r>
              <a:rPr lang="en-US" dirty="0"/>
              <a:t>More on Conditioning</a:t>
            </a:r>
          </a:p>
        </p:txBody>
      </p:sp>
    </p:spTree>
    <p:extLst>
      <p:ext uri="{BB962C8B-B14F-4D97-AF65-F5344CB8AC3E}">
        <p14:creationId xmlns:p14="http://schemas.microsoft.com/office/powerpoint/2010/main" val="407198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A4ED-56BD-4059-A918-E92FA382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Preliminary: Random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2C434-0583-48EA-ABC9-ED1365388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ML, our data points are often multidimensional.</a:t>
            </a:r>
          </a:p>
          <a:p>
            <a:r>
              <a:rPr lang="en-US" dirty="0"/>
              <a:t>For example: </a:t>
            </a:r>
          </a:p>
          <a:p>
            <a:r>
              <a:rPr lang="en-US" dirty="0"/>
              <a:t>To predict housing prices, each data point might have: number of rooms, number of bathrooms, square footage, zip code, year built, …</a:t>
            </a:r>
          </a:p>
          <a:p>
            <a:r>
              <a:rPr lang="en-US" dirty="0"/>
              <a:t>To make movie recommendations, each data point might have: ratings of existing movies, whether you started a movie and stopped after 10 minutes,…</a:t>
            </a:r>
          </a:p>
          <a:p>
            <a:endParaRPr lang="en-US" dirty="0"/>
          </a:p>
          <a:p>
            <a:r>
              <a:rPr lang="en-US" dirty="0"/>
              <a:t>A single data point is a full vector</a:t>
            </a:r>
          </a:p>
        </p:txBody>
      </p:sp>
    </p:spTree>
    <p:extLst>
      <p:ext uri="{BB962C8B-B14F-4D97-AF65-F5344CB8AC3E}">
        <p14:creationId xmlns:p14="http://schemas.microsoft.com/office/powerpoint/2010/main" val="148805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5B14-1C23-43D5-9A8E-2AF20E35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Preliminary: Random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0F588-D03A-4774-8614-CF23FA1627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random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vector where each entry is a random variable.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a vector, where each entry is the expectation of that entry. </a:t>
                </a:r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uniform vector from the sample space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0,2,4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80F588-D03A-4774-8614-CF23FA162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0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198B4-EB13-4769-A16A-BBEF22BC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A68955-1D2C-4684-A101-CCFB5C8A63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Covariance?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We’ll want to talk about covariance between entries:</a:t>
                </a:r>
              </a:p>
              <a:p>
                <a:r>
                  <a:rPr lang="en-US" dirty="0"/>
                  <a:t>Define the “covariance matrix”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A68955-1D2C-4684-A101-CCFB5C8A6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43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3AA2-8FB8-40A0-8CC3-AF76DCA8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think about 2 dimensions.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? Which of these pictures are 200 </a:t>
                </a:r>
                <a:r>
                  <a:rPr lang="en-US" dirty="0" err="1"/>
                  <a:t>i.i.d</a:t>
                </a:r>
                <a:r>
                  <a:rPr lang="en-US" dirty="0"/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A9B4562-93DD-4D09-9A23-D8386E88D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9" y="4191827"/>
            <a:ext cx="2907888" cy="2589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A72E5-A1CB-466B-8020-D43ADFF28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37" y="4191828"/>
            <a:ext cx="2972628" cy="2589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F79402-6B3F-4F72-8E2C-4F22EFF3D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4191829"/>
            <a:ext cx="2870123" cy="2589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0DA046-DAFB-48E9-9AF4-2A38A394C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22" y="4226088"/>
            <a:ext cx="2516913" cy="25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0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3AA2-8FB8-40A0-8CC3-AF76DCA8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think about 2 dimensions.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? Which of these pictures are 200 </a:t>
                </a:r>
                <a:r>
                  <a:rPr lang="en-US" dirty="0" err="1"/>
                  <a:t>i.i.d</a:t>
                </a:r>
                <a:r>
                  <a:rPr lang="en-US" dirty="0"/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A9B4562-93DD-4D09-9A23-D8386E88D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9" y="4191827"/>
            <a:ext cx="2907888" cy="2589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F79402-6B3F-4F72-8E2C-4F22EFF3D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4191829"/>
            <a:ext cx="2870123" cy="2589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0DA046-DAFB-48E9-9AF4-2A38A394C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22" y="4226088"/>
            <a:ext cx="2516913" cy="2521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A72E5-A1CB-466B-8020-D43ADFF28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37" y="4191828"/>
            <a:ext cx="2972628" cy="258958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853149-7FAE-40BA-BBF0-4E570F0DF92E}"/>
                  </a:ext>
                </a:extLst>
              </p:cNvPr>
              <p:cNvSpPr txBox="1"/>
              <p:nvPr/>
            </p:nvSpPr>
            <p:spPr>
              <a:xfrm>
                <a:off x="219635" y="3381831"/>
                <a:ext cx="2774577" cy="58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853149-7FAE-40BA-BBF0-4E570F0DF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" y="3381831"/>
                <a:ext cx="2774577" cy="585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65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3AA2-8FB8-40A0-8CC3-AF76DCA8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Unequal Variances, Still Independent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think about 2 dimensions.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(0,5)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independent.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? Which of these pictures are </a:t>
                </a:r>
                <a:r>
                  <a:rPr lang="en-US" dirty="0" err="1"/>
                  <a:t>i.i.d</a:t>
                </a:r>
                <a:r>
                  <a:rPr lang="en-US" dirty="0"/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513CA5-33FE-40B4-9CFE-8182464C8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3FAE902-CD43-48CA-BEA0-CDD33CA46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9" y="4191827"/>
            <a:ext cx="2907888" cy="2589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782F9-C2DF-48C2-AB79-B7F87FBB0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37" y="4191828"/>
            <a:ext cx="2972628" cy="2589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75CA8-3674-49A9-A97B-D94423485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5" y="4191829"/>
            <a:ext cx="2870123" cy="2589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A44CC-29BC-420B-B9AE-D17923332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922" y="4226088"/>
            <a:ext cx="2516913" cy="25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98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1508</TotalTime>
  <Words>1425</Words>
  <Application>Microsoft Office PowerPoint</Application>
  <PresentationFormat>Widescreen</PresentationFormat>
  <Paragraphs>128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Hodgepodge</vt:lpstr>
      <vt:lpstr>Announcements</vt:lpstr>
      <vt:lpstr>Today</vt:lpstr>
      <vt:lpstr>Preliminary: Random Vectors</vt:lpstr>
      <vt:lpstr>Preliminary: Random Vector</vt:lpstr>
      <vt:lpstr>Covariance Matrix</vt:lpstr>
      <vt:lpstr>Covariance</vt:lpstr>
      <vt:lpstr>Covariance</vt:lpstr>
      <vt:lpstr>Unequal Variances, Still Independent</vt:lpstr>
      <vt:lpstr>Unequal Variances, Still Independent</vt:lpstr>
      <vt:lpstr>What about dependence.</vt:lpstr>
      <vt:lpstr>Dependence</vt:lpstr>
      <vt:lpstr>Dependence</vt:lpstr>
      <vt:lpstr>Dependence</vt:lpstr>
      <vt:lpstr>Dependence</vt:lpstr>
      <vt:lpstr>Using the Covariance Matrix</vt:lpstr>
      <vt:lpstr>Probability and ML</vt:lpstr>
      <vt:lpstr>Probability and ML</vt:lpstr>
      <vt:lpstr>Practice with conditional expectations</vt:lpstr>
      <vt:lpstr>Using conditional expectations</vt:lpstr>
      <vt:lpstr>Setup</vt:lpstr>
      <vt:lpstr>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26</cp:revision>
  <dcterms:created xsi:type="dcterms:W3CDTF">2021-05-27T15:16:48Z</dcterms:created>
  <dcterms:modified xsi:type="dcterms:W3CDTF">2021-05-28T16:25:07Z</dcterms:modified>
</cp:coreProperties>
</file>