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89" r:id="rId4"/>
    <p:sldId id="257" r:id="rId5"/>
    <p:sldId id="258" r:id="rId6"/>
    <p:sldId id="259" r:id="rId7"/>
    <p:sldId id="272" r:id="rId8"/>
    <p:sldId id="273" r:id="rId9"/>
    <p:sldId id="274" r:id="rId10"/>
    <p:sldId id="285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6" r:id="rId21"/>
    <p:sldId id="284" r:id="rId22"/>
    <p:sldId id="2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>
        <p:scale>
          <a:sx n="80" d="100"/>
          <a:sy n="80" d="100"/>
        </p:scale>
        <p:origin x="787" y="1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A909E9B-BB5B-4926-92EF-F13E0D1A5E96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CFB5-D24A-49F9-A963-889398DD9D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407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9E9B-BB5B-4926-92EF-F13E0D1A5E96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CFB5-D24A-49F9-A963-889398DD9D6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66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9E9B-BB5B-4926-92EF-F13E0D1A5E96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CFB5-D24A-49F9-A963-889398DD9D6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081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03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9E9B-BB5B-4926-92EF-F13E0D1A5E96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CFB5-D24A-49F9-A963-889398DD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0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9E9B-BB5B-4926-92EF-F13E0D1A5E96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CFB5-D24A-49F9-A963-889398DD9D6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6919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9E9B-BB5B-4926-92EF-F13E0D1A5E96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CFB5-D24A-49F9-A963-889398DD9D6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670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9E9B-BB5B-4926-92EF-F13E0D1A5E96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CFB5-D24A-49F9-A963-889398DD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5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9E9B-BB5B-4926-92EF-F13E0D1A5E96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CFB5-D24A-49F9-A963-889398DD9D6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84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9E9B-BB5B-4926-92EF-F13E0D1A5E96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CFB5-D24A-49F9-A963-889398DD9D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710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9E9B-BB5B-4926-92EF-F13E0D1A5E96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CFB5-D24A-49F9-A963-889398DD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1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9E9B-BB5B-4926-92EF-F13E0D1A5E96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CFB5-D24A-49F9-A963-889398DD9D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3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A909E9B-BB5B-4926-92EF-F13E0D1A5E96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9E9CFB5-D24A-49F9-A963-889398DD9D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78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wWBy6J5gz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AD042-C57D-4704-8EFC-00AF3EF062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Randomized Algorithms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16754A-2B88-48FA-865F-0D572DFC33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Spring 21</a:t>
            </a:r>
          </a:p>
          <a:p>
            <a:r>
              <a:rPr lang="en-US" dirty="0"/>
              <a:t>Lecture 28</a:t>
            </a:r>
          </a:p>
        </p:txBody>
      </p:sp>
    </p:spTree>
    <p:extLst>
      <p:ext uri="{BB962C8B-B14F-4D97-AF65-F5344CB8AC3E}">
        <p14:creationId xmlns:p14="http://schemas.microsoft.com/office/powerpoint/2010/main" val="423822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092A5-30C5-4AF0-B2BF-027716A76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leads to a good time?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F8D14D3B-D3EA-4A01-A602-FC2F2A8F7E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6352933"/>
              </p:ext>
            </p:extLst>
          </p:nvPr>
        </p:nvGraphicFramePr>
        <p:xfrm>
          <a:off x="660447" y="1654252"/>
          <a:ext cx="932761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402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2879061878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455065897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9" name="Left Brace 8">
            <a:extLst>
              <a:ext uri="{FF2B5EF4-FFF2-40B4-BE49-F238E27FC236}">
                <a16:creationId xmlns:a16="http://schemas.microsoft.com/office/drawing/2014/main" id="{A939D527-B9A1-4988-AA89-3E8BB8046BAC}"/>
              </a:ext>
            </a:extLst>
          </p:cNvPr>
          <p:cNvSpPr/>
          <p:nvPr/>
        </p:nvSpPr>
        <p:spPr>
          <a:xfrm rot="10800000">
            <a:off x="10050585" y="1891323"/>
            <a:ext cx="523630" cy="3813908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858924-A159-4BCB-BEB8-44E9935AD56C}"/>
                  </a:ext>
                </a:extLst>
              </p:cNvPr>
              <p:cNvSpPr txBox="1"/>
              <p:nvPr/>
            </p:nvSpPr>
            <p:spPr>
              <a:xfrm>
                <a:off x="10824308" y="3087077"/>
                <a:ext cx="1195754" cy="1930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Cut in half is ideal.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levels.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858924-A159-4BCB-BEB8-44E9935AD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4308" y="3087077"/>
                <a:ext cx="1195754" cy="1930465"/>
              </a:xfrm>
              <a:prstGeom prst="rect">
                <a:avLst/>
              </a:prstGeom>
              <a:blipFill>
                <a:blip r:embed="rId2"/>
                <a:stretch>
                  <a:fillRect l="-8163" t="-2524" r="-11224" b="-6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eft Brace 12">
            <a:extLst>
              <a:ext uri="{FF2B5EF4-FFF2-40B4-BE49-F238E27FC236}">
                <a16:creationId xmlns:a16="http://schemas.microsoft.com/office/drawing/2014/main" id="{DB3944DF-0057-43AD-9F16-485CB4AE7B50}"/>
              </a:ext>
            </a:extLst>
          </p:cNvPr>
          <p:cNvSpPr/>
          <p:nvPr/>
        </p:nvSpPr>
        <p:spPr>
          <a:xfrm rot="16200000">
            <a:off x="5302741" y="1512275"/>
            <a:ext cx="492370" cy="8878281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C90250-F539-4670-9F39-7120FBBCD5B8}"/>
                  </a:ext>
                </a:extLst>
              </p:cNvPr>
              <p:cNvSpPr txBox="1"/>
              <p:nvPr/>
            </p:nvSpPr>
            <p:spPr>
              <a:xfrm>
                <a:off x="1739708" y="6252506"/>
                <a:ext cx="74668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work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elements remaining. --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per level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C90250-F539-4670-9F39-7120FBBCD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708" y="6252506"/>
                <a:ext cx="7466867" cy="461665"/>
              </a:xfrm>
              <a:prstGeom prst="rect">
                <a:avLst/>
              </a:prstGeom>
              <a:blipFill>
                <a:blip r:embed="rId3"/>
                <a:stretch>
                  <a:fillRect l="-163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6464C-A0B8-4ACD-8CFE-04DB9ADF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741680"/>
          </a:xfrm>
        </p:spPr>
        <p:txBody>
          <a:bodyPr/>
          <a:lstStyle/>
          <a:p>
            <a:r>
              <a:rPr lang="en-US" dirty="0"/>
              <a:t>Pivots closer to the middle would be better.</a:t>
            </a:r>
          </a:p>
        </p:txBody>
      </p:sp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121C23BD-8F95-4B49-B0FD-8FABC0DDC9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9256385"/>
              </p:ext>
            </p:extLst>
          </p:nvPr>
        </p:nvGraphicFramePr>
        <p:xfrm>
          <a:off x="703306" y="2435305"/>
          <a:ext cx="41456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402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>
            <a:extLst>
              <a:ext uri="{FF2B5EF4-FFF2-40B4-BE49-F238E27FC236}">
                <a16:creationId xmlns:a16="http://schemas.microsoft.com/office/drawing/2014/main" id="{90D45410-CBC7-4061-B9EE-0F5A2744ED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9614503"/>
              </p:ext>
            </p:extLst>
          </p:nvPr>
        </p:nvGraphicFramePr>
        <p:xfrm>
          <a:off x="5842457" y="2435594"/>
          <a:ext cx="41456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402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8" name="Content Placeholder 6">
            <a:extLst>
              <a:ext uri="{FF2B5EF4-FFF2-40B4-BE49-F238E27FC236}">
                <a16:creationId xmlns:a16="http://schemas.microsoft.com/office/drawing/2014/main" id="{89C611B9-A5B5-435A-96F9-33584ADFB3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097211"/>
              </p:ext>
            </p:extLst>
          </p:nvPr>
        </p:nvGraphicFramePr>
        <p:xfrm>
          <a:off x="703306" y="3213703"/>
          <a:ext cx="207280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402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9" name="Content Placeholder 6">
            <a:extLst>
              <a:ext uri="{FF2B5EF4-FFF2-40B4-BE49-F238E27FC236}">
                <a16:creationId xmlns:a16="http://schemas.microsoft.com/office/drawing/2014/main" id="{50EBF316-02E3-4D79-83A8-7BBE30D2D7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5099819"/>
              </p:ext>
            </p:extLst>
          </p:nvPr>
        </p:nvGraphicFramePr>
        <p:xfrm>
          <a:off x="7915261" y="3213703"/>
          <a:ext cx="207280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402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0" name="Content Placeholder 6">
            <a:extLst>
              <a:ext uri="{FF2B5EF4-FFF2-40B4-BE49-F238E27FC236}">
                <a16:creationId xmlns:a16="http://schemas.microsoft.com/office/drawing/2014/main" id="{5D0A30A7-FE6A-4651-9C52-E7F537CC1A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582050"/>
              </p:ext>
            </p:extLst>
          </p:nvPr>
        </p:nvGraphicFramePr>
        <p:xfrm>
          <a:off x="3784072" y="3216358"/>
          <a:ext cx="10364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402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1" name="Content Placeholder 6">
            <a:extLst>
              <a:ext uri="{FF2B5EF4-FFF2-40B4-BE49-F238E27FC236}">
                <a16:creationId xmlns:a16="http://schemas.microsoft.com/office/drawing/2014/main" id="{FC0BF650-257C-46E8-A3A9-F403214FD9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251679"/>
              </p:ext>
            </p:extLst>
          </p:nvPr>
        </p:nvGraphicFramePr>
        <p:xfrm>
          <a:off x="5828436" y="3189653"/>
          <a:ext cx="10364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402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50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BB6F5-BC6F-4E13-ADF2-9CA2AF05C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at each level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10DAD9-EA7C-4743-8657-ACF78ABD76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much work do those splits do?</a:t>
                </a:r>
              </a:p>
              <a:p>
                <a:r>
                  <a:rPr lang="en-US" dirty="0"/>
                  <a:t>Each call choose a pivot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total per level)</a:t>
                </a:r>
              </a:p>
              <a:p>
                <a:r>
                  <a:rPr lang="en-US" dirty="0"/>
                  <a:t>Each element is compared to the pivot and possibly swapped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per element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per level)</a:t>
                </a:r>
              </a:p>
              <a:p>
                <a:r>
                  <a:rPr lang="en-US" dirty="0"/>
                  <a:t>So as long as we need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levels, we’ll get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running time we need.</a:t>
                </a:r>
              </a:p>
              <a:p>
                <a:endParaRPr lang="en-US" dirty="0"/>
              </a:p>
              <a:p>
                <a:r>
                  <a:rPr lang="en-US" dirty="0"/>
                  <a:t>We only get the perfect pivot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. That’s not very likely…maybe we can settle for something more likely.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10DAD9-EA7C-4743-8657-ACF78ABD76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1372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8E835-17B6-482E-93E5-E7DBAA81A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an element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6FA81C-22FF-4B14-A020-6D1233A8E7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858051"/>
              </a:xfrm>
            </p:spPr>
            <p:txBody>
              <a:bodyPr/>
              <a:lstStyle/>
              <a:p>
                <a:r>
                  <a:rPr lang="en-US" dirty="0"/>
                  <a:t>Let’s focus on one element of the array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recursion will stop when every element is all alone in their own subarray. </a:t>
                </a:r>
              </a:p>
              <a:p>
                <a:r>
                  <a:rPr lang="en-US" dirty="0"/>
                  <a:t>Call an iteration “good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” if the array containing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 the next step is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the size it was in the current step.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6FA81C-22FF-4B14-A020-6D1233A8E7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858051"/>
              </a:xfrm>
              <a:blipFill>
                <a:blip r:embed="rId2"/>
                <a:stretch>
                  <a:fillRect l="-708" t="-3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4F1D19D-A2BD-489C-AEA2-F0068D73C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392394"/>
              </p:ext>
            </p:extLst>
          </p:nvPr>
        </p:nvGraphicFramePr>
        <p:xfrm>
          <a:off x="711200" y="4471050"/>
          <a:ext cx="1090556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598">
                  <a:extLst>
                    <a:ext uri="{9D8B030D-6E8A-4147-A177-3AD203B41FA5}">
                      <a16:colId xmlns:a16="http://schemas.microsoft.com/office/drawing/2014/main" val="1622655299"/>
                    </a:ext>
                  </a:extLst>
                </a:gridCol>
                <a:gridCol w="681598">
                  <a:extLst>
                    <a:ext uri="{9D8B030D-6E8A-4147-A177-3AD203B41FA5}">
                      <a16:colId xmlns:a16="http://schemas.microsoft.com/office/drawing/2014/main" val="3196970388"/>
                    </a:ext>
                  </a:extLst>
                </a:gridCol>
                <a:gridCol w="681598">
                  <a:extLst>
                    <a:ext uri="{9D8B030D-6E8A-4147-A177-3AD203B41FA5}">
                      <a16:colId xmlns:a16="http://schemas.microsoft.com/office/drawing/2014/main" val="2524712289"/>
                    </a:ext>
                  </a:extLst>
                </a:gridCol>
                <a:gridCol w="681598">
                  <a:extLst>
                    <a:ext uri="{9D8B030D-6E8A-4147-A177-3AD203B41FA5}">
                      <a16:colId xmlns:a16="http://schemas.microsoft.com/office/drawing/2014/main" val="2459639967"/>
                    </a:ext>
                  </a:extLst>
                </a:gridCol>
                <a:gridCol w="681598">
                  <a:extLst>
                    <a:ext uri="{9D8B030D-6E8A-4147-A177-3AD203B41FA5}">
                      <a16:colId xmlns:a16="http://schemas.microsoft.com/office/drawing/2014/main" val="290995885"/>
                    </a:ext>
                  </a:extLst>
                </a:gridCol>
                <a:gridCol w="681598">
                  <a:extLst>
                    <a:ext uri="{9D8B030D-6E8A-4147-A177-3AD203B41FA5}">
                      <a16:colId xmlns:a16="http://schemas.microsoft.com/office/drawing/2014/main" val="220059316"/>
                    </a:ext>
                  </a:extLst>
                </a:gridCol>
                <a:gridCol w="681598">
                  <a:extLst>
                    <a:ext uri="{9D8B030D-6E8A-4147-A177-3AD203B41FA5}">
                      <a16:colId xmlns:a16="http://schemas.microsoft.com/office/drawing/2014/main" val="2604004292"/>
                    </a:ext>
                  </a:extLst>
                </a:gridCol>
                <a:gridCol w="681598">
                  <a:extLst>
                    <a:ext uri="{9D8B030D-6E8A-4147-A177-3AD203B41FA5}">
                      <a16:colId xmlns:a16="http://schemas.microsoft.com/office/drawing/2014/main" val="759396362"/>
                    </a:ext>
                  </a:extLst>
                </a:gridCol>
                <a:gridCol w="681598">
                  <a:extLst>
                    <a:ext uri="{9D8B030D-6E8A-4147-A177-3AD203B41FA5}">
                      <a16:colId xmlns:a16="http://schemas.microsoft.com/office/drawing/2014/main" val="1816378745"/>
                    </a:ext>
                  </a:extLst>
                </a:gridCol>
                <a:gridCol w="681598">
                  <a:extLst>
                    <a:ext uri="{9D8B030D-6E8A-4147-A177-3AD203B41FA5}">
                      <a16:colId xmlns:a16="http://schemas.microsoft.com/office/drawing/2014/main" val="2082790819"/>
                    </a:ext>
                  </a:extLst>
                </a:gridCol>
                <a:gridCol w="681598">
                  <a:extLst>
                    <a:ext uri="{9D8B030D-6E8A-4147-A177-3AD203B41FA5}">
                      <a16:colId xmlns:a16="http://schemas.microsoft.com/office/drawing/2014/main" val="1685745624"/>
                    </a:ext>
                  </a:extLst>
                </a:gridCol>
                <a:gridCol w="681598">
                  <a:extLst>
                    <a:ext uri="{9D8B030D-6E8A-4147-A177-3AD203B41FA5}">
                      <a16:colId xmlns:a16="http://schemas.microsoft.com/office/drawing/2014/main" val="3751310275"/>
                    </a:ext>
                  </a:extLst>
                </a:gridCol>
                <a:gridCol w="681598">
                  <a:extLst>
                    <a:ext uri="{9D8B030D-6E8A-4147-A177-3AD203B41FA5}">
                      <a16:colId xmlns:a16="http://schemas.microsoft.com/office/drawing/2014/main" val="4139558425"/>
                    </a:ext>
                  </a:extLst>
                </a:gridCol>
                <a:gridCol w="681598">
                  <a:extLst>
                    <a:ext uri="{9D8B030D-6E8A-4147-A177-3AD203B41FA5}">
                      <a16:colId xmlns:a16="http://schemas.microsoft.com/office/drawing/2014/main" val="3635724757"/>
                    </a:ext>
                  </a:extLst>
                </a:gridCol>
                <a:gridCol w="681598">
                  <a:extLst>
                    <a:ext uri="{9D8B030D-6E8A-4147-A177-3AD203B41FA5}">
                      <a16:colId xmlns:a16="http://schemas.microsoft.com/office/drawing/2014/main" val="484480278"/>
                    </a:ext>
                  </a:extLst>
                </a:gridCol>
                <a:gridCol w="681598">
                  <a:extLst>
                    <a:ext uri="{9D8B030D-6E8A-4147-A177-3AD203B41FA5}">
                      <a16:colId xmlns:a16="http://schemas.microsoft.com/office/drawing/2014/main" val="40418583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027131"/>
                  </a:ext>
                </a:extLst>
              </a:tr>
            </a:tbl>
          </a:graphicData>
        </a:graphic>
      </p:graphicFrame>
      <p:sp>
        <p:nvSpPr>
          <p:cNvPr id="5" name="Left Brace 4">
            <a:extLst>
              <a:ext uri="{FF2B5EF4-FFF2-40B4-BE49-F238E27FC236}">
                <a16:creationId xmlns:a16="http://schemas.microsoft.com/office/drawing/2014/main" id="{0989C4AB-2A40-47E5-A766-76994DDBAFBA}"/>
              </a:ext>
            </a:extLst>
          </p:cNvPr>
          <p:cNvSpPr/>
          <p:nvPr/>
        </p:nvSpPr>
        <p:spPr>
          <a:xfrm rot="16200000">
            <a:off x="1723294" y="3978940"/>
            <a:ext cx="625231" cy="2649416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9E774E01-642B-410B-B8A3-28E74EE22F9D}"/>
              </a:ext>
            </a:extLst>
          </p:cNvPr>
          <p:cNvSpPr/>
          <p:nvPr/>
        </p:nvSpPr>
        <p:spPr>
          <a:xfrm rot="16200000">
            <a:off x="9979445" y="3978941"/>
            <a:ext cx="625231" cy="2649416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7D682CE2-D1F6-4977-9739-2B902885F208}"/>
              </a:ext>
            </a:extLst>
          </p:cNvPr>
          <p:cNvSpPr/>
          <p:nvPr/>
        </p:nvSpPr>
        <p:spPr>
          <a:xfrm rot="16200000">
            <a:off x="5826369" y="2611247"/>
            <a:ext cx="625231" cy="5384801"/>
          </a:xfrm>
          <a:prstGeom prst="lef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113F4D-AED4-418D-A5AB-F74DDBCF5973}"/>
                  </a:ext>
                </a:extLst>
              </p:cNvPr>
              <p:cNvSpPr txBox="1"/>
              <p:nvPr/>
            </p:nvSpPr>
            <p:spPr>
              <a:xfrm>
                <a:off x="633046" y="5697415"/>
                <a:ext cx="28135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Pivot here: might leave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 a big subarray (if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big)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113F4D-AED4-418D-A5AB-F74DDBCF5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46" y="5697415"/>
                <a:ext cx="2813537" cy="646331"/>
              </a:xfrm>
              <a:prstGeom prst="rect">
                <a:avLst/>
              </a:prstGeom>
              <a:blipFill>
                <a:blip r:embed="rId3"/>
                <a:stretch>
                  <a:fillRect l="-1952" t="-5660" r="-108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94C5EF-7860-4968-85E1-FBD20BE7D3C6}"/>
                  </a:ext>
                </a:extLst>
              </p:cNvPr>
              <p:cNvSpPr txBox="1"/>
              <p:nvPr/>
            </p:nvSpPr>
            <p:spPr>
              <a:xfrm>
                <a:off x="8885291" y="5675530"/>
                <a:ext cx="29940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Pivot here: might leave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 a big subarray (if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small)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94C5EF-7860-4968-85E1-FBD20BE7D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291" y="5675530"/>
                <a:ext cx="2994094" cy="646331"/>
              </a:xfrm>
              <a:prstGeom prst="rect">
                <a:avLst/>
              </a:prstGeom>
              <a:blipFill>
                <a:blip r:embed="rId4"/>
                <a:stretch>
                  <a:fillRect l="-1833" t="-4717" r="-122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9C724A-81D5-4C4F-84FC-A1C57D8F05FD}"/>
                  </a:ext>
                </a:extLst>
              </p:cNvPr>
              <p:cNvSpPr txBox="1"/>
              <p:nvPr/>
            </p:nvSpPr>
            <p:spPr>
              <a:xfrm>
                <a:off x="4051475" y="5618476"/>
                <a:ext cx="44438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Pivot here: both subarrays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≤3/4</m:t>
                    </m:r>
                  </m:oMath>
                </a14:m>
                <a:r>
                  <a:rPr lang="en-US" dirty="0"/>
                  <a:t> size. </a:t>
                </a:r>
              </a:p>
              <a:p>
                <a:r>
                  <a:rPr lang="en-US" b="0" dirty="0"/>
                  <a:t>Must be good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9C724A-81D5-4C4F-84FC-A1C57D8F0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475" y="5618476"/>
                <a:ext cx="4443847" cy="646331"/>
              </a:xfrm>
              <a:prstGeom prst="rect">
                <a:avLst/>
              </a:prstGeom>
              <a:blipFill>
                <a:blip r:embed="rId5"/>
                <a:stretch>
                  <a:fillRect l="-1235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5616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4AC65EA-1C92-4C87-86EE-9F8F3DA1488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Good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4AC65EA-1C92-4C87-86EE-9F8F3DA148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5DD576-14F9-4529-8FA8-763D873F76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At least half of the potential pivots guarantee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ends up with a good iteration. So we’ll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good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iteration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≥1/2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It’s actually quite a bit more than half for large arrays – one of the two red subarrays </a:t>
                </a:r>
                <a:r>
                  <a:rPr lang="en-US" b="1" dirty="0"/>
                  <a:t>might</a:t>
                </a:r>
                <a:r>
                  <a:rPr lang="en-US" dirty="0"/>
                  <a:t> be good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(just bad for the others in the array)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might be our pivot, in which case it’s totally done. </a:t>
                </a:r>
              </a:p>
              <a:p>
                <a:endParaRPr lang="en-US" dirty="0"/>
              </a:p>
              <a:p>
                <a:r>
                  <a:rPr lang="en-US" dirty="0"/>
                  <a:t>To avoid any tedious special cases for small arrays, just say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5DD576-14F9-4529-8FA8-763D873F76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3455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48DA8-8CDF-419F-BA5B-F5F7BF6EC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levels?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C07BD4-6FF6-4577-ABCA-DD06A75827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levels do we need to go? </a:t>
                </a:r>
              </a:p>
              <a:p>
                <a:r>
                  <a:rPr lang="en-US" dirty="0"/>
                  <a:t>Once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in a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subarray, it’s done. How many iterations does it take? </a:t>
                </a:r>
              </a:p>
              <a:p>
                <a:r>
                  <a:rPr lang="en-US" dirty="0"/>
                  <a:t>If we only had good iterations, we’d need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4/3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 want (at the end of our process) to say with probability at least &lt;blah&gt; the running time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dirty="0"/>
                  <a:t>What’s the probability of getting a lot of good iterations…what’s the tool we should use?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C07BD4-6FF6-4577-ABCA-DD06A75827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117857CC-1C43-43C5-BD88-1F3AC9C2FB54}"/>
              </a:ext>
            </a:extLst>
          </p:cNvPr>
          <p:cNvSpPr/>
          <p:nvPr/>
        </p:nvSpPr>
        <p:spPr>
          <a:xfrm>
            <a:off x="7084723" y="5542595"/>
            <a:ext cx="5001009" cy="1234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Fill out the poll everywhere so Robbie knows how long to explain</a:t>
            </a:r>
          </a:p>
          <a:p>
            <a:pPr algn="ctr"/>
            <a:r>
              <a:rPr lang="en-US" sz="2400" dirty="0"/>
              <a:t>Go to pollev.com/cse312</a:t>
            </a:r>
          </a:p>
        </p:txBody>
      </p:sp>
    </p:spTree>
    <p:extLst>
      <p:ext uri="{BB962C8B-B14F-4D97-AF65-F5344CB8AC3E}">
        <p14:creationId xmlns:p14="http://schemas.microsoft.com/office/powerpoint/2010/main" val="4166072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41515-5D33-4693-92EF-2D55CFEE8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Needed iterations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F5C729-F21B-4D50-8E5C-BADDE12011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done after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4/3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≤4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good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iterations.</a:t>
                </a:r>
              </a:p>
              <a:p>
                <a:r>
                  <a:rPr lang="en-US" dirty="0"/>
                  <a:t>Let’s imagine we 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24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iterations.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good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iterations.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𝐵𝑖𝑛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≤4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)≤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≤4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func>
                  </m:oMath>
                </a14:m>
                <a:endParaRPr lang="en-US" b="0" dirty="0"/>
              </a:p>
              <a:p>
                <a:r>
                  <a:rPr lang="en-US" dirty="0"/>
                  <a:t>Set up for Chernoff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24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=1/3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=2/3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F5C729-F21B-4D50-8E5C-BADDE12011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3027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4B728-B9C9-43CF-9721-9D472D6AB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Chernoff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8EC54D-0AB0-4415-9398-1384A82BDF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24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⋅12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e>
                                </m:func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So, the 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not done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24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iterations is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)/3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−8/3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8EC54D-0AB0-4415-9398-1384A82BDF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393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B6536-D9B3-4285-82A2-99CCF43BB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Finishing The bound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BDF4A7-11B7-464A-8635-D3D9A6BDE6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done with probability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−8/3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being done doesn’t mean the whole algorithm is done…</a:t>
                </a:r>
              </a:p>
              <a:p>
                <a:endParaRPr lang="en-US" dirty="0"/>
              </a:p>
              <a:p>
                <a:r>
                  <a:rPr lang="en-US" dirty="0"/>
                  <a:t>This argument so far does apply to any other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-- but they aren’t independent, so….union bound!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algorithm not done)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done)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done)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−5/3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algorithm done)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−5/3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BDF4A7-11B7-464A-8635-D3D9A6BDE6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8184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DE144-F729-4BBE-AACC-FF035AAE4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08775C-F5B5-483A-A9C3-439CE55AA2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091921"/>
                <a:ext cx="11187258" cy="2217439"/>
              </a:xfrm>
            </p:spPr>
            <p:txBody>
              <a:bodyPr/>
              <a:lstStyle/>
              <a:p>
                <a:r>
                  <a:rPr lang="en-US" dirty="0"/>
                  <a:t>This kind of bound (with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→1</m:t>
                    </m:r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 is called a “high probability bound” we say quicksort needs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time “with high probability” </a:t>
                </a:r>
              </a:p>
              <a:p>
                <a:r>
                  <a:rPr lang="en-US" dirty="0"/>
                  <a:t>Better than finding a bound on the expected running time!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08775C-F5B5-483A-A9C3-439CE55AA2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091921"/>
                <a:ext cx="11187258" cy="2217439"/>
              </a:xfrm>
              <a:blipFill>
                <a:blip r:embed="rId2"/>
                <a:stretch>
                  <a:fillRect l="-708" t="-4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F8554D4-F533-4039-817B-11A7732D8CD1}"/>
              </a:ext>
            </a:extLst>
          </p:cNvPr>
          <p:cNvGrpSpPr/>
          <p:nvPr/>
        </p:nvGrpSpPr>
        <p:grpSpPr>
          <a:xfrm>
            <a:off x="575239" y="1417964"/>
            <a:ext cx="10811776" cy="2217439"/>
            <a:chOff x="1185842" y="3429000"/>
            <a:chExt cx="6111311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B704A5D-7A2A-4E22-A9DF-22CB93FAFB96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With probability at least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1−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den>
                      </m:f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Quicksort runs in time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𝑶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𝒍𝒐𝒈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B704A5D-7A2A-4E22-A9DF-22CB93FAFB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l="-95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C42BF55-5049-456A-9862-A42B76161F84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Quicksort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4111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126FF-622A-4503-8246-4AAF833AC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a different bound?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1F0F9-5842-48EF-96FF-0695ED72FD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Want an even better probability? You just have to tweak the constant factors!</a:t>
                </a:r>
              </a:p>
              <a:p>
                <a:r>
                  <a:rPr lang="en-US" dirty="0"/>
                  <a:t>Be more careful in defining a “good iteration” or just change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24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48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100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It all ends up hidden in the big-O anyway. </a:t>
                </a:r>
              </a:p>
              <a:p>
                <a:endParaRPr lang="en-US" dirty="0"/>
              </a:p>
              <a:p>
                <a:r>
                  <a:rPr lang="en-US" dirty="0"/>
                  <a:t>That’s the power of concentration – the constant coefficient affects the exponent of the probability.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1F0F9-5842-48EF-96FF-0695ED72FD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581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23D62-4133-4442-8C97-2CC635B8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2349F-0FDE-4B90-9409-0A33DE198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Three Concept checks this week (to get to a total of 30)</a:t>
            </a:r>
          </a:p>
          <a:p>
            <a:r>
              <a:rPr lang="en-US" dirty="0"/>
              <a:t>Concept Check 28 is a “standard” one for today’s lecture</a:t>
            </a:r>
          </a:p>
          <a:p>
            <a:r>
              <a:rPr lang="en-US" dirty="0"/>
              <a:t>Concept Check 29 asks you to fill out the official UW course evals.</a:t>
            </a:r>
          </a:p>
          <a:p>
            <a:pPr lvl="1"/>
            <a:r>
              <a:rPr lang="en-US" dirty="0"/>
              <a:t>Please fill these out! It’s super useful to know what you found valuable, what you found frustrating, what took too long,…we are always working to improve the course.</a:t>
            </a:r>
          </a:p>
          <a:p>
            <a:pPr lvl="1"/>
            <a:r>
              <a:rPr lang="en-US" sz="2800" dirty="0"/>
              <a:t>Concept Check 30 asks you to fill out a different anonymous form with specific feedback about the real world assignments.</a:t>
            </a:r>
          </a:p>
          <a:p>
            <a:pPr lvl="1"/>
            <a:r>
              <a:rPr lang="en-US" sz="2800" dirty="0"/>
              <a:t>They were new this quarter – asking about logistics (e.g., would you rather have had these as part of regular </a:t>
            </a:r>
            <a:r>
              <a:rPr lang="en-US" sz="2800" dirty="0" err="1"/>
              <a:t>homeworks</a:t>
            </a:r>
            <a:r>
              <a:rPr lang="en-US" sz="2800" dirty="0"/>
              <a:t> like the programming or as separate work like we did?), for any examples to add to suggested lists (like in real world 1/2), etc.</a:t>
            </a:r>
          </a:p>
        </p:txBody>
      </p:sp>
    </p:spTree>
    <p:extLst>
      <p:ext uri="{BB962C8B-B14F-4D97-AF65-F5344CB8AC3E}">
        <p14:creationId xmlns:p14="http://schemas.microsoft.com/office/powerpoint/2010/main" val="2905405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6AC03-3D5A-4614-92CD-C64355D81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Quicksort Implementations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2EC13-1C31-4444-A64C-D46659012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common strategy in practice is the “median of three” rule.</a:t>
            </a:r>
          </a:p>
          <a:p>
            <a:r>
              <a:rPr lang="en-US" dirty="0"/>
              <a:t>Choose three elements (either at random or from specific spots). Take the median of those for your pivot</a:t>
            </a:r>
          </a:p>
          <a:p>
            <a:r>
              <a:rPr lang="en-US" dirty="0"/>
              <a:t>Guarantees you don’t have the worst possible pivot.</a:t>
            </a:r>
          </a:p>
          <a:p>
            <a:r>
              <a:rPr lang="en-US" dirty="0"/>
              <a:t>Only a small constant number of extra steps beyond the fixed pivot (find the median of three numbers is just a few comparisons).</a:t>
            </a:r>
          </a:p>
          <a:p>
            <a:endParaRPr lang="en-US" dirty="0"/>
          </a:p>
          <a:p>
            <a:r>
              <a:rPr lang="en-US" dirty="0"/>
              <a:t>Another strategy: find the true median (very fancy, very impractical: take 421)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20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6C931-187C-4B3B-913E-1D000A7EB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Algorithms with some probability of failure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C937E7-68AA-4A82-A99F-3B6887714E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There are also algorithms that sometimes give us the wrong answer. (Monte Carlo Algorithms)</a:t>
                </a:r>
              </a:p>
              <a:p>
                <a:r>
                  <a:rPr lang="en-US" dirty="0"/>
                  <a:t>Wait why would we accept a probability of failure?</a:t>
                </a:r>
              </a:p>
              <a:p>
                <a:endParaRPr lang="en-US" dirty="0"/>
              </a:p>
              <a:p>
                <a:r>
                  <a:rPr lang="en-US" dirty="0"/>
                  <a:t>Suppose your algorithm </a:t>
                </a:r>
                <a:r>
                  <a:rPr lang="en-US" b="1" dirty="0"/>
                  <a:t>succeeds </a:t>
                </a:r>
                <a:r>
                  <a:rPr lang="en-US" dirty="0"/>
                  <a:t>with probability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But given two runs of the algorithm, you can tell which is better.</a:t>
                </a:r>
              </a:p>
              <a:p>
                <a:r>
                  <a:rPr lang="en-US" dirty="0"/>
                  <a:t>E.g. “find the biggest &lt;blah&gt;” – whichever is bigger is the better one.</a:t>
                </a:r>
              </a:p>
              <a:p>
                <a:endParaRPr lang="en-US" dirty="0"/>
              </a:p>
              <a:p>
                <a:r>
                  <a:rPr lang="en-US" dirty="0"/>
                  <a:t>How many independent runs of the algorithm do we need to get the right answer with high probability?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C937E7-68AA-4A82-A99F-3B6887714E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b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3029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66256-D1C0-4C45-8B8C-33B97F874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Probability of Failure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031DF6-26F4-476E-97A0-FB660344B8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How many independent runs of the algorithm do we need to get the right answer with high probability?</a:t>
                </a:r>
              </a:p>
              <a:p>
                <a:r>
                  <a:rPr lang="en-US" dirty="0"/>
                  <a:t>Probability of failure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we get high probability of success.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(for example) independent runs gives you the right answer with high probability.</a:t>
                </a:r>
              </a:p>
              <a:p>
                <a:r>
                  <a:rPr lang="en-US" dirty="0"/>
                  <a:t>Even with very small chance of success, a moderately larger number of iterations gives high probability of success. Not a guarantee, but close enough to a guarantee for most purposes.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031DF6-26F4-476E-97A0-FB660344B8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3019" r="-54" b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7153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89C8E-1F6C-4C6D-ACB4-56BF4E4C8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92F24-DFC4-44D4-A233-1C074B957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18935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What’s Fair Game?</a:t>
            </a:r>
          </a:p>
          <a:p>
            <a:r>
              <a:rPr lang="en-US" dirty="0"/>
              <a:t>All the content/theorems we learned.</a:t>
            </a:r>
          </a:p>
          <a:p>
            <a:r>
              <a:rPr lang="en-US" dirty="0"/>
              <a:t>Principles behind the programming questions, but not the code itself.</a:t>
            </a:r>
          </a:p>
          <a:p>
            <a:r>
              <a:rPr lang="en-US" dirty="0"/>
              <a:t>Applications lectures won’t be tested directly (that is to say we won’t give you a problem that would only make sense if you followed the application lectures.</a:t>
            </a:r>
          </a:p>
          <a:p>
            <a:r>
              <a:rPr lang="en-US" dirty="0"/>
              <a:t>But the principles behind the applications are absolutely fair game.</a:t>
            </a:r>
          </a:p>
          <a:p>
            <a:r>
              <a:rPr lang="en-US" dirty="0"/>
              <a:t>And we reserve the right to give a problem inspired by the applications lectures, as long as you could do it even if you didn’t see the applications.</a:t>
            </a:r>
          </a:p>
          <a:p>
            <a:r>
              <a:rPr lang="en-US" dirty="0"/>
              <a:t>E.g. we could ask a question about covariance (because you know the formula from main lectures) but we wouldn’t ask you to think about the ML implications of a picture of covariances.</a:t>
            </a:r>
          </a:p>
        </p:txBody>
      </p:sp>
    </p:spTree>
    <p:extLst>
      <p:ext uri="{BB962C8B-B14F-4D97-AF65-F5344CB8AC3E}">
        <p14:creationId xmlns:p14="http://schemas.microsoft.com/office/powerpoint/2010/main" val="1259611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4D89A-9F5D-446B-9626-5FBE14035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randomized algorithm?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C2CCB-9A4A-481F-8E93-FED430304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randomized algorithm is an algorithm that uses randomness in the computation.</a:t>
            </a:r>
          </a:p>
          <a:p>
            <a:r>
              <a:rPr lang="en-US" dirty="0"/>
              <a:t>Well, ok. </a:t>
            </a:r>
          </a:p>
          <a:p>
            <a:r>
              <a:rPr lang="en-US" dirty="0"/>
              <a:t>Let’s get a little more specific.</a:t>
            </a:r>
          </a:p>
        </p:txBody>
      </p:sp>
    </p:spTree>
    <p:extLst>
      <p:ext uri="{BB962C8B-B14F-4D97-AF65-F5344CB8AC3E}">
        <p14:creationId xmlns:p14="http://schemas.microsoft.com/office/powerpoint/2010/main" val="3959747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4A832-9174-49BB-B37C-B1F6A0F6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common types of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038C2-0C51-4210-9B3E-DD75EB40F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 Vegas Algorithm</a:t>
            </a:r>
          </a:p>
          <a:p>
            <a:r>
              <a:rPr lang="en-US" dirty="0"/>
              <a:t>Always tells you the right answer</a:t>
            </a:r>
          </a:p>
          <a:p>
            <a:r>
              <a:rPr lang="en-US" dirty="0"/>
              <a:t>Takes varying amounts of time.</a:t>
            </a:r>
          </a:p>
          <a:p>
            <a:endParaRPr lang="en-US" dirty="0"/>
          </a:p>
          <a:p>
            <a:r>
              <a:rPr lang="en-US" dirty="0"/>
              <a:t>Monte Carlo Algorithm</a:t>
            </a:r>
          </a:p>
          <a:p>
            <a:r>
              <a:rPr lang="en-US" dirty="0"/>
              <a:t>Usually tells you the right answer. </a:t>
            </a:r>
          </a:p>
        </p:txBody>
      </p:sp>
    </p:spTree>
    <p:extLst>
      <p:ext uri="{BB962C8B-B14F-4D97-AF65-F5344CB8AC3E}">
        <p14:creationId xmlns:p14="http://schemas.microsoft.com/office/powerpoint/2010/main" val="1036903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CEF3D-1603-411E-95D8-8638BD776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classic Las Vegas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7E61F-17FB-44C7-95F3-F06C45B21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Remember Quick Sort?</a:t>
            </a:r>
          </a:p>
          <a:p>
            <a:pPr lvl="1"/>
            <a:r>
              <a:rPr lang="en-US" dirty="0"/>
              <a:t>Pick a “pivot” element</a:t>
            </a:r>
          </a:p>
          <a:p>
            <a:pPr lvl="1"/>
            <a:r>
              <a:rPr lang="en-US" dirty="0"/>
              <a:t>Move all the elements smaller than the pivot to the left subarray (in no particular order)</a:t>
            </a:r>
          </a:p>
          <a:p>
            <a:pPr lvl="1"/>
            <a:r>
              <a:rPr lang="en-US" dirty="0"/>
              <a:t>Move all elements greater than the pivot element to the right subarray (in no particular order)</a:t>
            </a:r>
          </a:p>
          <a:p>
            <a:pPr lvl="1"/>
            <a:r>
              <a:rPr lang="en-US" dirty="0"/>
              <a:t>Make a recursive call </a:t>
            </a:r>
          </a:p>
          <a:p>
            <a:endParaRPr lang="en-US" dirty="0"/>
          </a:p>
          <a:p>
            <a:r>
              <a:rPr lang="en-US" dirty="0"/>
              <a:t>It’s sometimes implemented as a Las Vegas Algorithm.</a:t>
            </a:r>
          </a:p>
          <a:p>
            <a:r>
              <a:rPr lang="en-US" dirty="0"/>
              <a:t>That is, you’ll always get the same answer (there’s only one sorted array) but the time can vary.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406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AB4227CF-A3F1-4E62-A88E-8D1A015315C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505617" y="769341"/>
          <a:ext cx="705576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59D4F318-8ADF-41BD-899C-410A0E7E99B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684341" y="1616038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950134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65800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16D73D5B-C24D-4322-90BD-D96DFD9A2F5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373061" y="154444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AB48C55-AFDE-40AD-8BC0-991001194D1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764540" y="2440145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D7D2F0B3-E08F-4040-913D-FBB4F4F3162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203653" y="2445333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43C8E46C-C16D-469B-9811-A67B9CC06F7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262610" y="323477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04E68941-62BA-4E3B-A30A-2C97630F752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708241" y="3235604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CFC4A0D0-F7C9-4200-89DE-9D45A0A3F359}"/>
              </a:ext>
            </a:extLst>
          </p:cNvPr>
          <p:cNvSpPr/>
          <p:nvPr/>
        </p:nvSpPr>
        <p:spPr>
          <a:xfrm>
            <a:off x="4505617" y="1140181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0FCAF-B24A-4695-BD08-C02A83621C25}"/>
              </a:ext>
            </a:extLst>
          </p:cNvPr>
          <p:cNvSpPr/>
          <p:nvPr/>
        </p:nvSpPr>
        <p:spPr>
          <a:xfrm>
            <a:off x="6689759" y="1986878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F7B9C9-4E18-41F4-B7C8-8D4BC4D7B086}"/>
              </a:ext>
            </a:extLst>
          </p:cNvPr>
          <p:cNvSpPr/>
          <p:nvPr/>
        </p:nvSpPr>
        <p:spPr>
          <a:xfrm>
            <a:off x="6770466" y="2816173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405A2C-1029-4082-AD66-D4C12900B47D}"/>
              </a:ext>
            </a:extLst>
          </p:cNvPr>
          <p:cNvSpPr/>
          <p:nvPr/>
        </p:nvSpPr>
        <p:spPr>
          <a:xfrm>
            <a:off x="9203653" y="2819326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BE003835-B9E4-49FA-9110-2FC6882F71F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502094" y="4137098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9D1D14F6-240F-4A22-8850-8B5C9898F9D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317357" y="4133945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>
            <a:extLst>
              <a:ext uri="{FF2B5EF4-FFF2-40B4-BE49-F238E27FC236}">
                <a16:creationId xmlns:a16="http://schemas.microsoft.com/office/drawing/2014/main" id="{2B693BE1-9D64-4AE6-A6A6-70225C4CB8B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363184" y="4984761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950134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65800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8" name="Content Placeholder 6">
            <a:extLst>
              <a:ext uri="{FF2B5EF4-FFF2-40B4-BE49-F238E27FC236}">
                <a16:creationId xmlns:a16="http://schemas.microsoft.com/office/drawing/2014/main" id="{A7C5C58C-0750-4D0B-902C-B2E4E999471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505617" y="5916542"/>
          <a:ext cx="705576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277FBA20-6FA9-49E1-B4B7-08992F111564}"/>
              </a:ext>
            </a:extLst>
          </p:cNvPr>
          <p:cNvSpPr/>
          <p:nvPr/>
        </p:nvSpPr>
        <p:spPr>
          <a:xfrm>
            <a:off x="7509456" y="4504785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19DADD-5EF0-4D2B-BD6E-3283736662D5}"/>
              </a:ext>
            </a:extLst>
          </p:cNvPr>
          <p:cNvSpPr/>
          <p:nvPr/>
        </p:nvSpPr>
        <p:spPr>
          <a:xfrm>
            <a:off x="10324719" y="4504785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C418AD-7166-41DC-B77B-136A3F807856}"/>
              </a:ext>
            </a:extLst>
          </p:cNvPr>
          <p:cNvSpPr/>
          <p:nvPr/>
        </p:nvSpPr>
        <p:spPr>
          <a:xfrm>
            <a:off x="8325640" y="5361770"/>
            <a:ext cx="1061746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F6D24D-194C-4AE3-892B-63F49E0FB4B7}"/>
              </a:ext>
            </a:extLst>
          </p:cNvPr>
          <p:cNvSpPr/>
          <p:nvPr/>
        </p:nvSpPr>
        <p:spPr>
          <a:xfrm>
            <a:off x="5513585" y="6300446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0B9725-550E-40EA-BDDD-E161A78453E2}"/>
              </a:ext>
            </a:extLst>
          </p:cNvPr>
          <p:cNvSpPr/>
          <p:nvPr/>
        </p:nvSpPr>
        <p:spPr>
          <a:xfrm>
            <a:off x="6704109" y="183942"/>
            <a:ext cx="5226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https://www.youtube.com/watch?v=ywWBy6J5gz8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93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092A5-30C5-4AF0-B2BF-027716A76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long does it take?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F8D14D3B-D3EA-4A01-A602-FC2F2A8F7E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2566147"/>
              </p:ext>
            </p:extLst>
          </p:nvPr>
        </p:nvGraphicFramePr>
        <p:xfrm>
          <a:off x="660448" y="1660295"/>
          <a:ext cx="932761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402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2879061878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455065897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9A6D5A8D-BF3A-41F4-BDC0-F07CEDBA8A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9189839"/>
              </p:ext>
            </p:extLst>
          </p:nvPr>
        </p:nvGraphicFramePr>
        <p:xfrm>
          <a:off x="1719385" y="2535329"/>
          <a:ext cx="826868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585">
                  <a:extLst>
                    <a:ext uri="{9D8B030D-6E8A-4147-A177-3AD203B41FA5}">
                      <a16:colId xmlns:a16="http://schemas.microsoft.com/office/drawing/2014/main" val="3396179411"/>
                    </a:ext>
                  </a:extLst>
                </a:gridCol>
                <a:gridCol w="1033585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33585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33585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33585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33585">
                  <a:extLst>
                    <a:ext uri="{9D8B030D-6E8A-4147-A177-3AD203B41FA5}">
                      <a16:colId xmlns:a16="http://schemas.microsoft.com/office/drawing/2014/main" val="2879061878"/>
                    </a:ext>
                  </a:extLst>
                </a:gridCol>
                <a:gridCol w="1033585">
                  <a:extLst>
                    <a:ext uri="{9D8B030D-6E8A-4147-A177-3AD203B41FA5}">
                      <a16:colId xmlns:a16="http://schemas.microsoft.com/office/drawing/2014/main" val="455065897"/>
                    </a:ext>
                  </a:extLst>
                </a:gridCol>
                <a:gridCol w="1033585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55FD2197-E543-4309-9A76-AFD14B2BA4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1348037"/>
              </p:ext>
            </p:extLst>
          </p:nvPr>
        </p:nvGraphicFramePr>
        <p:xfrm>
          <a:off x="3786555" y="3375865"/>
          <a:ext cx="620151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585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33585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33585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33585">
                  <a:extLst>
                    <a:ext uri="{9D8B030D-6E8A-4147-A177-3AD203B41FA5}">
                      <a16:colId xmlns:a16="http://schemas.microsoft.com/office/drawing/2014/main" val="2879061878"/>
                    </a:ext>
                  </a:extLst>
                </a:gridCol>
                <a:gridCol w="1033585">
                  <a:extLst>
                    <a:ext uri="{9D8B030D-6E8A-4147-A177-3AD203B41FA5}">
                      <a16:colId xmlns:a16="http://schemas.microsoft.com/office/drawing/2014/main" val="455065897"/>
                    </a:ext>
                  </a:extLst>
                </a:gridCol>
                <a:gridCol w="1033585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9AB30A3-C98A-41AA-8F0F-6DBC8EEFAF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4955729"/>
              </p:ext>
            </p:extLst>
          </p:nvPr>
        </p:nvGraphicFramePr>
        <p:xfrm>
          <a:off x="1719385" y="3375865"/>
          <a:ext cx="103358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585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64C79671-9441-402C-901F-D3A7D5E5D5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754562"/>
              </p:ext>
            </p:extLst>
          </p:nvPr>
        </p:nvGraphicFramePr>
        <p:xfrm>
          <a:off x="4820140" y="4216401"/>
          <a:ext cx="516792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585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33585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33585">
                  <a:extLst>
                    <a:ext uri="{9D8B030D-6E8A-4147-A177-3AD203B41FA5}">
                      <a16:colId xmlns:a16="http://schemas.microsoft.com/office/drawing/2014/main" val="2879061878"/>
                    </a:ext>
                  </a:extLst>
                </a:gridCol>
                <a:gridCol w="1033585">
                  <a:extLst>
                    <a:ext uri="{9D8B030D-6E8A-4147-A177-3AD203B41FA5}">
                      <a16:colId xmlns:a16="http://schemas.microsoft.com/office/drawing/2014/main" val="455065897"/>
                    </a:ext>
                  </a:extLst>
                </a:gridCol>
                <a:gridCol w="1033585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9" name="Left Brace 8">
            <a:extLst>
              <a:ext uri="{FF2B5EF4-FFF2-40B4-BE49-F238E27FC236}">
                <a16:creationId xmlns:a16="http://schemas.microsoft.com/office/drawing/2014/main" id="{A939D527-B9A1-4988-AA89-3E8BB8046BAC}"/>
              </a:ext>
            </a:extLst>
          </p:cNvPr>
          <p:cNvSpPr/>
          <p:nvPr/>
        </p:nvSpPr>
        <p:spPr>
          <a:xfrm rot="10800000">
            <a:off x="10050585" y="1891323"/>
            <a:ext cx="523630" cy="3813908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858924-A159-4BCB-BEB8-44E9935AD56C}"/>
                  </a:ext>
                </a:extLst>
              </p:cNvPr>
              <p:cNvSpPr txBox="1"/>
              <p:nvPr/>
            </p:nvSpPr>
            <p:spPr>
              <a:xfrm>
                <a:off x="10824308" y="3087077"/>
                <a:ext cx="11957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About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levels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858924-A159-4BCB-BEB8-44E9935AD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4308" y="3087077"/>
                <a:ext cx="1195754" cy="830997"/>
              </a:xfrm>
              <a:prstGeom prst="rect">
                <a:avLst/>
              </a:prstGeom>
              <a:blipFill>
                <a:blip r:embed="rId2"/>
                <a:stretch>
                  <a:fillRect l="-8163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C127A1BF-673A-4190-82C9-5CA7A8F4AA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6003681"/>
              </p:ext>
            </p:extLst>
          </p:nvPr>
        </p:nvGraphicFramePr>
        <p:xfrm>
          <a:off x="8954480" y="5068279"/>
          <a:ext cx="103358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585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A460B50-738D-4B56-AD94-406113C2DC53}"/>
              </a:ext>
            </a:extLst>
          </p:cNvPr>
          <p:cNvSpPr txBox="1"/>
          <p:nvPr/>
        </p:nvSpPr>
        <p:spPr>
          <a:xfrm rot="5400000">
            <a:off x="9029904" y="5177509"/>
            <a:ext cx="1033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DB3944DF-0057-43AD-9F16-485CB4AE7B50}"/>
              </a:ext>
            </a:extLst>
          </p:cNvPr>
          <p:cNvSpPr/>
          <p:nvPr/>
        </p:nvSpPr>
        <p:spPr>
          <a:xfrm rot="16200000">
            <a:off x="5302741" y="1512275"/>
            <a:ext cx="492370" cy="8878281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C90250-F539-4670-9F39-7120FBBCD5B8}"/>
                  </a:ext>
                </a:extLst>
              </p:cNvPr>
              <p:cNvSpPr txBox="1"/>
              <p:nvPr/>
            </p:nvSpPr>
            <p:spPr>
              <a:xfrm>
                <a:off x="3001108" y="6228862"/>
                <a:ext cx="58380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work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elements remaining.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C90250-F539-4670-9F39-7120FBBCD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108" y="6228862"/>
                <a:ext cx="5838092" cy="461665"/>
              </a:xfrm>
              <a:prstGeom prst="rect">
                <a:avLst/>
              </a:prstGeom>
              <a:blipFill>
                <a:blip r:embed="rId3"/>
                <a:stretch>
                  <a:fillRect l="-20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024D94-34E9-4A4F-9A88-A6F651BFE0EB}"/>
                  </a:ext>
                </a:extLst>
              </p:cNvPr>
              <p:cNvSpPr txBox="1"/>
              <p:nvPr/>
            </p:nvSpPr>
            <p:spPr>
              <a:xfrm>
                <a:off x="7573108" y="179754"/>
                <a:ext cx="4446954" cy="1469890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Total time: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024D94-34E9-4A4F-9A88-A6F651BFE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108" y="179754"/>
                <a:ext cx="4446954" cy="1469890"/>
              </a:xfrm>
              <a:prstGeom prst="rect">
                <a:avLst/>
              </a:prstGeom>
              <a:blipFill>
                <a:blip r:embed="rId4"/>
                <a:stretch>
                  <a:fillRect l="-1630" t="-1613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6464C-A0B8-4ACD-8CFE-04DB9ADF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741680"/>
          </a:xfrm>
        </p:spPr>
        <p:txBody>
          <a:bodyPr/>
          <a:lstStyle/>
          <a:p>
            <a:r>
              <a:rPr lang="en-US" dirty="0"/>
              <a:t>Well…it depends on what pivots you pick. </a:t>
            </a:r>
          </a:p>
        </p:txBody>
      </p:sp>
    </p:spTree>
    <p:extLst>
      <p:ext uri="{BB962C8B-B14F-4D97-AF65-F5344CB8AC3E}">
        <p14:creationId xmlns:p14="http://schemas.microsoft.com/office/powerpoint/2010/main" val="10421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13" grpId="0" animBg="1"/>
      <p:bldP spid="14" grpId="0"/>
      <p:bldP spid="15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6F0E8-7D27-41F9-B18D-9999C2D4A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Simplicity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D6CD6-3B0D-4545-81AC-C0A9372A4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talk about how quicksort is really done at the end.</a:t>
            </a:r>
          </a:p>
          <a:p>
            <a:r>
              <a:rPr lang="en-US" dirty="0"/>
              <a:t>For now an easier-to-analyze version: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if(elements remaining &gt; 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pick a pivot uniformly at random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split based on pivot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sortedLeft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QuickSort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(left half)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sortedRight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QuickSort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(right half)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return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sortedLeft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pivot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sortedRight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953799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3761</TotalTime>
  <Words>1678</Words>
  <Application>Microsoft Office PowerPoint</Application>
  <PresentationFormat>Widescreen</PresentationFormat>
  <Paragraphs>215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Randomized Algorithms</vt:lpstr>
      <vt:lpstr>Announcements</vt:lpstr>
      <vt:lpstr>Final Logistics</vt:lpstr>
      <vt:lpstr>What’s a randomized algorithm?</vt:lpstr>
      <vt:lpstr>Two common types of algorithms</vt:lpstr>
      <vt:lpstr>A classic Las Vegas Algorithm</vt:lpstr>
      <vt:lpstr>Quick Sort</vt:lpstr>
      <vt:lpstr>How long does it take?</vt:lpstr>
      <vt:lpstr>For Simplicity</vt:lpstr>
      <vt:lpstr>What leads to a good time?</vt:lpstr>
      <vt:lpstr>Work at each level</vt:lpstr>
      <vt:lpstr>Focus on an element</vt:lpstr>
      <vt:lpstr>Good for x_i</vt:lpstr>
      <vt:lpstr>How many levels?</vt:lpstr>
      <vt:lpstr>Needed iterations</vt:lpstr>
      <vt:lpstr>Applying Chernoff</vt:lpstr>
      <vt:lpstr>Finishing The bound</vt:lpstr>
      <vt:lpstr>The Theorem</vt:lpstr>
      <vt:lpstr>Want a different bound?</vt:lpstr>
      <vt:lpstr>Common Quicksort Implementations</vt:lpstr>
      <vt:lpstr>Algorithms with some probability of failure</vt:lpstr>
      <vt:lpstr>Small Probability of Failure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39</cp:revision>
  <dcterms:created xsi:type="dcterms:W3CDTF">2021-05-31T01:39:16Z</dcterms:created>
  <dcterms:modified xsi:type="dcterms:W3CDTF">2021-06-02T16:20:57Z</dcterms:modified>
</cp:coreProperties>
</file>