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84" r:id="rId3"/>
    <p:sldId id="337" r:id="rId4"/>
    <p:sldId id="338" r:id="rId5"/>
    <p:sldId id="339" r:id="rId6"/>
    <p:sldId id="340" r:id="rId7"/>
    <p:sldId id="286" r:id="rId8"/>
    <p:sldId id="341" r:id="rId9"/>
    <p:sldId id="288" r:id="rId10"/>
    <p:sldId id="287" r:id="rId11"/>
    <p:sldId id="257" r:id="rId12"/>
    <p:sldId id="335" r:id="rId13"/>
    <p:sldId id="336" r:id="rId14"/>
    <p:sldId id="258" r:id="rId15"/>
    <p:sldId id="262" r:id="rId16"/>
    <p:sldId id="261" r:id="rId17"/>
    <p:sldId id="263" r:id="rId18"/>
    <p:sldId id="259" r:id="rId19"/>
    <p:sldId id="260" r:id="rId20"/>
    <p:sldId id="342" r:id="rId21"/>
    <p:sldId id="344" r:id="rId22"/>
    <p:sldId id="343" r:id="rId23"/>
    <p:sldId id="346" r:id="rId24"/>
    <p:sldId id="350" r:id="rId25"/>
    <p:sldId id="347" r:id="rId26"/>
    <p:sldId id="348" r:id="rId27"/>
    <p:sldId id="351" r:id="rId28"/>
    <p:sldId id="357" r:id="rId29"/>
    <p:sldId id="352" r:id="rId30"/>
    <p:sldId id="353" r:id="rId31"/>
    <p:sldId id="354" r:id="rId32"/>
    <p:sldId id="355" r:id="rId33"/>
    <p:sldId id="360" r:id="rId34"/>
    <p:sldId id="356" r:id="rId35"/>
    <p:sldId id="361" r:id="rId36"/>
    <p:sldId id="358" r:id="rId37"/>
    <p:sldId id="363" r:id="rId38"/>
    <p:sldId id="359" r:id="rId39"/>
    <p:sldId id="364" r:id="rId40"/>
    <p:sldId id="365" r:id="rId41"/>
    <p:sldId id="36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1B99C-7300-49C1-9DA7-36D3D87D20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2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9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.jp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1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6256-D1C0-4C45-8B8C-33B97F874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31DF6-26F4-476E-97A0-FB660344B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201920"/>
            <a:ext cx="11187258" cy="53928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Concept Checks (10%)</a:t>
            </a:r>
          </a:p>
          <a:p>
            <a:pPr marL="36576" lvl="1"/>
            <a:r>
              <a:rPr lang="en-US" dirty="0"/>
              <a:t>Short “quiz” for each lecture on Gradescope; helps identify misconceptions right away.</a:t>
            </a:r>
          </a:p>
          <a:p>
            <a:pPr marL="36576" lvl="1"/>
            <a:r>
              <a:rPr lang="en-US" dirty="0"/>
              <a:t>All three for a week due Monday morning; recommend you do them the day of lecture.</a:t>
            </a:r>
          </a:p>
          <a:p>
            <a:pPr marL="0" indent="0">
              <a:buNone/>
            </a:pPr>
            <a:r>
              <a:rPr lang="en-US" dirty="0"/>
              <a:t>About 7 assignments (60%)</a:t>
            </a:r>
          </a:p>
          <a:p>
            <a:pPr marL="36576" lvl="1"/>
            <a:r>
              <a:rPr lang="en-US" dirty="0"/>
              <a:t>Mostly written problems, but a few programming exercises</a:t>
            </a:r>
          </a:p>
          <a:p>
            <a:pPr marL="0" indent="0">
              <a:buNone/>
            </a:pPr>
            <a:r>
              <a:rPr lang="en-US" dirty="0"/>
              <a:t>2 Probability in the Real World mini-projects (10%)</a:t>
            </a:r>
          </a:p>
          <a:p>
            <a:pPr marL="36576" lvl="1"/>
            <a:r>
              <a:rPr lang="en-US" dirty="0"/>
              <a:t>A chance to think about applying concepts to real life / some ethical implications of the tools we are introduced to in this class.</a:t>
            </a:r>
          </a:p>
          <a:p>
            <a:pPr marL="0" indent="0">
              <a:buNone/>
            </a:pPr>
            <a:r>
              <a:rPr lang="en-US" dirty="0"/>
              <a:t>3 Review Summaries – in place of a Midterm (10%)</a:t>
            </a:r>
          </a:p>
          <a:p>
            <a:pPr marL="36576" lvl="1"/>
            <a:r>
              <a:rPr lang="en-US" dirty="0"/>
              <a:t>Review assignment to reflect on what was learnt in the past few weeks.</a:t>
            </a:r>
          </a:p>
          <a:p>
            <a:pPr marL="0" indent="0">
              <a:buNone/>
            </a:pPr>
            <a:r>
              <a:rPr lang="en-US" dirty="0"/>
              <a:t>Final (10%)</a:t>
            </a:r>
          </a:p>
          <a:p>
            <a:pPr marL="36576" lvl="1"/>
            <a:r>
              <a:rPr lang="en-US" dirty="0"/>
              <a:t>Details TBD. No proctor-based exams.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5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4F138-F052-4697-920F-F941E8A3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C4A3B-6E09-46AD-BF1E-02D9AAF1E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 Discussion board will be the primary means of communication</a:t>
            </a:r>
          </a:p>
          <a:p>
            <a:r>
              <a:rPr lang="en-US" sz="2000" dirty="0"/>
              <a:t>There will be FAQs for lectures, announcements, which you should check for frequently.</a:t>
            </a:r>
          </a:p>
          <a:p>
            <a:endParaRPr lang="en-US" sz="2000" dirty="0"/>
          </a:p>
          <a:p>
            <a:r>
              <a:rPr lang="en-US" sz="2400" dirty="0"/>
              <a:t>If you want to contact us:</a:t>
            </a:r>
          </a:p>
          <a:p>
            <a:pPr marL="413766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Private post on Ed (only visible to staff)</a:t>
            </a:r>
          </a:p>
          <a:p>
            <a:pPr marL="413766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Email Kushal (</a:t>
            </a:r>
            <a:r>
              <a:rPr lang="en-US" sz="2000" dirty="0" err="1"/>
              <a:t>kushaljh@cs</a:t>
            </a:r>
            <a:r>
              <a:rPr lang="en-US" sz="2000" dirty="0"/>
              <a:t>)</a:t>
            </a:r>
          </a:p>
          <a:p>
            <a:pPr marL="413766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Anonymous feedback form on the webpage</a:t>
            </a:r>
          </a:p>
        </p:txBody>
      </p:sp>
    </p:spTree>
    <p:extLst>
      <p:ext uri="{BB962C8B-B14F-4D97-AF65-F5344CB8AC3E}">
        <p14:creationId xmlns:p14="http://schemas.microsoft.com/office/powerpoint/2010/main" val="27170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E09F-1B2A-4883-B355-7D801CCC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E014A-1BEC-4271-9656-ACCF9D656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14849"/>
          </a:xfrm>
        </p:spPr>
        <p:txBody>
          <a:bodyPr/>
          <a:lstStyle/>
          <a:p>
            <a:r>
              <a:rPr lang="en-US" dirty="0"/>
              <a:t>PLEASE collaborate! Please talk to each other and work with each other.</a:t>
            </a:r>
          </a:p>
          <a:p>
            <a:r>
              <a:rPr lang="en-US" dirty="0"/>
              <a:t>(subject to the policy – details in the syllabus)</a:t>
            </a:r>
          </a:p>
          <a:p>
            <a:endParaRPr lang="en-US" dirty="0"/>
          </a:p>
          <a:p>
            <a:r>
              <a:rPr lang="en-US" dirty="0"/>
              <a:t>Collaboration is difficult in this remote environment.</a:t>
            </a:r>
          </a:p>
          <a:p>
            <a:r>
              <a:rPr lang="en-US" sz="2400" dirty="0"/>
              <a:t>There are a few things to help you get started: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Message on the pinned Ed post to meet people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Stay after section to meet people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Let us know how we can help!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2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7965-730F-4A34-ADC1-0B490371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312?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F3ADD-5FD2-49C7-8A1C-8406A44EA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2036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are going to learn the fundamentals of probability theory</a:t>
            </a:r>
          </a:p>
          <a:p>
            <a:r>
              <a:rPr lang="en-US" dirty="0"/>
              <a:t>A </a:t>
            </a:r>
            <a:r>
              <a:rPr lang="en-US" b="1" i="1" dirty="0"/>
              <a:t>beautiful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i="1" dirty="0"/>
              <a:t>useful</a:t>
            </a:r>
            <a:r>
              <a:rPr lang="en-US" b="1" dirty="0"/>
              <a:t> </a:t>
            </a:r>
            <a:r>
              <a:rPr lang="en-US" dirty="0"/>
              <a:t>branch of mathematics</a:t>
            </a:r>
          </a:p>
          <a:p>
            <a:r>
              <a:rPr lang="en-US" dirty="0"/>
              <a:t>Applications in: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Machine Learning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Natural Language Processing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Cryptography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Error-correcting codes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Data Structures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Data Compression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Complexity Theory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Algorithm Design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and much more!	</a:t>
            </a:r>
          </a:p>
        </p:txBody>
      </p:sp>
    </p:spTree>
    <p:extLst>
      <p:ext uri="{BB962C8B-B14F-4D97-AF65-F5344CB8AC3E}">
        <p14:creationId xmlns:p14="http://schemas.microsoft.com/office/powerpoint/2010/main" val="211585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2928-03CA-4653-873F-4E44D3C0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5DC24-058B-48D1-891B-C01273FDF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Combinatorics (</a:t>
            </a:r>
            <a:r>
              <a:rPr lang="en-US" i="1" dirty="0"/>
              <a:t>fancy </a:t>
            </a:r>
            <a:r>
              <a:rPr lang="en-US" dirty="0"/>
              <a:t>counting)</a:t>
            </a:r>
          </a:p>
          <a:p>
            <a:pPr lvl="1"/>
            <a:r>
              <a:rPr lang="en-US" dirty="0"/>
              <a:t>Permutations, combinations, inclusion-exclusion, pigeonhole principle</a:t>
            </a:r>
          </a:p>
          <a:p>
            <a:r>
              <a:rPr lang="en-US" dirty="0"/>
              <a:t>Formal definitions of Probability</a:t>
            </a:r>
          </a:p>
          <a:p>
            <a:pPr lvl="1"/>
            <a:r>
              <a:rPr lang="en-US" dirty="0"/>
              <a:t>Probability space, events, conditional probability, independence, expectation, variance</a:t>
            </a:r>
          </a:p>
          <a:p>
            <a:r>
              <a:rPr lang="en-US" dirty="0"/>
              <a:t>Common patterns in probability</a:t>
            </a:r>
          </a:p>
          <a:p>
            <a:pPr lvl="1"/>
            <a:r>
              <a:rPr lang="en-US" dirty="0"/>
              <a:t>Equations and inequalities, common random variables, tail bounds</a:t>
            </a:r>
          </a:p>
          <a:p>
            <a:r>
              <a:rPr lang="en-US" dirty="0"/>
              <a:t>Continuous Probability</a:t>
            </a:r>
          </a:p>
          <a:p>
            <a:pPr lvl="1"/>
            <a:r>
              <a:rPr lang="en-US" dirty="0"/>
              <a:t>Density, sample distributions, Central Limit Theorem, Estimating probabilities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Across CS</a:t>
            </a:r>
          </a:p>
        </p:txBody>
      </p:sp>
    </p:spTree>
    <p:extLst>
      <p:ext uri="{BB962C8B-B14F-4D97-AF65-F5344CB8AC3E}">
        <p14:creationId xmlns:p14="http://schemas.microsoft.com/office/powerpoint/2010/main" val="63517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mathematical communication</a:t>
            </a:r>
          </a:p>
          <a:p>
            <a:pPr lvl="1"/>
            <a:r>
              <a:rPr lang="en-US" dirty="0"/>
              <a:t>Both reading and writing dense statements</a:t>
            </a:r>
          </a:p>
          <a:p>
            <a:pPr lvl="1"/>
            <a:endParaRPr lang="en-US" dirty="0"/>
          </a:p>
          <a:p>
            <a:r>
              <a:rPr lang="en-US" dirty="0"/>
              <a:t>Probability in the real world</a:t>
            </a:r>
          </a:p>
          <a:p>
            <a:pPr lvl="1"/>
            <a:r>
              <a:rPr lang="en-US" dirty="0"/>
              <a:t>A mix of CS applications</a:t>
            </a:r>
          </a:p>
          <a:p>
            <a:pPr lvl="1"/>
            <a:r>
              <a:rPr lang="en-US" dirty="0"/>
              <a:t>Some actual “real life” ones</a:t>
            </a:r>
          </a:p>
          <a:p>
            <a:pPr lvl="1"/>
            <a:endParaRPr lang="en-US" dirty="0"/>
          </a:p>
          <a:p>
            <a:r>
              <a:rPr lang="en-US" dirty="0"/>
              <a:t>Refine your intuition</a:t>
            </a:r>
          </a:p>
          <a:p>
            <a:pPr lvl="1"/>
            <a:r>
              <a:rPr lang="en-US" dirty="0"/>
              <a:t>Most people have some base feeling of what the chances of some event are.</a:t>
            </a:r>
          </a:p>
          <a:p>
            <a:pPr lvl="1"/>
            <a:r>
              <a:rPr lang="en-US" dirty="0"/>
              <a:t>We are going to train you to have better gut feelings.</a:t>
            </a:r>
          </a:p>
        </p:txBody>
      </p:sp>
    </p:spTree>
    <p:extLst>
      <p:ext uri="{BB962C8B-B14F-4D97-AF65-F5344CB8AC3E}">
        <p14:creationId xmlns:p14="http://schemas.microsoft.com/office/powerpoint/2010/main" val="38666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AC887A-52E9-44B4-BAB6-6AE80CF8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2DFF3-6E9F-4FD2-B3A9-2A79070C8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9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5BDA-ECDF-44EE-B7EA-1F635FE7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Counting?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A3D51-1031-40ED-B10A-1E00DCACB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Sometimes useful for algorithm analysis</a:t>
            </a:r>
          </a:p>
          <a:p>
            <a:pPr lvl="1"/>
            <a:r>
              <a:rPr lang="en-US" dirty="0"/>
              <a:t>The easiest code to write for “find X” is “try checking every spot where X could be”</a:t>
            </a:r>
          </a:p>
          <a:p>
            <a:pPr lvl="1"/>
            <a:r>
              <a:rPr lang="en-US" dirty="0"/>
              <a:t>“Given an array, find a set of elements that sum to 0”</a:t>
            </a:r>
          </a:p>
          <a:p>
            <a:pPr lvl="1"/>
            <a:r>
              <a:rPr lang="en-US" dirty="0"/>
              <a:t>“Given an array, find a set of 2 elements that sum to 0”</a:t>
            </a:r>
          </a:p>
          <a:p>
            <a:r>
              <a:rPr lang="en-US" dirty="0"/>
              <a:t>Gut check of “we can ‘brute force’ this or we can’t” is super helpful</a:t>
            </a:r>
          </a:p>
          <a:p>
            <a:endParaRPr lang="en-US" dirty="0"/>
          </a:p>
          <a:p>
            <a:r>
              <a:rPr lang="en-US" dirty="0"/>
              <a:t>Generally: Question boils down to computing cardinality </a:t>
            </a:r>
            <a:r>
              <a:rPr lang="en-US" b="1" dirty="0">
                <a:solidFill>
                  <a:srgbClr val="7030A0"/>
                </a:solidFill>
              </a:rPr>
              <a:t>|</a:t>
            </a:r>
            <a:r>
              <a:rPr lang="en-US" b="1" i="1" dirty="0">
                <a:solidFill>
                  <a:srgbClr val="7030A0"/>
                </a:solidFill>
              </a:rPr>
              <a:t>S</a:t>
            </a:r>
            <a:r>
              <a:rPr lang="en-US" b="1" dirty="0">
                <a:solidFill>
                  <a:srgbClr val="7030A0"/>
                </a:solidFill>
              </a:rPr>
              <a:t>|</a:t>
            </a:r>
            <a:r>
              <a:rPr lang="en-US" dirty="0"/>
              <a:t> of some set </a:t>
            </a:r>
            <a:r>
              <a:rPr lang="en-US" b="1" i="1" dirty="0">
                <a:solidFill>
                  <a:srgbClr val="7030A0"/>
                </a:solidFill>
              </a:rPr>
              <a:t>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10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B3D1B-EE50-4F06-A1F1-9411C0B9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Counting?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DEB46F-C1EC-4380-B77B-3727CE937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building block toward probability theory</a:t>
                </a:r>
              </a:p>
              <a:p>
                <a:endParaRPr lang="en-US" dirty="0"/>
              </a:p>
              <a:p>
                <a:r>
                  <a:rPr lang="en-US" dirty="0"/>
                  <a:t>“What are the chances” is usually calculated by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succeed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succeed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fail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DEB46F-C1EC-4380-B77B-3727CE937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530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38D9-F141-4755-8143-44BC3543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EC345-B40E-46DB-9493-B4141105A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Sum Rule</a:t>
            </a:r>
          </a:p>
          <a:p>
            <a:pPr lvl="1"/>
            <a:endParaRPr lang="en-US" sz="3200" dirty="0"/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Product Rule</a:t>
            </a:r>
          </a:p>
        </p:txBody>
      </p:sp>
    </p:spTree>
    <p:extLst>
      <p:ext uri="{BB962C8B-B14F-4D97-AF65-F5344CB8AC3E}">
        <p14:creationId xmlns:p14="http://schemas.microsoft.com/office/powerpoint/2010/main" val="29641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smiling in the snow&#10;&#10;Description automatically generated with medium confidence">
            <a:extLst>
              <a:ext uri="{FF2B5EF4-FFF2-40B4-BE49-F238E27FC236}">
                <a16:creationId xmlns:a16="http://schemas.microsoft.com/office/drawing/2014/main" id="{886A1647-3C87-4EEF-B8B3-C58BA77973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531144"/>
            <a:ext cx="3451225" cy="3451225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B89B53-75C6-4587-9049-203B8C875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1" y="1512984"/>
            <a:ext cx="7114298" cy="4796375"/>
          </a:xfrm>
        </p:spPr>
        <p:txBody>
          <a:bodyPr/>
          <a:lstStyle/>
          <a:p>
            <a:r>
              <a:rPr lang="en-US" dirty="0"/>
              <a:t>Instructor: Kushal Jhunjhunwalla</a:t>
            </a:r>
          </a:p>
          <a:p>
            <a:endParaRPr lang="en-US" dirty="0"/>
          </a:p>
          <a:p>
            <a:r>
              <a:rPr lang="en-US" dirty="0"/>
              <a:t>B.S. and M.S. from UW CSE with a focus in Distributed Systems and Security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First time lecturer</a:t>
            </a:r>
          </a:p>
          <a:p>
            <a:r>
              <a:rPr lang="en-US" dirty="0"/>
              <a:t>Interests: Cooking, Dancing!</a:t>
            </a:r>
          </a:p>
          <a:p>
            <a:endParaRPr lang="en-US" dirty="0"/>
          </a:p>
          <a:p>
            <a:r>
              <a:rPr lang="en-US" dirty="0"/>
              <a:t>Email: kushaljh@cs.washington.edu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6C931-187C-4B3B-913E-1D000A7E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 the Staff!</a:t>
            </a:r>
          </a:p>
        </p:txBody>
      </p:sp>
    </p:spTree>
    <p:extLst>
      <p:ext uri="{BB962C8B-B14F-4D97-AF65-F5344CB8AC3E}">
        <p14:creationId xmlns:p14="http://schemas.microsoft.com/office/powerpoint/2010/main" val="2413029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38D9-F141-4755-8143-44BC3543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EC345-B40E-46DB-9493-B4141105A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How many options do I have for dinner?</a:t>
            </a:r>
          </a:p>
          <a:p>
            <a:pPr lvl="1"/>
            <a:r>
              <a:rPr lang="en-US" sz="3200" dirty="0"/>
              <a:t>I could go to Sizzle &amp; Crunch where there are </a:t>
            </a:r>
            <a:r>
              <a:rPr lang="en-US" sz="3200" b="1" dirty="0"/>
              <a:t>2</a:t>
            </a:r>
            <a:r>
              <a:rPr lang="en-US" sz="3200" dirty="0"/>
              <a:t> meals I choose from, or I could go to Noodle Nation where there are </a:t>
            </a:r>
            <a:r>
              <a:rPr lang="en-US" sz="3200" b="1" dirty="0"/>
              <a:t>8</a:t>
            </a:r>
            <a:r>
              <a:rPr lang="en-US" sz="3200" dirty="0"/>
              <a:t> meals I choose from (and none of them are the same between the two restaurants).</a:t>
            </a:r>
          </a:p>
          <a:p>
            <a:pPr lvl="1"/>
            <a:r>
              <a:rPr lang="en-US" sz="3200" dirty="0"/>
              <a:t>How many total choices?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9048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38D9-F141-4755-8143-44BC3543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EC345-B40E-46DB-9493-B4141105A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How many options do I have for dinner?</a:t>
            </a:r>
          </a:p>
          <a:p>
            <a:pPr lvl="1"/>
            <a:r>
              <a:rPr lang="en-US" sz="3200" dirty="0"/>
              <a:t>I could go to Sizzle &amp; Crunch where there are </a:t>
            </a:r>
            <a:r>
              <a:rPr lang="en-US" sz="3200" b="1" dirty="0"/>
              <a:t>2</a:t>
            </a:r>
            <a:r>
              <a:rPr lang="en-US" sz="3200" dirty="0"/>
              <a:t> meals I choose from, or I could go to Noodle Nation where there are </a:t>
            </a:r>
            <a:r>
              <a:rPr lang="en-US" sz="3200" b="1" dirty="0"/>
              <a:t>8</a:t>
            </a:r>
            <a:r>
              <a:rPr lang="en-US" sz="3200" dirty="0"/>
              <a:t> meals I choose from (and none of them are the same between the two restaurants).</a:t>
            </a:r>
          </a:p>
          <a:p>
            <a:pPr lvl="1"/>
            <a:r>
              <a:rPr lang="en-US" sz="3200" dirty="0"/>
              <a:t>How many total choices?</a:t>
            </a:r>
          </a:p>
          <a:p>
            <a:pPr lvl="1"/>
            <a:endParaRPr lang="en-US" sz="3200" dirty="0"/>
          </a:p>
          <a:p>
            <a:pPr lvl="1"/>
            <a:r>
              <a:rPr lang="en-US" sz="3200" b="1" dirty="0"/>
              <a:t>2 + 8 = 10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2433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38D9-F141-4755-8143-44BC3543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EC345-B40E-46DB-9493-B4141105A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How many options do I have for dinner?</a:t>
            </a:r>
          </a:p>
          <a:p>
            <a:pPr lvl="1"/>
            <a:r>
              <a:rPr lang="en-US" sz="3200" dirty="0"/>
              <a:t>I could go to Sizzle &amp; Crunch where there are </a:t>
            </a:r>
            <a:r>
              <a:rPr lang="en-US" sz="3200" b="1" dirty="0"/>
              <a:t>2</a:t>
            </a:r>
            <a:r>
              <a:rPr lang="en-US" sz="3200" dirty="0"/>
              <a:t> meals I choose from, or I could go to Noodle Nation where there are </a:t>
            </a:r>
            <a:r>
              <a:rPr lang="en-US" sz="3200" b="1" dirty="0"/>
              <a:t>8</a:t>
            </a:r>
            <a:r>
              <a:rPr lang="en-US" sz="3200" dirty="0"/>
              <a:t> meals I choose from (and none of them are the same between the two restaurants).</a:t>
            </a:r>
          </a:p>
          <a:p>
            <a:pPr lvl="1"/>
            <a:r>
              <a:rPr lang="en-US" sz="3200" dirty="0"/>
              <a:t>How many total choices?</a:t>
            </a:r>
          </a:p>
          <a:p>
            <a:pPr lvl="1"/>
            <a:endParaRPr lang="en-US" sz="3200" dirty="0"/>
          </a:p>
          <a:p>
            <a:pPr lvl="1"/>
            <a:r>
              <a:rPr lang="en-US" sz="3200" b="1" dirty="0"/>
              <a:t>2 + 8 = 10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/>
              <p:nvPr/>
            </p:nvSpPr>
            <p:spPr>
              <a:xfrm>
                <a:off x="241300" y="5503951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5503951"/>
                <a:ext cx="11709400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76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975D-1A0D-4CB6-8AE9-E1F20202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6F886-147F-467F-A64E-645CEEFD8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now want dessert</a:t>
            </a:r>
          </a:p>
          <a:p>
            <a:r>
              <a:rPr lang="en-US" dirty="0"/>
              <a:t>I decide to go to Sweet Alchemy. There are a variety of ways to customize my ice-cream:</a:t>
            </a:r>
          </a:p>
          <a:p>
            <a:r>
              <a:rPr lang="en-US" dirty="0"/>
              <a:t>One flavor (chocolate, vanilla, strawberry)</a:t>
            </a:r>
          </a:p>
          <a:p>
            <a:r>
              <a:rPr lang="en-US" dirty="0"/>
              <a:t>One cone (sugar, waffle)</a:t>
            </a:r>
          </a:p>
          <a:p>
            <a:r>
              <a:rPr lang="en-US" dirty="0"/>
              <a:t>One topping (fudge, </a:t>
            </a:r>
            <a:r>
              <a:rPr lang="en-US" dirty="0" err="1"/>
              <a:t>oreos</a:t>
            </a:r>
            <a:r>
              <a:rPr lang="en-US" dirty="0"/>
              <a:t>, sprinkles, caramel)</a:t>
            </a:r>
          </a:p>
          <a:p>
            <a:endParaRPr lang="en-US" dirty="0"/>
          </a:p>
          <a:p>
            <a:r>
              <a:rPr lang="en-US" dirty="0"/>
              <a:t>How many ice-cream choices do I have?</a:t>
            </a:r>
          </a:p>
        </p:txBody>
      </p:sp>
    </p:spTree>
    <p:extLst>
      <p:ext uri="{BB962C8B-B14F-4D97-AF65-F5344CB8AC3E}">
        <p14:creationId xmlns:p14="http://schemas.microsoft.com/office/powerpoint/2010/main" val="3537692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D4CB63E-FC70-44FF-9180-43C127133D4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Step 1: choose one of the flavors</a:t>
                </a:r>
              </a:p>
              <a:p>
                <a:r>
                  <a:rPr lang="en-US" dirty="0"/>
                  <a:t>Step 2: regardless of the choice of ice-cream, choose one cone</a:t>
                </a:r>
              </a:p>
              <a:p>
                <a:r>
                  <a:rPr lang="en-US" dirty="0"/>
                  <a:t>Step 3: regardless of the previous choices, choose one topping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3⋅2⋅4=24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D4CB63E-FC70-44FF-9180-43C127133D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467" t="-2160" r="-3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6F7EACB0-3F01-4901-847C-D80F11C6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Ice-creams!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199B34-C362-48F7-B2CD-D627092EF869}"/>
              </a:ext>
            </a:extLst>
          </p:cNvPr>
          <p:cNvSpPr/>
          <p:nvPr/>
        </p:nvSpPr>
        <p:spPr>
          <a:xfrm>
            <a:off x="3903824" y="1369185"/>
            <a:ext cx="260350" cy="25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0F064-6B18-4D40-AA1C-316DF3CA9A60}"/>
              </a:ext>
            </a:extLst>
          </p:cNvPr>
          <p:cNvCxnSpPr>
            <a:cxnSpLocks/>
            <a:stCxn id="7" idx="3"/>
            <a:endCxn id="10" idx="7"/>
          </p:cNvCxnSpPr>
          <p:nvPr/>
        </p:nvCxnSpPr>
        <p:spPr>
          <a:xfrm flipH="1">
            <a:off x="2406779" y="1585988"/>
            <a:ext cx="1535172" cy="64212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BAD80D-93E5-49C4-83CB-1B07C740E000}"/>
              </a:ext>
            </a:extLst>
          </p:cNvPr>
          <p:cNvCxnSpPr>
            <a:cxnSpLocks/>
            <a:stCxn id="7" idx="5"/>
            <a:endCxn id="13" idx="0"/>
          </p:cNvCxnSpPr>
          <p:nvPr/>
        </p:nvCxnSpPr>
        <p:spPr>
          <a:xfrm>
            <a:off x="4126047" y="1585988"/>
            <a:ext cx="1516597" cy="60492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9CA6C2C-6025-4C0B-BA49-77BA33D48539}"/>
              </a:ext>
            </a:extLst>
          </p:cNvPr>
          <p:cNvSpPr/>
          <p:nvPr/>
        </p:nvSpPr>
        <p:spPr>
          <a:xfrm>
            <a:off x="2184556" y="2190914"/>
            <a:ext cx="260350" cy="25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4BF132-017F-4411-9711-1D8E4C4FAAB7}"/>
              </a:ext>
            </a:extLst>
          </p:cNvPr>
          <p:cNvCxnSpPr>
            <a:cxnSpLocks/>
            <a:stCxn id="10" idx="3"/>
            <a:endCxn id="16" idx="0"/>
          </p:cNvCxnSpPr>
          <p:nvPr/>
        </p:nvCxnSpPr>
        <p:spPr>
          <a:xfrm flipH="1">
            <a:off x="1574956" y="2407717"/>
            <a:ext cx="647727" cy="73155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6A6DA9-3098-4D03-8276-725507C78038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2406779" y="2407717"/>
            <a:ext cx="609600" cy="71029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11A9872-1954-44B3-BF5B-6B27E9621D45}"/>
              </a:ext>
            </a:extLst>
          </p:cNvPr>
          <p:cNvSpPr/>
          <p:nvPr/>
        </p:nvSpPr>
        <p:spPr>
          <a:xfrm>
            <a:off x="5512469" y="2190914"/>
            <a:ext cx="260350" cy="25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A0E0FC-6AD0-44B2-9C0E-FEF4D51330BE}"/>
              </a:ext>
            </a:extLst>
          </p:cNvPr>
          <p:cNvCxnSpPr>
            <a:stCxn id="13" idx="3"/>
          </p:cNvCxnSpPr>
          <p:nvPr/>
        </p:nvCxnSpPr>
        <p:spPr>
          <a:xfrm flipH="1">
            <a:off x="4902869" y="2407717"/>
            <a:ext cx="647727" cy="71029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228837-CD96-49A8-BF87-C05F379E2B68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5734692" y="2407717"/>
            <a:ext cx="609600" cy="71029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989D8E3-CE4B-4F0C-8BFE-775D295D4415}"/>
              </a:ext>
            </a:extLst>
          </p:cNvPr>
          <p:cNvSpPr/>
          <p:nvPr/>
        </p:nvSpPr>
        <p:spPr>
          <a:xfrm>
            <a:off x="1444781" y="3139267"/>
            <a:ext cx="260350" cy="25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8046C7-C3FC-4D02-AB67-9E1CFF3EB46A}"/>
              </a:ext>
            </a:extLst>
          </p:cNvPr>
          <p:cNvCxnSpPr>
            <a:stCxn id="16" idx="3"/>
          </p:cNvCxnSpPr>
          <p:nvPr/>
        </p:nvCxnSpPr>
        <p:spPr>
          <a:xfrm flipH="1">
            <a:off x="835181" y="3356070"/>
            <a:ext cx="647727" cy="71029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7F49DDC-1D04-45FD-A51C-A0E71167715E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1667004" y="3356070"/>
            <a:ext cx="609600" cy="71029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EDEC6F-9831-451C-915D-8601CFFFB089}"/>
              </a:ext>
            </a:extLst>
          </p:cNvPr>
          <p:cNvCxnSpPr>
            <a:cxnSpLocks/>
            <a:stCxn id="16" idx="4"/>
          </p:cNvCxnSpPr>
          <p:nvPr/>
        </p:nvCxnSpPr>
        <p:spPr>
          <a:xfrm flipH="1">
            <a:off x="981644" y="3393267"/>
            <a:ext cx="593312" cy="167879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ED06B2-65BF-4886-9879-7E24E796826F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1574956" y="3393267"/>
            <a:ext cx="527023" cy="167879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02DDF1D-493A-4DE4-B549-1DCF34B385B7}"/>
              </a:ext>
            </a:extLst>
          </p:cNvPr>
          <p:cNvSpPr/>
          <p:nvPr/>
        </p:nvSpPr>
        <p:spPr>
          <a:xfrm>
            <a:off x="3865697" y="2197721"/>
            <a:ext cx="260350" cy="25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40E985-C6F5-46BE-836B-746C0635B7D9}"/>
              </a:ext>
            </a:extLst>
          </p:cNvPr>
          <p:cNvCxnSpPr>
            <a:cxnSpLocks/>
            <a:stCxn id="21" idx="3"/>
          </p:cNvCxnSpPr>
          <p:nvPr/>
        </p:nvCxnSpPr>
        <p:spPr>
          <a:xfrm flipH="1">
            <a:off x="3256097" y="2414524"/>
            <a:ext cx="647727" cy="71029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7E98FC-9006-4B08-B1C6-B31D68463C2D}"/>
              </a:ext>
            </a:extLst>
          </p:cNvPr>
          <p:cNvCxnSpPr>
            <a:cxnSpLocks/>
            <a:stCxn id="21" idx="5"/>
          </p:cNvCxnSpPr>
          <p:nvPr/>
        </p:nvCxnSpPr>
        <p:spPr>
          <a:xfrm>
            <a:off x="4087920" y="2414524"/>
            <a:ext cx="609600" cy="71029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D49BB4-6507-40EA-A43D-00D54D76B18C}"/>
              </a:ext>
            </a:extLst>
          </p:cNvPr>
          <p:cNvCxnSpPr>
            <a:cxnSpLocks/>
            <a:stCxn id="7" idx="4"/>
            <a:endCxn id="21" idx="0"/>
          </p:cNvCxnSpPr>
          <p:nvPr/>
        </p:nvCxnSpPr>
        <p:spPr>
          <a:xfrm flipH="1">
            <a:off x="3995872" y="1623185"/>
            <a:ext cx="38127" cy="57453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8">
            <a:extLst>
              <a:ext uri="{FF2B5EF4-FFF2-40B4-BE49-F238E27FC236}">
                <a16:creationId xmlns:a16="http://schemas.microsoft.com/office/drawing/2014/main" id="{1A52D01F-2E37-4082-90A1-23C3A716B0C3}"/>
              </a:ext>
            </a:extLst>
          </p:cNvPr>
          <p:cNvSpPr txBox="1"/>
          <p:nvPr/>
        </p:nvSpPr>
        <p:spPr>
          <a:xfrm>
            <a:off x="2340566" y="1555661"/>
            <a:ext cx="114939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Chocolate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8B5E8827-C1BB-4A20-AE0B-7685E585F806}"/>
              </a:ext>
            </a:extLst>
          </p:cNvPr>
          <p:cNvSpPr txBox="1"/>
          <p:nvPr/>
        </p:nvSpPr>
        <p:spPr>
          <a:xfrm>
            <a:off x="3648218" y="1725787"/>
            <a:ext cx="96842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Vanilla</a:t>
            </a:r>
          </a:p>
        </p:txBody>
      </p:sp>
      <p:sp>
        <p:nvSpPr>
          <p:cNvPr id="27" name="TextBox 40">
            <a:extLst>
              <a:ext uri="{FF2B5EF4-FFF2-40B4-BE49-F238E27FC236}">
                <a16:creationId xmlns:a16="http://schemas.microsoft.com/office/drawing/2014/main" id="{11D430DB-E923-41DA-98B0-C005D43CB6A9}"/>
              </a:ext>
            </a:extLst>
          </p:cNvPr>
          <p:cNvSpPr txBox="1"/>
          <p:nvPr/>
        </p:nvSpPr>
        <p:spPr>
          <a:xfrm>
            <a:off x="4460107" y="1471222"/>
            <a:ext cx="131271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Strawberry</a:t>
            </a:r>
          </a:p>
        </p:txBody>
      </p:sp>
      <p:sp>
        <p:nvSpPr>
          <p:cNvPr id="28" name="TextBox 41">
            <a:extLst>
              <a:ext uri="{FF2B5EF4-FFF2-40B4-BE49-F238E27FC236}">
                <a16:creationId xmlns:a16="http://schemas.microsoft.com/office/drawing/2014/main" id="{B529D887-0681-4F3F-999A-5812415D73C6}"/>
              </a:ext>
            </a:extLst>
          </p:cNvPr>
          <p:cNvSpPr txBox="1"/>
          <p:nvPr/>
        </p:nvSpPr>
        <p:spPr>
          <a:xfrm>
            <a:off x="1289962" y="2426896"/>
            <a:ext cx="80646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30" name="TextBox 43">
            <a:extLst>
              <a:ext uri="{FF2B5EF4-FFF2-40B4-BE49-F238E27FC236}">
                <a16:creationId xmlns:a16="http://schemas.microsoft.com/office/drawing/2014/main" id="{12607BA6-274F-48A3-B7B3-A33110DE5A44}"/>
              </a:ext>
            </a:extLst>
          </p:cNvPr>
          <p:cNvSpPr txBox="1"/>
          <p:nvPr/>
        </p:nvSpPr>
        <p:spPr>
          <a:xfrm>
            <a:off x="562038" y="3356070"/>
            <a:ext cx="798571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Fudge</a:t>
            </a:r>
          </a:p>
        </p:txBody>
      </p:sp>
      <p:sp>
        <p:nvSpPr>
          <p:cNvPr id="31" name="TextBox 44">
            <a:extLst>
              <a:ext uri="{FF2B5EF4-FFF2-40B4-BE49-F238E27FC236}">
                <a16:creationId xmlns:a16="http://schemas.microsoft.com/office/drawing/2014/main" id="{5E4223E7-6B4F-4C50-8111-96F89D393823}"/>
              </a:ext>
            </a:extLst>
          </p:cNvPr>
          <p:cNvSpPr txBox="1"/>
          <p:nvPr/>
        </p:nvSpPr>
        <p:spPr>
          <a:xfrm>
            <a:off x="412998" y="4474572"/>
            <a:ext cx="75485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Oreos</a:t>
            </a:r>
          </a:p>
        </p:txBody>
      </p:sp>
      <p:sp>
        <p:nvSpPr>
          <p:cNvPr id="33" name="TextBox 46">
            <a:extLst>
              <a:ext uri="{FF2B5EF4-FFF2-40B4-BE49-F238E27FC236}">
                <a16:creationId xmlns:a16="http://schemas.microsoft.com/office/drawing/2014/main" id="{74114B1C-1187-4130-85B4-094C48590BC4}"/>
              </a:ext>
            </a:extLst>
          </p:cNvPr>
          <p:cNvSpPr txBox="1"/>
          <p:nvPr/>
        </p:nvSpPr>
        <p:spPr>
          <a:xfrm>
            <a:off x="1942296" y="3511292"/>
            <a:ext cx="116285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Caramel</a:t>
            </a:r>
          </a:p>
        </p:txBody>
      </p:sp>
      <p:sp>
        <p:nvSpPr>
          <p:cNvPr id="71" name="TextBox 46">
            <a:extLst>
              <a:ext uri="{FF2B5EF4-FFF2-40B4-BE49-F238E27FC236}">
                <a16:creationId xmlns:a16="http://schemas.microsoft.com/office/drawing/2014/main" id="{A24439F6-FC51-47AC-A049-2BF14B4A05E8}"/>
              </a:ext>
            </a:extLst>
          </p:cNvPr>
          <p:cNvSpPr txBox="1"/>
          <p:nvPr/>
        </p:nvSpPr>
        <p:spPr>
          <a:xfrm>
            <a:off x="1971804" y="4474572"/>
            <a:ext cx="116285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Sprinkles</a:t>
            </a:r>
          </a:p>
        </p:txBody>
      </p:sp>
      <p:sp>
        <p:nvSpPr>
          <p:cNvPr id="29" name="TextBox 42">
            <a:extLst>
              <a:ext uri="{FF2B5EF4-FFF2-40B4-BE49-F238E27FC236}">
                <a16:creationId xmlns:a16="http://schemas.microsoft.com/office/drawing/2014/main" id="{CD80FC3F-6F2D-477C-B386-DA063FA08D26}"/>
              </a:ext>
            </a:extLst>
          </p:cNvPr>
          <p:cNvSpPr txBox="1"/>
          <p:nvPr/>
        </p:nvSpPr>
        <p:spPr>
          <a:xfrm>
            <a:off x="2522658" y="2336107"/>
            <a:ext cx="95637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Waffle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41B86BD-89DA-4A34-8DA2-E9799EC2A226}"/>
                  </a:ext>
                </a:extLst>
              </p:cNvPr>
              <p:cNvSpPr/>
              <p:nvPr/>
            </p:nvSpPr>
            <p:spPr>
              <a:xfrm>
                <a:off x="241300" y="5471405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Product Rule: If you have a sequential process, where 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𝟏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step 2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options,…,step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and you choose one from each step, the total number of possibilities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⋯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5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41B86BD-89DA-4A34-8DA2-E9799EC2A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5471405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 t="-7979" b="-164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81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10" grpId="0" animBg="1"/>
      <p:bldP spid="13" grpId="0" animBg="1"/>
      <p:bldP spid="16" grpId="0" animBg="1"/>
      <p:bldP spid="21" grpId="0" animBg="1"/>
      <p:bldP spid="25" grpId="0"/>
      <p:bldP spid="26" grpId="0"/>
      <p:bldP spid="27" grpId="0"/>
      <p:bldP spid="28" grpId="0"/>
      <p:bldP spid="30" grpId="0"/>
      <p:bldP spid="31" grpId="0"/>
      <p:bldP spid="33" grpId="0"/>
      <p:bldP spid="71" grpId="0"/>
      <p:bldP spid="29" grpId="0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2A4B-CE97-41B8-8365-8E00EB89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1035BD-A220-48C7-82D8-6E9D730529F1}"/>
                  </a:ext>
                </a:extLst>
              </p:cNvPr>
              <p:cNvSpPr/>
              <p:nvPr/>
            </p:nvSpPr>
            <p:spPr>
              <a:xfrm>
                <a:off x="241300" y="2120505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1035BD-A220-48C7-82D8-6E9D73052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2120505"/>
                <a:ext cx="11709400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7C3D4B-57AB-403D-8E30-E38E056D1E77}"/>
                  </a:ext>
                </a:extLst>
              </p:cNvPr>
              <p:cNvSpPr/>
              <p:nvPr/>
            </p:nvSpPr>
            <p:spPr>
              <a:xfrm>
                <a:off x="241300" y="4172935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Product Rule: If you have a sequential process, where 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𝟏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step 2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options,…,step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and you choose one from each step, the total number of possibilities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⋯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5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7C3D4B-57AB-403D-8E30-E38E056D1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4172935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 t="-7979" b="-164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421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D224-FE22-46C6-96F6-BB7A521C3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the product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22F4C-E4AE-4747-91F6-B4B70BBE0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 Cartesian products?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,(2,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How big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? (i.e.,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?)</a:t>
                </a:r>
              </a:p>
              <a:p>
                <a:pPr lvl="1"/>
                <a:r>
                  <a:rPr lang="en-US" dirty="0"/>
                  <a:t>Step 1: choose element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2: choose element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options: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22F4C-E4AE-4747-91F6-B4B70BBE0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97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C549-E426-49F8-928A-CBC6D844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0231F2-3ECF-498A-938B-664F55E22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∅,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subsets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i.e., what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0231F2-3ECF-498A-938B-664F55E22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536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C549-E426-49F8-928A-CBC6D844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0231F2-3ECF-498A-938B-664F55E22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∅,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subsets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i.e., what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1: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:r>
                  <a:rPr lang="en-US" dirty="0"/>
                  <a:t>Step 2: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Step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r>
                  <a:rPr lang="en-US" dirty="0"/>
                  <a:t>Total options: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⋯2,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times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0231F2-3ECF-498A-938B-664F55E22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140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EBB7-7A2E-4EF3-9FEB-C602F473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F5E96-4CB7-4857-9B15-08728AEE8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Husky baseball team has three hats (purple, black, gray)</a:t>
            </a:r>
          </a:p>
          <a:p>
            <a:r>
              <a:rPr lang="en-US" dirty="0"/>
              <a:t>Three jerseys (pinstripe, purple, gold)</a:t>
            </a:r>
          </a:p>
          <a:p>
            <a:r>
              <a:rPr lang="en-US" dirty="0"/>
              <a:t>Three pairs of pants (gray, white, black)</a:t>
            </a:r>
          </a:p>
          <a:p>
            <a:endParaRPr lang="en-US" dirty="0"/>
          </a:p>
          <a:p>
            <a:r>
              <a:rPr lang="en-US" dirty="0"/>
              <a:t>How many outfits are there (consisting of one hat, a jersey, and a pair of pants) if we have the following constraints: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The pinstripe jersey cannot be worn with gray pants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The purple jersey cannot be worn with white pants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The gold jersey cannot be worn with black pants</a:t>
            </a:r>
          </a:p>
        </p:txBody>
      </p:sp>
    </p:spTree>
    <p:extLst>
      <p:ext uri="{BB962C8B-B14F-4D97-AF65-F5344CB8AC3E}">
        <p14:creationId xmlns:p14="http://schemas.microsoft.com/office/powerpoint/2010/main" val="181370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6F121CF-5FEF-4F13-9BE8-2F145702C5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" y="1986756"/>
            <a:ext cx="2540000" cy="2540000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B89B53-75C6-4587-9049-203B8C875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1" y="1512984"/>
            <a:ext cx="7114298" cy="4796375"/>
          </a:xfrm>
        </p:spPr>
        <p:txBody>
          <a:bodyPr/>
          <a:lstStyle/>
          <a:p>
            <a:r>
              <a:rPr lang="en-US" dirty="0"/>
              <a:t>TA: Alice Wang</a:t>
            </a:r>
          </a:p>
          <a:p>
            <a:endParaRPr lang="en-US" dirty="0"/>
          </a:p>
          <a:p>
            <a:r>
              <a:rPr lang="en-US" dirty="0"/>
              <a:t>Rising Junior studying Computer Science</a:t>
            </a:r>
          </a:p>
          <a:p>
            <a:endParaRPr lang="en-US" dirty="0"/>
          </a:p>
          <a:p>
            <a:r>
              <a:rPr lang="en-US" dirty="0"/>
              <a:t>Interests: Drawing, pin-collecting, and watching anime</a:t>
            </a:r>
          </a:p>
          <a:p>
            <a:endParaRPr lang="en-US" dirty="0"/>
          </a:p>
          <a:p>
            <a:r>
              <a:rPr lang="en-US" dirty="0"/>
              <a:t>Email: alicew3@cs.washington.edu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6C931-187C-4B3B-913E-1D000A7E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 the Staff!</a:t>
            </a:r>
          </a:p>
        </p:txBody>
      </p:sp>
    </p:spTree>
    <p:extLst>
      <p:ext uri="{BB962C8B-B14F-4D97-AF65-F5344CB8AC3E}">
        <p14:creationId xmlns:p14="http://schemas.microsoft.com/office/powerpoint/2010/main" val="1789255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3051-C9B9-4DEE-9049-AB792F72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D2C5F-DC6F-4531-821F-E70833AAF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3 choices for hats</a:t>
            </a:r>
          </a:p>
          <a:p>
            <a:r>
              <a:rPr lang="en-US" dirty="0"/>
              <a:t>Step 2: 3 choices for jerseys</a:t>
            </a:r>
          </a:p>
          <a:p>
            <a:r>
              <a:rPr lang="en-US" dirty="0"/>
              <a:t>Step 3: 3 choices for pants???</a:t>
            </a:r>
          </a:p>
        </p:txBody>
      </p:sp>
    </p:spTree>
    <p:extLst>
      <p:ext uri="{BB962C8B-B14F-4D97-AF65-F5344CB8AC3E}">
        <p14:creationId xmlns:p14="http://schemas.microsoft.com/office/powerpoint/2010/main" val="16381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9172-51A6-4AA3-8EF7-C59FAE63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EF4076-930A-4214-80A7-A00DFEC5D2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1: 3 choices for hats</a:t>
                </a:r>
              </a:p>
              <a:p>
                <a:r>
                  <a:rPr lang="en-US" dirty="0"/>
                  <a:t>Step 2: 3 choices for jerseys</a:t>
                </a:r>
              </a:p>
              <a:p>
                <a:r>
                  <a:rPr lang="en-US" b="1" strike="sngStrike" dirty="0">
                    <a:solidFill>
                      <a:srgbClr val="FF0000"/>
                    </a:solidFill>
                  </a:rPr>
                  <a:t>Step 3: 3 choices for pants???</a:t>
                </a:r>
              </a:p>
              <a:p>
                <a:r>
                  <a:rPr lang="en-US" dirty="0"/>
                  <a:t>Step 3: 2 choices for pants as we have 2 options for pants regardless of the jersey we choose (even though there are 3 options for pants overall)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3⋅3⋅2=18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EF4076-930A-4214-80A7-A00DFEC5D2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62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57EF-564D-476D-BBA6-C13102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8D06F-AA38-44FA-8BE1-CCDDF87A3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5 books to split among 3 people (Alice, Claris, and Pascal)</a:t>
            </a:r>
          </a:p>
          <a:p>
            <a:r>
              <a:rPr lang="en-US" dirty="0"/>
              <a:t>Every book goes to exactly one person, but each person could end up with no books (or all of them, or something in between).</a:t>
            </a:r>
          </a:p>
          <a:p>
            <a:endParaRPr lang="en-US" dirty="0"/>
          </a:p>
        </p:txBody>
      </p:sp>
      <p:pic>
        <p:nvPicPr>
          <p:cNvPr id="5" name="Graphic 4" descr="Closed book">
            <a:extLst>
              <a:ext uri="{FF2B5EF4-FFF2-40B4-BE49-F238E27FC236}">
                <a16:creationId xmlns:a16="http://schemas.microsoft.com/office/drawing/2014/main" id="{D037951C-9A40-475D-92E6-E229A281D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947" y="2861925"/>
            <a:ext cx="914400" cy="914400"/>
          </a:xfrm>
          <a:prstGeom prst="rect">
            <a:avLst/>
          </a:prstGeom>
        </p:spPr>
      </p:pic>
      <p:pic>
        <p:nvPicPr>
          <p:cNvPr id="6" name="Graphic 5" descr="Closed book">
            <a:extLst>
              <a:ext uri="{FF2B5EF4-FFF2-40B4-BE49-F238E27FC236}">
                <a16:creationId xmlns:a16="http://schemas.microsoft.com/office/drawing/2014/main" id="{01D180B9-10FD-4289-96FE-FC74B42C0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0847" y="3531852"/>
            <a:ext cx="914400" cy="914400"/>
          </a:xfrm>
          <a:prstGeom prst="rect">
            <a:avLst/>
          </a:prstGeom>
        </p:spPr>
      </p:pic>
      <p:pic>
        <p:nvPicPr>
          <p:cNvPr id="7" name="Graphic 6" descr="Closed book">
            <a:extLst>
              <a:ext uri="{FF2B5EF4-FFF2-40B4-BE49-F238E27FC236}">
                <a16:creationId xmlns:a16="http://schemas.microsoft.com/office/drawing/2014/main" id="{08090C58-5E9C-49EA-92C6-0A4AAEB26F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6947" y="4245839"/>
            <a:ext cx="914400" cy="914400"/>
          </a:xfrm>
          <a:prstGeom prst="rect">
            <a:avLst/>
          </a:prstGeom>
        </p:spPr>
      </p:pic>
      <p:pic>
        <p:nvPicPr>
          <p:cNvPr id="8" name="Graphic 7" descr="Closed book">
            <a:extLst>
              <a:ext uri="{FF2B5EF4-FFF2-40B4-BE49-F238E27FC236}">
                <a16:creationId xmlns:a16="http://schemas.microsoft.com/office/drawing/2014/main" id="{95772930-C38F-4808-86B4-CCB6E3B919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0847" y="5027060"/>
            <a:ext cx="914400" cy="914400"/>
          </a:xfrm>
          <a:prstGeom prst="rect">
            <a:avLst/>
          </a:prstGeom>
        </p:spPr>
      </p:pic>
      <p:pic>
        <p:nvPicPr>
          <p:cNvPr id="9" name="Graphic 8" descr="Closed book">
            <a:extLst>
              <a:ext uri="{FF2B5EF4-FFF2-40B4-BE49-F238E27FC236}">
                <a16:creationId xmlns:a16="http://schemas.microsoft.com/office/drawing/2014/main" id="{42001D50-5259-4B93-BC30-8199F2CBE9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947" y="5645866"/>
            <a:ext cx="914400" cy="914400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C282B6BB-0633-4F20-B631-495A82F395C1}"/>
              </a:ext>
            </a:extLst>
          </p:cNvPr>
          <p:cNvSpPr txBox="1"/>
          <p:nvPr/>
        </p:nvSpPr>
        <p:spPr>
          <a:xfrm>
            <a:off x="398108" y="3098288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84FF2751-3705-45AF-A56C-4B9ED6D9B51C}"/>
              </a:ext>
            </a:extLst>
          </p:cNvPr>
          <p:cNvSpPr txBox="1"/>
          <p:nvPr/>
        </p:nvSpPr>
        <p:spPr>
          <a:xfrm>
            <a:off x="1132097" y="3718789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1B39E986-3179-4D17-8E8C-22CEE5A9A88E}"/>
              </a:ext>
            </a:extLst>
          </p:cNvPr>
          <p:cNvSpPr txBox="1"/>
          <p:nvPr/>
        </p:nvSpPr>
        <p:spPr>
          <a:xfrm>
            <a:off x="359266" y="451837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F7B9A656-2712-4EC5-B974-CDDE52781A71}"/>
              </a:ext>
            </a:extLst>
          </p:cNvPr>
          <p:cNvSpPr txBox="1"/>
          <p:nvPr/>
        </p:nvSpPr>
        <p:spPr>
          <a:xfrm>
            <a:off x="1146666" y="526132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07E55D02-06A5-48D6-B951-AB6F66455F86}"/>
              </a:ext>
            </a:extLst>
          </p:cNvPr>
          <p:cNvSpPr txBox="1"/>
          <p:nvPr/>
        </p:nvSpPr>
        <p:spPr>
          <a:xfrm>
            <a:off x="340216" y="589632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93A6F4-7BA5-4913-B664-79787E218669}"/>
              </a:ext>
            </a:extLst>
          </p:cNvPr>
          <p:cNvCxnSpPr>
            <a:cxnSpLocks/>
            <a:stCxn id="5" idx="3"/>
            <a:endCxn id="25" idx="1"/>
          </p:cNvCxnSpPr>
          <p:nvPr/>
        </p:nvCxnSpPr>
        <p:spPr>
          <a:xfrm>
            <a:off x="1481347" y="3319125"/>
            <a:ext cx="8105314" cy="48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F9AD4A-A424-44D2-A80E-7C126EF13F6A}"/>
              </a:ext>
            </a:extLst>
          </p:cNvPr>
          <p:cNvCxnSpPr>
            <a:cxnSpLocks/>
            <a:stCxn id="6" idx="3"/>
            <a:endCxn id="22" idx="1"/>
          </p:cNvCxnSpPr>
          <p:nvPr/>
        </p:nvCxnSpPr>
        <p:spPr>
          <a:xfrm>
            <a:off x="2205247" y="3989052"/>
            <a:ext cx="7398958" cy="633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A570AF-68EB-4D98-8EB8-AFB63CA903AE}"/>
              </a:ext>
            </a:extLst>
          </p:cNvPr>
          <p:cNvCxnSpPr>
            <a:cxnSpLocks/>
            <a:stCxn id="8" idx="3"/>
            <a:endCxn id="22" idx="1"/>
          </p:cNvCxnSpPr>
          <p:nvPr/>
        </p:nvCxnSpPr>
        <p:spPr>
          <a:xfrm flipV="1">
            <a:off x="2205247" y="4622562"/>
            <a:ext cx="7398958" cy="861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991DFB-2484-43A3-8771-1C97243FAD4C}"/>
              </a:ext>
            </a:extLst>
          </p:cNvPr>
          <p:cNvCxnSpPr>
            <a:cxnSpLocks/>
            <a:stCxn id="9" idx="3"/>
            <a:endCxn id="27" idx="1"/>
          </p:cNvCxnSpPr>
          <p:nvPr/>
        </p:nvCxnSpPr>
        <p:spPr>
          <a:xfrm flipV="1">
            <a:off x="1481347" y="5876657"/>
            <a:ext cx="8106448" cy="22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C44906-D665-43F3-B0CF-B3EB3E6D498D}"/>
              </a:ext>
            </a:extLst>
          </p:cNvPr>
          <p:cNvCxnSpPr>
            <a:cxnSpLocks/>
            <a:stCxn id="7" idx="3"/>
            <a:endCxn id="27" idx="1"/>
          </p:cNvCxnSpPr>
          <p:nvPr/>
        </p:nvCxnSpPr>
        <p:spPr>
          <a:xfrm>
            <a:off x="1481347" y="4703039"/>
            <a:ext cx="8106448" cy="117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Content Placeholder 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077DB2DF-551D-485F-9839-83EE04D613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661" y="2832347"/>
            <a:ext cx="1071108" cy="1071108"/>
          </a:xfrm>
          <a:prstGeom prst="rect">
            <a:avLst/>
          </a:prstGeom>
        </p:spPr>
      </p:pic>
      <p:pic>
        <p:nvPicPr>
          <p:cNvPr id="27" name="Content Placeholder 5" descr="A picture containing person, mountain, sky, outdoor&#10;&#10;Description automatically generated">
            <a:extLst>
              <a:ext uri="{FF2B5EF4-FFF2-40B4-BE49-F238E27FC236}">
                <a16:creationId xmlns:a16="http://schemas.microsoft.com/office/drawing/2014/main" id="{B121D203-44FD-4C9D-8492-260554F897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95" y="5341670"/>
            <a:ext cx="1069974" cy="1069974"/>
          </a:xfrm>
          <a:prstGeom prst="rect">
            <a:avLst/>
          </a:prstGeom>
        </p:spPr>
      </p:pic>
      <p:pic>
        <p:nvPicPr>
          <p:cNvPr id="22" name="Content Placeholder 3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F9D291C4-AE7D-4E88-B68C-F733EBCBF6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05" y="4084732"/>
            <a:ext cx="1075660" cy="10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45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57EF-564D-476D-BBA6-C13102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38D06F-AA38-44FA-8BE1-CCDDF87A36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5 books to split among 3 people (Alice, Claris, and Pascal)</a:t>
                </a:r>
              </a:p>
              <a:p>
                <a:r>
                  <a:rPr lang="en-US" dirty="0"/>
                  <a:t>Every book goes to exactly one person, but each person could end up with no books (or all of them, or something in between).</a:t>
                </a:r>
              </a:p>
              <a:p>
                <a:endParaRPr lang="en-US" dirty="0"/>
              </a:p>
              <a:p>
                <a:r>
                  <a:rPr lang="en-US" dirty="0"/>
                  <a:t>Attempt 1: We are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books.</a:t>
                </a:r>
              </a:p>
              <a:p>
                <a:pPr lvl="1"/>
                <a:r>
                  <a:rPr lang="en-US" dirty="0"/>
                  <a:t>Claris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books.</a:t>
                </a:r>
              </a:p>
              <a:p>
                <a:pPr lvl="1"/>
                <a:r>
                  <a:rPr lang="en-US" dirty="0"/>
                  <a:t>Pascal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books.</a:t>
                </a:r>
              </a:p>
              <a:p>
                <a:pPr lvl="1"/>
                <a:r>
                  <a:rPr lang="en-US" dirty="0"/>
                  <a:t>The total is the product of the three steps: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r>
                  <a:rPr lang="en-US" dirty="0"/>
                  <a:t> assignments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38D06F-AA38-44FA-8BE1-CCDDF87A36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652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AEAA-9136-4764-9438-C82FCA9C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Assigning books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A73E4C-CC8F-45EC-9963-35F46443C0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327093"/>
              </a:xfrm>
            </p:spPr>
            <p:txBody>
              <a:bodyPr/>
              <a:lstStyle/>
              <a:p>
                <a:r>
                  <a:rPr lang="en-US" dirty="0"/>
                  <a:t>Attempt 1: We are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books.</a:t>
                </a:r>
              </a:p>
              <a:p>
                <a:pPr lvl="1"/>
                <a:r>
                  <a:rPr lang="en-US" dirty="0"/>
                  <a:t>Claris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books.</a:t>
                </a:r>
              </a:p>
              <a:p>
                <a:pPr lvl="1"/>
                <a:r>
                  <a:rPr lang="en-US" dirty="0"/>
                  <a:t>Pascal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books.</a:t>
                </a:r>
              </a:p>
              <a:p>
                <a:pPr lvl="1"/>
                <a:r>
                  <a:rPr lang="en-US" dirty="0"/>
                  <a:t>The total is the product of the three steps: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r>
                  <a:rPr lang="en-US" dirty="0"/>
                  <a:t> assignments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A73E4C-CC8F-45EC-9963-35F46443C0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327093"/>
              </a:xfrm>
              <a:blipFill>
                <a:blip r:embed="rId2"/>
                <a:stretch>
                  <a:fillRect l="-654" t="-4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B0DE64-7425-403C-9076-6C4A42A4A182}"/>
              </a:ext>
            </a:extLst>
          </p:cNvPr>
          <p:cNvSpPr/>
          <p:nvPr/>
        </p:nvSpPr>
        <p:spPr>
          <a:xfrm>
            <a:off x="6553200" y="4576764"/>
            <a:ext cx="4824412" cy="13096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Fill out the Poll Everywhere for Kushal to adjust his explanation</a:t>
            </a:r>
            <a:br>
              <a:rPr lang="en-US" dirty="0"/>
            </a:br>
            <a:r>
              <a:rPr lang="en-US" dirty="0"/>
              <a:t>Go to pollev.com/cse312su21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EE9DCF-31D4-4E4F-B320-792DC0766593}"/>
              </a:ext>
            </a:extLst>
          </p:cNvPr>
          <p:cNvSpPr/>
          <p:nvPr/>
        </p:nvSpPr>
        <p:spPr>
          <a:xfrm>
            <a:off x="423863" y="3933825"/>
            <a:ext cx="5744451" cy="2257425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en-US" dirty="0"/>
              <a:t>Introduce yourselves!</a:t>
            </a:r>
          </a:p>
          <a:p>
            <a:r>
              <a:rPr lang="en-US" dirty="0"/>
              <a:t>	If you can turn on your video, please do.</a:t>
            </a:r>
          </a:p>
          <a:p>
            <a:r>
              <a:rPr lang="en-US" dirty="0"/>
              <a:t>	If you can’t, please unmute and say hi.</a:t>
            </a:r>
          </a:p>
          <a:p>
            <a:r>
              <a:rPr lang="en-US" dirty="0"/>
              <a:t>	If you can’t do either, please say hi in chat.</a:t>
            </a:r>
          </a:p>
          <a:p>
            <a:r>
              <a:rPr lang="en-US" sz="2400" dirty="0"/>
              <a:t>Choose someone to share screen, showing this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9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AEAA-9136-4764-9438-C82FCA9C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Assigning books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A73E4C-CC8F-45EC-9963-35F46443C0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 are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books.</a:t>
                </a:r>
              </a:p>
              <a:p>
                <a:pPr lvl="1"/>
                <a:r>
                  <a:rPr lang="en-US" dirty="0"/>
                  <a:t>Claris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books.</a:t>
                </a:r>
              </a:p>
              <a:p>
                <a:pPr lvl="1"/>
                <a:r>
                  <a:rPr lang="en-US" dirty="0"/>
                  <a:t>Pascal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books.</a:t>
                </a:r>
              </a:p>
              <a:p>
                <a:pPr lvl="1"/>
                <a:r>
                  <a:rPr lang="en-US" dirty="0"/>
                  <a:t>The total is the product of the three steps: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r>
                  <a:rPr lang="en-US" dirty="0"/>
                  <a:t> assignments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We overcounted!</a:t>
                </a:r>
              </a:p>
              <a:p>
                <a:pPr lvl="1"/>
                <a:r>
                  <a:rPr lang="en-US" dirty="0"/>
                  <a:t>If Alice gets books 1 and 2, Claris cannot get a subset of all 5 books, she can only get a subset of books {3,4,5}. Finally, Pascal can only be assigned what is leftover after Alice and Claris get their books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A73E4C-CC8F-45EC-9963-35F46443C0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878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720EC-4380-477C-B3B8-D356FC91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Assignment!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2608B-AF4D-491A-95A4-5FFD9D442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</a:t>
            </a:r>
            <a:r>
              <a:rPr lang="en-US" b="1" dirty="0"/>
              <a:t>could</a:t>
            </a:r>
          </a:p>
          <a:p>
            <a:r>
              <a:rPr lang="en-US" dirty="0"/>
              <a:t>List out all the options for Alice.</a:t>
            </a:r>
          </a:p>
          <a:p>
            <a:r>
              <a:rPr lang="en-US" dirty="0"/>
              <a:t>For each of the above options, list out the possible options for Claris and Pascal</a:t>
            </a:r>
          </a:p>
          <a:p>
            <a:r>
              <a:rPr lang="en-US" dirty="0"/>
              <a:t>Use the Summation rule to combine</a:t>
            </a:r>
          </a:p>
          <a:p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OR </a:t>
            </a:r>
          </a:p>
          <a:p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We could come at the problem from a different angle.</a:t>
            </a:r>
          </a:p>
        </p:txBody>
      </p:sp>
    </p:spTree>
    <p:extLst>
      <p:ext uri="{BB962C8B-B14F-4D97-AF65-F5344CB8AC3E}">
        <p14:creationId xmlns:p14="http://schemas.microsoft.com/office/powerpoint/2010/main" val="2712898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B8EC-9A9B-4B07-A084-35EE1763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Assignment!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93B61F-07E8-4344-9F06-A0D383CDD8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Instead of figuring out which books Alice gets, choose book by book which person they go to.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Step 1: Book 1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</a:t>
                </a:r>
              </a:p>
              <a:p>
                <a:pPr lvl="1"/>
                <a:r>
                  <a:rPr lang="en-US" dirty="0"/>
                  <a:t>Step 2: Book 2 has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5: Book 5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 total is the product of the five steps: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3⋅3⋅3⋅3⋅3=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=243</m:t>
                    </m:r>
                  </m:oMath>
                </a14:m>
                <a:r>
                  <a:rPr lang="en-US" dirty="0"/>
                  <a:t> assignments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93B61F-07E8-4344-9F06-A0D383CDD8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288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253AAC-A4FE-4F3B-9EF7-E2754230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and Tips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15F621-B8B1-4FEC-90FB-8FE1F61BD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Representation of what we are counting is very important!</a:t>
            </a:r>
          </a:p>
          <a:p>
            <a:pPr marL="0" indent="0">
              <a:buNone/>
            </a:pPr>
            <a:endParaRPr lang="en-US" sz="3600" b="1" dirty="0"/>
          </a:p>
          <a:p>
            <a:pPr marL="493776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Use different methods to double check your solution</a:t>
            </a:r>
          </a:p>
          <a:p>
            <a:pPr marL="493776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Think about counter examples to your own solution</a:t>
            </a:r>
          </a:p>
        </p:txBody>
      </p:sp>
    </p:spTree>
    <p:extLst>
      <p:ext uri="{BB962C8B-B14F-4D97-AF65-F5344CB8AC3E}">
        <p14:creationId xmlns:p14="http://schemas.microsoft.com/office/powerpoint/2010/main" val="2954585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6CF2F-5C65-4395-B8CB-61DE68C4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80AA9-1CAA-4DF5-A9E2-425499ECC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5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1B06C50A-B792-44C4-8C56-030975A0E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531144"/>
            <a:ext cx="3451225" cy="3451225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B89B53-75C6-4587-9049-203B8C875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1" y="1512984"/>
            <a:ext cx="7114298" cy="4796375"/>
          </a:xfrm>
        </p:spPr>
        <p:txBody>
          <a:bodyPr/>
          <a:lstStyle/>
          <a:p>
            <a:r>
              <a:rPr lang="en-US" dirty="0"/>
              <a:t>TA: Claris Winston</a:t>
            </a:r>
          </a:p>
          <a:p>
            <a:endParaRPr lang="en-US" dirty="0"/>
          </a:p>
          <a:p>
            <a:r>
              <a:rPr lang="en-US" dirty="0"/>
              <a:t>Rising Sophomore studying Computer Science</a:t>
            </a:r>
          </a:p>
          <a:p>
            <a:endParaRPr lang="en-US" dirty="0"/>
          </a:p>
          <a:p>
            <a:r>
              <a:rPr lang="en-US" dirty="0"/>
              <a:t>Interests: Gymnastics, drawing, and composing music</a:t>
            </a:r>
          </a:p>
          <a:p>
            <a:endParaRPr lang="en-US" dirty="0"/>
          </a:p>
          <a:p>
            <a:r>
              <a:rPr lang="en-US" dirty="0"/>
              <a:t>Email: clarisw@cs.washington.edu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6C931-187C-4B3B-913E-1D000A7E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 the Staff!</a:t>
            </a:r>
          </a:p>
        </p:txBody>
      </p:sp>
    </p:spTree>
    <p:extLst>
      <p:ext uri="{BB962C8B-B14F-4D97-AF65-F5344CB8AC3E}">
        <p14:creationId xmlns:p14="http://schemas.microsoft.com/office/powerpoint/2010/main" val="2371191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A4AC-5A6C-4EE4-BB91-488A1A8B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(repeated characters allowed)</a:t>
                </a:r>
              </a:p>
              <a:p>
                <a:r>
                  <a:rPr lang="en-US" dirty="0"/>
                  <a:t>E.g., </a:t>
                </a:r>
                <a:r>
                  <a:rPr lang="en-US" b="1" dirty="0"/>
                  <a:t>LINDY, SALSA, SWING, TANGO, WALTZ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there?</a:t>
                </a:r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⋯0,1⋯1,1⋯01,…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669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A4AC-5A6C-4EE4-BB91-488A1A8B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(repeated characters allowed)</a:t>
                </a:r>
              </a:p>
              <a:p>
                <a:r>
                  <a:rPr lang="en-US" dirty="0"/>
                  <a:t>E.g., </a:t>
                </a:r>
                <a:r>
                  <a:rPr lang="en-US" b="1" dirty="0"/>
                  <a:t>LINDY, SALSA, SWING, TANGO, WALTZ</a:t>
                </a: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there?</a:t>
                </a:r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⋯0,1⋯1,1⋯01,…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15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A3D66DDF-D6B3-4263-9715-E32F4773CA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531144"/>
            <a:ext cx="3451225" cy="3451225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B89B53-75C6-4587-9049-203B8C875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1" y="1512984"/>
            <a:ext cx="7114298" cy="4796375"/>
          </a:xfrm>
        </p:spPr>
        <p:txBody>
          <a:bodyPr>
            <a:normAutofit/>
          </a:bodyPr>
          <a:lstStyle/>
          <a:p>
            <a:r>
              <a:rPr lang="en-US" dirty="0"/>
              <a:t>TA: Justin </a:t>
            </a:r>
            <a:r>
              <a:rPr lang="en-US" dirty="0" err="1"/>
              <a:t>Tysdal</a:t>
            </a:r>
            <a:endParaRPr lang="en-US" dirty="0"/>
          </a:p>
          <a:p>
            <a:endParaRPr lang="en-US" dirty="0"/>
          </a:p>
          <a:p>
            <a:r>
              <a:rPr lang="en-US" dirty="0"/>
              <a:t>Rising Junior studying Computer Science and Mathematics</a:t>
            </a:r>
          </a:p>
          <a:p>
            <a:endParaRPr lang="en-US" dirty="0"/>
          </a:p>
          <a:p>
            <a:r>
              <a:rPr lang="en-US" dirty="0"/>
              <a:t>Interests: Cooking, reading, singing, practicing guitar, and playing </a:t>
            </a:r>
            <a:r>
              <a:rPr lang="en-US" dirty="0" err="1"/>
              <a:t>osu!mania</a:t>
            </a:r>
            <a:endParaRPr lang="en-US" dirty="0"/>
          </a:p>
          <a:p>
            <a:endParaRPr lang="en-US" dirty="0"/>
          </a:p>
          <a:p>
            <a:r>
              <a:rPr lang="en-US" dirty="0"/>
              <a:t>Email: justinjt@cs.washington.edu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6C931-187C-4B3B-913E-1D000A7E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 the Staff!</a:t>
            </a:r>
          </a:p>
        </p:txBody>
      </p:sp>
    </p:spTree>
    <p:extLst>
      <p:ext uri="{BB962C8B-B14F-4D97-AF65-F5344CB8AC3E}">
        <p14:creationId xmlns:p14="http://schemas.microsoft.com/office/powerpoint/2010/main" val="366132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person, mountain, sky, outdoor&#10;&#10;Description automatically generated">
            <a:extLst>
              <a:ext uri="{FF2B5EF4-FFF2-40B4-BE49-F238E27FC236}">
                <a16:creationId xmlns:a16="http://schemas.microsoft.com/office/drawing/2014/main" id="{35B3C252-FCD6-4DE1-83F2-626DF6211A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531144"/>
            <a:ext cx="3451225" cy="3451225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B89B53-75C6-4587-9049-203B8C875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1" y="1512984"/>
            <a:ext cx="7114298" cy="4796375"/>
          </a:xfrm>
        </p:spPr>
        <p:txBody>
          <a:bodyPr/>
          <a:lstStyle/>
          <a:p>
            <a:r>
              <a:rPr lang="en-US" dirty="0"/>
              <a:t>TA: Pascal </a:t>
            </a:r>
            <a:r>
              <a:rPr lang="en-US" dirty="0" err="1"/>
              <a:t>Sturmfels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Third-year PhD student in ML and Computational Biology</a:t>
            </a:r>
          </a:p>
          <a:p>
            <a:endParaRPr lang="en-US" dirty="0"/>
          </a:p>
          <a:p>
            <a:r>
              <a:rPr lang="en-US" dirty="0"/>
              <a:t>Email: psturm@cs.washington.edu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6C931-187C-4B3B-913E-1D000A7E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 the Staff!</a:t>
            </a:r>
          </a:p>
        </p:txBody>
      </p:sp>
    </p:spTree>
    <p:extLst>
      <p:ext uri="{BB962C8B-B14F-4D97-AF65-F5344CB8AC3E}">
        <p14:creationId xmlns:p14="http://schemas.microsoft.com/office/powerpoint/2010/main" val="156902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AC03-3D5A-4614-92CD-C64355D81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Instruction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2EC13-1C31-4444-A64C-D4665901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We will always have a TA watching chat – if you have a question, ask it there (either general or direct to a TA – Tas are co-hosts of the call).</a:t>
            </a:r>
          </a:p>
          <a:p>
            <a:r>
              <a:rPr lang="en-US" sz="1800" dirty="0"/>
              <a:t>Don’t send a direct message to me, I won’t see it</a:t>
            </a:r>
          </a:p>
          <a:p>
            <a:endParaRPr lang="en-US" sz="1800" dirty="0"/>
          </a:p>
          <a:p>
            <a:r>
              <a:rPr lang="en-US" sz="2400" dirty="0"/>
              <a:t>TA may answer directly, interrupt me, or wait a few minutes and have me answer at a good stopping point.</a:t>
            </a:r>
          </a:p>
          <a:p>
            <a:endParaRPr lang="en-US" sz="1800" dirty="0"/>
          </a:p>
          <a:p>
            <a:r>
              <a:rPr lang="en-US" sz="2400" dirty="0"/>
              <a:t>If you are comfortable to turn on your video (and have reliable infrastructure), please do!</a:t>
            </a:r>
          </a:p>
          <a:p>
            <a:r>
              <a:rPr lang="en-US" sz="1800" dirty="0"/>
              <a:t>Nodding/confusing looks/glazed over eyes help me know if I need to repeat myself or give an alternate explanation.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Recording of the lecture will be put up on Canvas.</a:t>
            </a:r>
          </a:p>
        </p:txBody>
      </p:sp>
    </p:spTree>
    <p:extLst>
      <p:ext uri="{BB962C8B-B14F-4D97-AF65-F5344CB8AC3E}">
        <p14:creationId xmlns:p14="http://schemas.microsoft.com/office/powerpoint/2010/main" val="171282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AC03-3D5A-4614-92CD-C64355D81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Instruction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2EC13-1C31-4444-A64C-D4665901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Lecture meeting time: MWF 12 pm – 1 pm</a:t>
            </a:r>
          </a:p>
          <a:p>
            <a:endParaRPr lang="en-US" sz="2400" dirty="0"/>
          </a:p>
          <a:p>
            <a:r>
              <a:rPr lang="en-US" sz="2400" dirty="0"/>
              <a:t>Section meeting time: Thursday 12 pm – 1 pm</a:t>
            </a:r>
          </a:p>
          <a:p>
            <a:r>
              <a:rPr lang="en-US" sz="2400" dirty="0"/>
              <a:t>Both sections are meeting at the same time. Please go to your assigned section.</a:t>
            </a:r>
          </a:p>
          <a:p>
            <a:endParaRPr lang="en-US" sz="2400" dirty="0"/>
          </a:p>
          <a:p>
            <a:r>
              <a:rPr lang="en-US" sz="2400" dirty="0"/>
              <a:t>Sections will not be recorded for your privacy</a:t>
            </a:r>
          </a:p>
          <a:p>
            <a:endParaRPr lang="en-US" sz="2400" dirty="0"/>
          </a:p>
          <a:p>
            <a:r>
              <a:rPr lang="en-US" sz="2400" dirty="0"/>
              <a:t>We will have section “walkthrough” videos for those who cannot attend sections.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034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DDE6-7FE5-4AA3-8FAA-7BCC347D4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A850-E280-4C96-8F9F-F34DAA1F1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may take a few days for the syllabus to be published.</a:t>
            </a:r>
          </a:p>
          <a:p>
            <a:endParaRPr lang="en-US" dirty="0"/>
          </a:p>
          <a:p>
            <a:r>
              <a:rPr lang="en-US" dirty="0"/>
              <a:t>When in doubt refer to the syllabus on the website:</a:t>
            </a:r>
          </a:p>
          <a:p>
            <a:endParaRPr lang="en-US" dirty="0"/>
          </a:p>
          <a:p>
            <a:r>
              <a:rPr lang="en-US" dirty="0"/>
              <a:t>https://courses.cs.washington.edu/courses/cse312/21su</a:t>
            </a:r>
          </a:p>
        </p:txBody>
      </p:sp>
    </p:spTree>
    <p:extLst>
      <p:ext uri="{BB962C8B-B14F-4D97-AF65-F5344CB8AC3E}">
        <p14:creationId xmlns:p14="http://schemas.microsoft.com/office/powerpoint/2010/main" val="3134858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6422</TotalTime>
  <Words>2499</Words>
  <Application>Microsoft Office PowerPoint</Application>
  <PresentationFormat>Widescreen</PresentationFormat>
  <Paragraphs>321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Welcome!</vt:lpstr>
      <vt:lpstr>Meet the Staff!</vt:lpstr>
      <vt:lpstr>Meet the Staff!</vt:lpstr>
      <vt:lpstr>Meet the Staff!</vt:lpstr>
      <vt:lpstr>Meet the Staff!</vt:lpstr>
      <vt:lpstr>Meet the Staff!</vt:lpstr>
      <vt:lpstr>Remote Instruction Logistics</vt:lpstr>
      <vt:lpstr>Remote Instruction Logistics</vt:lpstr>
      <vt:lpstr>Syllabus</vt:lpstr>
      <vt:lpstr>Work Breakdown</vt:lpstr>
      <vt:lpstr>Communication</vt:lpstr>
      <vt:lpstr>Collaboration Policy</vt:lpstr>
      <vt:lpstr>What is 312?</vt:lpstr>
      <vt:lpstr>Content</vt:lpstr>
      <vt:lpstr>Themes</vt:lpstr>
      <vt:lpstr>Counting</vt:lpstr>
      <vt:lpstr>Why Counting?</vt:lpstr>
      <vt:lpstr>Why Counting?</vt:lpstr>
      <vt:lpstr>Counting Rules</vt:lpstr>
      <vt:lpstr>Sum Rule</vt:lpstr>
      <vt:lpstr>Sum Rule</vt:lpstr>
      <vt:lpstr>Sum Rule</vt:lpstr>
      <vt:lpstr>Product Rule</vt:lpstr>
      <vt:lpstr>Ice-creams!</vt:lpstr>
      <vt:lpstr>Counting Rules</vt:lpstr>
      <vt:lpstr>Applications of the product rule</vt:lpstr>
      <vt:lpstr>Power Sets</vt:lpstr>
      <vt:lpstr>Power Sets</vt:lpstr>
      <vt:lpstr>Baseball Outfits</vt:lpstr>
      <vt:lpstr>Baseball Outfits</vt:lpstr>
      <vt:lpstr>Baseball Outfits</vt:lpstr>
      <vt:lpstr>Assigning books</vt:lpstr>
      <vt:lpstr>Assigning books</vt:lpstr>
      <vt:lpstr>Activity: Assigning books</vt:lpstr>
      <vt:lpstr>Activity: Assigning books</vt:lpstr>
      <vt:lpstr>Fixing the Assignment!</vt:lpstr>
      <vt:lpstr>Fixing the Assignment!</vt:lpstr>
      <vt:lpstr>Lesson and Tips</vt:lpstr>
      <vt:lpstr>More Practice</vt:lpstr>
      <vt:lpstr>Strings</vt:lpstr>
      <vt:lpstr>Strings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Kushal Jhunjhunwalla</cp:lastModifiedBy>
  <cp:revision>63</cp:revision>
  <dcterms:created xsi:type="dcterms:W3CDTF">2021-06-01T00:54:01Z</dcterms:created>
  <dcterms:modified xsi:type="dcterms:W3CDTF">2021-06-22T03:59:58Z</dcterms:modified>
</cp:coreProperties>
</file>