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9"/>
  </p:notesMasterIdLst>
  <p:sldIdLst>
    <p:sldId id="256" r:id="rId5"/>
    <p:sldId id="262" r:id="rId6"/>
    <p:sldId id="397" r:id="rId7"/>
    <p:sldId id="370" r:id="rId8"/>
    <p:sldId id="371" r:id="rId9"/>
    <p:sldId id="372" r:id="rId10"/>
    <p:sldId id="373" r:id="rId11"/>
    <p:sldId id="369" r:id="rId12"/>
    <p:sldId id="392" r:id="rId13"/>
    <p:sldId id="396" r:id="rId14"/>
    <p:sldId id="393" r:id="rId15"/>
    <p:sldId id="375" r:id="rId16"/>
    <p:sldId id="377" r:id="rId17"/>
    <p:sldId id="378" r:id="rId18"/>
    <p:sldId id="379" r:id="rId19"/>
    <p:sldId id="380" r:id="rId20"/>
    <p:sldId id="381" r:id="rId21"/>
    <p:sldId id="383" r:id="rId22"/>
    <p:sldId id="384" r:id="rId23"/>
    <p:sldId id="385" r:id="rId24"/>
    <p:sldId id="386" r:id="rId25"/>
    <p:sldId id="391" r:id="rId26"/>
    <p:sldId id="387" r:id="rId27"/>
    <p:sldId id="388" r:id="rId28"/>
    <p:sldId id="382" r:id="rId29"/>
    <p:sldId id="389" r:id="rId30"/>
    <p:sldId id="390" r:id="rId31"/>
    <p:sldId id="394" r:id="rId32"/>
    <p:sldId id="395" r:id="rId33"/>
    <p:sldId id="258" r:id="rId34"/>
    <p:sldId id="259" r:id="rId35"/>
    <p:sldId id="260" r:id="rId36"/>
    <p:sldId id="274" r:id="rId37"/>
    <p:sldId id="276" r:id="rId38"/>
    <p:sldId id="277" r:id="rId39"/>
    <p:sldId id="285" r:id="rId40"/>
    <p:sldId id="286" r:id="rId41"/>
    <p:sldId id="287" r:id="rId42"/>
    <p:sldId id="398" r:id="rId43"/>
    <p:sldId id="288" r:id="rId44"/>
    <p:sldId id="364" r:id="rId45"/>
    <p:sldId id="268" r:id="rId46"/>
    <p:sldId id="269" r:id="rId47"/>
    <p:sldId id="27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9279D-9670-4529-84C9-8751F819536B}" v="20" dt="2021-06-23T20:06:56.244"/>
    <p1510:client id="{B8ECB77F-CE95-834A-9D69-DDFBCBCE8AD9}" v="8" dt="2021-06-23T20:07:31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1B99C-7300-49C1-9DA7-36D3D87D209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5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S5eDFe5bgipgh2MC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More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312 Summer 21</a:t>
            </a:r>
          </a:p>
          <a:p>
            <a:r>
              <a:rPr lang="en-US"/>
              <a:t>Lecture 2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EB61-B669-4311-BBD5-A18A3D08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Distinct Letters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852A4-23AF-4950-849F-0CBACECCF4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/>
                  <a:t> where each string does not repeat a letter?</a:t>
                </a:r>
              </a:p>
              <a:p>
                <a:r>
                  <a:rPr lang="en-US"/>
                  <a:t>E.g., </a:t>
                </a:r>
                <a:r>
                  <a:rPr lang="en-US" b="1"/>
                  <a:t>SWING </a:t>
                </a:r>
                <a:r>
                  <a:rPr lang="en-US"/>
                  <a:t>is allowed but </a:t>
                </a:r>
                <a:r>
                  <a:rPr lang="en-US" b="1"/>
                  <a:t>SALSA </a:t>
                </a:r>
                <a:r>
                  <a:rPr lang="en-US"/>
                  <a:t>is not</a:t>
                </a:r>
                <a:endParaRPr lang="en-US" b="1"/>
              </a:p>
              <a:p>
                <a:r>
                  <a:rPr lang="en-US"/>
                  <a:t>Step 1: 26 options for the first letter</a:t>
                </a:r>
              </a:p>
              <a:p>
                <a:r>
                  <a:rPr lang="en-US"/>
                  <a:t>Step 2: 25 options for the second letter </a:t>
                </a:r>
              </a:p>
              <a:p>
                <a:r>
                  <a:rPr lang="en-US"/>
                  <a:t>…</a:t>
                </a:r>
              </a:p>
              <a:p>
                <a:r>
                  <a:rPr lang="en-US"/>
                  <a:t>Step 5: 22 options for the fifth letter </a:t>
                </a:r>
              </a:p>
              <a:p>
                <a:pPr marL="0" indent="0">
                  <a:buNone/>
                </a:pPr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26⋅25⋅24⋅23⋅22</m:t>
                    </m:r>
                  </m:oMath>
                </a14:m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852A4-23AF-4950-849F-0CBACECCF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97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EB1A-3E1F-411B-9A06-B7402DC0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General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83862-72E9-4051-B2BE-C081BEDC96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837" y="3964967"/>
                <a:ext cx="11744325" cy="23634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Said out loud as “P n k” or “n permute k” or “n pick k”</a:t>
                </a:r>
              </a:p>
              <a:p>
                <a:pPr marL="0" indent="0">
                  <a:buNone/>
                </a:pPr>
                <a:r>
                  <a:rPr lang="en-US"/>
                  <a:t>Alternative notation: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/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Edge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/>
                  <a:t> is undefined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83862-72E9-4051-B2BE-C081BEDC96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837" y="3964967"/>
                <a:ext cx="11744325" cy="2363443"/>
              </a:xfrm>
              <a:blipFill>
                <a:blip r:embed="rId2"/>
                <a:stretch>
                  <a:fillRect l="-1454" t="-4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EF3FE96-5208-4E43-980C-71808062E646}"/>
              </a:ext>
            </a:extLst>
          </p:cNvPr>
          <p:cNvGrpSpPr/>
          <p:nvPr/>
        </p:nvGrpSpPr>
        <p:grpSpPr>
          <a:xfrm>
            <a:off x="1437343" y="1463857"/>
            <a:ext cx="9317314" cy="2363443"/>
            <a:chOff x="1437343" y="2247278"/>
            <a:chExt cx="9317314" cy="23634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122CC60-FB30-4C77-BBBF-409AF86945A5}"/>
                    </a:ext>
                  </a:extLst>
                </p:cNvPr>
                <p:cNvSpPr/>
                <p:nvPr/>
              </p:nvSpPr>
              <p:spPr>
                <a:xfrm>
                  <a:off x="1437343" y="2247278"/>
                  <a:ext cx="9317314" cy="236344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sequences of distinct symbols from a universe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122CC60-FB30-4C77-BBBF-409AF8694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7343" y="2247278"/>
                  <a:ext cx="9317314" cy="2363443"/>
                </a:xfrm>
                <a:prstGeom prst="rect">
                  <a:avLst/>
                </a:prstGeom>
                <a:blipFill>
                  <a:blip r:embed="rId3"/>
                  <a:stretch>
                    <a:fillRect l="-916" r="-209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4DB8FE5-DCB3-4004-B565-740900D4D90E}"/>
                    </a:ext>
                  </a:extLst>
                </p:cNvPr>
                <p:cNvSpPr/>
                <p:nvPr/>
              </p:nvSpPr>
              <p:spPr>
                <a:xfrm>
                  <a:off x="1451865" y="2247279"/>
                  <a:ext cx="9302792" cy="552573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-permutation</a:t>
                  </a: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4DB8FE5-DCB3-4004-B565-740900D4D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865" y="2247279"/>
                  <a:ext cx="9302792" cy="552573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3072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53A8-7409-443C-8824-98B46CEB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it slightly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DD47-ED49-4A0C-ACD9-9BAC0D3543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How many </a:t>
                </a:r>
                <a:r>
                  <a:rPr lang="en-US" b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subsets</a:t>
                </a:r>
                <a:r>
                  <a:rPr lang="en-US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are there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b="0"/>
                  <a:t>?</a:t>
                </a:r>
              </a:p>
              <a:p>
                <a:r>
                  <a:rPr lang="en-US"/>
                  <a:t>Remember for sets we don’t count repeats – so that constraint still stays</a:t>
                </a:r>
              </a:p>
              <a:p>
                <a:r>
                  <a:rPr lang="en-US" b="0"/>
                  <a:t>But for </a:t>
                </a:r>
                <a:r>
                  <a:rPr lang="en-US"/>
                  <a:t>sets order does not matter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/>
                  <a:t> is the same 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b="0"/>
                  <a:t> even though “SWING” and “WINGS” are different strings.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DD47-ED49-4A0C-ACD9-9BAC0D354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73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5F02-C3D6-4320-BE84-460C63DE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 two ways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3974F-A19F-4826-AD77-30D38B9480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Let’s artificially introduce a requirement that we are supposed to have an ordered list.</a:t>
                </a:r>
              </a:p>
              <a:p>
                <a:r>
                  <a:rPr lang="en-US"/>
                  <a:t>Then the total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(26, 5)</m:t>
                    </m:r>
                  </m:oMath>
                </a14:m>
                <a:r>
                  <a:rPr lang="en-US"/>
                  <a:t> as we have seen before.</a:t>
                </a:r>
              </a:p>
              <a:p>
                <a:endParaRPr lang="en-US"/>
              </a:p>
              <a:p>
                <a:r>
                  <a:rPr lang="en-US"/>
                  <a:t>How else could we get an ordered list? With a sequential process:</a:t>
                </a:r>
              </a:p>
              <a:p>
                <a:pPr lvl="1"/>
                <a:r>
                  <a:rPr lang="en-US"/>
                  <a:t>Step 1: Choose a subset</a:t>
                </a:r>
              </a:p>
              <a:p>
                <a:pPr lvl="1"/>
                <a:r>
                  <a:rPr lang="en-US"/>
                  <a:t>Step 2: Put the subset in order</a:t>
                </a:r>
              </a:p>
              <a:p>
                <a:pPr lvl="1"/>
                <a:endParaRPr lang="en-US"/>
              </a:p>
              <a:p>
                <a:r>
                  <a:rPr lang="en-US"/>
                  <a:t>These better give the same number, so: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? ⋅5!  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3974F-A19F-4826-AD77-30D38B948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61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5F02-C3D6-4320-BE84-460C63DE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 two ways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3974F-A19F-4826-AD77-30D38B9480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Let’s artificially introduce a requirement that we are supposed to have an ordered list.</a:t>
                </a:r>
              </a:p>
              <a:p>
                <a:r>
                  <a:rPr lang="en-US"/>
                  <a:t>Then the total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(26, 5)</m:t>
                    </m:r>
                  </m:oMath>
                </a14:m>
                <a:r>
                  <a:rPr lang="en-US"/>
                  <a:t> as we have seen before.</a:t>
                </a:r>
              </a:p>
              <a:p>
                <a:endParaRPr lang="en-US"/>
              </a:p>
              <a:p>
                <a:r>
                  <a:rPr lang="en-US"/>
                  <a:t>How else could we get an ordered list? With a sequential process:</a:t>
                </a:r>
              </a:p>
              <a:p>
                <a:pPr lvl="1"/>
                <a:r>
                  <a:rPr lang="en-US"/>
                  <a:t>Step 1: Choose a subset</a:t>
                </a:r>
              </a:p>
              <a:p>
                <a:pPr lvl="1"/>
                <a:r>
                  <a:rPr lang="en-US"/>
                  <a:t>Step 2: Put the subset in order</a:t>
                </a:r>
              </a:p>
              <a:p>
                <a:pPr lvl="1"/>
                <a:endParaRPr lang="en-US"/>
              </a:p>
              <a:p>
                <a:r>
                  <a:rPr lang="en-US"/>
                  <a:t>These better give the same number, so: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num>
                      <m:den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26−5</m:t>
                            </m:r>
                          </m:e>
                        </m:d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 ? ⋅5!  </m:t>
                    </m:r>
                  </m:oMath>
                </a14:m>
                <a:endParaRPr lang="en-US" sz="3000"/>
              </a:p>
              <a:p>
                <a:r>
                  <a:rPr lang="en-US" sz="300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3974F-A19F-4826-AD77-30D38B948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9880B-2FC2-4111-A821-65E21894EC98}"/>
                  </a:ext>
                </a:extLst>
              </p:cNvPr>
              <p:cNvSpPr txBox="1"/>
              <p:nvPr/>
            </p:nvSpPr>
            <p:spPr>
              <a:xfrm>
                <a:off x="4471987" y="4891437"/>
                <a:ext cx="7230498" cy="1530868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91440" indent="-91440">
                  <a:lnSpc>
                    <a:spcPct val="7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</a:pPr>
                <a:endParaRPr lang="en-US" sz="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indent="-91440">
                  <a:lnSpc>
                    <a:spcPct val="7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</a:pPr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So, the number of size 5 subsets of the size 26 set is:</a:t>
                </a:r>
                <a:endParaRPr lang="en-US" sz="26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indent="-91440" algn="ctr">
                  <a:lnSpc>
                    <a:spcPct val="7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26!</m:t>
                        </m:r>
                      </m:num>
                      <m:den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26−5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!5!</m:t>
                        </m:r>
                      </m:den>
                    </m:f>
                  </m:oMath>
                </a14:m>
                <a:endParaRPr lang="en-US" sz="26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indent="-91440" algn="ctr">
                  <a:lnSpc>
                    <a:spcPct val="7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</a:pPr>
                <a:endParaRPr lang="en-US" sz="8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9880B-2FC2-4111-A821-65E21894E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87" y="4891437"/>
                <a:ext cx="7230498" cy="1530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22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FFB2-0BEB-4166-BFF2-AB6FAB09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subsets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DCA68-5B97-453B-A717-1E78003087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45917"/>
                <a:ext cx="11187258" cy="23634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Said out loud “n choose k” (or sometimes: “n combination k”)</a:t>
                </a:r>
              </a:p>
              <a:p>
                <a:r>
                  <a:rPr lang="en-US" dirty="0"/>
                  <a:t>Notations: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all mean “number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subsets of a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set</a:t>
                </a:r>
              </a:p>
              <a:p>
                <a:r>
                  <a:rPr lang="en-US" dirty="0"/>
                  <a:t>Edge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is undefined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DCA68-5B97-453B-A717-1E78003087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45917"/>
                <a:ext cx="11187258" cy="2363443"/>
              </a:xfrm>
              <a:blipFill>
                <a:blip r:embed="rId2"/>
                <a:stretch>
                  <a:fillRect l="-545" t="-5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0F0063A-E950-40A5-AF2E-D5DF367F4A2A}"/>
              </a:ext>
            </a:extLst>
          </p:cNvPr>
          <p:cNvGrpSpPr/>
          <p:nvPr/>
        </p:nvGrpSpPr>
        <p:grpSpPr>
          <a:xfrm>
            <a:off x="1437343" y="1463857"/>
            <a:ext cx="9317314" cy="2363443"/>
            <a:chOff x="1956456" y="2232990"/>
            <a:chExt cx="9317314" cy="23634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AD1B46-1FA9-4DC7-8442-1866D85D3C88}"/>
                    </a:ext>
                  </a:extLst>
                </p:cNvPr>
                <p:cNvSpPr/>
                <p:nvPr/>
              </p:nvSpPr>
              <p:spPr>
                <a:xfrm>
                  <a:off x="1956456" y="2232990"/>
                  <a:ext cx="9317314" cy="236344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subsets from a 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AD1B46-1FA9-4DC7-8442-1866D85D3C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456" y="2232990"/>
                  <a:ext cx="9317314" cy="2363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E7CA6A0-72BF-420D-8729-E556C9BA09FF}"/>
                    </a:ext>
                  </a:extLst>
                </p:cNvPr>
                <p:cNvSpPr/>
                <p:nvPr/>
              </p:nvSpPr>
              <p:spPr>
                <a:xfrm>
                  <a:off x="1970978" y="2232991"/>
                  <a:ext cx="9302792" cy="552573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-combination</a:t>
                  </a: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E7CA6A0-72BF-420D-8729-E556C9BA0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978" y="2232991"/>
                  <a:ext cx="9302792" cy="552573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409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9143-99EF-4C69-A181-D4E8AE85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11B1F-CBA5-42C7-B88F-46B78401A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The second way of counting hints at a generally useful trick:</a:t>
                </a:r>
              </a:p>
              <a:p>
                <a:pPr lvl="1"/>
                <a:r>
                  <a:rPr lang="en-US"/>
                  <a:t>Pretend that order does matter, then divide by the number of orderings of the parts where order does not matter.</a:t>
                </a:r>
              </a:p>
              <a:p>
                <a:endParaRPr lang="en-US"/>
              </a:p>
              <a:p>
                <a:r>
                  <a:rPr lang="en-US"/>
                  <a:t>For example, here is another way to get the formula for combinations:</a:t>
                </a:r>
              </a:p>
              <a:p>
                <a:pPr lvl="1"/>
                <a:r>
                  <a:rPr lang="en-US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elements. Put them in order,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as your set.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/>
                  <a:t> orderings overall. We have overcounted because:</a:t>
                </a:r>
              </a:p>
              <a:p>
                <a:pPr lvl="2"/>
                <a:r>
                  <a:rPr lang="en-US"/>
                  <a:t>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, order does not matter.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/>
              </a:p>
              <a:p>
                <a:pPr lvl="2"/>
                <a:r>
                  <a:rPr lang="en-US"/>
                  <a:t> Among the last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order does not matter. Divide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/>
              </a:p>
              <a:p>
                <a:pPr marL="31089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11B1F-CBA5-42C7-B88F-46B78401A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02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757865" y="1512984"/>
                <a:ext cx="6004634" cy="4796375"/>
              </a:xfrm>
            </p:spPr>
            <p:txBody>
              <a:bodyPr/>
              <a:lstStyle/>
              <a:p>
                <a:r>
                  <a:rPr lang="en-US"/>
                  <a:t>We are in the lower left corner and want to get to the upper right corner.</a:t>
                </a:r>
              </a:p>
              <a:p>
                <a:r>
                  <a:rPr lang="en-US"/>
                  <a:t>Only moves allowed are up and right.</a:t>
                </a:r>
              </a:p>
              <a:p>
                <a:r>
                  <a:rPr lang="en-US"/>
                  <a:t>How many paths lead to our destination?</a:t>
                </a:r>
              </a:p>
              <a:p>
                <a:pPr marL="585216" lvl="1" indent="-457200">
                  <a:buFont typeface="+mj-lt"/>
                  <a:buAutoNum type="alphaUcPeriod"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/>
              </a:p>
              <a:p>
                <a:pPr marL="585216" lvl="1" indent="-457200">
                  <a:buFont typeface="+mj-lt"/>
                  <a:buAutoNum type="alphaUcPeriod"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(8,4)</m:t>
                    </m:r>
                  </m:oMath>
                </a14:m>
                <a:endParaRPr lang="en-US"/>
              </a:p>
              <a:p>
                <a:pPr marL="585216" lvl="1" indent="-457200">
                  <a:buFont typeface="+mj-lt"/>
                  <a:buAutoNum type="alphaUcPeriod"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  <a:p>
                <a:pPr marL="585216" lvl="1" indent="-457200">
                  <a:buFont typeface="+mj-lt"/>
                  <a:buAutoNum type="alphaUcPeriod"/>
                </a:pPr>
                <a:r>
                  <a:rPr lang="en-US"/>
                  <a:t> Something else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57865" y="1512984"/>
                <a:ext cx="6004634" cy="4796375"/>
              </a:xfrm>
              <a:blipFill>
                <a:blip r:embed="rId2"/>
                <a:stretch>
                  <a:fillRect l="-1320" t="-2160" r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078AB5B-C61C-45F1-AFC6-5CE4075C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Counting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7CCE4E-7067-4776-B753-30AEB783C6C8}"/>
              </a:ext>
            </a:extLst>
          </p:cNvPr>
          <p:cNvGrpSpPr/>
          <p:nvPr/>
        </p:nvGrpSpPr>
        <p:grpSpPr>
          <a:xfrm>
            <a:off x="762840" y="1956865"/>
            <a:ext cx="4675096" cy="3908612"/>
            <a:chOff x="775447" y="2070847"/>
            <a:chExt cx="4675096" cy="39086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10" idx="2"/>
              <a:endCxn id="9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16" idx="6"/>
              <a:endCxn id="17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19" idx="2"/>
              <a:endCxn id="18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16" idx="4"/>
              <a:endCxn id="7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17" idx="4"/>
              <a:endCxn id="8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18" idx="4"/>
              <a:endCxn id="9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19" idx="4"/>
              <a:endCxn id="10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0" idx="4"/>
              <a:endCxn id="11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30" idx="6"/>
              <a:endCxn id="31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33" idx="2"/>
              <a:endCxn id="32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39" idx="6"/>
              <a:endCxn id="40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42" idx="2"/>
              <a:endCxn id="41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42" idx="6"/>
              <a:endCxn id="43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39" idx="4"/>
              <a:endCxn id="30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40" idx="4"/>
              <a:endCxn id="31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41" idx="4"/>
              <a:endCxn id="32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42" idx="4"/>
              <a:endCxn id="33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43" idx="4"/>
              <a:endCxn id="34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53" idx="6"/>
              <a:endCxn id="54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54" idx="6"/>
              <a:endCxn id="55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56" idx="2"/>
              <a:endCxn id="55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56" idx="6"/>
              <a:endCxn id="57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30" idx="4"/>
              <a:endCxn id="16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31" idx="4"/>
              <a:endCxn id="17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32" idx="4"/>
              <a:endCxn id="18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33" idx="4"/>
              <a:endCxn id="19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34" idx="4"/>
              <a:endCxn id="20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53" idx="4"/>
              <a:endCxn id="39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54" idx="4"/>
              <a:endCxn id="40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55" idx="4"/>
              <a:endCxn id="41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56" idx="4"/>
              <a:endCxn id="42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57" idx="4"/>
              <a:endCxn id="43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CC1856E-65F3-4021-8176-EA44BFB5D831}"/>
              </a:ext>
            </a:extLst>
          </p:cNvPr>
          <p:cNvSpPr/>
          <p:nvPr/>
        </p:nvSpPr>
        <p:spPr>
          <a:xfrm>
            <a:off x="6429493" y="5728766"/>
            <a:ext cx="4303162" cy="9487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Fill out the Poll Everywhere for Kushal to adjust his explanation</a:t>
            </a:r>
            <a:br>
              <a:rPr lang="en-US"/>
            </a:br>
            <a:r>
              <a:rPr lang="en-US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296681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757865" y="1512984"/>
                <a:ext cx="6004634" cy="4796375"/>
              </a:xfrm>
            </p:spPr>
            <p:txBody>
              <a:bodyPr/>
              <a:lstStyle/>
              <a:p>
                <a:r>
                  <a:rPr lang="en-US"/>
                  <a:t>We are in the lower left corner and want to get to the upper right corner.</a:t>
                </a:r>
              </a:p>
              <a:p>
                <a:r>
                  <a:rPr lang="en-US"/>
                  <a:t>Only moves allowed are up and right.</a:t>
                </a:r>
              </a:p>
              <a:p>
                <a:r>
                  <a:rPr lang="en-US"/>
                  <a:t>How many paths lead to our destination?</a:t>
                </a:r>
              </a:p>
              <a:p>
                <a:r>
                  <a:rPr lang="en-US"/>
                  <a:t>Idea 1:</a:t>
                </a:r>
              </a:p>
              <a:p>
                <a:pPr lvl="1"/>
                <a:r>
                  <a:rPr lang="en-US"/>
                  <a:t>We are going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/>
                  <a:t> steps</a:t>
                </a:r>
              </a:p>
              <a:p>
                <a:pPr lvl="1"/>
                <a:r>
                  <a:rPr lang="en-US"/>
                  <a:t>Choose which SET of 4 of the steps will be up (the others will be right).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57865" y="1512984"/>
                <a:ext cx="6004634" cy="4796375"/>
              </a:xfrm>
              <a:blipFill>
                <a:blip r:embed="rId2"/>
                <a:stretch>
                  <a:fillRect l="-1320" t="-2160" r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078AB5B-C61C-45F1-AFC6-5CE4075C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Counting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7CCE4E-7067-4776-B753-30AEB783C6C8}"/>
              </a:ext>
            </a:extLst>
          </p:cNvPr>
          <p:cNvGrpSpPr/>
          <p:nvPr/>
        </p:nvGrpSpPr>
        <p:grpSpPr>
          <a:xfrm>
            <a:off x="762840" y="1956865"/>
            <a:ext cx="4675096" cy="3908612"/>
            <a:chOff x="775447" y="2070847"/>
            <a:chExt cx="4675096" cy="39086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10" idx="2"/>
              <a:endCxn id="9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16" idx="6"/>
              <a:endCxn id="17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19" idx="2"/>
              <a:endCxn id="18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16" idx="4"/>
              <a:endCxn id="7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17" idx="4"/>
              <a:endCxn id="8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18" idx="4"/>
              <a:endCxn id="9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19" idx="4"/>
              <a:endCxn id="10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0" idx="4"/>
              <a:endCxn id="11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30" idx="6"/>
              <a:endCxn id="31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33" idx="2"/>
              <a:endCxn id="32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39" idx="6"/>
              <a:endCxn id="40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42" idx="2"/>
              <a:endCxn id="41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42" idx="6"/>
              <a:endCxn id="43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39" idx="4"/>
              <a:endCxn id="30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40" idx="4"/>
              <a:endCxn id="31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41" idx="4"/>
              <a:endCxn id="32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42" idx="4"/>
              <a:endCxn id="33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43" idx="4"/>
              <a:endCxn id="34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53" idx="6"/>
              <a:endCxn id="54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54" idx="6"/>
              <a:endCxn id="55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56" idx="2"/>
              <a:endCxn id="55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56" idx="6"/>
              <a:endCxn id="57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30" idx="4"/>
              <a:endCxn id="16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31" idx="4"/>
              <a:endCxn id="17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32" idx="4"/>
              <a:endCxn id="18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33" idx="4"/>
              <a:endCxn id="19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34" idx="4"/>
              <a:endCxn id="20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53" idx="4"/>
              <a:endCxn id="39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54" idx="4"/>
              <a:endCxn id="40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55" idx="4"/>
              <a:endCxn id="41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56" idx="4"/>
              <a:endCxn id="42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57" idx="4"/>
              <a:endCxn id="43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780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757865" y="1512984"/>
                <a:ext cx="6004634" cy="4796375"/>
              </a:xfrm>
            </p:spPr>
            <p:txBody>
              <a:bodyPr/>
              <a:lstStyle/>
              <a:p>
                <a:r>
                  <a:rPr lang="en-US"/>
                  <a:t>We are in the lower left corner and want to get to the upper right corner.</a:t>
                </a:r>
              </a:p>
              <a:p>
                <a:r>
                  <a:rPr lang="en-US"/>
                  <a:t>Only moves allowed are up and right.</a:t>
                </a:r>
              </a:p>
              <a:p>
                <a:r>
                  <a:rPr lang="en-US"/>
                  <a:t>How many paths lead to our destination?</a:t>
                </a:r>
              </a:p>
              <a:p>
                <a:r>
                  <a:rPr lang="en-US"/>
                  <a:t>Idea 1:</a:t>
                </a:r>
              </a:p>
              <a:p>
                <a:pPr lvl="1"/>
                <a:r>
                  <a:rPr lang="en-US"/>
                  <a:t>We are going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/>
                  <a:t> steps</a:t>
                </a:r>
              </a:p>
              <a:p>
                <a:pPr lvl="1"/>
                <a:r>
                  <a:rPr lang="en-US"/>
                  <a:t>Choose which SET of 4 of the steps will be up (the others will be right).</a:t>
                </a:r>
              </a:p>
              <a:p>
                <a:pPr lvl="1"/>
                <a:r>
                  <a:rPr lang="en-US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{1,2,7,8}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57865" y="1512984"/>
                <a:ext cx="6004634" cy="4796375"/>
              </a:xfrm>
              <a:blipFill>
                <a:blip r:embed="rId2"/>
                <a:stretch>
                  <a:fillRect l="-1320" t="-2160" r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078AB5B-C61C-45F1-AFC6-5CE4075C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Counting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7CCE4E-7067-4776-B753-30AEB783C6C8}"/>
              </a:ext>
            </a:extLst>
          </p:cNvPr>
          <p:cNvGrpSpPr/>
          <p:nvPr/>
        </p:nvGrpSpPr>
        <p:grpSpPr>
          <a:xfrm>
            <a:off x="722200" y="2038145"/>
            <a:ext cx="4675096" cy="3908612"/>
            <a:chOff x="775447" y="2070847"/>
            <a:chExt cx="4675096" cy="39086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10" idx="2"/>
              <a:endCxn id="9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16" idx="6"/>
              <a:endCxn id="17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19" idx="2"/>
              <a:endCxn id="18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16" idx="4"/>
              <a:endCxn id="7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17" idx="4"/>
              <a:endCxn id="8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18" idx="4"/>
              <a:endCxn id="9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19" idx="4"/>
              <a:endCxn id="10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0" idx="4"/>
              <a:endCxn id="11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30" idx="6"/>
              <a:endCxn id="31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33" idx="2"/>
              <a:endCxn id="32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39" idx="6"/>
              <a:endCxn id="40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42" idx="2"/>
              <a:endCxn id="41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42" idx="6"/>
              <a:endCxn id="43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39" idx="4"/>
              <a:endCxn id="30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40" idx="4"/>
              <a:endCxn id="31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41" idx="4"/>
              <a:endCxn id="32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42" idx="4"/>
              <a:endCxn id="33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43" idx="4"/>
              <a:endCxn id="34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53" idx="6"/>
              <a:endCxn id="54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54" idx="6"/>
              <a:endCxn id="55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56" idx="2"/>
              <a:endCxn id="55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56" idx="6"/>
              <a:endCxn id="57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30" idx="4"/>
              <a:endCxn id="16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31" idx="4"/>
              <a:endCxn id="17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32" idx="4"/>
              <a:endCxn id="18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33" idx="4"/>
              <a:endCxn id="19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34" idx="4"/>
              <a:endCxn id="20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53" idx="4"/>
              <a:endCxn id="39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54" idx="4"/>
              <a:endCxn id="40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55" idx="4"/>
              <a:endCxn id="41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56" idx="4"/>
              <a:endCxn id="42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57" idx="4"/>
              <a:endCxn id="43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321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Office hours for this week:</a:t>
            </a:r>
          </a:p>
          <a:p>
            <a:pPr lvl="1"/>
            <a:r>
              <a:rPr lang="en-US"/>
              <a:t>Kushal: Friday 1 pm – 2pm</a:t>
            </a:r>
          </a:p>
          <a:p>
            <a:endParaRPr lang="en-US"/>
          </a:p>
          <a:p>
            <a:r>
              <a:rPr lang="en-US"/>
              <a:t>Student Information for Office Hours</a:t>
            </a:r>
          </a:p>
          <a:p>
            <a:pPr lvl="1"/>
            <a:r>
              <a:rPr lang="en-US">
                <a:hlinkClick r:id="rId2"/>
              </a:rPr>
              <a:t>https://forms.gle/S5eDFe5bgipgh2MC8</a:t>
            </a:r>
            <a:endParaRPr lang="en-US"/>
          </a:p>
          <a:p>
            <a:pPr lvl="1"/>
            <a:r>
              <a:rPr lang="en-US"/>
              <a:t>Just one question – your current time zone</a:t>
            </a:r>
          </a:p>
          <a:p>
            <a:pPr lvl="1"/>
            <a:endParaRPr lang="en-US"/>
          </a:p>
          <a:p>
            <a:pPr lvl="1"/>
            <a:r>
              <a:rPr lang="en-US"/>
              <a:t>Syllabus should be up by tonight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757865" y="1512984"/>
                <a:ext cx="6004634" cy="4796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We are in the lower left corner and want to get to the upper right corner.</a:t>
                </a:r>
              </a:p>
              <a:p>
                <a:r>
                  <a:rPr lang="en-US"/>
                  <a:t>Only moves allowed are up and right.</a:t>
                </a:r>
              </a:p>
              <a:p>
                <a:r>
                  <a:rPr lang="en-US"/>
                  <a:t>How many paths lead to our destination?</a:t>
                </a:r>
              </a:p>
              <a:p>
                <a:r>
                  <a:rPr lang="en-US"/>
                  <a:t>Idea 1:</a:t>
                </a:r>
              </a:p>
              <a:p>
                <a:pPr lvl="1"/>
                <a:r>
                  <a:rPr lang="en-US"/>
                  <a:t>We are going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/>
                  <a:t> steps</a:t>
                </a:r>
              </a:p>
              <a:p>
                <a:pPr lvl="1"/>
                <a:r>
                  <a:rPr lang="en-US"/>
                  <a:t>Choose which SET of 4 of the steps will be up (the others will be right).</a:t>
                </a:r>
              </a:p>
              <a:p>
                <a:pPr lvl="1"/>
                <a:r>
                  <a:rPr lang="en-US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{1,2,7,8}</m:t>
                    </m:r>
                  </m:oMath>
                </a14:m>
                <a:endParaRPr lang="en-US"/>
              </a:p>
              <a:p>
                <a:r>
                  <a:rPr lang="en-US"/>
                  <a:t>Hence, how many size 4 subsets are there?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57865" y="1512984"/>
                <a:ext cx="6004634" cy="4796375"/>
              </a:xfrm>
              <a:blipFill>
                <a:blip r:embed="rId2"/>
                <a:stretch>
                  <a:fillRect l="-1117" t="-2668" r="-1929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078AB5B-C61C-45F1-AFC6-5CE4075C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Counting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5CFC3D1-FFC5-4193-AA30-949E9ACF9A1B}"/>
              </a:ext>
            </a:extLst>
          </p:cNvPr>
          <p:cNvGrpSpPr/>
          <p:nvPr/>
        </p:nvGrpSpPr>
        <p:grpSpPr>
          <a:xfrm>
            <a:off x="722200" y="2038145"/>
            <a:ext cx="4675096" cy="3908612"/>
            <a:chOff x="775447" y="2070847"/>
            <a:chExt cx="4675096" cy="39086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A5ADF86-EB1E-427C-955C-84B50C8A55FF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C2E098A-FC49-4EAA-A73C-94D4EBF60C19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D021CB0-1AFA-4D64-9681-CEFE86BD30FD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F8DEFF0-7ED1-4F5B-A117-FB6694775DF4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596C764-857A-4B52-8108-D78012C36DB0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0CABEA6-E910-43C4-89DE-E69FB5408E47}"/>
                </a:ext>
              </a:extLst>
            </p:cNvPr>
            <p:cNvCxnSpPr>
              <a:stCxn id="139" idx="6"/>
              <a:endCxn id="140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2BFC267-27E6-4DFD-B226-233D713B92C4}"/>
                </a:ext>
              </a:extLst>
            </p:cNvPr>
            <p:cNvCxnSpPr>
              <a:cxnSpLocks/>
              <a:stCxn id="140" idx="6"/>
              <a:endCxn id="141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4261F1D-38A5-46E2-AFD2-37328D36E58D}"/>
                </a:ext>
              </a:extLst>
            </p:cNvPr>
            <p:cNvCxnSpPr>
              <a:cxnSpLocks/>
              <a:stCxn id="142" idx="2"/>
              <a:endCxn id="141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CF8920F-9C0A-4109-B892-12D606F031BA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7C00006-A2A7-4EFC-A116-53A433E5C264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EC1E97F-F9C8-441E-B852-192400E14301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340DF31-23E4-4C87-B570-5C1CB8203A63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663B44C-5C9F-4F92-B1DE-6968F175F5F4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9DF473F-721B-41C8-9C91-66BBEF7B5CCD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D505BEA-D4F5-43F1-9390-CED79ADF879D}"/>
                </a:ext>
              </a:extLst>
            </p:cNvPr>
            <p:cNvCxnSpPr>
              <a:stCxn id="148" idx="6"/>
              <a:endCxn id="149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11A6057-9681-4CCB-A319-722C12833688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27609F1-F438-49BD-AB06-3631F4DBF43B}"/>
                </a:ext>
              </a:extLst>
            </p:cNvPr>
            <p:cNvCxnSpPr>
              <a:cxnSpLocks/>
              <a:stCxn id="151" idx="2"/>
              <a:endCxn id="150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0970FCC-B70F-4046-B311-D0C0280E71FD}"/>
                </a:ext>
              </a:extLst>
            </p:cNvPr>
            <p:cNvCxnSpPr>
              <a:cxnSpLocks/>
              <a:stCxn id="151" idx="6"/>
              <a:endCxn id="152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0B6B606-7307-48CB-B9BE-A178680993AE}"/>
                </a:ext>
              </a:extLst>
            </p:cNvPr>
            <p:cNvCxnSpPr>
              <a:cxnSpLocks/>
              <a:stCxn id="148" idx="4"/>
              <a:endCxn id="139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6853EAC-69BB-49E8-B70D-7A4C4CFC0CB4}"/>
                </a:ext>
              </a:extLst>
            </p:cNvPr>
            <p:cNvCxnSpPr>
              <a:cxnSpLocks/>
              <a:stCxn id="149" idx="4"/>
              <a:endCxn id="140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815DFCF-131B-42DF-94C2-587F18C241C5}"/>
                </a:ext>
              </a:extLst>
            </p:cNvPr>
            <p:cNvCxnSpPr>
              <a:cxnSpLocks/>
              <a:stCxn id="150" idx="4"/>
              <a:endCxn id="141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6DDD5CC-EBF0-4F76-A9BE-F178D624BE17}"/>
                </a:ext>
              </a:extLst>
            </p:cNvPr>
            <p:cNvCxnSpPr>
              <a:cxnSpLocks/>
              <a:stCxn id="151" idx="4"/>
              <a:endCxn id="142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0083B42-7C3C-4484-8272-D6F2615C3247}"/>
                </a:ext>
              </a:extLst>
            </p:cNvPr>
            <p:cNvCxnSpPr>
              <a:cxnSpLocks/>
              <a:stCxn id="152" idx="4"/>
              <a:endCxn id="143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C2E2437-AB90-482C-8DBA-0818298CB93A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BB7175A-C3A2-44E2-B3EC-4A052FECD33C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4D6ADC6-BAC9-4448-845E-E4A78750719F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9616BA5-4FF2-4D06-8702-55BC8313B09E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DE06A18-F778-4570-96C7-18AEB2DFFDCA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6A1DC2E-BC42-4767-AEFD-6163AA5B73A5}"/>
                </a:ext>
              </a:extLst>
            </p:cNvPr>
            <p:cNvCxnSpPr>
              <a:stCxn id="162" idx="6"/>
              <a:endCxn id="163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7B50BD9-DBB3-4997-AD2C-7A535AC7704B}"/>
                </a:ext>
              </a:extLst>
            </p:cNvPr>
            <p:cNvCxnSpPr>
              <a:cxnSpLocks/>
              <a:stCxn id="163" idx="6"/>
              <a:endCxn id="164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000A185-B916-409E-82AE-2CAA69965446}"/>
                </a:ext>
              </a:extLst>
            </p:cNvPr>
            <p:cNvCxnSpPr>
              <a:cxnSpLocks/>
              <a:stCxn id="165" idx="2"/>
              <a:endCxn id="164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9FD789F-4826-4D3E-B43A-BC50C4F4E76E}"/>
                </a:ext>
              </a:extLst>
            </p:cNvPr>
            <p:cNvCxnSpPr>
              <a:cxnSpLocks/>
              <a:stCxn id="165" idx="6"/>
              <a:endCxn id="166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C421BD8-8AE8-4371-A44A-7F8E5764198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F239991-3AFE-417B-97D2-418A7415DA11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562BB11-4F1B-4723-9C40-6043D96A64C9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2CC0ADF-5275-4BF7-A33E-7B22B0412AA1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2014347-F6CD-428C-8C26-783796791CCD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CCF3110-3884-4172-940D-992B8883E3A8}"/>
                </a:ext>
              </a:extLst>
            </p:cNvPr>
            <p:cNvCxnSpPr>
              <a:stCxn id="171" idx="6"/>
              <a:endCxn id="172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35531C2-BFFB-4B13-903F-FF9F175530C8}"/>
                </a:ext>
              </a:extLst>
            </p:cNvPr>
            <p:cNvCxnSpPr>
              <a:cxnSpLocks/>
              <a:stCxn id="172" idx="6"/>
              <a:endCxn id="173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82D0265-E962-4602-A72D-E2D559D34AA9}"/>
                </a:ext>
              </a:extLst>
            </p:cNvPr>
            <p:cNvCxnSpPr>
              <a:cxnSpLocks/>
              <a:stCxn id="174" idx="2"/>
              <a:endCxn id="173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A89AC24-AC87-4C8E-AD0C-99F4A63F973E}"/>
                </a:ext>
              </a:extLst>
            </p:cNvPr>
            <p:cNvCxnSpPr>
              <a:cxnSpLocks/>
              <a:stCxn id="174" idx="6"/>
              <a:endCxn id="175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35F2DB6-C37B-4E39-B5CC-2D798EDBA2D6}"/>
                </a:ext>
              </a:extLst>
            </p:cNvPr>
            <p:cNvCxnSpPr>
              <a:cxnSpLocks/>
              <a:stCxn id="171" idx="4"/>
              <a:endCxn id="162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27BCEFD-C94C-4568-9011-0D81D278B3CB}"/>
                </a:ext>
              </a:extLst>
            </p:cNvPr>
            <p:cNvCxnSpPr>
              <a:cxnSpLocks/>
              <a:stCxn id="172" idx="4"/>
              <a:endCxn id="163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CD8EE40-145F-42C0-A82E-7E5B8B330C8A}"/>
                </a:ext>
              </a:extLst>
            </p:cNvPr>
            <p:cNvCxnSpPr>
              <a:cxnSpLocks/>
              <a:stCxn id="173" idx="4"/>
              <a:endCxn id="164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39B77D-45A7-47C8-ACA1-03BD5371057E}"/>
                </a:ext>
              </a:extLst>
            </p:cNvPr>
            <p:cNvCxnSpPr>
              <a:cxnSpLocks/>
              <a:stCxn id="174" idx="4"/>
              <a:endCxn id="165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85AB7C7-2CF6-4B8C-8B79-7FDD7363F19F}"/>
                </a:ext>
              </a:extLst>
            </p:cNvPr>
            <p:cNvCxnSpPr>
              <a:cxnSpLocks/>
              <a:stCxn id="175" idx="4"/>
              <a:endCxn id="166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7B6B2ED-6C44-4F0E-9CA8-ED92D7CC74A8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04F9A87-2234-4D13-A93D-C96BAED95692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9E1B1553-32FF-4FA6-8480-A83C4E62933A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E660D64-DEBE-4931-B4BC-0771B162D5F9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59556D9-D7D8-4BC3-B6B6-E55289FD8B9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B97677A-8F3E-4ABA-B123-DD5E904F3AD8}"/>
                </a:ext>
              </a:extLst>
            </p:cNvPr>
            <p:cNvCxnSpPr>
              <a:stCxn id="185" idx="6"/>
              <a:endCxn id="186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D919168-2D02-4B2E-85AE-11F0A73AD158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4CB89CF-0173-47A4-A081-66B5D3D21AB4}"/>
                </a:ext>
              </a:extLst>
            </p:cNvPr>
            <p:cNvCxnSpPr>
              <a:cxnSpLocks/>
              <a:stCxn id="188" idx="2"/>
              <a:endCxn id="187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1D0DA3E-FBC3-49A0-BEB5-0AAC77F02FCD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3409E6F7-C1F4-43A3-B949-DD0B5448B837}"/>
                </a:ext>
              </a:extLst>
            </p:cNvPr>
            <p:cNvCxnSpPr>
              <a:cxnSpLocks/>
              <a:stCxn id="162" idx="4"/>
              <a:endCxn id="148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7307E2E-A343-4ADA-9BD6-4AA5B098432F}"/>
                </a:ext>
              </a:extLst>
            </p:cNvPr>
            <p:cNvCxnSpPr>
              <a:cxnSpLocks/>
              <a:stCxn id="163" idx="4"/>
              <a:endCxn id="149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977A835-CCDB-4B7F-B1DE-F065BDD6E988}"/>
                </a:ext>
              </a:extLst>
            </p:cNvPr>
            <p:cNvCxnSpPr>
              <a:cxnSpLocks/>
              <a:stCxn id="164" idx="4"/>
              <a:endCxn id="150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0F990F7-3475-42FA-B8B2-25F2F91472C3}"/>
                </a:ext>
              </a:extLst>
            </p:cNvPr>
            <p:cNvCxnSpPr>
              <a:cxnSpLocks/>
              <a:stCxn id="165" idx="4"/>
              <a:endCxn id="151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178E827-EE11-42A7-84BE-02620C612849}"/>
                </a:ext>
              </a:extLst>
            </p:cNvPr>
            <p:cNvCxnSpPr>
              <a:cxnSpLocks/>
              <a:stCxn id="166" idx="4"/>
              <a:endCxn id="152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9BA319E-7DBF-45C4-ACFE-5485273189DF}"/>
                </a:ext>
              </a:extLst>
            </p:cNvPr>
            <p:cNvCxnSpPr>
              <a:cxnSpLocks/>
              <a:stCxn id="185" idx="4"/>
              <a:endCxn id="171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74E6248-7A54-47D1-B2AC-CF82CB488B9D}"/>
                </a:ext>
              </a:extLst>
            </p:cNvPr>
            <p:cNvCxnSpPr>
              <a:cxnSpLocks/>
              <a:stCxn id="186" idx="4"/>
              <a:endCxn id="172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2FD84F5-7D6F-4EDB-AB4E-D581765CE6AB}"/>
                </a:ext>
              </a:extLst>
            </p:cNvPr>
            <p:cNvCxnSpPr>
              <a:cxnSpLocks/>
              <a:stCxn id="187" idx="4"/>
              <a:endCxn id="173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F56272E-2059-41ED-A0F0-A444D0E8E7D8}"/>
                </a:ext>
              </a:extLst>
            </p:cNvPr>
            <p:cNvCxnSpPr>
              <a:cxnSpLocks/>
              <a:stCxn id="188" idx="4"/>
              <a:endCxn id="174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B383339-8364-43E1-BC41-F668B9FC5F15}"/>
                </a:ext>
              </a:extLst>
            </p:cNvPr>
            <p:cNvCxnSpPr>
              <a:cxnSpLocks/>
              <a:stCxn id="189" idx="4"/>
              <a:endCxn id="175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817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757865" y="1512984"/>
                <a:ext cx="6004634" cy="4796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We are in the lower left corner and want to get to the upper right corner.</a:t>
                </a:r>
              </a:p>
              <a:p>
                <a:r>
                  <a:rPr lang="en-US"/>
                  <a:t>Only moves allowed are up and right.</a:t>
                </a:r>
              </a:p>
              <a:p>
                <a:r>
                  <a:rPr lang="en-US"/>
                  <a:t>How many paths lead to our destination?</a:t>
                </a:r>
              </a:p>
              <a:p>
                <a:r>
                  <a:rPr lang="en-US"/>
                  <a:t>Idea 1:</a:t>
                </a:r>
              </a:p>
              <a:p>
                <a:pPr lvl="1"/>
                <a:r>
                  <a:rPr lang="en-US"/>
                  <a:t>We are going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/>
                  <a:t> steps</a:t>
                </a:r>
              </a:p>
              <a:p>
                <a:pPr lvl="1"/>
                <a:r>
                  <a:rPr lang="en-US"/>
                  <a:t>Choose which SET of 4 of the steps will be up (the others will be right).</a:t>
                </a:r>
              </a:p>
              <a:p>
                <a:pPr lvl="1"/>
                <a:r>
                  <a:rPr lang="en-US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{1,2,7,8}</m:t>
                    </m:r>
                  </m:oMath>
                </a14:m>
                <a:endParaRPr lang="en-US"/>
              </a:p>
              <a:p>
                <a:r>
                  <a:rPr lang="en-US"/>
                  <a:t>Hence, how many size 4 subsets are there?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57865" y="1512984"/>
                <a:ext cx="6004634" cy="4796375"/>
              </a:xfrm>
              <a:blipFill>
                <a:blip r:embed="rId2"/>
                <a:stretch>
                  <a:fillRect l="-1117" t="-2668" r="-1929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078AB5B-C61C-45F1-AFC6-5CE4075C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Counting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5CFC3D1-FFC5-4193-AA30-949E9ACF9A1B}"/>
              </a:ext>
            </a:extLst>
          </p:cNvPr>
          <p:cNvGrpSpPr/>
          <p:nvPr/>
        </p:nvGrpSpPr>
        <p:grpSpPr>
          <a:xfrm>
            <a:off x="722200" y="2038145"/>
            <a:ext cx="4675096" cy="3908612"/>
            <a:chOff x="775447" y="2070847"/>
            <a:chExt cx="4675096" cy="39086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A5ADF86-EB1E-427C-955C-84B50C8A55FF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C2E098A-FC49-4EAA-A73C-94D4EBF60C19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D021CB0-1AFA-4D64-9681-CEFE86BD30FD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F8DEFF0-7ED1-4F5B-A117-FB6694775DF4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596C764-857A-4B52-8108-D78012C36DB0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0CABEA6-E910-43C4-89DE-E69FB5408E47}"/>
                </a:ext>
              </a:extLst>
            </p:cNvPr>
            <p:cNvCxnSpPr>
              <a:stCxn id="139" idx="6"/>
              <a:endCxn id="140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2BFC267-27E6-4DFD-B226-233D713B92C4}"/>
                </a:ext>
              </a:extLst>
            </p:cNvPr>
            <p:cNvCxnSpPr>
              <a:cxnSpLocks/>
              <a:stCxn id="140" idx="6"/>
              <a:endCxn id="141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4261F1D-38A5-46E2-AFD2-37328D36E58D}"/>
                </a:ext>
              </a:extLst>
            </p:cNvPr>
            <p:cNvCxnSpPr>
              <a:cxnSpLocks/>
              <a:stCxn id="142" idx="2"/>
              <a:endCxn id="141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CF8920F-9C0A-4109-B892-12D606F031BA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7C00006-A2A7-4EFC-A116-53A433E5C264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EC1E97F-F9C8-441E-B852-192400E14301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340DF31-23E4-4C87-B570-5C1CB8203A63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663B44C-5C9F-4F92-B1DE-6968F175F5F4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9DF473F-721B-41C8-9C91-66BBEF7B5CCD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D505BEA-D4F5-43F1-9390-CED79ADF879D}"/>
                </a:ext>
              </a:extLst>
            </p:cNvPr>
            <p:cNvCxnSpPr>
              <a:stCxn id="148" idx="6"/>
              <a:endCxn id="149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11A6057-9681-4CCB-A319-722C12833688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27609F1-F438-49BD-AB06-3631F4DBF43B}"/>
                </a:ext>
              </a:extLst>
            </p:cNvPr>
            <p:cNvCxnSpPr>
              <a:cxnSpLocks/>
              <a:stCxn id="151" idx="2"/>
              <a:endCxn id="150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0970FCC-B70F-4046-B311-D0C0280E71FD}"/>
                </a:ext>
              </a:extLst>
            </p:cNvPr>
            <p:cNvCxnSpPr>
              <a:cxnSpLocks/>
              <a:stCxn id="151" idx="6"/>
              <a:endCxn id="152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0B6B606-7307-48CB-B9BE-A178680993AE}"/>
                </a:ext>
              </a:extLst>
            </p:cNvPr>
            <p:cNvCxnSpPr>
              <a:cxnSpLocks/>
              <a:stCxn id="148" idx="4"/>
              <a:endCxn id="139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6853EAC-69BB-49E8-B70D-7A4C4CFC0CB4}"/>
                </a:ext>
              </a:extLst>
            </p:cNvPr>
            <p:cNvCxnSpPr>
              <a:cxnSpLocks/>
              <a:stCxn id="149" idx="4"/>
              <a:endCxn id="140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815DFCF-131B-42DF-94C2-587F18C241C5}"/>
                </a:ext>
              </a:extLst>
            </p:cNvPr>
            <p:cNvCxnSpPr>
              <a:cxnSpLocks/>
              <a:stCxn id="150" idx="4"/>
              <a:endCxn id="141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6DDD5CC-EBF0-4F76-A9BE-F178D624BE17}"/>
                </a:ext>
              </a:extLst>
            </p:cNvPr>
            <p:cNvCxnSpPr>
              <a:cxnSpLocks/>
              <a:stCxn id="151" idx="4"/>
              <a:endCxn id="142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0083B42-7C3C-4484-8272-D6F2615C3247}"/>
                </a:ext>
              </a:extLst>
            </p:cNvPr>
            <p:cNvCxnSpPr>
              <a:cxnSpLocks/>
              <a:stCxn id="152" idx="4"/>
              <a:endCxn id="143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C2E2437-AB90-482C-8DBA-0818298CB93A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BB7175A-C3A2-44E2-B3EC-4A052FECD33C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4D6ADC6-BAC9-4448-845E-E4A78750719F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9616BA5-4FF2-4D06-8702-55BC8313B09E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DE06A18-F778-4570-96C7-18AEB2DFFDCA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6A1DC2E-BC42-4767-AEFD-6163AA5B73A5}"/>
                </a:ext>
              </a:extLst>
            </p:cNvPr>
            <p:cNvCxnSpPr>
              <a:stCxn id="162" idx="6"/>
              <a:endCxn id="163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7B50BD9-DBB3-4997-AD2C-7A535AC7704B}"/>
                </a:ext>
              </a:extLst>
            </p:cNvPr>
            <p:cNvCxnSpPr>
              <a:cxnSpLocks/>
              <a:stCxn id="163" idx="6"/>
              <a:endCxn id="164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000A185-B916-409E-82AE-2CAA69965446}"/>
                </a:ext>
              </a:extLst>
            </p:cNvPr>
            <p:cNvCxnSpPr>
              <a:cxnSpLocks/>
              <a:stCxn id="165" idx="2"/>
              <a:endCxn id="164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9FD789F-4826-4D3E-B43A-BC50C4F4E76E}"/>
                </a:ext>
              </a:extLst>
            </p:cNvPr>
            <p:cNvCxnSpPr>
              <a:cxnSpLocks/>
              <a:stCxn id="165" idx="6"/>
              <a:endCxn id="166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C421BD8-8AE8-4371-A44A-7F8E5764198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F239991-3AFE-417B-97D2-418A7415DA11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562BB11-4F1B-4723-9C40-6043D96A64C9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2CC0ADF-5275-4BF7-A33E-7B22B0412AA1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2014347-F6CD-428C-8C26-783796791CCD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CCF3110-3884-4172-940D-992B8883E3A8}"/>
                </a:ext>
              </a:extLst>
            </p:cNvPr>
            <p:cNvCxnSpPr>
              <a:stCxn id="171" idx="6"/>
              <a:endCxn id="172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35531C2-BFFB-4B13-903F-FF9F175530C8}"/>
                </a:ext>
              </a:extLst>
            </p:cNvPr>
            <p:cNvCxnSpPr>
              <a:cxnSpLocks/>
              <a:stCxn id="172" idx="6"/>
              <a:endCxn id="173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82D0265-E962-4602-A72D-E2D559D34AA9}"/>
                </a:ext>
              </a:extLst>
            </p:cNvPr>
            <p:cNvCxnSpPr>
              <a:cxnSpLocks/>
              <a:stCxn id="174" idx="2"/>
              <a:endCxn id="173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A89AC24-AC87-4C8E-AD0C-99F4A63F973E}"/>
                </a:ext>
              </a:extLst>
            </p:cNvPr>
            <p:cNvCxnSpPr>
              <a:cxnSpLocks/>
              <a:stCxn id="174" idx="6"/>
              <a:endCxn id="175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35F2DB6-C37B-4E39-B5CC-2D798EDBA2D6}"/>
                </a:ext>
              </a:extLst>
            </p:cNvPr>
            <p:cNvCxnSpPr>
              <a:cxnSpLocks/>
              <a:stCxn id="171" idx="4"/>
              <a:endCxn id="162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27BCEFD-C94C-4568-9011-0D81D278B3CB}"/>
                </a:ext>
              </a:extLst>
            </p:cNvPr>
            <p:cNvCxnSpPr>
              <a:cxnSpLocks/>
              <a:stCxn id="172" idx="4"/>
              <a:endCxn id="163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CD8EE40-145F-42C0-A82E-7E5B8B330C8A}"/>
                </a:ext>
              </a:extLst>
            </p:cNvPr>
            <p:cNvCxnSpPr>
              <a:cxnSpLocks/>
              <a:stCxn id="173" idx="4"/>
              <a:endCxn id="164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39B77D-45A7-47C8-ACA1-03BD5371057E}"/>
                </a:ext>
              </a:extLst>
            </p:cNvPr>
            <p:cNvCxnSpPr>
              <a:cxnSpLocks/>
              <a:stCxn id="174" idx="4"/>
              <a:endCxn id="165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85AB7C7-2CF6-4B8C-8B79-7FDD7363F19F}"/>
                </a:ext>
              </a:extLst>
            </p:cNvPr>
            <p:cNvCxnSpPr>
              <a:cxnSpLocks/>
              <a:stCxn id="175" idx="4"/>
              <a:endCxn id="166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7B6B2ED-6C44-4F0E-9CA8-ED92D7CC74A8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04F9A87-2234-4D13-A93D-C96BAED95692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9E1B1553-32FF-4FA6-8480-A83C4E62933A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E660D64-DEBE-4931-B4BC-0771B162D5F9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59556D9-D7D8-4BC3-B6B6-E55289FD8B9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B97677A-8F3E-4ABA-B123-DD5E904F3AD8}"/>
                </a:ext>
              </a:extLst>
            </p:cNvPr>
            <p:cNvCxnSpPr>
              <a:stCxn id="185" idx="6"/>
              <a:endCxn id="186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D919168-2D02-4B2E-85AE-11F0A73AD158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4CB89CF-0173-47A4-A081-66B5D3D21AB4}"/>
                </a:ext>
              </a:extLst>
            </p:cNvPr>
            <p:cNvCxnSpPr>
              <a:cxnSpLocks/>
              <a:stCxn id="188" idx="2"/>
              <a:endCxn id="187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1D0DA3E-FBC3-49A0-BEB5-0AAC77F02FCD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3409E6F7-C1F4-43A3-B949-DD0B5448B837}"/>
                </a:ext>
              </a:extLst>
            </p:cNvPr>
            <p:cNvCxnSpPr>
              <a:cxnSpLocks/>
              <a:stCxn id="162" idx="4"/>
              <a:endCxn id="148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7307E2E-A343-4ADA-9BD6-4AA5B098432F}"/>
                </a:ext>
              </a:extLst>
            </p:cNvPr>
            <p:cNvCxnSpPr>
              <a:cxnSpLocks/>
              <a:stCxn id="163" idx="4"/>
              <a:endCxn id="149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977A835-CCDB-4B7F-B1DE-F065BDD6E988}"/>
                </a:ext>
              </a:extLst>
            </p:cNvPr>
            <p:cNvCxnSpPr>
              <a:cxnSpLocks/>
              <a:stCxn id="164" idx="4"/>
              <a:endCxn id="150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0F990F7-3475-42FA-B8B2-25F2F91472C3}"/>
                </a:ext>
              </a:extLst>
            </p:cNvPr>
            <p:cNvCxnSpPr>
              <a:cxnSpLocks/>
              <a:stCxn id="165" idx="4"/>
              <a:endCxn id="151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178E827-EE11-42A7-84BE-02620C612849}"/>
                </a:ext>
              </a:extLst>
            </p:cNvPr>
            <p:cNvCxnSpPr>
              <a:cxnSpLocks/>
              <a:stCxn id="166" idx="4"/>
              <a:endCxn id="152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9BA319E-7DBF-45C4-ACFE-5485273189DF}"/>
                </a:ext>
              </a:extLst>
            </p:cNvPr>
            <p:cNvCxnSpPr>
              <a:cxnSpLocks/>
              <a:stCxn id="185" idx="4"/>
              <a:endCxn id="171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74E6248-7A54-47D1-B2AC-CF82CB488B9D}"/>
                </a:ext>
              </a:extLst>
            </p:cNvPr>
            <p:cNvCxnSpPr>
              <a:cxnSpLocks/>
              <a:stCxn id="186" idx="4"/>
              <a:endCxn id="172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2FD84F5-7D6F-4EDB-AB4E-D581765CE6AB}"/>
                </a:ext>
              </a:extLst>
            </p:cNvPr>
            <p:cNvCxnSpPr>
              <a:cxnSpLocks/>
              <a:stCxn id="187" idx="4"/>
              <a:endCxn id="173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F56272E-2059-41ED-A0F0-A444D0E8E7D8}"/>
                </a:ext>
              </a:extLst>
            </p:cNvPr>
            <p:cNvCxnSpPr>
              <a:cxnSpLocks/>
              <a:stCxn id="188" idx="4"/>
              <a:endCxn id="174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B383339-8364-43E1-BC41-F668B9FC5F15}"/>
                </a:ext>
              </a:extLst>
            </p:cNvPr>
            <p:cNvCxnSpPr>
              <a:cxnSpLocks/>
              <a:stCxn id="189" idx="4"/>
              <a:endCxn id="175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ABDCC48-8EC5-49B8-96D3-98E8A6E79406}"/>
                  </a:ext>
                </a:extLst>
              </p:cNvPr>
              <p:cNvSpPr/>
              <p:nvPr/>
            </p:nvSpPr>
            <p:spPr>
              <a:xfrm>
                <a:off x="7474942" y="5850835"/>
                <a:ext cx="2570480" cy="829365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answer: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ABDCC48-8EC5-49B8-96D3-98E8A6E79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942" y="5850835"/>
                <a:ext cx="2570480" cy="829365"/>
              </a:xfrm>
              <a:prstGeom prst="roundRect">
                <a:avLst/>
              </a:prstGeom>
              <a:blipFill>
                <a:blip r:embed="rId3"/>
                <a:stretch>
                  <a:fillRect l="-93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70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B46D5-50D0-4FFE-BF81-471FA093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Counting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9DE6D0B-CDD8-4B22-A799-BE7854BAB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838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How do we know we are done counting?</a:t>
                </a:r>
              </a:p>
              <a:p>
                <a:r>
                  <a:rPr lang="en-US"/>
                  <a:t>Why did we not count the steps to the right?</a:t>
                </a:r>
              </a:p>
              <a:p>
                <a:endParaRPr lang="en-US"/>
              </a:p>
              <a:p>
                <a:r>
                  <a:rPr lang="en-US"/>
                  <a:t>We have chosen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steps up. Of the remaining 4 steps, we will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of them to be to the right.</a:t>
                </a:r>
              </a:p>
              <a:p>
                <a:r>
                  <a:rPr lang="en-US"/>
                  <a:t>The number of ways we choose steps to the right: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𝑤𝑎𝑦</m:t>
                    </m:r>
                  </m:oMath>
                </a14:m>
                <a:endParaRPr lang="en-US"/>
              </a:p>
              <a:p>
                <a:r>
                  <a:rPr lang="en-US"/>
                  <a:t>So, multiplying by this does not change anything.</a:t>
                </a:r>
              </a:p>
              <a:p>
                <a:endParaRPr lang="en-US"/>
              </a:p>
              <a:p>
                <a:r>
                  <a:rPr lang="en-US"/>
                  <a:t>We are done counting when given the choices of our sequential process, we know exactly which path we take. And given a path, we know exactly the choices of our sequential process.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9DE6D0B-CDD8-4B22-A799-BE7854BAB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8383"/>
              </a:xfrm>
              <a:blipFill>
                <a:blip r:embed="rId2"/>
                <a:stretch>
                  <a:fillRect l="-545" t="-2545" r="-1580" b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951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757864" y="1013670"/>
                <a:ext cx="6004634" cy="5478570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We are in the lower left corner and want to get to the upper right corner.</a:t>
                </a:r>
              </a:p>
              <a:p>
                <a:r>
                  <a:rPr lang="en-US"/>
                  <a:t>Only moves allowed are up and right.</a:t>
                </a:r>
              </a:p>
              <a:p>
                <a:r>
                  <a:rPr lang="en-US"/>
                  <a:t>How many paths lead to our destination?</a:t>
                </a:r>
              </a:p>
              <a:p>
                <a:r>
                  <a:rPr lang="en-US"/>
                  <a:t>Idea 2: Introduce artificial ordering</a:t>
                </a:r>
              </a:p>
              <a:p>
                <a:r>
                  <a:rPr lang="en-US"/>
                  <a:t>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8!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57864" y="1013670"/>
                <a:ext cx="6004634" cy="5478570"/>
              </a:xfrm>
              <a:blipFill>
                <a:blip r:embed="rId2"/>
                <a:stretch>
                  <a:fillRect l="-1320" t="-1891" r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078AB5B-C61C-45F1-AFC6-5CE4075C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Counting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5CFC3D1-FFC5-4193-AA30-949E9ACF9A1B}"/>
              </a:ext>
            </a:extLst>
          </p:cNvPr>
          <p:cNvGrpSpPr/>
          <p:nvPr/>
        </p:nvGrpSpPr>
        <p:grpSpPr>
          <a:xfrm>
            <a:off x="722200" y="2038145"/>
            <a:ext cx="4675096" cy="3908612"/>
            <a:chOff x="775447" y="2070847"/>
            <a:chExt cx="4675096" cy="39086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A5ADF86-EB1E-427C-955C-84B50C8A55FF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C2E098A-FC49-4EAA-A73C-94D4EBF60C19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D021CB0-1AFA-4D64-9681-CEFE86BD30FD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F8DEFF0-7ED1-4F5B-A117-FB6694775DF4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596C764-857A-4B52-8108-D78012C36DB0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0CABEA6-E910-43C4-89DE-E69FB5408E47}"/>
                </a:ext>
              </a:extLst>
            </p:cNvPr>
            <p:cNvCxnSpPr>
              <a:stCxn id="139" idx="6"/>
              <a:endCxn id="140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2BFC267-27E6-4DFD-B226-233D713B92C4}"/>
                </a:ext>
              </a:extLst>
            </p:cNvPr>
            <p:cNvCxnSpPr>
              <a:cxnSpLocks/>
              <a:stCxn id="140" idx="6"/>
              <a:endCxn id="141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4261F1D-38A5-46E2-AFD2-37328D36E58D}"/>
                </a:ext>
              </a:extLst>
            </p:cNvPr>
            <p:cNvCxnSpPr>
              <a:cxnSpLocks/>
              <a:stCxn id="142" idx="2"/>
              <a:endCxn id="141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CF8920F-9C0A-4109-B892-12D606F031BA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7C00006-A2A7-4EFC-A116-53A433E5C264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EC1E97F-F9C8-441E-B852-192400E14301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340DF31-23E4-4C87-B570-5C1CB8203A63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663B44C-5C9F-4F92-B1DE-6968F175F5F4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9DF473F-721B-41C8-9C91-66BBEF7B5CCD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D505BEA-D4F5-43F1-9390-CED79ADF879D}"/>
                </a:ext>
              </a:extLst>
            </p:cNvPr>
            <p:cNvCxnSpPr>
              <a:stCxn id="148" idx="6"/>
              <a:endCxn id="149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11A6057-9681-4CCB-A319-722C12833688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27609F1-F438-49BD-AB06-3631F4DBF43B}"/>
                </a:ext>
              </a:extLst>
            </p:cNvPr>
            <p:cNvCxnSpPr>
              <a:cxnSpLocks/>
              <a:stCxn id="151" idx="2"/>
              <a:endCxn id="150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0970FCC-B70F-4046-B311-D0C0280E71FD}"/>
                </a:ext>
              </a:extLst>
            </p:cNvPr>
            <p:cNvCxnSpPr>
              <a:cxnSpLocks/>
              <a:stCxn id="151" idx="6"/>
              <a:endCxn id="152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0B6B606-7307-48CB-B9BE-A178680993AE}"/>
                </a:ext>
              </a:extLst>
            </p:cNvPr>
            <p:cNvCxnSpPr>
              <a:cxnSpLocks/>
              <a:stCxn id="148" idx="4"/>
              <a:endCxn id="139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6853EAC-69BB-49E8-B70D-7A4C4CFC0CB4}"/>
                </a:ext>
              </a:extLst>
            </p:cNvPr>
            <p:cNvCxnSpPr>
              <a:cxnSpLocks/>
              <a:stCxn id="149" idx="4"/>
              <a:endCxn id="140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815DFCF-131B-42DF-94C2-587F18C241C5}"/>
                </a:ext>
              </a:extLst>
            </p:cNvPr>
            <p:cNvCxnSpPr>
              <a:cxnSpLocks/>
              <a:stCxn id="150" idx="4"/>
              <a:endCxn id="141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6DDD5CC-EBF0-4F76-A9BE-F178D624BE17}"/>
                </a:ext>
              </a:extLst>
            </p:cNvPr>
            <p:cNvCxnSpPr>
              <a:cxnSpLocks/>
              <a:stCxn id="151" idx="4"/>
              <a:endCxn id="142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0083B42-7C3C-4484-8272-D6F2615C3247}"/>
                </a:ext>
              </a:extLst>
            </p:cNvPr>
            <p:cNvCxnSpPr>
              <a:cxnSpLocks/>
              <a:stCxn id="152" idx="4"/>
              <a:endCxn id="143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C2E2437-AB90-482C-8DBA-0818298CB93A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BB7175A-C3A2-44E2-B3EC-4A052FECD33C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4D6ADC6-BAC9-4448-845E-E4A78750719F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9616BA5-4FF2-4D06-8702-55BC8313B09E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DE06A18-F778-4570-96C7-18AEB2DFFDCA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6A1DC2E-BC42-4767-AEFD-6163AA5B73A5}"/>
                </a:ext>
              </a:extLst>
            </p:cNvPr>
            <p:cNvCxnSpPr>
              <a:stCxn id="162" idx="6"/>
              <a:endCxn id="163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7B50BD9-DBB3-4997-AD2C-7A535AC7704B}"/>
                </a:ext>
              </a:extLst>
            </p:cNvPr>
            <p:cNvCxnSpPr>
              <a:cxnSpLocks/>
              <a:stCxn id="163" idx="6"/>
              <a:endCxn id="164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000A185-B916-409E-82AE-2CAA69965446}"/>
                </a:ext>
              </a:extLst>
            </p:cNvPr>
            <p:cNvCxnSpPr>
              <a:cxnSpLocks/>
              <a:stCxn id="165" idx="2"/>
              <a:endCxn id="164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9FD789F-4826-4D3E-B43A-BC50C4F4E76E}"/>
                </a:ext>
              </a:extLst>
            </p:cNvPr>
            <p:cNvCxnSpPr>
              <a:cxnSpLocks/>
              <a:stCxn id="165" idx="6"/>
              <a:endCxn id="166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C421BD8-8AE8-4371-A44A-7F8E5764198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F239991-3AFE-417B-97D2-418A7415DA11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562BB11-4F1B-4723-9C40-6043D96A64C9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2CC0ADF-5275-4BF7-A33E-7B22B0412AA1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2014347-F6CD-428C-8C26-783796791CCD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CCF3110-3884-4172-940D-992B8883E3A8}"/>
                </a:ext>
              </a:extLst>
            </p:cNvPr>
            <p:cNvCxnSpPr>
              <a:stCxn id="171" idx="6"/>
              <a:endCxn id="172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35531C2-BFFB-4B13-903F-FF9F175530C8}"/>
                </a:ext>
              </a:extLst>
            </p:cNvPr>
            <p:cNvCxnSpPr>
              <a:cxnSpLocks/>
              <a:stCxn id="172" idx="6"/>
              <a:endCxn id="173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82D0265-E962-4602-A72D-E2D559D34AA9}"/>
                </a:ext>
              </a:extLst>
            </p:cNvPr>
            <p:cNvCxnSpPr>
              <a:cxnSpLocks/>
              <a:stCxn id="174" idx="2"/>
              <a:endCxn id="173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A89AC24-AC87-4C8E-AD0C-99F4A63F973E}"/>
                </a:ext>
              </a:extLst>
            </p:cNvPr>
            <p:cNvCxnSpPr>
              <a:cxnSpLocks/>
              <a:stCxn id="174" idx="6"/>
              <a:endCxn id="175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35F2DB6-C37B-4E39-B5CC-2D798EDBA2D6}"/>
                </a:ext>
              </a:extLst>
            </p:cNvPr>
            <p:cNvCxnSpPr>
              <a:cxnSpLocks/>
              <a:stCxn id="171" idx="4"/>
              <a:endCxn id="162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27BCEFD-C94C-4568-9011-0D81D278B3CB}"/>
                </a:ext>
              </a:extLst>
            </p:cNvPr>
            <p:cNvCxnSpPr>
              <a:cxnSpLocks/>
              <a:stCxn id="172" idx="4"/>
              <a:endCxn id="163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CD8EE40-145F-42C0-A82E-7E5B8B330C8A}"/>
                </a:ext>
              </a:extLst>
            </p:cNvPr>
            <p:cNvCxnSpPr>
              <a:cxnSpLocks/>
              <a:stCxn id="173" idx="4"/>
              <a:endCxn id="164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39B77D-45A7-47C8-ACA1-03BD5371057E}"/>
                </a:ext>
              </a:extLst>
            </p:cNvPr>
            <p:cNvCxnSpPr>
              <a:cxnSpLocks/>
              <a:stCxn id="174" idx="4"/>
              <a:endCxn id="165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85AB7C7-2CF6-4B8C-8B79-7FDD7363F19F}"/>
                </a:ext>
              </a:extLst>
            </p:cNvPr>
            <p:cNvCxnSpPr>
              <a:cxnSpLocks/>
              <a:stCxn id="175" idx="4"/>
              <a:endCxn id="166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7B6B2ED-6C44-4F0E-9CA8-ED92D7CC74A8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04F9A87-2234-4D13-A93D-C96BAED95692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9E1B1553-32FF-4FA6-8480-A83C4E62933A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E660D64-DEBE-4931-B4BC-0771B162D5F9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59556D9-D7D8-4BC3-B6B6-E55289FD8B9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B97677A-8F3E-4ABA-B123-DD5E904F3AD8}"/>
                </a:ext>
              </a:extLst>
            </p:cNvPr>
            <p:cNvCxnSpPr>
              <a:stCxn id="185" idx="6"/>
              <a:endCxn id="186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D919168-2D02-4B2E-85AE-11F0A73AD158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4CB89CF-0173-47A4-A081-66B5D3D21AB4}"/>
                </a:ext>
              </a:extLst>
            </p:cNvPr>
            <p:cNvCxnSpPr>
              <a:cxnSpLocks/>
              <a:stCxn id="188" idx="2"/>
              <a:endCxn id="187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1D0DA3E-FBC3-49A0-BEB5-0AAC77F02FCD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3409E6F7-C1F4-43A3-B949-DD0B5448B837}"/>
                </a:ext>
              </a:extLst>
            </p:cNvPr>
            <p:cNvCxnSpPr>
              <a:cxnSpLocks/>
              <a:stCxn id="162" idx="4"/>
              <a:endCxn id="148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7307E2E-A343-4ADA-9BD6-4AA5B098432F}"/>
                </a:ext>
              </a:extLst>
            </p:cNvPr>
            <p:cNvCxnSpPr>
              <a:cxnSpLocks/>
              <a:stCxn id="163" idx="4"/>
              <a:endCxn id="149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977A835-CCDB-4B7F-B1DE-F065BDD6E988}"/>
                </a:ext>
              </a:extLst>
            </p:cNvPr>
            <p:cNvCxnSpPr>
              <a:cxnSpLocks/>
              <a:stCxn id="164" idx="4"/>
              <a:endCxn id="150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0F990F7-3475-42FA-B8B2-25F2F91472C3}"/>
                </a:ext>
              </a:extLst>
            </p:cNvPr>
            <p:cNvCxnSpPr>
              <a:cxnSpLocks/>
              <a:stCxn id="165" idx="4"/>
              <a:endCxn id="151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178E827-EE11-42A7-84BE-02620C612849}"/>
                </a:ext>
              </a:extLst>
            </p:cNvPr>
            <p:cNvCxnSpPr>
              <a:cxnSpLocks/>
              <a:stCxn id="166" idx="4"/>
              <a:endCxn id="152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9BA319E-7DBF-45C4-ACFE-5485273189DF}"/>
                </a:ext>
              </a:extLst>
            </p:cNvPr>
            <p:cNvCxnSpPr>
              <a:cxnSpLocks/>
              <a:stCxn id="185" idx="4"/>
              <a:endCxn id="171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74E6248-7A54-47D1-B2AC-CF82CB488B9D}"/>
                </a:ext>
              </a:extLst>
            </p:cNvPr>
            <p:cNvCxnSpPr>
              <a:cxnSpLocks/>
              <a:stCxn id="186" idx="4"/>
              <a:endCxn id="172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2FD84F5-7D6F-4EDB-AB4E-D581765CE6AB}"/>
                </a:ext>
              </a:extLst>
            </p:cNvPr>
            <p:cNvCxnSpPr>
              <a:cxnSpLocks/>
              <a:stCxn id="187" idx="4"/>
              <a:endCxn id="173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F56272E-2059-41ED-A0F0-A444D0E8E7D8}"/>
                </a:ext>
              </a:extLst>
            </p:cNvPr>
            <p:cNvCxnSpPr>
              <a:cxnSpLocks/>
              <a:stCxn id="188" idx="4"/>
              <a:endCxn id="174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B383339-8364-43E1-BC41-F668B9FC5F15}"/>
                </a:ext>
              </a:extLst>
            </p:cNvPr>
            <p:cNvCxnSpPr>
              <a:cxnSpLocks/>
              <a:stCxn id="189" idx="4"/>
              <a:endCxn id="175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184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757864" y="1013670"/>
                <a:ext cx="6004634" cy="5742730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We are in the lower left corner and want to get to the upper right corner.</a:t>
                </a:r>
              </a:p>
              <a:p>
                <a:r>
                  <a:rPr lang="en-US"/>
                  <a:t>Only moves allowed are up and right.</a:t>
                </a:r>
              </a:p>
              <a:p>
                <a:r>
                  <a:rPr lang="en-US"/>
                  <a:t>How many paths lead to our destination?</a:t>
                </a:r>
              </a:p>
              <a:p>
                <a:r>
                  <a:rPr lang="en-US"/>
                  <a:t>Idea 2: Introduce artificial ordering</a:t>
                </a:r>
              </a:p>
              <a:p>
                <a:pPr lvl="1"/>
                <a:r>
                  <a:rPr lang="en-US"/>
                  <a:t>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8!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Remove the overcounting</a:t>
                </a:r>
              </a:p>
              <a:p>
                <a:pPr lvl="1"/>
                <a:r>
                  <a:rPr lang="en-US"/>
                  <a:t>The 4</a:t>
                </a:r>
                <a:r>
                  <a:rPr lang="en-US" b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</m:oMath>
                </a14:m>
                <a:r>
                  <a:rPr lang="en-US"/>
                  <a:t> are the really the same,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4!</m:t>
                    </m:r>
                  </m:oMath>
                </a14:m>
                <a:endParaRPr lang="en-US" b="0"/>
              </a:p>
              <a:p>
                <a:pPr lvl="1"/>
                <a:r>
                  <a:rPr lang="en-US"/>
                  <a:t>The 4</a:t>
                </a:r>
                <a:r>
                  <a:rPr lang="en-US" b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/>
                  <a:t>are the really the same,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4!</m:t>
                    </m:r>
                  </m:oMath>
                </a14:m>
                <a:endParaRPr lang="en-US" b="0"/>
              </a:p>
              <a:p>
                <a:pPr lvl="1"/>
                <a:r>
                  <a:rPr lang="en-US"/>
                  <a:t>Total: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4!⋅4!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  <a:p>
                <a:pPr lvl="1"/>
                <a:endParaRPr lang="en-US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F2244E-188D-4D54-911C-91D6BA4A6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757864" y="1013670"/>
                <a:ext cx="6004634" cy="5742730"/>
              </a:xfrm>
              <a:blipFill>
                <a:blip r:embed="rId2"/>
                <a:stretch>
                  <a:fillRect l="-1320" t="-1805" r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078AB5B-C61C-45F1-AFC6-5CE4075C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Counting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5CFC3D1-FFC5-4193-AA30-949E9ACF9A1B}"/>
              </a:ext>
            </a:extLst>
          </p:cNvPr>
          <p:cNvGrpSpPr/>
          <p:nvPr/>
        </p:nvGrpSpPr>
        <p:grpSpPr>
          <a:xfrm>
            <a:off x="722200" y="2038145"/>
            <a:ext cx="4675096" cy="3908612"/>
            <a:chOff x="775447" y="2070847"/>
            <a:chExt cx="4675096" cy="39086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A5ADF86-EB1E-427C-955C-84B50C8A55FF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C2E098A-FC49-4EAA-A73C-94D4EBF60C19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D021CB0-1AFA-4D64-9681-CEFE86BD30FD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F8DEFF0-7ED1-4F5B-A117-FB6694775DF4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596C764-857A-4B52-8108-D78012C36DB0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0CABEA6-E910-43C4-89DE-E69FB5408E47}"/>
                </a:ext>
              </a:extLst>
            </p:cNvPr>
            <p:cNvCxnSpPr>
              <a:stCxn id="139" idx="6"/>
              <a:endCxn id="140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2BFC267-27E6-4DFD-B226-233D713B92C4}"/>
                </a:ext>
              </a:extLst>
            </p:cNvPr>
            <p:cNvCxnSpPr>
              <a:cxnSpLocks/>
              <a:stCxn id="140" idx="6"/>
              <a:endCxn id="141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4261F1D-38A5-46E2-AFD2-37328D36E58D}"/>
                </a:ext>
              </a:extLst>
            </p:cNvPr>
            <p:cNvCxnSpPr>
              <a:cxnSpLocks/>
              <a:stCxn id="142" idx="2"/>
              <a:endCxn id="141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CF8920F-9C0A-4109-B892-12D606F031BA}"/>
                </a:ext>
              </a:extLst>
            </p:cNvPr>
            <p:cNvCxnSpPr>
              <a:cxnSpLocks/>
              <a:stCxn id="142" idx="6"/>
              <a:endCxn id="143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7C00006-A2A7-4EFC-A116-53A433E5C264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EC1E97F-F9C8-441E-B852-192400E14301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340DF31-23E4-4C87-B570-5C1CB8203A63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663B44C-5C9F-4F92-B1DE-6968F175F5F4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9DF473F-721B-41C8-9C91-66BBEF7B5CCD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D505BEA-D4F5-43F1-9390-CED79ADF879D}"/>
                </a:ext>
              </a:extLst>
            </p:cNvPr>
            <p:cNvCxnSpPr>
              <a:stCxn id="148" idx="6"/>
              <a:endCxn id="149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11A6057-9681-4CCB-A319-722C12833688}"/>
                </a:ext>
              </a:extLst>
            </p:cNvPr>
            <p:cNvCxnSpPr>
              <a:cxnSpLocks/>
              <a:stCxn id="149" idx="6"/>
              <a:endCxn id="150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27609F1-F438-49BD-AB06-3631F4DBF43B}"/>
                </a:ext>
              </a:extLst>
            </p:cNvPr>
            <p:cNvCxnSpPr>
              <a:cxnSpLocks/>
              <a:stCxn id="151" idx="2"/>
              <a:endCxn id="150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0970FCC-B70F-4046-B311-D0C0280E71FD}"/>
                </a:ext>
              </a:extLst>
            </p:cNvPr>
            <p:cNvCxnSpPr>
              <a:cxnSpLocks/>
              <a:stCxn id="151" idx="6"/>
              <a:endCxn id="152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0B6B606-7307-48CB-B9BE-A178680993AE}"/>
                </a:ext>
              </a:extLst>
            </p:cNvPr>
            <p:cNvCxnSpPr>
              <a:cxnSpLocks/>
              <a:stCxn id="148" idx="4"/>
              <a:endCxn id="139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6853EAC-69BB-49E8-B70D-7A4C4CFC0CB4}"/>
                </a:ext>
              </a:extLst>
            </p:cNvPr>
            <p:cNvCxnSpPr>
              <a:cxnSpLocks/>
              <a:stCxn id="149" idx="4"/>
              <a:endCxn id="140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815DFCF-131B-42DF-94C2-587F18C241C5}"/>
                </a:ext>
              </a:extLst>
            </p:cNvPr>
            <p:cNvCxnSpPr>
              <a:cxnSpLocks/>
              <a:stCxn id="150" idx="4"/>
              <a:endCxn id="141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6DDD5CC-EBF0-4F76-A9BE-F178D624BE17}"/>
                </a:ext>
              </a:extLst>
            </p:cNvPr>
            <p:cNvCxnSpPr>
              <a:cxnSpLocks/>
              <a:stCxn id="151" idx="4"/>
              <a:endCxn id="142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0083B42-7C3C-4484-8272-D6F2615C3247}"/>
                </a:ext>
              </a:extLst>
            </p:cNvPr>
            <p:cNvCxnSpPr>
              <a:cxnSpLocks/>
              <a:stCxn id="152" idx="4"/>
              <a:endCxn id="143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C2E2437-AB90-482C-8DBA-0818298CB93A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BB7175A-C3A2-44E2-B3EC-4A052FECD33C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4D6ADC6-BAC9-4448-845E-E4A78750719F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9616BA5-4FF2-4D06-8702-55BC8313B09E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DE06A18-F778-4570-96C7-18AEB2DFFDCA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6A1DC2E-BC42-4767-AEFD-6163AA5B73A5}"/>
                </a:ext>
              </a:extLst>
            </p:cNvPr>
            <p:cNvCxnSpPr>
              <a:stCxn id="162" idx="6"/>
              <a:endCxn id="163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7B50BD9-DBB3-4997-AD2C-7A535AC7704B}"/>
                </a:ext>
              </a:extLst>
            </p:cNvPr>
            <p:cNvCxnSpPr>
              <a:cxnSpLocks/>
              <a:stCxn id="163" idx="6"/>
              <a:endCxn id="164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000A185-B916-409E-82AE-2CAA69965446}"/>
                </a:ext>
              </a:extLst>
            </p:cNvPr>
            <p:cNvCxnSpPr>
              <a:cxnSpLocks/>
              <a:stCxn id="165" idx="2"/>
              <a:endCxn id="164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9FD789F-4826-4D3E-B43A-BC50C4F4E76E}"/>
                </a:ext>
              </a:extLst>
            </p:cNvPr>
            <p:cNvCxnSpPr>
              <a:cxnSpLocks/>
              <a:stCxn id="165" idx="6"/>
              <a:endCxn id="166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C421BD8-8AE8-4371-A44A-7F8E5764198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F239991-3AFE-417B-97D2-418A7415DA11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562BB11-4F1B-4723-9C40-6043D96A64C9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2CC0ADF-5275-4BF7-A33E-7B22B0412AA1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2014347-F6CD-428C-8C26-783796791CCD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CCF3110-3884-4172-940D-992B8883E3A8}"/>
                </a:ext>
              </a:extLst>
            </p:cNvPr>
            <p:cNvCxnSpPr>
              <a:stCxn id="171" idx="6"/>
              <a:endCxn id="172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35531C2-BFFB-4B13-903F-FF9F175530C8}"/>
                </a:ext>
              </a:extLst>
            </p:cNvPr>
            <p:cNvCxnSpPr>
              <a:cxnSpLocks/>
              <a:stCxn id="172" idx="6"/>
              <a:endCxn id="173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82D0265-E962-4602-A72D-E2D559D34AA9}"/>
                </a:ext>
              </a:extLst>
            </p:cNvPr>
            <p:cNvCxnSpPr>
              <a:cxnSpLocks/>
              <a:stCxn id="174" idx="2"/>
              <a:endCxn id="173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A89AC24-AC87-4C8E-AD0C-99F4A63F973E}"/>
                </a:ext>
              </a:extLst>
            </p:cNvPr>
            <p:cNvCxnSpPr>
              <a:cxnSpLocks/>
              <a:stCxn id="174" idx="6"/>
              <a:endCxn id="175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35F2DB6-C37B-4E39-B5CC-2D798EDBA2D6}"/>
                </a:ext>
              </a:extLst>
            </p:cNvPr>
            <p:cNvCxnSpPr>
              <a:cxnSpLocks/>
              <a:stCxn id="171" idx="4"/>
              <a:endCxn id="162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27BCEFD-C94C-4568-9011-0D81D278B3CB}"/>
                </a:ext>
              </a:extLst>
            </p:cNvPr>
            <p:cNvCxnSpPr>
              <a:cxnSpLocks/>
              <a:stCxn id="172" idx="4"/>
              <a:endCxn id="163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CD8EE40-145F-42C0-A82E-7E5B8B330C8A}"/>
                </a:ext>
              </a:extLst>
            </p:cNvPr>
            <p:cNvCxnSpPr>
              <a:cxnSpLocks/>
              <a:stCxn id="173" idx="4"/>
              <a:endCxn id="164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39B77D-45A7-47C8-ACA1-03BD5371057E}"/>
                </a:ext>
              </a:extLst>
            </p:cNvPr>
            <p:cNvCxnSpPr>
              <a:cxnSpLocks/>
              <a:stCxn id="174" idx="4"/>
              <a:endCxn id="165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85AB7C7-2CF6-4B8C-8B79-7FDD7363F19F}"/>
                </a:ext>
              </a:extLst>
            </p:cNvPr>
            <p:cNvCxnSpPr>
              <a:cxnSpLocks/>
              <a:stCxn id="175" idx="4"/>
              <a:endCxn id="166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7B6B2ED-6C44-4F0E-9CA8-ED92D7CC74A8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04F9A87-2234-4D13-A93D-C96BAED95692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9E1B1553-32FF-4FA6-8480-A83C4E62933A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E660D64-DEBE-4931-B4BC-0771B162D5F9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59556D9-D7D8-4BC3-B6B6-E55289FD8B9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B97677A-8F3E-4ABA-B123-DD5E904F3AD8}"/>
                </a:ext>
              </a:extLst>
            </p:cNvPr>
            <p:cNvCxnSpPr>
              <a:stCxn id="185" idx="6"/>
              <a:endCxn id="186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D919168-2D02-4B2E-85AE-11F0A73AD158}"/>
                </a:ext>
              </a:extLst>
            </p:cNvPr>
            <p:cNvCxnSpPr>
              <a:cxnSpLocks/>
              <a:stCxn id="186" idx="6"/>
              <a:endCxn id="187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4CB89CF-0173-47A4-A081-66B5D3D21AB4}"/>
                </a:ext>
              </a:extLst>
            </p:cNvPr>
            <p:cNvCxnSpPr>
              <a:cxnSpLocks/>
              <a:stCxn id="188" idx="2"/>
              <a:endCxn id="187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1D0DA3E-FBC3-49A0-BEB5-0AAC77F02FCD}"/>
                </a:ext>
              </a:extLst>
            </p:cNvPr>
            <p:cNvCxnSpPr>
              <a:cxnSpLocks/>
              <a:stCxn id="188" idx="6"/>
              <a:endCxn id="189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3409E6F7-C1F4-43A3-B949-DD0B5448B837}"/>
                </a:ext>
              </a:extLst>
            </p:cNvPr>
            <p:cNvCxnSpPr>
              <a:cxnSpLocks/>
              <a:stCxn id="162" idx="4"/>
              <a:endCxn id="148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7307E2E-A343-4ADA-9BD6-4AA5B098432F}"/>
                </a:ext>
              </a:extLst>
            </p:cNvPr>
            <p:cNvCxnSpPr>
              <a:cxnSpLocks/>
              <a:stCxn id="163" idx="4"/>
              <a:endCxn id="149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977A835-CCDB-4B7F-B1DE-F065BDD6E988}"/>
                </a:ext>
              </a:extLst>
            </p:cNvPr>
            <p:cNvCxnSpPr>
              <a:cxnSpLocks/>
              <a:stCxn id="164" idx="4"/>
              <a:endCxn id="150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0F990F7-3475-42FA-B8B2-25F2F91472C3}"/>
                </a:ext>
              </a:extLst>
            </p:cNvPr>
            <p:cNvCxnSpPr>
              <a:cxnSpLocks/>
              <a:stCxn id="165" idx="4"/>
              <a:endCxn id="151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178E827-EE11-42A7-84BE-02620C612849}"/>
                </a:ext>
              </a:extLst>
            </p:cNvPr>
            <p:cNvCxnSpPr>
              <a:cxnSpLocks/>
              <a:stCxn id="166" idx="4"/>
              <a:endCxn id="152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9BA319E-7DBF-45C4-ACFE-5485273189DF}"/>
                </a:ext>
              </a:extLst>
            </p:cNvPr>
            <p:cNvCxnSpPr>
              <a:cxnSpLocks/>
              <a:stCxn id="185" idx="4"/>
              <a:endCxn id="171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74E6248-7A54-47D1-B2AC-CF82CB488B9D}"/>
                </a:ext>
              </a:extLst>
            </p:cNvPr>
            <p:cNvCxnSpPr>
              <a:cxnSpLocks/>
              <a:stCxn id="186" idx="4"/>
              <a:endCxn id="172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2FD84F5-7D6F-4EDB-AB4E-D581765CE6AB}"/>
                </a:ext>
              </a:extLst>
            </p:cNvPr>
            <p:cNvCxnSpPr>
              <a:cxnSpLocks/>
              <a:stCxn id="187" idx="4"/>
              <a:endCxn id="173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F56272E-2059-41ED-A0F0-A444D0E8E7D8}"/>
                </a:ext>
              </a:extLst>
            </p:cNvPr>
            <p:cNvCxnSpPr>
              <a:cxnSpLocks/>
              <a:stCxn id="188" idx="4"/>
              <a:endCxn id="174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B383339-8364-43E1-BC41-F668B9FC5F15}"/>
                </a:ext>
              </a:extLst>
            </p:cNvPr>
            <p:cNvCxnSpPr>
              <a:cxnSpLocks/>
              <a:stCxn id="189" idx="4"/>
              <a:endCxn id="175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grpFill/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7505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C816AF-C296-408C-88D0-23BD83AA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Overcounting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69D8C-4B7C-4A4F-B284-BB61F45A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many anagrams are there of SEATTLE?</a:t>
            </a:r>
          </a:p>
          <a:p>
            <a:r>
              <a:rPr lang="en-US"/>
              <a:t>Anagram – a rearrangement of letters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39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C816AF-C296-408C-88D0-23BD83AA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Overcounting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169D8C-4B7C-4A4F-B284-BB61F45A6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How many anagrams are there of SEATTLE?</a:t>
                </a:r>
              </a:p>
              <a:p>
                <a:r>
                  <a:rPr lang="en-US"/>
                  <a:t>Anagram – a rearrangement of letters</a:t>
                </a:r>
              </a:p>
              <a:p>
                <a:endParaRPr lang="en-US"/>
              </a:p>
              <a:p>
                <a:r>
                  <a:rPr lang="en-US">
                    <a:solidFill>
                      <a:srgbClr val="FF0000"/>
                    </a:solidFill>
                  </a:rPr>
                  <a:t>It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r>
                  <a:rPr lang="en-US"/>
                  <a:t> counts S</a:t>
                </a:r>
                <a:r>
                  <a:rPr lang="en-US">
                    <a:solidFill>
                      <a:schemeClr val="accent4">
                        <a:lumMod val="75000"/>
                      </a:schemeClr>
                    </a:solidFill>
                  </a:rPr>
                  <a:t>E</a:t>
                </a:r>
                <a:r>
                  <a:rPr lang="en-US"/>
                  <a:t>A</a:t>
                </a:r>
                <a:r>
                  <a:rPr lang="en-US">
                    <a:solidFill>
                      <a:schemeClr val="accent4">
                        <a:lumMod val="75000"/>
                      </a:schemeClr>
                    </a:solidFill>
                  </a:rPr>
                  <a:t>T</a:t>
                </a:r>
                <a:r>
                  <a:rPr lang="en-US">
                    <a:solidFill>
                      <a:schemeClr val="accent2"/>
                    </a:solidFill>
                  </a:rPr>
                  <a:t>T</a:t>
                </a:r>
                <a:r>
                  <a:rPr lang="en-US"/>
                  <a:t>L</a:t>
                </a:r>
                <a:r>
                  <a:rPr lang="en-US">
                    <a:solidFill>
                      <a:schemeClr val="accent2"/>
                    </a:solidFill>
                  </a:rPr>
                  <a:t>E</a:t>
                </a:r>
                <a:r>
                  <a:rPr lang="en-US"/>
                  <a:t> and S</a:t>
                </a:r>
                <a:r>
                  <a:rPr lang="en-US">
                    <a:solidFill>
                      <a:schemeClr val="accent2"/>
                    </a:solidFill>
                  </a:rPr>
                  <a:t>E</a:t>
                </a:r>
                <a:r>
                  <a:rPr lang="en-US"/>
                  <a:t>A</a:t>
                </a:r>
                <a:r>
                  <a:rPr lang="en-US">
                    <a:solidFill>
                      <a:schemeClr val="accent4">
                        <a:lumMod val="75000"/>
                      </a:schemeClr>
                    </a:solidFill>
                  </a:rPr>
                  <a:t>T</a:t>
                </a:r>
                <a:r>
                  <a:rPr lang="en-US">
                    <a:solidFill>
                      <a:schemeClr val="accent2"/>
                    </a:solidFill>
                  </a:rPr>
                  <a:t>T</a:t>
                </a:r>
                <a:r>
                  <a:rPr lang="en-US"/>
                  <a:t>L</a:t>
                </a:r>
                <a:r>
                  <a:rPr lang="en-US">
                    <a:solidFill>
                      <a:schemeClr val="accent4">
                        <a:lumMod val="75000"/>
                      </a:schemeClr>
                    </a:solidFill>
                  </a:rPr>
                  <a:t>E</a:t>
                </a:r>
                <a:r>
                  <a:rPr lang="en-US"/>
                  <a:t> (where the Es are switched) as different words.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169D8C-4B7C-4A4F-B284-BB61F45A6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990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C816AF-C296-408C-88D0-23BD83AA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Overcounting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169D8C-4B7C-4A4F-B284-BB61F45A6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26503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How many anagrams are there of SEATTLE?</a:t>
                </a:r>
              </a:p>
              <a:p>
                <a:endParaRPr lang="en-US" sz="1400"/>
              </a:p>
              <a:p>
                <a:r>
                  <a:rPr lang="en-US"/>
                  <a:t>Pretend that the order of the Es and Ts relative to each other matter (S</a:t>
                </a:r>
                <a:r>
                  <a:rPr lang="en-US">
                    <a:solidFill>
                      <a:schemeClr val="accent4">
                        <a:lumMod val="75000"/>
                      </a:schemeClr>
                    </a:solidFill>
                  </a:rPr>
                  <a:t>E</a:t>
                </a:r>
                <a:r>
                  <a:rPr lang="en-US"/>
                  <a:t>A</a:t>
                </a:r>
                <a:r>
                  <a:rPr lang="en-US">
                    <a:solidFill>
                      <a:schemeClr val="accent4">
                        <a:lumMod val="75000"/>
                      </a:schemeClr>
                    </a:solidFill>
                  </a:rPr>
                  <a:t>T</a:t>
                </a:r>
                <a:r>
                  <a:rPr lang="en-US">
                    <a:solidFill>
                      <a:schemeClr val="accent2"/>
                    </a:solidFill>
                  </a:rPr>
                  <a:t>T</a:t>
                </a:r>
                <a:r>
                  <a:rPr lang="en-US"/>
                  <a:t>L</a:t>
                </a:r>
                <a:r>
                  <a:rPr lang="en-US">
                    <a:solidFill>
                      <a:schemeClr val="accent2"/>
                    </a:solidFill>
                  </a:rPr>
                  <a:t>E</a:t>
                </a:r>
                <a:r>
                  <a:rPr lang="en-US"/>
                  <a:t> and S</a:t>
                </a:r>
                <a:r>
                  <a:rPr lang="en-US">
                    <a:solidFill>
                      <a:schemeClr val="accent2"/>
                    </a:solidFill>
                  </a:rPr>
                  <a:t>E</a:t>
                </a:r>
                <a:r>
                  <a:rPr lang="en-US"/>
                  <a:t>A</a:t>
                </a:r>
                <a:r>
                  <a:rPr lang="en-US">
                    <a:solidFill>
                      <a:schemeClr val="accent2"/>
                    </a:solidFill>
                  </a:rPr>
                  <a:t>T</a:t>
                </a:r>
                <a:r>
                  <a:rPr lang="en-US">
                    <a:solidFill>
                      <a:schemeClr val="accent4">
                        <a:lumMod val="75000"/>
                      </a:schemeClr>
                    </a:solidFill>
                  </a:rPr>
                  <a:t>T</a:t>
                </a:r>
                <a:r>
                  <a:rPr lang="en-US"/>
                  <a:t>L</a:t>
                </a:r>
                <a:r>
                  <a:rPr lang="en-US">
                    <a:solidFill>
                      <a:schemeClr val="accent4">
                        <a:lumMod val="75000"/>
                      </a:schemeClr>
                    </a:solidFill>
                  </a:rPr>
                  <a:t>E</a:t>
                </a:r>
                <a:r>
                  <a:rPr lang="en-US"/>
                  <a:t> are indeed different)</a:t>
                </a:r>
              </a:p>
              <a:p>
                <a:r>
                  <a:rPr lang="en-US"/>
                  <a:t>How many arrangements of SEATTLE?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endParaRPr lang="en-US"/>
              </a:p>
              <a:p>
                <a:r>
                  <a:rPr lang="en-US"/>
                  <a:t>Now, returning to the question where both Es (and Ts) are the same</a:t>
                </a:r>
              </a:p>
              <a:p>
                <a:r>
                  <a:rPr lang="en-US"/>
                  <a:t>How have we overcounted? </a:t>
                </a:r>
              </a:p>
              <a:p>
                <a:pPr lvl="1"/>
                <a:r>
                  <a:rPr lang="en-US"/>
                  <a:t>Es relative to each other and Ts relative to each other.</a:t>
                </a:r>
              </a:p>
              <a:p>
                <a:pPr lvl="1"/>
                <a:r>
                  <a:rPr lang="en-US"/>
                  <a:t>Overcounts: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2!⋅2!</m:t>
                    </m:r>
                  </m:oMath>
                </a14:m>
                <a:endParaRPr lang="en-US" b="0"/>
              </a:p>
              <a:p>
                <a:r>
                  <a:rPr lang="en-US"/>
                  <a:t>Final 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2!⋅2!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169D8C-4B7C-4A4F-B284-BB61F45A6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26503"/>
              </a:xfrm>
              <a:blipFill>
                <a:blip r:embed="rId2"/>
                <a:stretch>
                  <a:fillRect l="-708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4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2FC5-81A3-41BF-82F9-E9D16350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More Counting Technique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44BAE-CF4A-4CA4-B040-BCEAC8A5CC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/>
                  <a:t>Complementary Counting</a:t>
                </a:r>
              </a:p>
              <a:p>
                <a:r>
                  <a:rPr lang="en-US"/>
                  <a:t>Count the complement of the set you’re interested in.</a:t>
                </a:r>
              </a:p>
              <a:p>
                <a:endParaRPr lang="en-US"/>
              </a:p>
              <a:p>
                <a:r>
                  <a:rPr lang="en-US"/>
                  <a:t>How many length 5 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/>
                  <a:t> are there with </a:t>
                </a:r>
                <a:r>
                  <a:rPr lang="en-US" b="1"/>
                  <a:t>at least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/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be the set of strings we’re interested 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/>
                  <a:t> be all length 5 strings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/>
                  <a:t> will therefore be the set of strings that have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in them.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44BAE-CF4A-4CA4-B040-BCEAC8A5C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887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B190-4542-4CD9-98B6-B9AB3CA7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C029D-07C7-4CA4-AD8C-FC9D71DC5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Formulas for factorial, permutations, and combinations.</a:t>
            </a:r>
          </a:p>
          <a:p>
            <a:endParaRPr lang="en-US"/>
          </a:p>
          <a:p>
            <a:r>
              <a:rPr lang="en-US"/>
              <a:t>A useful trick for counting is to pretend that order matters, then account for the overcounting at the end – dividing the repetitions.</a:t>
            </a:r>
          </a:p>
          <a:p>
            <a:endParaRPr lang="en-US"/>
          </a:p>
          <a:p>
            <a:r>
              <a:rPr lang="en-US"/>
              <a:t>When you are trying to prove facts about counting (more in the appendix), try to have each side of the equation count the same thing.</a:t>
            </a:r>
          </a:p>
          <a:p>
            <a:pPr lvl="1"/>
            <a:r>
              <a:rPr lang="en-US"/>
              <a:t>It will be much more intuitive and fun than churning through complex algebra.</a:t>
            </a:r>
          </a:p>
        </p:txBody>
      </p:sp>
    </p:spTree>
    <p:extLst>
      <p:ext uri="{BB962C8B-B14F-4D97-AF65-F5344CB8AC3E}">
        <p14:creationId xmlns:p14="http://schemas.microsoft.com/office/powerpoint/2010/main" val="31600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2E61-F29A-4B77-9CBC-091825F7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DDE8-6811-4D31-88C3-DEC257148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Last Lecture:</a:t>
            </a:r>
          </a:p>
          <a:p>
            <a:pPr lvl="1"/>
            <a:r>
              <a:rPr lang="en-US"/>
              <a:t>Sum and Product Rules</a:t>
            </a:r>
          </a:p>
          <a:p>
            <a:pPr lvl="1"/>
            <a:r>
              <a:rPr lang="en-US"/>
              <a:t>Sequential Process</a:t>
            </a:r>
          </a:p>
          <a:p>
            <a:pPr lvl="1"/>
            <a:r>
              <a:rPr lang="en-US"/>
              <a:t>Representation is important!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Today:</a:t>
            </a:r>
          </a:p>
          <a:p>
            <a:pPr lvl="1"/>
            <a:r>
              <a:rPr lang="en-US"/>
              <a:t>Permutations and Combinations</a:t>
            </a:r>
          </a:p>
          <a:p>
            <a:pPr lvl="1"/>
            <a:r>
              <a:rPr lang="en-US"/>
              <a:t>Complementary Counting</a:t>
            </a:r>
          </a:p>
          <a:p>
            <a:pPr lvl="1"/>
            <a:r>
              <a:rPr lang="en-US"/>
              <a:t>Binomial Theorem</a:t>
            </a:r>
          </a:p>
        </p:txBody>
      </p:sp>
    </p:spTree>
    <p:extLst>
      <p:ext uri="{BB962C8B-B14F-4D97-AF65-F5344CB8AC3E}">
        <p14:creationId xmlns:p14="http://schemas.microsoft.com/office/powerpoint/2010/main" val="3490994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AD84-C008-470F-8EEF-835AE27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In high school you probably memorized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  <a:p>
                <a:endParaRPr lang="en-US"/>
              </a:p>
              <a:p>
                <a:r>
                  <a:rPr lang="en-US"/>
                  <a:t>The Binomial Theorem gives us the equation for every power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: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220EB23-5302-44A5-B36F-CD91DA412685}"/>
              </a:ext>
            </a:extLst>
          </p:cNvPr>
          <p:cNvGrpSpPr/>
          <p:nvPr/>
        </p:nvGrpSpPr>
        <p:grpSpPr>
          <a:xfrm>
            <a:off x="2868196" y="4338867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/>
                </a:p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F50-8571-4EBC-8CFD-9B0A7B2CB91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444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1777-3D35-456B-B37A-6157211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/>
                  <a:t>Intuition: Every monomial on the right-hand-side has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from each of the terms on the left. </a:t>
                </a:r>
              </a:p>
              <a:p>
                <a:r>
                  <a:rPr lang="en-US"/>
                  <a:t>How many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/>
                  <a:t> do you get? </a:t>
                </a:r>
              </a:p>
              <a:p>
                <a:r>
                  <a:rPr lang="en-US"/>
                  <a:t>Well how many ways are there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’s?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Formal proof? Induction!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  <a:blipFill>
                <a:blip r:embed="rId2"/>
                <a:stretch>
                  <a:fillRect l="-708" t="-541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C75975C-2A7A-4B22-893B-A62CCEFC2A3E}"/>
              </a:ext>
            </a:extLst>
          </p:cNvPr>
          <p:cNvGrpSpPr/>
          <p:nvPr/>
        </p:nvGrpSpPr>
        <p:grpSpPr>
          <a:xfrm>
            <a:off x="2868196" y="1458506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/>
                </a:p>
                <a:p>
                  <a:pPr algn="ctr"/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0AB80-4130-49AA-8580-2360BCED2A6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264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3B6D-6039-4EA3-85E8-C7694611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What?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Well…if you saw it before, now you have a better understanding now of why it’s true. </a:t>
                </a:r>
              </a:p>
              <a:p>
                <a:endParaRPr lang="en-US"/>
              </a:p>
              <a:p>
                <a:r>
                  <a:rPr lang="en-US"/>
                  <a:t>There are also a few cute applications of the binomial theorem to proving other theorems (usually by plugging in numbers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)</a:t>
                </a:r>
              </a:p>
              <a:p>
                <a:endParaRPr lang="en-US"/>
              </a:p>
              <a:p>
                <a:r>
                  <a:rPr lang="en-US"/>
                  <a:t>For example,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 then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i.e. if you sum up binomial coefficients, you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Exercise: reprove this equation (directly) with a combinatorial proof (where have we seen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/>
                  <a:t> recently?)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1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Appendix: Combination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8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40CF2-ED40-4E73-A0D6-D4466484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Facts about combinations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Symmetry of combinations: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005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4C80-98EE-4F2C-8613-9901960A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Proofs of Symmetry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</p:spPr>
            <p:txBody>
              <a:bodyPr/>
              <a:lstStyle/>
              <a:p>
                <a:r>
                  <a:rPr lang="en-US"/>
                  <a:t>Proof 1: By algebra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br>
                  <a:rPr lang="en-US" b="0"/>
                </a:br>
                <a:endParaRPr lang="en-US"/>
              </a:p>
              <a:p>
                <a:r>
                  <a:rPr lang="en-US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/>
              </a:p>
              <a:p>
                <a:br>
                  <a:rPr lang="en-US"/>
                </a:br>
                <a:r>
                  <a:rPr lang="en-US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 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  <a:blipFill>
                <a:blip r:embed="rId2"/>
                <a:stretch>
                  <a:fillRect l="-1967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5F2884-3B6A-42E2-BC97-C8C05BE66295}"/>
              </a:ext>
            </a:extLst>
          </p:cNvPr>
          <p:cNvSpPr txBox="1"/>
          <p:nvPr/>
        </p:nvSpPr>
        <p:spPr>
          <a:xfrm>
            <a:off x="3345180" y="1363980"/>
            <a:ext cx="672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  <a:b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Algebra (commutativity of multiplication)</a:t>
            </a:r>
            <a:b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</a:p>
          <a:p>
            <a:endParaRPr lang="en-US" sz="2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1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9FA2-43C3-4E4E-8028-F73DB5EE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Proofs of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8616-8E4E-4956-B5E8-7E2BB816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Wasn’t that a great proof. </a:t>
            </a:r>
          </a:p>
          <a:p>
            <a:r>
              <a:rPr lang="en-US"/>
              <a:t>Airtight. No disputing it.</a:t>
            </a:r>
          </a:p>
          <a:p>
            <a:endParaRPr lang="en-US"/>
          </a:p>
          <a:p>
            <a:r>
              <a:rPr lang="en-US"/>
              <a:t>Got to say “commutativity of multiplication.”</a:t>
            </a:r>
          </a:p>
          <a:p>
            <a:endParaRPr lang="en-US"/>
          </a:p>
          <a:p>
            <a:r>
              <a:rPr lang="en-US"/>
              <a:t>But…do you know </a:t>
            </a:r>
            <a:r>
              <a:rPr lang="en-US" i="1"/>
              <a:t>why</a:t>
            </a:r>
            <a:r>
              <a:rPr lang="en-US"/>
              <a:t>? Can you </a:t>
            </a:r>
            <a:r>
              <a:rPr lang="en-US" i="1"/>
              <a:t>feel </a:t>
            </a:r>
            <a:r>
              <a:rPr lang="en-US"/>
              <a:t>why it’s true?</a:t>
            </a:r>
          </a:p>
        </p:txBody>
      </p:sp>
    </p:spTree>
    <p:extLst>
      <p:ext uri="{BB962C8B-B14F-4D97-AF65-F5344CB8AC3E}">
        <p14:creationId xmlns:p14="http://schemas.microsoft.com/office/powerpoint/2010/main" val="2774637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9702-4654-4771-A808-502E1292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Proofs of Symmetry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Suppose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people, and need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people to be on your team. We will count the number of possible teams two different ways. </a:t>
                </a:r>
              </a:p>
              <a:p>
                <a:r>
                  <a:rPr lang="en-US" b="1"/>
                  <a:t>Way 1</a:t>
                </a:r>
                <a:r>
                  <a:rPr lang="en-US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people to be on the team. Since order doesn’t matter (you’re on the team or not),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possible teams.</a:t>
                </a:r>
              </a:p>
              <a:p>
                <a:r>
                  <a:rPr lang="en-US" b="1"/>
                  <a:t>Way 2</a:t>
                </a:r>
                <a:r>
                  <a:rPr lang="en-US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people to NOT be on the team. Everyone else is on it. Since order again doesn’t matter,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possible ways to choose the team. </a:t>
                </a:r>
              </a:p>
              <a:p>
                <a:r>
                  <a:rPr lang="en-US"/>
                  <a:t>Since we’re counting the same thing, the numbers must be equal.</a:t>
                </a:r>
                <a:br>
                  <a:rPr lang="en-US"/>
                </a:br>
                <a:r>
                  <a:rPr lang="en-US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  <a:blipFill>
                <a:blip r:embed="rId2"/>
                <a:stretch>
                  <a:fillRect l="-690" t="-201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6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77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4DF70E-219C-43B9-A977-A810C5889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588347"/>
            <a:ext cx="10851605" cy="4698153"/>
          </a:xfrm>
        </p:spPr>
      </p:pic>
    </p:spTree>
    <p:extLst>
      <p:ext uri="{BB962C8B-B14F-4D97-AF65-F5344CB8AC3E}">
        <p14:creationId xmlns:p14="http://schemas.microsoft.com/office/powerpoint/2010/main" val="1814455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77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You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other people are trying out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person team. How many possible teams are there?</a:t>
                </a:r>
                <a:endParaRPr lang="en-US" sz="28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  <a:blipFill>
                <a:blip r:embed="rId3"/>
                <a:stretch>
                  <a:fillRect l="-691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15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02A9-1E2D-47E2-92C9-D1ADB637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sequential process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7B3FC-27BC-4112-A31E-9F51988F68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How many length 3 sequences are there consisting of distinct elements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7B3FC-27BC-4112-A31E-9F51988F68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247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77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/>
                  <a:t>You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other people are trying out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person team. How many possible teams are there?</a:t>
                </a:r>
              </a:p>
              <a:p>
                <a:r>
                  <a:rPr lang="en-US" b="1"/>
                  <a:t>Way 1</a:t>
                </a:r>
                <a:r>
                  <a:rPr lang="en-US"/>
                  <a:t>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people total, of which we’re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(and since it’s a team order doesn’t matter)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r>
                  <a:rPr lang="en-US" b="1"/>
                  <a:t>Way 2</a:t>
                </a:r>
                <a:r>
                  <a:rPr lang="en-US"/>
                  <a:t>: There are two types of teams. Those for which you make the team, and those for which you don’t. </a:t>
                </a:r>
              </a:p>
              <a:p>
                <a:pPr lvl="1"/>
                <a:r>
                  <a:rPr lang="en-US"/>
                  <a:t>If you do make the team,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also make it. </a:t>
                </a:r>
              </a:p>
              <a:p>
                <a:pPr lvl="1"/>
                <a:r>
                  <a:rPr lang="en-US"/>
                  <a:t>If you don’t make the team,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also make it.</a:t>
                </a:r>
              </a:p>
              <a:p>
                <a:pPr lvl="1"/>
                <a:r>
                  <a:rPr lang="en-US" sz="2800"/>
                  <a:t>Overall, by sum rule,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 lvl="1"/>
                <a:r>
                  <a:rPr lang="en-US" sz="2800"/>
                  <a:t>Since we’re computing the same number two different ways, they must be equal. So: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  <a:p>
                <a:pPr lvl="1"/>
                <a:endParaRPr lang="en-US" sz="28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  <a:blipFill>
                <a:blip r:embed="rId3"/>
                <a:stretch>
                  <a:fillRect l="-691" t="-2759" r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4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3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B3AE9-C4ED-4727-B1E5-52C37814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Books, revisited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879A2-F02E-4F63-A4C4-C8138D84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Remember the books problem from lecture 1? Books 1,2,3,4,5 need to be assigned to Alice, Claris, and Pascal (each book to exactly one person).</a:t>
            </a:r>
          </a:p>
          <a:p>
            <a:r>
              <a:rPr lang="en-US"/>
              <a:t>Now that we know combinations, try a sequential process approach. It won’t be as nice as the change of perspective, but we can make it work.</a:t>
            </a:r>
          </a:p>
          <a:p>
            <a:endParaRPr lang="en-US"/>
          </a:p>
          <a:p>
            <a:r>
              <a:rPr lang="en-US"/>
              <a:t>Break into cases based on how many books Alice gets, use the sum rule to combine.</a:t>
            </a:r>
          </a:p>
        </p:txBody>
      </p:sp>
    </p:spTree>
    <p:extLst>
      <p:ext uri="{BB962C8B-B14F-4D97-AF65-F5344CB8AC3E}">
        <p14:creationId xmlns:p14="http://schemas.microsoft.com/office/powerpoint/2010/main" val="1094399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7376-E043-4402-B844-64C0FE7F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Books,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82DA-5C74-4819-A6E5-29AB2FEFB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Step 1: give Alice 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books (1 way to do this)</a:t>
                </a:r>
              </a:p>
              <a:p>
                <a:r>
                  <a:rPr lang="en-US"/>
                  <a:t>Step 2: give Claris a subset of the remaining books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/>
                  <a:t> ways.</a:t>
                </a:r>
              </a:p>
              <a:p>
                <a:r>
                  <a:rPr lang="en-US"/>
                  <a:t>Step 3: give Pascal the remaining books (no choice – 1 way)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/>
              </a:p>
              <a:p>
                <a:r>
                  <a:rPr lang="en-US"/>
                  <a:t>Step 1: give Alice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book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ways to do this)</a:t>
                </a:r>
              </a:p>
              <a:p>
                <a:r>
                  <a:rPr lang="en-US"/>
                  <a:t>Step 2: give Claris a subset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remaining books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/>
                  <a:t> ways.</a:t>
                </a:r>
              </a:p>
              <a:p>
                <a:r>
                  <a:rPr lang="en-US"/>
                  <a:t>Step 3: give Pascal the remaining books (no choice – 1 way)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82DA-5C74-4819-A6E5-29AB2FEFB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929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13A4-3E4D-47D9-AEED-1510EA34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Books,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E4EDB-BC8D-45FF-AE31-FA29C0E48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Add all the options together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sz="2400"/>
              </a:p>
              <a:p>
                <a:endParaRPr lang="en-US" sz="2400"/>
              </a:p>
              <a:p>
                <a:r>
                  <a:rPr lang="en-US" sz="2400"/>
                  <a:t>If you plug and chug, you’ll get the number we got last time. It took quite a bit of work, but we got there!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E4EDB-BC8D-45FF-AE31-FA29C0E48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73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02A9-1E2D-47E2-92C9-D1ADB637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B3FC-27BC-4112-A31E-9F51988F6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Questions in combinatorics are probability are often dense. </a:t>
            </a:r>
          </a:p>
          <a:p>
            <a:r>
              <a:rPr lang="en-US"/>
              <a:t>A single word can totally change the question. 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/>
              <a:t>Does order matter?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/>
              <a:t>Are repeats allowed?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endParaRPr lang="en-US"/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/>
              <a:t>What makes two things ”count the same” or “count as different”?</a:t>
            </a:r>
          </a:p>
        </p:txBody>
      </p:sp>
    </p:spTree>
    <p:extLst>
      <p:ext uri="{BB962C8B-B14F-4D97-AF65-F5344CB8AC3E}">
        <p14:creationId xmlns:p14="http://schemas.microsoft.com/office/powerpoint/2010/main" val="55444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02A9-1E2D-47E2-92C9-D1ADB637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sequential process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7B3FC-27BC-4112-A31E-9F51988F68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Let’s look for some keywords in the question</a:t>
                </a:r>
              </a:p>
              <a:p>
                <a:r>
                  <a:rPr lang="en-US"/>
                  <a:t>How many length 3 </a:t>
                </a:r>
                <a:r>
                  <a:rPr lang="en-US" b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sequences </a:t>
                </a:r>
                <a:r>
                  <a:rPr lang="en-US"/>
                  <a:t>are there consisting of </a:t>
                </a:r>
                <a:r>
                  <a:rPr lang="en-US" b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distinct</a:t>
                </a:r>
                <a:r>
                  <a:rPr lang="en-US"/>
                  <a:t> elements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endParaRPr lang="en-US"/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b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Sequence</a:t>
                </a:r>
                <a:r>
                  <a:rPr lang="en-US"/>
                  <a:t> implies that order matters 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(3,1,2)</m:t>
                    </m:r>
                  </m:oMath>
                </a14:m>
                <a:r>
                  <a:rPr lang="en-US"/>
                  <a:t> are different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b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Distinct</a:t>
                </a:r>
                <a:r>
                  <a:rPr lang="en-US"/>
                  <a:t> implies that we cannot repeat elements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(1,2,1)</m:t>
                    </m:r>
                  </m:oMath>
                </a14:m>
                <a:r>
                  <a:rPr lang="en-US"/>
                  <a:t> does not count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/>
                  <a:t> is our “universe” – our set of allowed elements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7B3FC-27BC-4112-A31E-9F51988F68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65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02A9-1E2D-47E2-92C9-D1ADB637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sequential process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7B3FC-27BC-4112-A31E-9F51988F68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</a:t>
                </a:r>
                <a:r>
                  <a:rPr lang="en-US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sequences </a:t>
                </a:r>
                <a:r>
                  <a:rPr lang="en-US" dirty="0"/>
                  <a:t>are there consisting of </a:t>
                </a:r>
                <a:r>
                  <a:rPr lang="en-US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distinct</a:t>
                </a:r>
                <a:r>
                  <a:rPr lang="en-US" dirty="0"/>
                  <a:t> elements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Step 1: 3 options for the first element</a:t>
                </a:r>
              </a:p>
              <a:p>
                <a:r>
                  <a:rPr lang="en-US" dirty="0"/>
                  <a:t>Step 2: 2 (remaining) options for the second element</a:t>
                </a:r>
              </a:p>
              <a:p>
                <a:r>
                  <a:rPr lang="en-US" dirty="0"/>
                  <a:t>Step 3: 1 (remaining) option for the third element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3⋅2⋅1=6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7B3FC-27BC-4112-A31E-9F51988F68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75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9683-8534-42ED-84B7-07990BDF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848C93-883B-45EE-AB2C-B3FFA8BFD2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This formula shows up a lot!</a:t>
                </a:r>
              </a:p>
              <a:p>
                <a:endParaRPr lang="en-US"/>
              </a:p>
              <a:p>
                <a:r>
                  <a:rPr lang="en-US"/>
                  <a:t>The number of ways to “permute” (i.e., “reorder” or “list without repeats”)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elements is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factorial”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We only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/>
                  <a:t> for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As a convention, we define: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0!=1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848C93-883B-45EE-AB2C-B3FFA8BFD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4B3554E-C376-4D4D-97BA-F9A5C5AE67F1}"/>
              </a:ext>
            </a:extLst>
          </p:cNvPr>
          <p:cNvGrpSpPr/>
          <p:nvPr/>
        </p:nvGrpSpPr>
        <p:grpSpPr>
          <a:xfrm>
            <a:off x="2211750" y="3685418"/>
            <a:ext cx="7768500" cy="1249289"/>
            <a:chOff x="1185842" y="3429001"/>
            <a:chExt cx="6111311" cy="10861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/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i="1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!=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32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factorial</a:t>
                  </a: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7778" b="-3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85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EB61-B669-4311-BBD5-A18A3D08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Distinct Letters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852A4-23AF-4950-849F-0CBACECCF4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/>
                  <a:t> where each string does not repeat a letter?</a:t>
                </a:r>
              </a:p>
              <a:p>
                <a:r>
                  <a:rPr lang="en-US"/>
                  <a:t>E.g., </a:t>
                </a:r>
                <a:r>
                  <a:rPr lang="en-US" b="1"/>
                  <a:t>SWING </a:t>
                </a:r>
                <a:r>
                  <a:rPr lang="en-US"/>
                  <a:t>is allowed but </a:t>
                </a:r>
                <a:r>
                  <a:rPr lang="en-US" b="1"/>
                  <a:t>SALSA </a:t>
                </a:r>
                <a:r>
                  <a:rPr lang="en-US"/>
                  <a:t>is not</a:t>
                </a:r>
                <a:endParaRPr lang="en-US" b="1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852A4-23AF-4950-849F-0CBACECCF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487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445CD5C575CC4BA52CFAD2159C7518" ma:contentTypeVersion="10" ma:contentTypeDescription="Create a new document." ma:contentTypeScope="" ma:versionID="a82c5a867366e9a9ab9c4f00e055f662">
  <xsd:schema xmlns:xsd="http://www.w3.org/2001/XMLSchema" xmlns:xs="http://www.w3.org/2001/XMLSchema" xmlns:p="http://schemas.microsoft.com/office/2006/metadata/properties" xmlns:ns3="60877bea-8362-4f49-8f80-6dc2e19008d4" targetNamespace="http://schemas.microsoft.com/office/2006/metadata/properties" ma:root="true" ma:fieldsID="8e359406a544ef94c5d55c2fb958a45b" ns3:_="">
    <xsd:import namespace="60877bea-8362-4f49-8f80-6dc2e19008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77bea-8362-4f49-8f80-6dc2e1900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E48095-4FDB-4C6B-ABD1-CBC31CA3A672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39B027A9-111C-44CB-9267-59D89457C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307C70-91E1-4001-B030-3A71DBC18515}">
  <ds:schemaRefs>
    <ds:schemaRef ds:uri="60877bea-8362-4f49-8f80-6dc2e19008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0</TotalTime>
  <Words>2735</Words>
  <Application>Microsoft Office PowerPoint</Application>
  <PresentationFormat>Widescreen</PresentationFormat>
  <Paragraphs>321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Counting</vt:lpstr>
      <vt:lpstr>Announcements</vt:lpstr>
      <vt:lpstr>Where Are We?</vt:lpstr>
      <vt:lpstr>More sequential process practice</vt:lpstr>
      <vt:lpstr>Pause</vt:lpstr>
      <vt:lpstr>More sequential process practice</vt:lpstr>
      <vt:lpstr>More sequential process practice</vt:lpstr>
      <vt:lpstr>Factorial</vt:lpstr>
      <vt:lpstr>Distinct Letters</vt:lpstr>
      <vt:lpstr>Distinct Letters</vt:lpstr>
      <vt:lpstr>In General</vt:lpstr>
      <vt:lpstr>Change it slightly</vt:lpstr>
      <vt:lpstr>Count two ways</vt:lpstr>
      <vt:lpstr>Count two ways</vt:lpstr>
      <vt:lpstr>Number of subsets</vt:lpstr>
      <vt:lpstr>Takeaway</vt:lpstr>
      <vt:lpstr>Path Counting</vt:lpstr>
      <vt:lpstr>Path Counting</vt:lpstr>
      <vt:lpstr>Path Counting</vt:lpstr>
      <vt:lpstr>Path Counting</vt:lpstr>
      <vt:lpstr>Path Counting</vt:lpstr>
      <vt:lpstr>Path Counting</vt:lpstr>
      <vt:lpstr>Path Counting</vt:lpstr>
      <vt:lpstr>Path Counting</vt:lpstr>
      <vt:lpstr>Overcounting</vt:lpstr>
      <vt:lpstr>Overcounting</vt:lpstr>
      <vt:lpstr>Overcounting</vt:lpstr>
      <vt:lpstr>One More Counting Technique</vt:lpstr>
      <vt:lpstr>Takeaways</vt:lpstr>
      <vt:lpstr>Binomial Theorem</vt:lpstr>
      <vt:lpstr>Some intuition</vt:lpstr>
      <vt:lpstr>So What?</vt:lpstr>
      <vt:lpstr>Appendix: Combination Facts</vt:lpstr>
      <vt:lpstr>Some Facts about combinations</vt:lpstr>
      <vt:lpstr>Two Proofs of Symmetry</vt:lpstr>
      <vt:lpstr>Two Proofs of Symmetry</vt:lpstr>
      <vt:lpstr>Two Proofs of Symmetry</vt:lpstr>
      <vt:lpstr>Pascal’s Rule: (n¦k)=((n-1)¦(k-1))+((n-1)¦k)</vt:lpstr>
      <vt:lpstr>Pascal’s Rule: (n¦k)=((n-1)¦(k-1))+((n-1)¦k)</vt:lpstr>
      <vt:lpstr>Pascal’s Rule: (n¦k)=((n-1)¦(k-1))+((n-1)¦k)</vt:lpstr>
      <vt:lpstr>More Practice</vt:lpstr>
      <vt:lpstr>Books, revisited</vt:lpstr>
      <vt:lpstr>Books, revisited</vt:lpstr>
      <vt:lpstr>Books,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Kushal Jhunjhunwalla</cp:lastModifiedBy>
  <cp:revision>1</cp:revision>
  <dcterms:created xsi:type="dcterms:W3CDTF">2021-06-01T00:54:01Z</dcterms:created>
  <dcterms:modified xsi:type="dcterms:W3CDTF">2021-06-23T20:38:39Z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0x0101004B445CD5C575CC4BA52CFAD2159C7518</vt:lpwstr>
  </property>
</Properties>
</file>