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62" r:id="rId3"/>
    <p:sldId id="382" r:id="rId4"/>
    <p:sldId id="275" r:id="rId5"/>
    <p:sldId id="276" r:id="rId6"/>
    <p:sldId id="277" r:id="rId7"/>
    <p:sldId id="278" r:id="rId8"/>
    <p:sldId id="267" r:id="rId9"/>
    <p:sldId id="288" r:id="rId10"/>
    <p:sldId id="257" r:id="rId11"/>
    <p:sldId id="268" r:id="rId12"/>
    <p:sldId id="269" r:id="rId13"/>
    <p:sldId id="270" r:id="rId14"/>
    <p:sldId id="273" r:id="rId15"/>
    <p:sldId id="376" r:id="rId16"/>
    <p:sldId id="274" r:id="rId17"/>
    <p:sldId id="272" r:id="rId18"/>
    <p:sldId id="289" r:id="rId19"/>
    <p:sldId id="271" r:id="rId20"/>
    <p:sldId id="258" r:id="rId21"/>
    <p:sldId id="259" r:id="rId22"/>
    <p:sldId id="377" r:id="rId23"/>
    <p:sldId id="378" r:id="rId24"/>
    <p:sldId id="379" r:id="rId25"/>
    <p:sldId id="381" r:id="rId26"/>
    <p:sldId id="279" r:id="rId27"/>
    <p:sldId id="280" r:id="rId28"/>
    <p:sldId id="264" r:id="rId29"/>
    <p:sldId id="265" r:id="rId30"/>
    <p:sldId id="263" r:id="rId31"/>
    <p:sldId id="266" r:id="rId32"/>
    <p:sldId id="383" r:id="rId33"/>
    <p:sldId id="282" r:id="rId34"/>
    <p:sldId id="283" r:id="rId35"/>
    <p:sldId id="284" r:id="rId36"/>
    <p:sldId id="28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shal Jhunjhunwalla" initials="KJ" lastIdx="1" clrIdx="0">
    <p:extLst>
      <p:ext uri="{19B8F6BF-5375-455C-9EA6-DF929625EA0E}">
        <p15:presenceInfo xmlns:p15="http://schemas.microsoft.com/office/powerpoint/2012/main" userId="32a47ed39d212e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2D8BD-6820-499E-B406-5CE2E75073E6}" v="195" dt="2021-06-30T18:36:15.6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1" autoAdjust="0"/>
    <p:restoredTop sz="94660"/>
  </p:normalViewPr>
  <p:slideViewPr>
    <p:cSldViewPr snapToGrid="0">
      <p:cViewPr>
        <p:scale>
          <a:sx n="75" d="100"/>
          <a:sy n="75" d="100"/>
        </p:scale>
        <p:origin x="754" y="1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shaljh" userId="4c04cc6c-955c-4493-93eb-25196d563dbb" providerId="ADAL" clId="{41F2D8BD-6820-499E-B406-5CE2E75073E6}"/>
    <pc:docChg chg="undo custSel addSld delSld modSld sldOrd">
      <pc:chgData name="kushaljh" userId="4c04cc6c-955c-4493-93eb-25196d563dbb" providerId="ADAL" clId="{41F2D8BD-6820-499E-B406-5CE2E75073E6}" dt="2021-06-30T18:40:49.472" v="664" actId="47"/>
      <pc:docMkLst>
        <pc:docMk/>
      </pc:docMkLst>
      <pc:sldChg chg="modSp">
        <pc:chgData name="kushaljh" userId="4c04cc6c-955c-4493-93eb-25196d563dbb" providerId="ADAL" clId="{41F2D8BD-6820-499E-B406-5CE2E75073E6}" dt="2021-06-30T18:25:20.138" v="569"/>
        <pc:sldMkLst>
          <pc:docMk/>
          <pc:sldMk cId="1273184797" sldId="257"/>
        </pc:sldMkLst>
        <pc:spChg chg="mod">
          <ac:chgData name="kushaljh" userId="4c04cc6c-955c-4493-93eb-25196d563dbb" providerId="ADAL" clId="{41F2D8BD-6820-499E-B406-5CE2E75073E6}" dt="2021-06-30T18:25:20.138" v="569"/>
          <ac:spMkLst>
            <pc:docMk/>
            <pc:sldMk cId="1273184797" sldId="257"/>
            <ac:spMk id="3" creationId="{CB51461D-98F6-440F-B5BD-D5D57B2D9D62}"/>
          </ac:spMkLst>
        </pc:spChg>
      </pc:sldChg>
      <pc:sldChg chg="addSp modSp mod">
        <pc:chgData name="kushaljh" userId="4c04cc6c-955c-4493-93eb-25196d563dbb" providerId="ADAL" clId="{41F2D8BD-6820-499E-B406-5CE2E75073E6}" dt="2021-06-30T18:31:54.986" v="629" actId="1076"/>
        <pc:sldMkLst>
          <pc:docMk/>
          <pc:sldMk cId="2912931429" sldId="259"/>
        </pc:sldMkLst>
        <pc:spChg chg="add mod">
          <ac:chgData name="kushaljh" userId="4c04cc6c-955c-4493-93eb-25196d563dbb" providerId="ADAL" clId="{41F2D8BD-6820-499E-B406-5CE2E75073E6}" dt="2021-06-30T18:31:54.986" v="629" actId="1076"/>
          <ac:spMkLst>
            <pc:docMk/>
            <pc:sldMk cId="2912931429" sldId="259"/>
            <ac:spMk id="5" creationId="{3D9B904C-B876-4E7E-A2F9-FF40B9CB765F}"/>
          </ac:spMkLst>
        </pc:spChg>
      </pc:sldChg>
      <pc:sldChg chg="del">
        <pc:chgData name="kushaljh" userId="4c04cc6c-955c-4493-93eb-25196d563dbb" providerId="ADAL" clId="{41F2D8BD-6820-499E-B406-5CE2E75073E6}" dt="2021-06-30T18:40:49.472" v="664" actId="47"/>
        <pc:sldMkLst>
          <pc:docMk/>
          <pc:sldMk cId="221051570" sldId="260"/>
        </pc:sldMkLst>
      </pc:sldChg>
      <pc:sldChg chg="modSp mod">
        <pc:chgData name="kushaljh" userId="4c04cc6c-955c-4493-93eb-25196d563dbb" providerId="ADAL" clId="{41F2D8BD-6820-499E-B406-5CE2E75073E6}" dt="2021-06-30T18:18:32.411" v="529" actId="20577"/>
        <pc:sldMkLst>
          <pc:docMk/>
          <pc:sldMk cId="386663592" sldId="262"/>
        </pc:sldMkLst>
        <pc:spChg chg="mod">
          <ac:chgData name="kushaljh" userId="4c04cc6c-955c-4493-93eb-25196d563dbb" providerId="ADAL" clId="{41F2D8BD-6820-499E-B406-5CE2E75073E6}" dt="2021-06-30T18:18:32.411" v="529" actId="20577"/>
          <ac:spMkLst>
            <pc:docMk/>
            <pc:sldMk cId="386663592" sldId="262"/>
            <ac:spMk id="3" creationId="{A2FABDF2-24D6-4321-8C50-7087674B9C48}"/>
          </ac:spMkLst>
        </pc:spChg>
      </pc:sldChg>
      <pc:sldChg chg="modSp mod">
        <pc:chgData name="kushaljh" userId="4c04cc6c-955c-4493-93eb-25196d563dbb" providerId="ADAL" clId="{41F2D8BD-6820-499E-B406-5CE2E75073E6}" dt="2021-06-30T18:34:40.183" v="630" actId="208"/>
        <pc:sldMkLst>
          <pc:docMk/>
          <pc:sldMk cId="3383779417" sldId="264"/>
        </pc:sldMkLst>
        <pc:spChg chg="mod">
          <ac:chgData name="kushaljh" userId="4c04cc6c-955c-4493-93eb-25196d563dbb" providerId="ADAL" clId="{41F2D8BD-6820-499E-B406-5CE2E75073E6}" dt="2021-06-30T18:34:40.183" v="630" actId="208"/>
          <ac:spMkLst>
            <pc:docMk/>
            <pc:sldMk cId="3383779417" sldId="264"/>
            <ac:spMk id="4" creationId="{9699AE75-9970-4E0B-81ED-7A1DF67766CC}"/>
          </ac:spMkLst>
        </pc:spChg>
      </pc:sldChg>
      <pc:sldChg chg="modSp mod">
        <pc:chgData name="kushaljh" userId="4c04cc6c-955c-4493-93eb-25196d563dbb" providerId="ADAL" clId="{41F2D8BD-6820-499E-B406-5CE2E75073E6}" dt="2021-06-30T18:36:04.153" v="632" actId="20577"/>
        <pc:sldMkLst>
          <pc:docMk/>
          <pc:sldMk cId="408890815" sldId="266"/>
        </pc:sldMkLst>
        <pc:spChg chg="mod">
          <ac:chgData name="kushaljh" userId="4c04cc6c-955c-4493-93eb-25196d563dbb" providerId="ADAL" clId="{41F2D8BD-6820-499E-B406-5CE2E75073E6}" dt="2021-06-30T18:36:04.153" v="632" actId="20577"/>
          <ac:spMkLst>
            <pc:docMk/>
            <pc:sldMk cId="408890815" sldId="266"/>
            <ac:spMk id="3" creationId="{70FCFC9E-71B5-4083-83FA-9DD91444D9FF}"/>
          </ac:spMkLst>
        </pc:spChg>
      </pc:sldChg>
      <pc:sldChg chg="modSp">
        <pc:chgData name="kushaljh" userId="4c04cc6c-955c-4493-93eb-25196d563dbb" providerId="ADAL" clId="{41F2D8BD-6820-499E-B406-5CE2E75073E6}" dt="2021-06-30T18:27:02.610" v="609" actId="20577"/>
        <pc:sldMkLst>
          <pc:docMk/>
          <pc:sldMk cId="531285129" sldId="271"/>
        </pc:sldMkLst>
        <pc:spChg chg="mod">
          <ac:chgData name="kushaljh" userId="4c04cc6c-955c-4493-93eb-25196d563dbb" providerId="ADAL" clId="{41F2D8BD-6820-499E-B406-5CE2E75073E6}" dt="2021-06-30T18:27:02.610" v="609" actId="20577"/>
          <ac:spMkLst>
            <pc:docMk/>
            <pc:sldMk cId="531285129" sldId="271"/>
            <ac:spMk id="3" creationId="{62666E68-41C5-4D46-A2E6-59CB2503D523}"/>
          </ac:spMkLst>
        </pc:spChg>
      </pc:sldChg>
      <pc:sldChg chg="modSp mod">
        <pc:chgData name="kushaljh" userId="4c04cc6c-955c-4493-93eb-25196d563dbb" providerId="ADAL" clId="{41F2D8BD-6820-499E-B406-5CE2E75073E6}" dt="2021-06-30T18:29:32.482" v="616" actId="20577"/>
        <pc:sldMkLst>
          <pc:docMk/>
          <pc:sldMk cId="21185167" sldId="272"/>
        </pc:sldMkLst>
        <pc:spChg chg="mod">
          <ac:chgData name="kushaljh" userId="4c04cc6c-955c-4493-93eb-25196d563dbb" providerId="ADAL" clId="{41F2D8BD-6820-499E-B406-5CE2E75073E6}" dt="2021-06-30T18:29:32.482" v="616" actId="20577"/>
          <ac:spMkLst>
            <pc:docMk/>
            <pc:sldMk cId="21185167" sldId="272"/>
            <ac:spMk id="6" creationId="{5C1B68EA-4CA8-4AF6-9076-1BBF981D6F27}"/>
          </ac:spMkLst>
        </pc:spChg>
      </pc:sldChg>
      <pc:sldChg chg="modSp mod">
        <pc:chgData name="kushaljh" userId="4c04cc6c-955c-4493-93eb-25196d563dbb" providerId="ADAL" clId="{41F2D8BD-6820-499E-B406-5CE2E75073E6}" dt="2021-06-30T18:09:38.768" v="277" actId="313"/>
        <pc:sldMkLst>
          <pc:docMk/>
          <pc:sldMk cId="2793017239" sldId="280"/>
        </pc:sldMkLst>
        <pc:spChg chg="mod">
          <ac:chgData name="kushaljh" userId="4c04cc6c-955c-4493-93eb-25196d563dbb" providerId="ADAL" clId="{41F2D8BD-6820-499E-B406-5CE2E75073E6}" dt="2021-06-30T18:09:38.768" v="277" actId="313"/>
          <ac:spMkLst>
            <pc:docMk/>
            <pc:sldMk cId="2793017239" sldId="280"/>
            <ac:spMk id="2" creationId="{7A9A5868-CC24-4122-8B90-F67012C7ED77}"/>
          </ac:spMkLst>
        </pc:spChg>
      </pc:sldChg>
      <pc:sldChg chg="add ord">
        <pc:chgData name="kushaljh" userId="4c04cc6c-955c-4493-93eb-25196d563dbb" providerId="ADAL" clId="{41F2D8BD-6820-499E-B406-5CE2E75073E6}" dt="2021-06-30T16:59:31.366" v="15"/>
        <pc:sldMkLst>
          <pc:docMk/>
          <pc:sldMk cId="3286234050" sldId="281"/>
        </pc:sldMkLst>
      </pc:sldChg>
      <pc:sldChg chg="add ord">
        <pc:chgData name="kushaljh" userId="4c04cc6c-955c-4493-93eb-25196d563dbb" providerId="ADAL" clId="{41F2D8BD-6820-499E-B406-5CE2E75073E6}" dt="2021-06-30T16:59:31.366" v="15"/>
        <pc:sldMkLst>
          <pc:docMk/>
          <pc:sldMk cId="3179564212" sldId="282"/>
        </pc:sldMkLst>
      </pc:sldChg>
      <pc:sldChg chg="addSp delSp modSp add mod ord">
        <pc:chgData name="kushaljh" userId="4c04cc6c-955c-4493-93eb-25196d563dbb" providerId="ADAL" clId="{41F2D8BD-6820-499E-B406-5CE2E75073E6}" dt="2021-06-30T16:59:31.366" v="15"/>
        <pc:sldMkLst>
          <pc:docMk/>
          <pc:sldMk cId="29327737" sldId="283"/>
        </pc:sldMkLst>
        <pc:spChg chg="del">
          <ac:chgData name="kushaljh" userId="4c04cc6c-955c-4493-93eb-25196d563dbb" providerId="ADAL" clId="{41F2D8BD-6820-499E-B406-5CE2E75073E6}" dt="2021-06-30T16:58:18.097" v="4" actId="478"/>
          <ac:spMkLst>
            <pc:docMk/>
            <pc:sldMk cId="29327737" sldId="283"/>
            <ac:spMk id="3" creationId="{499B1A0D-FACE-40D0-9796-53FE40A90B62}"/>
          </ac:spMkLst>
        </pc:spChg>
        <pc:spChg chg="mod topLvl">
          <ac:chgData name="kushaljh" userId="4c04cc6c-955c-4493-93eb-25196d563dbb" providerId="ADAL" clId="{41F2D8BD-6820-499E-B406-5CE2E75073E6}" dt="2021-06-30T16:58:52.427" v="12" actId="1076"/>
          <ac:spMkLst>
            <pc:docMk/>
            <pc:sldMk cId="29327737" sldId="283"/>
            <ac:spMk id="5" creationId="{530B04EB-1DF7-43AC-98C2-FBA410E21F2C}"/>
          </ac:spMkLst>
        </pc:spChg>
        <pc:spChg chg="mod topLvl">
          <ac:chgData name="kushaljh" userId="4c04cc6c-955c-4493-93eb-25196d563dbb" providerId="ADAL" clId="{41F2D8BD-6820-499E-B406-5CE2E75073E6}" dt="2021-06-30T16:58:48.535" v="10" actId="1076"/>
          <ac:spMkLst>
            <pc:docMk/>
            <pc:sldMk cId="29327737" sldId="283"/>
            <ac:spMk id="6" creationId="{48D11787-A609-4D87-8C71-A0B9B91A783F}"/>
          </ac:spMkLst>
        </pc:spChg>
        <pc:grpChg chg="del">
          <ac:chgData name="kushaljh" userId="4c04cc6c-955c-4493-93eb-25196d563dbb" providerId="ADAL" clId="{41F2D8BD-6820-499E-B406-5CE2E75073E6}" dt="2021-06-30T16:58:39.723" v="7" actId="165"/>
          <ac:grpSpMkLst>
            <pc:docMk/>
            <pc:sldMk cId="29327737" sldId="283"/>
            <ac:grpSpMk id="4" creationId="{359C476F-97BE-4995-B402-4B7158B0EBE2}"/>
          </ac:grpSpMkLst>
        </pc:grpChg>
        <pc:grpChg chg="add mod">
          <ac:chgData name="kushaljh" userId="4c04cc6c-955c-4493-93eb-25196d563dbb" providerId="ADAL" clId="{41F2D8BD-6820-499E-B406-5CE2E75073E6}" dt="2021-06-30T16:59:07.380" v="13" actId="1076"/>
          <ac:grpSpMkLst>
            <pc:docMk/>
            <pc:sldMk cId="29327737" sldId="283"/>
            <ac:grpSpMk id="7" creationId="{382460A5-0BB1-48A2-9709-B784713144E7}"/>
          </ac:grpSpMkLst>
        </pc:grpChg>
      </pc:sldChg>
      <pc:sldChg chg="add ord">
        <pc:chgData name="kushaljh" userId="4c04cc6c-955c-4493-93eb-25196d563dbb" providerId="ADAL" clId="{41F2D8BD-6820-499E-B406-5CE2E75073E6}" dt="2021-06-30T16:59:31.366" v="15"/>
        <pc:sldMkLst>
          <pc:docMk/>
          <pc:sldMk cId="4163152152" sldId="284"/>
        </pc:sldMkLst>
      </pc:sldChg>
      <pc:sldChg chg="modSp">
        <pc:chgData name="kushaljh" userId="4c04cc6c-955c-4493-93eb-25196d563dbb" providerId="ADAL" clId="{41F2D8BD-6820-499E-B406-5CE2E75073E6}" dt="2021-06-30T18:30:25.817" v="626" actId="20577"/>
        <pc:sldMkLst>
          <pc:docMk/>
          <pc:sldMk cId="3796249905" sldId="289"/>
        </pc:sldMkLst>
        <pc:spChg chg="mod">
          <ac:chgData name="kushaljh" userId="4c04cc6c-955c-4493-93eb-25196d563dbb" providerId="ADAL" clId="{41F2D8BD-6820-499E-B406-5CE2E75073E6}" dt="2021-06-30T18:30:25.817" v="626" actId="20577"/>
          <ac:spMkLst>
            <pc:docMk/>
            <pc:sldMk cId="3796249905" sldId="289"/>
            <ac:spMk id="3" creationId="{77C74016-E470-4978-9484-E043911B387E}"/>
          </ac:spMkLst>
        </pc:spChg>
      </pc:sldChg>
      <pc:sldChg chg="add del">
        <pc:chgData name="kushaljh" userId="4c04cc6c-955c-4493-93eb-25196d563dbb" providerId="ADAL" clId="{41F2D8BD-6820-499E-B406-5CE2E75073E6}" dt="2021-06-30T16:59:56.586" v="19"/>
        <pc:sldMkLst>
          <pc:docMk/>
          <pc:sldMk cId="853599119" sldId="347"/>
        </pc:sldMkLst>
      </pc:sldChg>
      <pc:sldChg chg="del">
        <pc:chgData name="kushaljh" userId="4c04cc6c-955c-4493-93eb-25196d563dbb" providerId="ADAL" clId="{41F2D8BD-6820-499E-B406-5CE2E75073E6}" dt="2021-06-30T16:59:34.616" v="16" actId="2696"/>
        <pc:sldMkLst>
          <pc:docMk/>
          <pc:sldMk cId="2168421065" sldId="347"/>
        </pc:sldMkLst>
      </pc:sldChg>
      <pc:sldChg chg="add del">
        <pc:chgData name="kushaljh" userId="4c04cc6c-955c-4493-93eb-25196d563dbb" providerId="ADAL" clId="{41F2D8BD-6820-499E-B406-5CE2E75073E6}" dt="2021-06-30T16:59:56.586" v="19"/>
        <pc:sldMkLst>
          <pc:docMk/>
          <pc:sldMk cId="2466609061" sldId="364"/>
        </pc:sldMkLst>
      </pc:sldChg>
      <pc:sldChg chg="del">
        <pc:chgData name="kushaljh" userId="4c04cc6c-955c-4493-93eb-25196d563dbb" providerId="ADAL" clId="{41F2D8BD-6820-499E-B406-5CE2E75073E6}" dt="2021-06-30T16:59:34.616" v="16" actId="2696"/>
        <pc:sldMkLst>
          <pc:docMk/>
          <pc:sldMk cId="4288353757" sldId="364"/>
        </pc:sldMkLst>
      </pc:sldChg>
      <pc:sldChg chg="del">
        <pc:chgData name="kushaljh" userId="4c04cc6c-955c-4493-93eb-25196d563dbb" providerId="ADAL" clId="{41F2D8BD-6820-499E-B406-5CE2E75073E6}" dt="2021-06-30T16:59:37.991" v="17" actId="47"/>
        <pc:sldMkLst>
          <pc:docMk/>
          <pc:sldMk cId="2549526862" sldId="375"/>
        </pc:sldMkLst>
      </pc:sldChg>
      <pc:sldChg chg="modAnim">
        <pc:chgData name="kushaljh" userId="4c04cc6c-955c-4493-93eb-25196d563dbb" providerId="ADAL" clId="{41F2D8BD-6820-499E-B406-5CE2E75073E6}" dt="2021-06-30T18:12:13.525" v="307"/>
        <pc:sldMkLst>
          <pc:docMk/>
          <pc:sldMk cId="3279299315" sldId="377"/>
        </pc:sldMkLst>
      </pc:sldChg>
      <pc:sldChg chg="addSp modSp mod">
        <pc:chgData name="kushaljh" userId="4c04cc6c-955c-4493-93eb-25196d563dbb" providerId="ADAL" clId="{41F2D8BD-6820-499E-B406-5CE2E75073E6}" dt="2021-06-30T18:09:48.628" v="285" actId="313"/>
        <pc:sldMkLst>
          <pc:docMk/>
          <pc:sldMk cId="1539736039" sldId="379"/>
        </pc:sldMkLst>
        <pc:spChg chg="mod">
          <ac:chgData name="kushaljh" userId="4c04cc6c-955c-4493-93eb-25196d563dbb" providerId="ADAL" clId="{41F2D8BD-6820-499E-B406-5CE2E75073E6}" dt="2021-06-30T18:09:47.221" v="283" actId="313"/>
          <ac:spMkLst>
            <pc:docMk/>
            <pc:sldMk cId="1539736039" sldId="379"/>
            <ac:spMk id="2" creationId="{7A9A5868-CC24-4122-8B90-F67012C7ED77}"/>
          </ac:spMkLst>
        </pc:spChg>
        <pc:spChg chg="mod">
          <ac:chgData name="kushaljh" userId="4c04cc6c-955c-4493-93eb-25196d563dbb" providerId="ADAL" clId="{41F2D8BD-6820-499E-B406-5CE2E75073E6}" dt="2021-06-30T17:00:34.015" v="39" actId="20577"/>
          <ac:spMkLst>
            <pc:docMk/>
            <pc:sldMk cId="1539736039" sldId="379"/>
            <ac:spMk id="4" creationId="{CD02C61D-AE37-441F-973A-E6FE6F14709F}"/>
          </ac:spMkLst>
        </pc:spChg>
        <pc:spChg chg="add mod">
          <ac:chgData name="kushaljh" userId="4c04cc6c-955c-4493-93eb-25196d563dbb" providerId="ADAL" clId="{41F2D8BD-6820-499E-B406-5CE2E75073E6}" dt="2021-06-30T18:09:48.628" v="285" actId="313"/>
          <ac:spMkLst>
            <pc:docMk/>
            <pc:sldMk cId="1539736039" sldId="379"/>
            <ac:spMk id="5" creationId="{EDB3099F-4B13-4692-A287-AA34631F3DF9}"/>
          </ac:spMkLst>
        </pc:spChg>
      </pc:sldChg>
      <pc:sldChg chg="addSp delSp modSp del mod">
        <pc:chgData name="kushaljh" userId="4c04cc6c-955c-4493-93eb-25196d563dbb" providerId="ADAL" clId="{41F2D8BD-6820-499E-B406-5CE2E75073E6}" dt="2021-06-30T17:01:05.157" v="46" actId="47"/>
        <pc:sldMkLst>
          <pc:docMk/>
          <pc:sldMk cId="1061366089" sldId="380"/>
        </pc:sldMkLst>
        <pc:spChg chg="del">
          <ac:chgData name="kushaljh" userId="4c04cc6c-955c-4493-93eb-25196d563dbb" providerId="ADAL" clId="{41F2D8BD-6820-499E-B406-5CE2E75073E6}" dt="2021-06-30T17:00:46.938" v="42" actId="478"/>
          <ac:spMkLst>
            <pc:docMk/>
            <pc:sldMk cId="1061366089" sldId="380"/>
            <ac:spMk id="4" creationId="{CD02C61D-AE37-441F-973A-E6FE6F14709F}"/>
          </ac:spMkLst>
        </pc:spChg>
        <pc:spChg chg="add del mod">
          <ac:chgData name="kushaljh" userId="4c04cc6c-955c-4493-93eb-25196d563dbb" providerId="ADAL" clId="{41F2D8BD-6820-499E-B406-5CE2E75073E6}" dt="2021-06-30T17:00:44.500" v="41"/>
          <ac:spMkLst>
            <pc:docMk/>
            <pc:sldMk cId="1061366089" sldId="380"/>
            <ac:spMk id="5" creationId="{9579BD97-FABB-4F55-941D-7F710E4023FA}"/>
          </ac:spMkLst>
        </pc:spChg>
      </pc:sldChg>
      <pc:sldChg chg="addSp modSp add mod">
        <pc:chgData name="kushaljh" userId="4c04cc6c-955c-4493-93eb-25196d563dbb" providerId="ADAL" clId="{41F2D8BD-6820-499E-B406-5CE2E75073E6}" dt="2021-06-30T18:09:44.689" v="281" actId="313"/>
        <pc:sldMkLst>
          <pc:docMk/>
          <pc:sldMk cId="3067785298" sldId="381"/>
        </pc:sldMkLst>
        <pc:spChg chg="mod">
          <ac:chgData name="kushaljh" userId="4c04cc6c-955c-4493-93eb-25196d563dbb" providerId="ADAL" clId="{41F2D8BD-6820-499E-B406-5CE2E75073E6}" dt="2021-06-30T18:09:43.267" v="279" actId="313"/>
          <ac:spMkLst>
            <pc:docMk/>
            <pc:sldMk cId="3067785298" sldId="381"/>
            <ac:spMk id="2" creationId="{7A9A5868-CC24-4122-8B90-F67012C7ED77}"/>
          </ac:spMkLst>
        </pc:spChg>
        <pc:spChg chg="mod">
          <ac:chgData name="kushaljh" userId="4c04cc6c-955c-4493-93eb-25196d563dbb" providerId="ADAL" clId="{41F2D8BD-6820-499E-B406-5CE2E75073E6}" dt="2021-06-30T18:09:44.689" v="281" actId="313"/>
          <ac:spMkLst>
            <pc:docMk/>
            <pc:sldMk cId="3067785298" sldId="381"/>
            <ac:spMk id="5" creationId="{EDB3099F-4B13-4692-A287-AA34631F3DF9}"/>
          </ac:spMkLst>
        </pc:spChg>
        <pc:spChg chg="add mod">
          <ac:chgData name="kushaljh" userId="4c04cc6c-955c-4493-93eb-25196d563dbb" providerId="ADAL" clId="{41F2D8BD-6820-499E-B406-5CE2E75073E6}" dt="2021-06-30T17:01:02.094" v="45" actId="1076"/>
          <ac:spMkLst>
            <pc:docMk/>
            <pc:sldMk cId="3067785298" sldId="381"/>
            <ac:spMk id="6" creationId="{DD2013B8-6917-42D4-A3C0-DFBB61157850}"/>
          </ac:spMkLst>
        </pc:spChg>
      </pc:sldChg>
      <pc:sldChg chg="modSp add mod">
        <pc:chgData name="kushaljh" userId="4c04cc6c-955c-4493-93eb-25196d563dbb" providerId="ADAL" clId="{41F2D8BD-6820-499E-B406-5CE2E75073E6}" dt="2021-06-30T18:09:34.764" v="275" actId="313"/>
        <pc:sldMkLst>
          <pc:docMk/>
          <pc:sldMk cId="3297217459" sldId="382"/>
        </pc:sldMkLst>
        <pc:spChg chg="mod">
          <ac:chgData name="kushaljh" userId="4c04cc6c-955c-4493-93eb-25196d563dbb" providerId="ADAL" clId="{41F2D8BD-6820-499E-B406-5CE2E75073E6}" dt="2021-06-30T18:08:16.501" v="128" actId="20577"/>
          <ac:spMkLst>
            <pc:docMk/>
            <pc:sldMk cId="3297217459" sldId="382"/>
            <ac:spMk id="2" creationId="{A6067EDF-9572-45C7-9B1C-9540E457D50A}"/>
          </ac:spMkLst>
        </pc:spChg>
        <pc:spChg chg="mod">
          <ac:chgData name="kushaljh" userId="4c04cc6c-955c-4493-93eb-25196d563dbb" providerId="ADAL" clId="{41F2D8BD-6820-499E-B406-5CE2E75073E6}" dt="2021-06-30T18:09:34.764" v="275" actId="313"/>
          <ac:spMkLst>
            <pc:docMk/>
            <pc:sldMk cId="3297217459" sldId="382"/>
            <ac:spMk id="3" creationId="{A2FABDF2-24D6-4321-8C50-7087674B9C48}"/>
          </ac:spMkLst>
        </pc:spChg>
      </pc:sldChg>
      <pc:sldChg chg="modSp add mod">
        <pc:chgData name="kushaljh" userId="4c04cc6c-955c-4493-93eb-25196d563dbb" providerId="ADAL" clId="{41F2D8BD-6820-499E-B406-5CE2E75073E6}" dt="2021-06-30T18:36:30.217" v="663" actId="20577"/>
        <pc:sldMkLst>
          <pc:docMk/>
          <pc:sldMk cId="1052915022" sldId="383"/>
        </pc:sldMkLst>
        <pc:spChg chg="mod">
          <ac:chgData name="kushaljh" userId="4c04cc6c-955c-4493-93eb-25196d563dbb" providerId="ADAL" clId="{41F2D8BD-6820-499E-B406-5CE2E75073E6}" dt="2021-06-30T18:36:30.217" v="663" actId="20577"/>
          <ac:spMkLst>
            <pc:docMk/>
            <pc:sldMk cId="1052915022" sldId="383"/>
            <ac:spMk id="4" creationId="{AA824398-E94D-4170-9161-036170DE974A}"/>
          </ac:spMkLst>
        </pc:spChg>
      </pc:sldChg>
      <pc:sldChg chg="add del">
        <pc:chgData name="kushaljh" userId="4c04cc6c-955c-4493-93eb-25196d563dbb" providerId="ADAL" clId="{41F2D8BD-6820-499E-B406-5CE2E75073E6}" dt="2021-06-30T18:25:02.806" v="566"/>
        <pc:sldMkLst>
          <pc:docMk/>
          <pc:sldMk cId="1853570287" sldId="3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FD3B4-BF53-4694-B2E0-022EE27B2F88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1B99C-7300-49C1-9DA7-36D3D87D2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0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A2D3775-0F76-43FE-8A93-C7CC8949AA06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67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4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77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97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4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99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09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3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1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4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4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3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A2D3775-0F76-43FE-8A93-C7CC8949AA06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36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3E3E-11E8-4909-A4E3-2181E541C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9D9B5-2D93-4E28-B8FB-5E820FD839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Summer 21</a:t>
            </a:r>
          </a:p>
          <a:p>
            <a:r>
              <a:rPr lang="en-US" dirty="0"/>
              <a:t>Lecture 5	</a:t>
            </a:r>
          </a:p>
        </p:txBody>
      </p:sp>
    </p:spTree>
    <p:extLst>
      <p:ext uri="{BB962C8B-B14F-4D97-AF65-F5344CB8AC3E}">
        <p14:creationId xmlns:p14="http://schemas.microsoft.com/office/powerpoint/2010/main" val="123911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B12F-538D-4437-B633-84CC4DF2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1461D-98F6-440F-B5BD-D5D57B2D9D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roll a fair </a:t>
                </a:r>
                <a:r>
                  <a:rPr lang="en-US" dirty="0">
                    <a:solidFill>
                      <a:srgbClr val="FF0000"/>
                    </a:solidFill>
                  </a:rPr>
                  <a:t>red </a:t>
                </a:r>
                <a:r>
                  <a:rPr lang="en-US" dirty="0"/>
                  <a:t>die and a fair </a:t>
                </a:r>
                <a:r>
                  <a:rPr lang="en-US" dirty="0">
                    <a:solidFill>
                      <a:schemeClr val="accent1"/>
                    </a:solidFill>
                  </a:rPr>
                  <a:t>blue</a:t>
                </a:r>
                <a:r>
                  <a:rPr lang="en-US" dirty="0"/>
                  <a:t> die (without letting the dice affect each other).</a:t>
                </a:r>
              </a:p>
              <a:p>
                <a:r>
                  <a:rPr lang="en-US" dirty="0"/>
                  <a:t>But they fell off the table and you can’t see the results.</a:t>
                </a:r>
              </a:p>
              <a:p>
                <a:endParaRPr lang="en-US" dirty="0"/>
              </a:p>
              <a:p>
                <a:r>
                  <a:rPr lang="en-US" dirty="0"/>
                  <a:t>I can see the results – I tell you the sum of the two dice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What’s the probability that the red die shows a 5, </a:t>
                </a:r>
                <a:r>
                  <a:rPr lang="en-US" b="1" dirty="0"/>
                  <a:t>conditioned </a:t>
                </a:r>
                <a:r>
                  <a:rPr lang="en-US" dirty="0"/>
                  <a:t>on knowing the sum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It’s 0. </a:t>
                </a:r>
              </a:p>
              <a:p>
                <a:r>
                  <a:rPr lang="en-US" dirty="0"/>
                  <a:t>Without the conditioning (me telling you that the sum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) it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1461D-98F6-440F-B5BD-D5D57B2D9D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18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95999-BAED-4DDD-8DA7-70CE2CC8C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A18FBB-BAA1-4D1E-AD19-99F820731D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I told you “the sum of the dice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” we restricted the sample space. </a:t>
                </a:r>
              </a:p>
              <a:p>
                <a:endParaRPr lang="en-US" dirty="0"/>
              </a:p>
              <a:p>
                <a:r>
                  <a:rPr lang="en-US" dirty="0"/>
                  <a:t>The only remaining outcomes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out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Outside the (restricted) sample space, the probability is going to become 0. What about the probabilities inside?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A18FBB-BAA1-4D1E-AD19-99F820731D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294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DF7EA-23F2-4A78-93E8-8C9A12459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01C99-0ED0-4CA0-AADA-C14EB76453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168185"/>
                <a:ext cx="11187258" cy="216498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Just like with the formal definition of probability, this is pretty abstract.</a:t>
                </a:r>
              </a:p>
              <a:p>
                <a:pPr lvl="1"/>
                <a:r>
                  <a:rPr lang="en-US" dirty="0"/>
                  <a:t>It does accurately reflect what happens in the real world.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can’t condition on it (it can’t happen! There’s no point in defining probabilities where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has happened)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undefined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01C99-0ED0-4CA0-AADA-C14EB76453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168185"/>
                <a:ext cx="11187258" cy="2164987"/>
              </a:xfrm>
              <a:blipFill>
                <a:blip r:embed="rId2"/>
                <a:stretch>
                  <a:fillRect l="-708" t="-7042" r="-2015" b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DF8EBA30-3DB7-40D5-94BD-E8AA1D601AD3}"/>
              </a:ext>
            </a:extLst>
          </p:cNvPr>
          <p:cNvGrpSpPr/>
          <p:nvPr/>
        </p:nvGrpSpPr>
        <p:grpSpPr>
          <a:xfrm>
            <a:off x="575239" y="1463859"/>
            <a:ext cx="11187258" cy="2650941"/>
            <a:chOff x="1185842" y="3429000"/>
            <a:chExt cx="6111311" cy="23047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FE89D2B-2A5E-4224-A446-EF941B176CA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2304733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&gt;0,</m:t>
                      </m:r>
                    </m:oMath>
                  </a14:m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t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he “Probability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conditioned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𝑨</m:t>
                            </m:r>
                          </m: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𝑩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𝑨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∩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𝑩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𝑩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FE89D2B-2A5E-4224-A446-EF941B176C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23047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F3C2F9-6EF8-41E6-BF37-5B901A3A5EF8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Conditional Probability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6342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914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2697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∩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∅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=3/36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3/36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26979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ame 5">
            <a:extLst>
              <a:ext uri="{FF2B5EF4-FFF2-40B4-BE49-F238E27FC236}">
                <a16:creationId xmlns:a16="http://schemas.microsoft.com/office/drawing/2014/main" id="{2F3B66E8-ADE6-403A-8212-B61199148E48}"/>
              </a:ext>
            </a:extLst>
          </p:cNvPr>
          <p:cNvSpPr/>
          <p:nvPr/>
        </p:nvSpPr>
        <p:spPr>
          <a:xfrm>
            <a:off x="5052060" y="3482340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9D4C464-D4E3-4922-8135-2D27E27D777A}"/>
              </a:ext>
            </a:extLst>
          </p:cNvPr>
          <p:cNvSpPr/>
          <p:nvPr/>
        </p:nvSpPr>
        <p:spPr>
          <a:xfrm>
            <a:off x="6168868" y="2825595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6DDC3D35-49CF-4693-B660-D3D747499B59}"/>
              </a:ext>
            </a:extLst>
          </p:cNvPr>
          <p:cNvSpPr/>
          <p:nvPr/>
        </p:nvSpPr>
        <p:spPr>
          <a:xfrm>
            <a:off x="7263924" y="2130750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64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2E781C-5F08-444A-AD0B-BDAD7EE88CB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2E781C-5F08-444A-AD0B-BDAD7EE88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271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2735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∩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=1/36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=6/36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1/36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6/36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2735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4219A18-697C-4554-89CB-662E152F7EDC}"/>
              </a:ext>
            </a:extLst>
          </p:cNvPr>
          <p:cNvSpPr/>
          <p:nvPr/>
        </p:nvSpPr>
        <p:spPr>
          <a:xfrm>
            <a:off x="5021580" y="4815840"/>
            <a:ext cx="6740209" cy="6477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03AAF2-18A1-4E45-87FF-43DCEB264E37}"/>
              </a:ext>
            </a:extLst>
          </p:cNvPr>
          <p:cNvSpPr/>
          <p:nvPr/>
        </p:nvSpPr>
        <p:spPr>
          <a:xfrm>
            <a:off x="7336314" y="2042160"/>
            <a:ext cx="1043940" cy="418000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12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conditioned on sum 7</a:t>
                </a:r>
              </a:p>
              <a:p>
                <a:r>
                  <a:rPr lang="en-US" dirty="0"/>
                  <a:t>Red die 6 conditioned on sum 9</a:t>
                </a:r>
              </a:p>
              <a:p>
                <a:r>
                  <a:rPr lang="en-US" dirty="0"/>
                  <a:t>Sum 7 conditioned on red die 6</a:t>
                </a:r>
              </a:p>
              <a:p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515" t="-2138" r="-1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5C1B68EA-4CA8-4AF6-9076-1BBF981D6F27}"/>
              </a:ext>
            </a:extLst>
          </p:cNvPr>
          <p:cNvSpPr/>
          <p:nvPr/>
        </p:nvSpPr>
        <p:spPr>
          <a:xfrm>
            <a:off x="81945" y="5187313"/>
            <a:ext cx="3810924" cy="123402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Fill out the poll everywhere so Kushal knows how long to explain</a:t>
            </a:r>
          </a:p>
          <a:p>
            <a:pPr algn="ctr"/>
            <a:r>
              <a:rPr lang="en-US" sz="2000" dirty="0"/>
              <a:t>Go to pollev.com/cse312su21</a:t>
            </a:r>
          </a:p>
        </p:txBody>
      </p:sp>
    </p:spTree>
    <p:extLst>
      <p:ext uri="{BB962C8B-B14F-4D97-AF65-F5344CB8AC3E}">
        <p14:creationId xmlns:p14="http://schemas.microsoft.com/office/powerpoint/2010/main" val="21185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conditioned on sum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Red die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conditioned on sum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conditioned on red die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515" t="-2138" r="-5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249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4883-408D-4DF5-8BAF-F0876ABC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 Matters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different quantities.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“I’m using an umbrella”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“it’s raining”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pretty small [Seattleites don’t use an umbrella.]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“it’s raining”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“I’m using an umbrella”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(or close to it); I don’t use an umbrella for anything else.</a:t>
                </a:r>
              </a:p>
              <a:p>
                <a:r>
                  <a:rPr lang="en-US" dirty="0"/>
                  <a:t>It’s a lot like implications – order can matter a lot!</a:t>
                </a:r>
              </a:p>
              <a:p>
                <a:r>
                  <a:rPr lang="en-US" dirty="0"/>
                  <a:t>(but there are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where the conditioning doesn’t make a difference)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285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7EDF-9572-45C7-9B1C-9540E457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BDF2-24D6-4321-8C50-7087674B9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Set 1 is due tomorrow at 11:59 pm.</a:t>
            </a:r>
          </a:p>
          <a:p>
            <a:r>
              <a:rPr lang="en-US" dirty="0"/>
              <a:t>You can take up to 2 late days on an assignment.</a:t>
            </a:r>
          </a:p>
          <a:p>
            <a:endParaRPr lang="en-US" dirty="0"/>
          </a:p>
          <a:p>
            <a:r>
              <a:rPr lang="en-US" dirty="0"/>
              <a:t>Please list your collaborators in the assignment submission.</a:t>
            </a:r>
          </a:p>
        </p:txBody>
      </p:sp>
    </p:spTree>
    <p:extLst>
      <p:ext uri="{BB962C8B-B14F-4D97-AF65-F5344CB8AC3E}">
        <p14:creationId xmlns:p14="http://schemas.microsoft.com/office/powerpoint/2010/main" val="386663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564C-61DD-4776-8883-57E4C204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9C92-BA27-46CD-A2BC-41E00CFE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Willy Wonka has placed golden tickets on 0.1% of his Wonka Bars.</a:t>
            </a:r>
          </a:p>
          <a:p>
            <a:r>
              <a:rPr lang="en-US" dirty="0"/>
              <a:t>You want to get a golden ticket. You could buy a 1000-or-so of the bars until you find one, but that’s expensive…you’ve got a better idea!</a:t>
            </a:r>
          </a:p>
          <a:p>
            <a:r>
              <a:rPr lang="en-US" dirty="0"/>
              <a:t>You have a test – a very precise scale you’ve bought. </a:t>
            </a:r>
          </a:p>
          <a:p>
            <a:pPr lvl="1"/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lvl="1"/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dirty="0"/>
              <a:t>If you pick up a bar and it alerts, what is the probability you have a golden ticket?</a:t>
            </a:r>
          </a:p>
        </p:txBody>
      </p:sp>
    </p:spTree>
    <p:extLst>
      <p:ext uri="{BB962C8B-B14F-4D97-AF65-F5344CB8AC3E}">
        <p14:creationId xmlns:p14="http://schemas.microsoft.com/office/powerpoint/2010/main" val="3807104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90B82-7336-4B88-A505-EA21313F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Willy Wonka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EE9A7-2107-4D81-A27A-FC7B3DD21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Willy Wonka has placed golden tickets on 0.1% of his Wonka Bars.</a:t>
            </a:r>
          </a:p>
          <a:p>
            <a:pPr lvl="1"/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lvl="1"/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dirty="0"/>
              <a:t>If you pick up a bar and it alerts, what is the probability you have a golden ticket?</a:t>
            </a:r>
          </a:p>
          <a:p>
            <a:r>
              <a:rPr lang="en-US" dirty="0"/>
              <a:t>Which of these is closest to the right answer?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A484E5-784F-4BE5-B197-70435A165BC4}"/>
              </a:ext>
            </a:extLst>
          </p:cNvPr>
          <p:cNvSpPr txBox="1"/>
          <p:nvPr/>
        </p:nvSpPr>
        <p:spPr>
          <a:xfrm>
            <a:off x="9174480" y="4180344"/>
            <a:ext cx="38938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400" b="0" dirty="0"/>
              <a:t>0.1%</a:t>
            </a:r>
          </a:p>
          <a:p>
            <a:pPr marL="342900" indent="-342900">
              <a:buAutoNum type="alphaUcPeriod"/>
            </a:pPr>
            <a:r>
              <a:rPr lang="en-US" sz="2400" b="0" dirty="0"/>
              <a:t>10%</a:t>
            </a:r>
          </a:p>
          <a:p>
            <a:pPr marL="342900" indent="-342900">
              <a:buAutoNum type="alphaUcPeriod"/>
            </a:pPr>
            <a:r>
              <a:rPr lang="en-US" sz="2400" dirty="0"/>
              <a:t>50%</a:t>
            </a:r>
          </a:p>
          <a:p>
            <a:pPr marL="342900" indent="-342900">
              <a:buAutoNum type="alphaUcPeriod"/>
            </a:pPr>
            <a:r>
              <a:rPr lang="en-US" sz="2400" b="0" dirty="0"/>
              <a:t>90%</a:t>
            </a:r>
          </a:p>
          <a:p>
            <a:pPr marL="342900" indent="-342900">
              <a:buAutoNum type="alphaUcPeriod"/>
            </a:pPr>
            <a:r>
              <a:rPr lang="en-US" sz="2400" dirty="0"/>
              <a:t>99%</a:t>
            </a:r>
          </a:p>
          <a:p>
            <a:pPr marL="342900" indent="-342900">
              <a:buAutoNum type="alphaUcPeriod"/>
            </a:pPr>
            <a:r>
              <a:rPr lang="en-US" sz="2400" b="0" dirty="0"/>
              <a:t>99.9%</a:t>
            </a:r>
          </a:p>
          <a:p>
            <a:endParaRPr lang="en-US" sz="2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D9B904C-B876-4E7E-A2F9-FF40B9CB765F}"/>
              </a:ext>
            </a:extLst>
          </p:cNvPr>
          <p:cNvSpPr/>
          <p:nvPr/>
        </p:nvSpPr>
        <p:spPr>
          <a:xfrm>
            <a:off x="691545" y="5075333"/>
            <a:ext cx="3810924" cy="123402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Fill out the poll everywhere so Kushal knows how long to explain</a:t>
            </a:r>
          </a:p>
          <a:p>
            <a:pPr algn="ctr"/>
            <a:r>
              <a:rPr lang="en-US" sz="2000" dirty="0"/>
              <a:t>Go to pollev.com/cse312su21</a:t>
            </a:r>
          </a:p>
        </p:txBody>
      </p:sp>
    </p:spTree>
    <p:extLst>
      <p:ext uri="{BB962C8B-B14F-4D97-AF65-F5344CB8AC3E}">
        <p14:creationId xmlns:p14="http://schemas.microsoft.com/office/powerpoint/2010/main" val="2912931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7FE8-1C86-41EF-9449-C5CF84EA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you get ALERTED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your bar has a ticket. </a:t>
                </a:r>
              </a:p>
              <a:p>
                <a:r>
                  <a:rPr lang="en-US" dirty="0"/>
                  <a:t>What conditional probabilities are each of these?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Willy Wonka has placed golden tickets on 0.1% of his Wonka Bars.</a:t>
                </a:r>
              </a:p>
              <a:p>
                <a:pPr lvl="1"/>
                <a:r>
                  <a:rPr lang="en-US" dirty="0"/>
                  <a:t>If the bar you weigh </a:t>
                </a:r>
                <a:r>
                  <a:rPr lang="en-US" b="1" dirty="0"/>
                  <a:t>does </a:t>
                </a:r>
                <a:r>
                  <a:rPr lang="en-US" dirty="0"/>
                  <a:t>have a golden ticket, the scale will alert you 99.9% of the time.</a:t>
                </a:r>
              </a:p>
              <a:p>
                <a:pPr lvl="1"/>
                <a:r>
                  <a:rPr lang="en-US" dirty="0"/>
                  <a:t>If the bar you weigh does not have a golden ticket, the scale will (correctly) not alert you 99% of the time. </a:t>
                </a:r>
              </a:p>
              <a:p>
                <a:pPr lvl="1"/>
                <a:r>
                  <a:rPr lang="en-US" dirty="0"/>
                  <a:t>If you pick up a bar and it alerts, what is the probability you have a golden ticket?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  <a:blipFill>
                <a:blip r:embed="rId2"/>
                <a:stretch>
                  <a:fillRect l="-822" t="-2138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9DB9B1-DE68-4AB0-8D50-F13D9B6E88E0}"/>
                  </a:ext>
                </a:extLst>
              </p:cNvPr>
              <p:cNvSpPr txBox="1"/>
              <p:nvPr/>
            </p:nvSpPr>
            <p:spPr>
              <a:xfrm>
                <a:off x="9465733" y="3329940"/>
                <a:ext cx="899160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9DB9B1-DE68-4AB0-8D50-F13D9B6E8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733" y="3329940"/>
                <a:ext cx="899160" cy="461665"/>
              </a:xfrm>
              <a:prstGeom prst="rect">
                <a:avLst/>
              </a:prstGeom>
              <a:blipFill>
                <a:blip r:embed="rId3"/>
                <a:stretch>
                  <a:fillRect r="-1307" b="-12195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90BE3D-0009-4171-8840-8D64A98AFB64}"/>
                  </a:ext>
                </a:extLst>
              </p:cNvPr>
              <p:cNvSpPr txBox="1"/>
              <p:nvPr/>
            </p:nvSpPr>
            <p:spPr>
              <a:xfrm>
                <a:off x="9465732" y="3886609"/>
                <a:ext cx="1141307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90BE3D-0009-4171-8840-8D64A98AF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732" y="3886609"/>
                <a:ext cx="1141307" cy="461665"/>
              </a:xfrm>
              <a:prstGeom prst="rect">
                <a:avLst/>
              </a:prstGeom>
              <a:blipFill>
                <a:blip r:embed="rId4"/>
                <a:stretch>
                  <a:fillRect r="-3627" b="-13580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23AC1B-9B30-4BFB-8924-DF6DB81445D5}"/>
                  </a:ext>
                </a:extLst>
              </p:cNvPr>
              <p:cNvSpPr txBox="1"/>
              <p:nvPr/>
            </p:nvSpPr>
            <p:spPr>
              <a:xfrm>
                <a:off x="9429325" y="4636320"/>
                <a:ext cx="1141307" cy="50917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23AC1B-9B30-4BFB-8924-DF6DB8144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325" y="4636320"/>
                <a:ext cx="1141307" cy="509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545E1C-6E3F-4EAF-BC41-92F106B7B134}"/>
                  </a:ext>
                </a:extLst>
              </p:cNvPr>
              <p:cNvSpPr txBox="1"/>
              <p:nvPr/>
            </p:nvSpPr>
            <p:spPr>
              <a:xfrm>
                <a:off x="9447529" y="5426855"/>
                <a:ext cx="1141307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545E1C-6E3F-4EAF-BC41-92F106B7B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529" y="5426855"/>
                <a:ext cx="1141307" cy="461665"/>
              </a:xfrm>
              <a:prstGeom prst="rect">
                <a:avLst/>
              </a:prstGeom>
              <a:blipFill>
                <a:blip r:embed="rId6"/>
                <a:stretch>
                  <a:fillRect r="-3627" b="-12195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29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7F0B-39B0-45EA-A101-0F5DDC45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8C8AD-313A-497B-9E15-99344058EA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All of our information conditions on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happens or not – does your bar have a golden ticket or not?</a:t>
                </a:r>
              </a:p>
              <a:p>
                <a:endParaRPr lang="en-US" dirty="0"/>
              </a:p>
              <a:p>
                <a:r>
                  <a:rPr lang="en-US" dirty="0"/>
                  <a:t>But we’re interested in the “reverse” conditioning. We know the scale alerted us – we know the test is positive – but do we have a golden ticket?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8C8AD-313A-497B-9E15-99344058EA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788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/>
              <p:nvPr/>
            </p:nvSpPr>
            <p:spPr>
              <a:xfrm>
                <a:off x="1987157" y="1523999"/>
                <a:ext cx="7768500" cy="2638426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:endParaRPr lang="en-US" sz="3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57" y="1523999"/>
                <a:ext cx="7768500" cy="26384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DB3099F-4B13-4692-A287-AA34631F3DF9}"/>
              </a:ext>
            </a:extLst>
          </p:cNvPr>
          <p:cNvSpPr/>
          <p:nvPr/>
        </p:nvSpPr>
        <p:spPr>
          <a:xfrm>
            <a:off x="1987157" y="1523999"/>
            <a:ext cx="7768500" cy="68256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Bayes’ Rule</a:t>
            </a:r>
          </a:p>
        </p:txBody>
      </p:sp>
    </p:spTree>
    <p:extLst>
      <p:ext uri="{BB962C8B-B14F-4D97-AF65-F5344CB8AC3E}">
        <p14:creationId xmlns:p14="http://schemas.microsoft.com/office/powerpoint/2010/main" val="1539736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/>
              <p:nvPr/>
            </p:nvSpPr>
            <p:spPr>
              <a:xfrm>
                <a:off x="1987157" y="1523999"/>
                <a:ext cx="7768500" cy="2638426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57" y="1523999"/>
                <a:ext cx="7768500" cy="26384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DB3099F-4B13-4692-A287-AA34631F3DF9}"/>
              </a:ext>
            </a:extLst>
          </p:cNvPr>
          <p:cNvSpPr/>
          <p:nvPr/>
        </p:nvSpPr>
        <p:spPr>
          <a:xfrm>
            <a:off x="1987157" y="1523999"/>
            <a:ext cx="7768500" cy="68256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Bayes’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2013B8-6917-42D4-A3C0-DFBB61157850}"/>
                  </a:ext>
                </a:extLst>
              </p:cNvPr>
              <p:cNvSpPr txBox="1"/>
              <p:nvPr/>
            </p:nvSpPr>
            <p:spPr>
              <a:xfrm>
                <a:off x="575239" y="4408481"/>
                <a:ext cx="11187259" cy="1787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0.999=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.001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2013B8-6917-42D4-A3C0-DFBB61157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408481"/>
                <a:ext cx="11187259" cy="1787477"/>
              </a:xfrm>
              <a:prstGeom prst="rect">
                <a:avLst/>
              </a:prstGeom>
              <a:blipFill>
                <a:blip r:embed="rId3"/>
                <a:stretch>
                  <a:fillRect l="-1089" t="-3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785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4FABE-4343-4C25-9DBF-12BEEE243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We’ll use a trick called “the law of total probability”: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=0.999⋅.001+.01⋅.999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=.010989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256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/>
              <p:nvPr/>
            </p:nvSpPr>
            <p:spPr>
              <a:xfrm>
                <a:off x="575239" y="1562100"/>
                <a:ext cx="11187259" cy="3691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0.999=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⋅.010989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.001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Solving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i.e. about 0.0909.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about a 10% chance that the bar has the golden ticket!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62100"/>
                <a:ext cx="11187259" cy="3691332"/>
              </a:xfrm>
              <a:prstGeom prst="rect">
                <a:avLst/>
              </a:prstGeom>
              <a:blipFill>
                <a:blip r:embed="rId2"/>
                <a:stretch>
                  <a:fillRect l="-1089" t="-1650" b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017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88006-3D75-4313-A0B6-FF84D02E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531AB-6BAC-4251-94BE-EE6FE5A6C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615441"/>
            <a:ext cx="11187258" cy="4693920"/>
          </a:xfrm>
        </p:spPr>
        <p:txBody>
          <a:bodyPr>
            <a:normAutofit/>
          </a:bodyPr>
          <a:lstStyle/>
          <a:p>
            <a:r>
              <a:rPr lang="en-US" dirty="0"/>
              <a:t>That doesn’t fit with many of our guesses. What’s going on?</a:t>
            </a:r>
          </a:p>
          <a:p>
            <a:endParaRPr lang="en-US" dirty="0"/>
          </a:p>
          <a:p>
            <a:r>
              <a:rPr lang="en-US" dirty="0"/>
              <a:t>Instead of saying “we tested one and got a positive” imagine we tested 1000. </a:t>
            </a:r>
            <a:r>
              <a:rPr lang="en-US" b="1" dirty="0"/>
              <a:t>ABOUT </a:t>
            </a:r>
            <a:r>
              <a:rPr lang="en-US" dirty="0"/>
              <a:t>how many bars of each type are there?</a:t>
            </a:r>
          </a:p>
          <a:p>
            <a:r>
              <a:rPr lang="en-US" b="1" dirty="0"/>
              <a:t>(about) </a:t>
            </a:r>
            <a:r>
              <a:rPr lang="en-US" dirty="0"/>
              <a:t>1 with a golden ticket 999 without. Lets say those are exactly right.</a:t>
            </a:r>
          </a:p>
          <a:p>
            <a:r>
              <a:rPr lang="en-US" dirty="0"/>
              <a:t>Lets just say that one golden is truly found</a:t>
            </a:r>
          </a:p>
          <a:p>
            <a:r>
              <a:rPr lang="en-US" b="1" dirty="0"/>
              <a:t>(about) </a:t>
            </a:r>
            <a:r>
              <a:rPr lang="en-US" dirty="0"/>
              <a:t>1% of the 999 without would be a positive. Lets say it’s exactly 10.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99AE75-9970-4E0B-81ED-7A1DF67766CC}"/>
              </a:ext>
            </a:extLst>
          </p:cNvPr>
          <p:cNvSpPr txBox="1"/>
          <p:nvPr/>
        </p:nvSpPr>
        <p:spPr>
          <a:xfrm>
            <a:off x="4905375" y="138113"/>
            <a:ext cx="7143750" cy="1477328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Willy Wonka has placed golden tickets on 0.1% of his Wonka Bars.</a:t>
            </a:r>
          </a:p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the bar you weigh </a:t>
            </a: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have a golden ticket, the scale will alert you 99.9% of the time.</a:t>
            </a:r>
          </a:p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the bar you weigh does not have a golden ticket, the scale will (falsely) alert you only 1% of the time. </a:t>
            </a:r>
          </a:p>
        </p:txBody>
      </p:sp>
    </p:spTree>
    <p:extLst>
      <p:ext uri="{BB962C8B-B14F-4D97-AF65-F5344CB8AC3E}">
        <p14:creationId xmlns:p14="http://schemas.microsoft.com/office/powerpoint/2010/main" val="3383779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CF28B-5FDB-496A-B059-690F10C2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Visually</a:t>
            </a:r>
          </a:p>
        </p:txBody>
      </p:sp>
      <p:graphicFrame>
        <p:nvGraphicFramePr>
          <p:cNvPr id="10" name="Content Placeholder 9">
            <a:hlinkClick r:id="" action="ppaction://ole?verb=0"/>
            <a:extLst>
              <a:ext uri="{FF2B5EF4-FFF2-40B4-BE49-F238E27FC236}">
                <a16:creationId xmlns:a16="http://schemas.microsoft.com/office/drawing/2014/main" id="{3F8CD0DF-19FD-4C35-B946-C5DC66C4C5A0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619125" y="1392237"/>
          <a:ext cx="5038725" cy="4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11887454" imgH="11430164" progId="PowerPoint.Show.12">
                  <p:embed/>
                </p:oleObj>
              </mc:Choice>
              <mc:Fallback>
                <p:oleObj name="Presentation" r:id="rId2" imgW="11887454" imgH="11430164" progId="PowerPoint.Show.12">
                  <p:embed/>
                  <p:pic>
                    <p:nvPicPr>
                      <p:cNvPr id="10" name="Content Placeholder 9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F8CD0DF-19FD-4C35-B946-C5DC66C4C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9125" y="1392237"/>
                        <a:ext cx="5038725" cy="484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7294AAB-72A9-45B7-B2AF-EA72D1D8F923}"/>
              </a:ext>
            </a:extLst>
          </p:cNvPr>
          <p:cNvSpPr txBox="1"/>
          <p:nvPr/>
        </p:nvSpPr>
        <p:spPr>
          <a:xfrm>
            <a:off x="5829300" y="1524000"/>
            <a:ext cx="58864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Gold bar is the one (true) golden ticket bar.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Purple bars don’t have a ticket and tested negative.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Red bars don’t have a ticket, but tested positive.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test is, in a sense, doing really well.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almost always right.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problem is it’s also the case that the correct answer is almost always “no.”</a:t>
            </a:r>
          </a:p>
        </p:txBody>
      </p:sp>
    </p:spTree>
    <p:extLst>
      <p:ext uri="{BB962C8B-B14F-4D97-AF65-F5344CB8AC3E}">
        <p14:creationId xmlns:p14="http://schemas.microsoft.com/office/powerpoint/2010/main" val="712424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7EDF-9572-45C7-9B1C-9540E457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BDF2-24D6-4321-8C50-7087674B9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Far</a:t>
            </a:r>
          </a:p>
          <a:p>
            <a:pPr lvl="1"/>
            <a:r>
              <a:rPr lang="en-US" dirty="0"/>
              <a:t>Counting</a:t>
            </a:r>
          </a:p>
          <a:p>
            <a:pPr lvl="1"/>
            <a:r>
              <a:rPr lang="en-US" dirty="0"/>
              <a:t>Intro to Discrete Probability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Today</a:t>
            </a:r>
          </a:p>
          <a:p>
            <a:pPr lvl="1"/>
            <a:r>
              <a:rPr lang="en-US" dirty="0"/>
              <a:t>Some more examples</a:t>
            </a:r>
          </a:p>
          <a:p>
            <a:pPr lvl="1"/>
            <a:r>
              <a:rPr lang="en-US" dirty="0"/>
              <a:t>Conditional Probability</a:t>
            </a:r>
          </a:p>
          <a:p>
            <a:pPr lvl="1"/>
            <a:r>
              <a:rPr lang="en-US" dirty="0"/>
              <a:t>Bayes’ Rule</a:t>
            </a:r>
          </a:p>
        </p:txBody>
      </p:sp>
    </p:spTree>
    <p:extLst>
      <p:ext uri="{BB962C8B-B14F-4D97-AF65-F5344CB8AC3E}">
        <p14:creationId xmlns:p14="http://schemas.microsoft.com/office/powerpoint/2010/main" val="3297217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CFC9E-71B5-4083-83FA-9DD91444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     Take 1: The test is </a:t>
            </a:r>
            <a:r>
              <a:rPr lang="en-US" b="1" dirty="0"/>
              <a:t>actually good </a:t>
            </a:r>
            <a:r>
              <a:rPr lang="en-US" dirty="0"/>
              <a:t>and has VASTLY increased our belief that there IS a </a:t>
            </a:r>
          </a:p>
          <a:p>
            <a:endParaRPr lang="en-US" dirty="0"/>
          </a:p>
          <a:p>
            <a:r>
              <a:rPr lang="en-US" dirty="0"/>
              <a:t>If we told you “your job is to find a Wonka Bar with a golden ticket” without the test, you have 1/1000 chance, with the test, you have (about) a 1/11 chance. That’s (almost) 100 times better!</a:t>
            </a:r>
          </a:p>
          <a:p>
            <a:endParaRPr lang="en-US" dirty="0"/>
          </a:p>
          <a:p>
            <a:r>
              <a:rPr lang="en-US" dirty="0"/>
              <a:t>This is actually a huge improvement! </a:t>
            </a:r>
          </a:p>
        </p:txBody>
      </p:sp>
      <p:pic>
        <p:nvPicPr>
          <p:cNvPr id="2050" name="Picture 2" descr="Fire on Google Android 11.0 December 2020 Feature Drop">
            <a:extLst>
              <a:ext uri="{FF2B5EF4-FFF2-40B4-BE49-F238E27FC236}">
                <a16:creationId xmlns:a16="http://schemas.microsoft.com/office/drawing/2014/main" id="{F3E90D13-BAF4-4A5A-882C-529B4BB3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415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CFC9E-71B5-4083-83FA-9DD91444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     Take 2: Humans are really bad at intuitively understanding very large or very small numbers.</a:t>
            </a:r>
          </a:p>
          <a:p>
            <a:endParaRPr lang="en-US" dirty="0"/>
          </a:p>
          <a:p>
            <a:r>
              <a:rPr lang="en-US" dirty="0"/>
              <a:t>When I hear “99% chance”, “99.9% chance”, “99.99% chance” they all go into my brain as “well that’s basically guaranteed” And then I forget how many 9’s there actually were.</a:t>
            </a:r>
          </a:p>
          <a:p>
            <a:r>
              <a:rPr lang="en-US" dirty="0"/>
              <a:t>But the number of 9s matters because they end up “cancelling” with the “number of 9’s” in the population that’s truly negative.</a:t>
            </a:r>
          </a:p>
        </p:txBody>
      </p:sp>
      <p:pic>
        <p:nvPicPr>
          <p:cNvPr id="2050" name="Picture 2" descr="Fire on Google Android 11.0 December 2020 Feature Drop">
            <a:extLst>
              <a:ext uri="{FF2B5EF4-FFF2-40B4-BE49-F238E27FC236}">
                <a16:creationId xmlns:a16="http://schemas.microsoft.com/office/drawing/2014/main" id="{F3E90D13-BAF4-4A5A-882C-529B4BB3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90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824398-E94D-4170-9161-036170DE9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48C4A7-8059-4204-B278-7229AE59A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15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9B1A0D-FACE-40D0-9796-53FE40A90B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be a </a:t>
                </a:r>
                <a:r>
                  <a:rPr lang="en-US" b="1" dirty="0"/>
                  <a:t>partition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b="1" dirty="0"/>
              </a:p>
              <a:p>
                <a:r>
                  <a:rPr lang="en-US" dirty="0"/>
                  <a:t>A partition of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family of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such that: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i.e. every element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in exactly one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9B1A0D-FACE-40D0-9796-53FE40A90B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5642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2460A5-0BB1-48A2-9709-B784713144E7}"/>
              </a:ext>
            </a:extLst>
          </p:cNvPr>
          <p:cNvGrpSpPr/>
          <p:nvPr/>
        </p:nvGrpSpPr>
        <p:grpSpPr>
          <a:xfrm>
            <a:off x="2284618" y="2007471"/>
            <a:ext cx="7768500" cy="2843058"/>
            <a:chOff x="533875" y="1504824"/>
            <a:chExt cx="7768500" cy="284305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30B04EB-1DF7-43AC-98C2-FBA410E21F2C}"/>
                    </a:ext>
                  </a:extLst>
                </p:cNvPr>
                <p:cNvSpPr/>
                <p:nvPr/>
              </p:nvSpPr>
              <p:spPr>
                <a:xfrm>
                  <a:off x="533875" y="1504824"/>
                  <a:ext cx="7768500" cy="284305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dirty="0"/>
                </a:p>
                <a:p>
                  <a:endParaRPr lang="en-US" sz="2800" dirty="0"/>
                </a:p>
                <a:p>
                  <a:r>
                    <a:rPr lang="en-US" sz="2800" dirty="0"/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2800" dirty="0"/>
                    <a:t> be a </a:t>
                  </a:r>
                  <a:r>
                    <a:rPr lang="en-US" sz="2800" b="1" dirty="0"/>
                    <a:t>partition </a:t>
                  </a:r>
                  <a:r>
                    <a:rPr lang="en-US" sz="2800" dirty="0"/>
                    <a:t>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n-US" sz="2800" b="1" dirty="0"/>
                    <a:t>.</a:t>
                  </a:r>
                </a:p>
                <a:p>
                  <a:r>
                    <a:rPr lang="en-US" sz="2800" b="1" dirty="0"/>
                    <a:t>For any event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a14:m>
                  <a:r>
                    <a:rPr lang="en-US" sz="2800" b="1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𝐥𝐥</m:t>
                            </m:r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/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30B04EB-1DF7-43AC-98C2-FBA410E21F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875" y="1504824"/>
                  <a:ext cx="7768500" cy="2843058"/>
                </a:xfrm>
                <a:prstGeom prst="rect">
                  <a:avLst/>
                </a:prstGeom>
                <a:blipFill>
                  <a:blip r:embed="rId2"/>
                  <a:stretch>
                    <a:fillRect l="-16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D11787-A609-4D87-8C71-A0B9B91A783F}"/>
                </a:ext>
              </a:extLst>
            </p:cNvPr>
            <p:cNvSpPr/>
            <p:nvPr/>
          </p:nvSpPr>
          <p:spPr>
            <a:xfrm>
              <a:off x="533875" y="1504824"/>
              <a:ext cx="7768500" cy="68256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Law of Total Probability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27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22F75-A722-4E96-8E58-25A87C335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AB035-09A4-4238-A6D5-DAD208788A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Proof is actually pretty informative on what’s going on.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(definition of conditional probability)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partition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. Then we just add up those probabilities.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AB035-09A4-4238-A6D5-DAD208788A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2014A8A-E25E-49CC-AF10-DF25EB3A746B}"/>
              </a:ext>
            </a:extLst>
          </p:cNvPr>
          <p:cNvSpPr/>
          <p:nvPr/>
        </p:nvSpPr>
        <p:spPr>
          <a:xfrm>
            <a:off x="8641976" y="125506"/>
            <a:ext cx="3285565" cy="133835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445AE8-56D5-475A-8B33-05C63E3AAF92}"/>
              </a:ext>
            </a:extLst>
          </p:cNvPr>
          <p:cNvSpPr/>
          <p:nvPr/>
        </p:nvSpPr>
        <p:spPr>
          <a:xfrm>
            <a:off x="9568326" y="286920"/>
            <a:ext cx="2048435" cy="84268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5CB0B5-531B-49F2-9742-CF6D21738E36}"/>
              </a:ext>
            </a:extLst>
          </p:cNvPr>
          <p:cNvCxnSpPr>
            <a:cxnSpLocks/>
          </p:cNvCxnSpPr>
          <p:nvPr/>
        </p:nvCxnSpPr>
        <p:spPr>
          <a:xfrm>
            <a:off x="10284759" y="147918"/>
            <a:ext cx="0" cy="1338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146598-D043-4944-B8FA-0CAF6930A0DE}"/>
              </a:ext>
            </a:extLst>
          </p:cNvPr>
          <p:cNvCxnSpPr/>
          <p:nvPr/>
        </p:nvCxnSpPr>
        <p:spPr>
          <a:xfrm>
            <a:off x="11113995" y="125506"/>
            <a:ext cx="0" cy="1338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CC679A-FC06-43CE-B78F-53B014B63F5F}"/>
                  </a:ext>
                </a:extLst>
              </p:cNvPr>
              <p:cNvSpPr txBox="1"/>
              <p:nvPr/>
            </p:nvSpPr>
            <p:spPr>
              <a:xfrm>
                <a:off x="9156643" y="1037958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CC679A-FC06-43CE-B78F-53B014B63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643" y="1037958"/>
                <a:ext cx="53339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8865FD-DDEE-40AE-BBC8-06EC49E5E8BE}"/>
                  </a:ext>
                </a:extLst>
              </p:cNvPr>
              <p:cNvSpPr txBox="1"/>
              <p:nvPr/>
            </p:nvSpPr>
            <p:spPr>
              <a:xfrm>
                <a:off x="10415556" y="1105731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8865FD-DDEE-40AE-BBC8-06EC49E5E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5556" y="1105731"/>
                <a:ext cx="53339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632FBD-1D14-4C57-A0A7-D42508DA6F55}"/>
                  </a:ext>
                </a:extLst>
              </p:cNvPr>
              <p:cNvSpPr txBox="1"/>
              <p:nvPr/>
            </p:nvSpPr>
            <p:spPr>
              <a:xfrm>
                <a:off x="11377021" y="1044641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632FBD-1D14-4C57-A0A7-D42508DA6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7021" y="1044641"/>
                <a:ext cx="53339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249075-93AE-4A46-B0A8-F837D63850C2}"/>
                  </a:ext>
                </a:extLst>
              </p:cNvPr>
              <p:cNvSpPr txBox="1"/>
              <p:nvPr/>
            </p:nvSpPr>
            <p:spPr>
              <a:xfrm>
                <a:off x="9736049" y="275714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249075-93AE-4A46-B0A8-F837D6385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6049" y="275714"/>
                <a:ext cx="53339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1521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4FABE-4343-4C25-9DBF-12BEEE243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Chocolate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We don’t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but we do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That’s a partition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=0.999⋅.001+.01⋅.999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=.010989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234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D23FB-83D9-4EEA-8C35-ACC5E7FA8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shuffle a deck of cards so any arrangement is equally likely. What is the probability that the top two cards have the same value?</a:t>
            </a:r>
          </a:p>
          <a:p>
            <a:endParaRPr lang="en-US" dirty="0"/>
          </a:p>
          <a:p>
            <a:r>
              <a:rPr lang="en-US" dirty="0"/>
              <a:t>Sample Space</a:t>
            </a:r>
          </a:p>
          <a:p>
            <a:r>
              <a:rPr lang="en-US" dirty="0"/>
              <a:t>Probability Measure</a:t>
            </a:r>
          </a:p>
          <a:p>
            <a:r>
              <a:rPr lang="en-US" dirty="0"/>
              <a:t>Event</a:t>
            </a:r>
          </a:p>
          <a:p>
            <a:r>
              <a:rPr lang="en-US" dirty="0"/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3353424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dirty="0"/>
                  <a:t>Sample 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different cards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Probability Measure: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52⋅51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Event: all pairs with equal values</a:t>
                </a:r>
              </a:p>
              <a:p>
                <a:r>
                  <a:rPr lang="en-US" dirty="0"/>
                  <a:t>Probability: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52⋅51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48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dirty="0"/>
                  <a:t>Sample Space: Set of all orderings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 cards</a:t>
                </a:r>
              </a:p>
              <a:p>
                <a:r>
                  <a:rPr lang="en-US" dirty="0"/>
                  <a:t>Probability Measure: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Event: all lists that start with two cards of the same value</a:t>
                </a:r>
              </a:p>
              <a:p>
                <a:r>
                  <a:rPr lang="en-US" dirty="0"/>
                  <a:t>Probability: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⋅50!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52!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904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1B92-2A0B-4285-8E82-654082AA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B5F0-D565-42AA-8236-83C6037E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often information you “don’t need” in your sample space.</a:t>
            </a:r>
          </a:p>
          <a:p>
            <a:r>
              <a:rPr lang="en-US" dirty="0"/>
              <a:t>It won’t give you the wrong answer.</a:t>
            </a:r>
          </a:p>
          <a:p>
            <a:r>
              <a:rPr lang="en-US" dirty="0"/>
              <a:t>But it sometimes makes for extra work/a harder counting problem,</a:t>
            </a:r>
          </a:p>
          <a:p>
            <a:endParaRPr lang="en-US" dirty="0"/>
          </a:p>
          <a:p>
            <a:r>
              <a:rPr lang="en-US" dirty="0"/>
              <a:t>Good indication: you cancelled A LOT of stuff that was common in the numerator and denominator.</a:t>
            </a:r>
          </a:p>
        </p:txBody>
      </p:sp>
    </p:spTree>
    <p:extLst>
      <p:ext uri="{BB962C8B-B14F-4D97-AF65-F5344CB8AC3E}">
        <p14:creationId xmlns:p14="http://schemas.microsoft.com/office/powerpoint/2010/main" val="1991008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Quick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For discrete probability spaces (the kind we’ve seen so far)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if and only if an event can’t happen.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and only if an event is guaranteed (every outcome outside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674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824398-E94D-4170-9161-036170DE9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48C4A7-8059-4204-B278-7229AE59A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58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5581</TotalTime>
  <Words>2801</Words>
  <Application>Microsoft Office PowerPoint</Application>
  <PresentationFormat>Widescreen</PresentationFormat>
  <Paragraphs>534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Presentation</vt:lpstr>
      <vt:lpstr>Conditional Probability</vt:lpstr>
      <vt:lpstr>Announcements</vt:lpstr>
      <vt:lpstr>Today </vt:lpstr>
      <vt:lpstr>Another Example</vt:lpstr>
      <vt:lpstr>Another Example</vt:lpstr>
      <vt:lpstr>Another Example</vt:lpstr>
      <vt:lpstr>Takeaway</vt:lpstr>
      <vt:lpstr>Some Quick Observations</vt:lpstr>
      <vt:lpstr>Conditional Probabilities</vt:lpstr>
      <vt:lpstr>Conditioning</vt:lpstr>
      <vt:lpstr>Conditioning</vt:lpstr>
      <vt:lpstr>Conditional Probability</vt:lpstr>
      <vt:lpstr>Conditioning…</vt:lpstr>
      <vt:lpstr>Conditioning…</vt:lpstr>
      <vt:lpstr>Conditioning…</vt:lpstr>
      <vt:lpstr>Conditioning…</vt:lpstr>
      <vt:lpstr>Conditioning Practice</vt:lpstr>
      <vt:lpstr>Conditioning Practice</vt:lpstr>
      <vt:lpstr>Direction Matters</vt:lpstr>
      <vt:lpstr>Wonka Bars</vt:lpstr>
      <vt:lpstr>Willy Wonka</vt:lpstr>
      <vt:lpstr>Conditioning</vt:lpstr>
      <vt:lpstr>Reversing the Conditioning</vt:lpstr>
      <vt:lpstr>Bayes’ Rule</vt:lpstr>
      <vt:lpstr>Bayes’ Rule</vt:lpstr>
      <vt:lpstr>Filling In</vt:lpstr>
      <vt:lpstr>Bayes’ Rule</vt:lpstr>
      <vt:lpstr>Wait a minute…</vt:lpstr>
      <vt:lpstr>Visually</vt:lpstr>
      <vt:lpstr>Updating Your Intuition</vt:lpstr>
      <vt:lpstr>Updating Your Intuition</vt:lpstr>
      <vt:lpstr>Law of Total Probability</vt:lpstr>
      <vt:lpstr>Law of Total Probability</vt:lpstr>
      <vt:lpstr>Law of Total Probability</vt:lpstr>
      <vt:lpstr>Why?</vt:lpstr>
      <vt:lpstr>Back to Chocolate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rtweber2;Kushal Jhunjhunwalla</dc:creator>
  <cp:lastModifiedBy>kushaljh</cp:lastModifiedBy>
  <cp:revision>52</cp:revision>
  <dcterms:created xsi:type="dcterms:W3CDTF">2021-06-01T00:54:01Z</dcterms:created>
  <dcterms:modified xsi:type="dcterms:W3CDTF">2021-06-30T18:41:27Z</dcterms:modified>
</cp:coreProperties>
</file>