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Quattrocento Sans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HYGtgzfFMaw30hX0juIZLd3Xr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D754730B-32BC-44C2-9AF5-8E8AEB1763BA}"/>
    <pc:docChg chg="modSld">
      <pc:chgData name="kushaljh" userId="4c04cc6c-955c-4493-93eb-25196d563dbb" providerId="ADAL" clId="{D754730B-32BC-44C2-9AF5-8E8AEB1763BA}" dt="2021-08-16T05:03:43.964" v="0" actId="20577"/>
      <pc:docMkLst>
        <pc:docMk/>
      </pc:docMkLst>
      <pc:sldChg chg="modSp mod">
        <pc:chgData name="kushaljh" userId="4c04cc6c-955c-4493-93eb-25196d563dbb" providerId="ADAL" clId="{D754730B-32BC-44C2-9AF5-8E8AEB1763BA}" dt="2021-08-16T05:03:43.964" v="0" actId="20577"/>
        <pc:sldMkLst>
          <pc:docMk/>
          <pc:sldMk cId="0" sldId="256"/>
        </pc:sldMkLst>
        <pc:spChg chg="mod">
          <ac:chgData name="kushaljh" userId="4c04cc6c-955c-4493-93eb-25196d563dbb" providerId="ADAL" clId="{D754730B-32BC-44C2-9AF5-8E8AEB1763BA}" dt="2021-08-16T05:03:43.964" v="0" actId="20577"/>
          <ac:spMkLst>
            <pc:docMk/>
            <pc:sldMk cId="0" sldId="256"/>
            <ac:spMk id="12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6f46525c2_2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e6f46525c2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6f46525c2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e6f46525c2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6f46525c2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e6f46525c2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6f46525c2_2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e6f46525c2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6f46525c2_2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e6f46525c2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6f46525c2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e6f46525c2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6f46525c2_2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e6f46525c2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6f46525c2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e6f46525c2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6f46525c2_1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e6f46525c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6f46525c2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e6f46525c2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6f46525c2_1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e6f46525c2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6f46525c2_2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e6f46525c2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6f46525c2_1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e6f46525c2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6f46525c2_2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e6f46525c2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6f46525c2_1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e6f46525c2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6f46525c2_1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e6f46525c2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6f46525c2_1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e6f46525c2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6f46525c2_1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e6f46525c2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f46525c2_1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e6f46525c2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6f46525c2_1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e6f46525c2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6f46525c2_1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e6f46525c2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e6f46525c2_1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e6f46525c2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6f46525c2_1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e6f46525c2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6f46525c2_2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e6f46525c2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e6f46525c2_2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ge6f46525c2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e6f46525c2_2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ge6f46525c2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6f46525c2_2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ge6f46525c2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6f46525c2_2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e6f46525c2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e6f46525c2_2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ge6f46525c2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e6f46525c2_2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ge6f46525c2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6f46525c2_1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e6f46525c2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6f46525c2_2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e6f46525c2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6f46525c2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6f46525c2_2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e6f46525c2_2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6f46525c2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6f46525c2_2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e6f46525c2_2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e6f46525c2_2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e6f46525c2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6f46525c2_1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e6f46525c2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6f46525c2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e6f46525c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6f46525c2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e6f46525c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6f46525c2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e6f46525c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6f46525c2_2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e6f46525c2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17"/>
          <p:cNvCxnSpPr/>
          <p:nvPr/>
        </p:nvCxnSpPr>
        <p:spPr>
          <a:xfrm>
            <a:off x="138752" y="1917510"/>
            <a:ext cx="11914495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1" name="Google Shape;91;p17"/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92" name="Google Shape;92;p17"/>
            <p:cNvSpPr/>
            <p:nvPr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93" name="Google Shape;93;p17"/>
            <p:cNvGrpSpPr/>
            <p:nvPr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94" name="Google Shape;94;p17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5" name="Google Shape;95;p17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6" name="Google Shape;96;p17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7" name="Google Shape;97;p17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8" name="Google Shape;98;p17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2" name="Google Shape;102;p17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" name="Google Shape;112;p18"/>
          <p:cNvCxnSpPr/>
          <p:nvPr/>
        </p:nvCxnSpPr>
        <p:spPr>
          <a:xfrm>
            <a:off x="61415" y="753975"/>
            <a:ext cx="12008609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18"/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115" name="Google Shape;115;p18"/>
            <p:cNvSpPr/>
            <p:nvPr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16" name="Google Shape;116;p18"/>
            <p:cNvGrpSpPr/>
            <p:nvPr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117" name="Google Shape;117;p18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8" name="Google Shape;118;p18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9" name="Google Shape;119;p18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0" name="Google Shape;120;p18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1428134" y="1463857"/>
            <a:ext cx="10334364" cy="484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10"/>
          <p:cNvCxnSpPr/>
          <p:nvPr/>
        </p:nvCxnSpPr>
        <p:spPr>
          <a:xfrm>
            <a:off x="127669" y="3557888"/>
            <a:ext cx="11914495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Quattrocento Sans"/>
              <a:buNone/>
              <a:defRPr sz="32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0"/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" name="Google Shape;37;p10"/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8" name="Google Shape;38;p10"/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39" name="Google Shape;39;p10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584218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3"/>
          </p:nvPr>
        </p:nvSpPr>
        <p:spPr>
          <a:xfrm>
            <a:off x="6355830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4"/>
          </p:nvPr>
        </p:nvSpPr>
        <p:spPr>
          <a:xfrm>
            <a:off x="6364809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34620" y="1512985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Quattrocento Sans"/>
              <a:buChar char=" "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6364809" y="1512984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 "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392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  <a:defRPr sz="5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2" name="Google Shape;72;p14" descr="UW building"/>
          <p:cNvPicPr preferRelativeResize="0"/>
          <p:nvPr/>
        </p:nvPicPr>
        <p:blipFill rotWithShape="1">
          <a:blip r:embed="rId2">
            <a:alphaModFix/>
          </a:blip>
          <a:srcRect t="38185" b="5565"/>
          <a:stretch/>
        </p:blipFill>
        <p:spPr>
          <a:xfrm>
            <a:off x="3" y="0"/>
            <a:ext cx="12191998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2800"/>
              <a:buFont typeface="Quattrocento San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000"/>
              <a:buFont typeface="Quattrocento San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000"/>
              <a:buFont typeface="Quattrocento San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wentieth Century"/>
              <a:buChar char=" 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2800"/>
              <a:buFont typeface="Quattrocento San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-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-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-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7"/>
          <p:cNvCxnSpPr/>
          <p:nvPr/>
        </p:nvCxnSpPr>
        <p:spPr>
          <a:xfrm rot="10800000">
            <a:off x="429491" y="172390"/>
            <a:ext cx="0" cy="1196439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Quattrocento Sans"/>
              <a:buNone/>
            </a:pPr>
            <a:r>
              <a:rPr lang="en-US" dirty="0"/>
              <a:t>Applications in Computational Biology and Explainable AI</a:t>
            </a:r>
            <a:endParaRPr dirty="0"/>
          </a:p>
        </p:txBody>
      </p:sp>
      <p:sp>
        <p:nvSpPr>
          <p:cNvPr id="128" name="Google Shape;128;p1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CSE 312 Summer 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US"/>
              <a:t>Lecture 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6f46525c2_2_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Coin Flip Recursion</a:t>
            </a:r>
            <a:endParaRPr/>
          </a:p>
        </p:txBody>
      </p:sp>
      <p:sp>
        <p:nvSpPr>
          <p:cNvPr id="186" name="Google Shape;186;ge6f46525c2_2_8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What is the probability that we see a sequence of k consecutive heads?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f(j, m) be the probability of seeing such a sequence having already observed j consecutive heads with m flips remaining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Initial conditions:</a:t>
            </a:r>
            <a:endParaRPr/>
          </a:p>
          <a:p>
            <a:pPr marL="5486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f(j, m) = 0 if k - j &gt; m</a:t>
            </a:r>
            <a:endParaRPr/>
          </a:p>
          <a:p>
            <a:pPr marL="5486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f(j, m) = 1 if j &gt;= 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6f46525c2_2_1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Coin Flip Recursion</a:t>
            </a:r>
            <a:endParaRPr/>
          </a:p>
        </p:txBody>
      </p:sp>
      <p:sp>
        <p:nvSpPr>
          <p:cNvPr id="192" name="Google Shape;192;ge6f46525c2_2_13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What is the probability that we see a sequence of k consecutive heads?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f(j, m) be the probability of seeing such a sequence having already observed j consecutive heads with m flips remaining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Initial conditions:</a:t>
            </a:r>
            <a:endParaRPr/>
          </a:p>
          <a:p>
            <a:pPr marL="5486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f(j, m) = 0 if k - j &gt; m</a:t>
            </a:r>
            <a:endParaRPr/>
          </a:p>
          <a:p>
            <a:pPr marL="5486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f(j, m) = 1 if j &gt;= k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Recursion:</a:t>
            </a:r>
            <a:endParaRPr/>
          </a:p>
          <a:p>
            <a:pPr marL="5486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f(j, m) = p * f(j + 1, m - 1) + (1 - p) * f(0, m - 1)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6f46525c2_2_1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 Coin Flip Problem</a:t>
            </a:r>
            <a:endParaRPr/>
          </a:p>
        </p:txBody>
      </p:sp>
      <p:sp>
        <p:nvSpPr>
          <p:cNvPr id="198" name="Google Shape;198;ge6f46525c2_2_18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Consider the following problem: I flip a coin n times with probability p of heads. What is the expected length of the </a:t>
            </a:r>
            <a:r>
              <a:rPr lang="en-US" i="1"/>
              <a:t>longest sequence </a:t>
            </a:r>
            <a:r>
              <a:rPr lang="en-US"/>
              <a:t>of heads?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TTTTTHHTHTTHHHHTHTHHHTTT</a:t>
            </a:r>
            <a:r>
              <a:rPr lang="en-US" u="sng"/>
              <a:t>HHHHHH</a:t>
            </a:r>
            <a:r>
              <a:rPr lang="en-US"/>
              <a:t>THTTT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Before we answer this - how might we go about beginning this problem? What distributions may be involved?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6f46525c2_2_2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 Coin Flip Problem</a:t>
            </a:r>
            <a:endParaRPr/>
          </a:p>
        </p:txBody>
      </p:sp>
      <p:sp>
        <p:nvSpPr>
          <p:cNvPr id="204" name="Google Shape;204;ge6f46525c2_2_23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Consider the following problem: I flip a coin n times with probability p of heads. What is the expected length of the </a:t>
            </a:r>
            <a:r>
              <a:rPr lang="en-US" i="1"/>
              <a:t>longest sequence </a:t>
            </a:r>
            <a:r>
              <a:rPr lang="en-US"/>
              <a:t>of heads?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 very loose answer: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Expected # of a sequence of heads of length k is roughly n(1 - p) * p^k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There is usually 1 sequence that is the longest, so solve for k: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n(1 - p) * p^k =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k = -log_p(n * (1-p))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6f46525c2_2_2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 Coin Flip Problem</a:t>
            </a:r>
            <a:endParaRPr/>
          </a:p>
        </p:txBody>
      </p:sp>
      <p:sp>
        <p:nvSpPr>
          <p:cNvPr id="210" name="Google Shape;210;ge6f46525c2_2_28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Consider the following problem: I flip a coin n times with probability p of heads. What is the expected length of the </a:t>
            </a:r>
            <a:r>
              <a:rPr lang="en-US" i="1"/>
              <a:t>longest sequence </a:t>
            </a:r>
            <a:r>
              <a:rPr lang="en-US"/>
              <a:t>of heads?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 tighter bound is *much* harder to find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6f46525c2_1_2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So “Why Do We Care?”</a:t>
            </a:r>
            <a:endParaRPr/>
          </a:p>
        </p:txBody>
      </p:sp>
      <p:sp>
        <p:nvSpPr>
          <p:cNvPr id="216" name="Google Shape;216;ge6f46525c2_1_25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So why am I asking you all these weird questions about sequences of coin flips?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6f46525c2_2_3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So “Why Do We Care?”</a:t>
            </a:r>
            <a:endParaRPr/>
          </a:p>
        </p:txBody>
      </p:sp>
      <p:sp>
        <p:nvSpPr>
          <p:cNvPr id="222" name="Google Shape;222;ge6f46525c2_2_33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So why am I asking you all these weird questions about sequences of coin flips?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They are a good </a:t>
            </a:r>
            <a:r>
              <a:rPr lang="en-US" i="1"/>
              <a:t>model</a:t>
            </a:r>
            <a:r>
              <a:rPr lang="en-US"/>
              <a:t> of a biological phenomenon: the sequences of amino acids that make up proteins in our body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6f46525c2_1_3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High School Biology Refresher</a:t>
            </a:r>
            <a:endParaRPr/>
          </a:p>
        </p:txBody>
      </p:sp>
      <p:sp>
        <p:nvSpPr>
          <p:cNvPr id="228" name="Google Shape;228;ge6f46525c2_1_30"/>
          <p:cNvSpPr txBox="1">
            <a:spLocks noGrp="1"/>
          </p:cNvSpPr>
          <p:nvPr>
            <p:ph type="body" idx="1"/>
          </p:nvPr>
        </p:nvSpPr>
        <p:spPr>
          <a:xfrm>
            <a:off x="575250" y="1463849"/>
            <a:ext cx="111873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Proteins are a key organic macromolecule - they do almost everything in our bodies, from supporting muscle tissue to carrying oxygen in our blood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As a computer scientist, all you need to know is that proteins are strings from a roughly ~20 amino acid alphabet</a:t>
            </a:r>
            <a:endParaRPr/>
          </a:p>
        </p:txBody>
      </p:sp>
      <p:pic>
        <p:nvPicPr>
          <p:cNvPr id="229" name="Google Shape;229;ge6f46525c2_1_30" descr="xkcd: Protei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922" y="4301750"/>
            <a:ext cx="7132150" cy="2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6f46525c2_1_3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The Sequence Distribution	</a:t>
            </a:r>
            <a:endParaRPr/>
          </a:p>
        </p:txBody>
      </p:sp>
      <p:sp>
        <p:nvSpPr>
          <p:cNvPr id="235" name="Google Shape;235;ge6f46525c2_1_35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Protein sequences aren’t </a:t>
            </a:r>
            <a:r>
              <a:rPr lang="en-US" i="1"/>
              <a:t>random</a:t>
            </a:r>
            <a:r>
              <a:rPr lang="en-US"/>
              <a:t> - they have evolved over millions of years to accomplish specific functions using amino acids as a code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Often, we have a particular subsequence that we observe multiple times throughout different sequences. The question becomes: what was the probability of observing that specific subsequence at random?</a:t>
            </a:r>
            <a:endParaRPr/>
          </a:p>
        </p:txBody>
      </p:sp>
      <p:pic>
        <p:nvPicPr>
          <p:cNvPr id="236" name="Google Shape;236;ge6f46525c2_1_35" descr="Multiple sequence alignment (MSA) of β-CA protein sequences from 10... |  Download Scientific 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562" y="4375881"/>
            <a:ext cx="9108875" cy="24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6f46525c2_1_4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Amino Acid Modeling</a:t>
            </a:r>
            <a:endParaRPr/>
          </a:p>
        </p:txBody>
      </p:sp>
      <p:sp>
        <p:nvSpPr>
          <p:cNvPr id="242" name="Google Shape;242;ge6f46525c2_1_40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Usually, we define a reference distribution: we assume the ith amino acid occurs with probability p_i independently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We then define a scoring system: s_i is the score of the ith amino acid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We can then ask questions about the probability of seeing subsequences with particular scores. Usually, we are interested in finding the Maximal Scoring Subsequence (MSS)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6f46525c2_1_9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“Real Life”</a:t>
            </a:r>
            <a:endParaRPr/>
          </a:p>
        </p:txBody>
      </p:sp>
      <p:sp>
        <p:nvSpPr>
          <p:cNvPr id="134" name="Google Shape;134;ge6f46525c2_1_95"/>
          <p:cNvSpPr txBox="1">
            <a:spLocks noGrp="1"/>
          </p:cNvSpPr>
          <p:nvPr>
            <p:ph type="body" idx="1"/>
          </p:nvPr>
        </p:nvSpPr>
        <p:spPr>
          <a:xfrm>
            <a:off x="575250" y="1463850"/>
            <a:ext cx="62208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usual attitude towards math/theory is: “why should I care?”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lecture is going to try and motivate an answer, at least from a research perspective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https://www.smbc-comics.com/comic/a-new-method</a:t>
            </a:r>
            <a:endParaRPr/>
          </a:p>
        </p:txBody>
      </p:sp>
      <p:pic>
        <p:nvPicPr>
          <p:cNvPr id="135" name="Google Shape;135;ge6f46525c2_1_95" title="I guess I'd better not tell him about my collection of uncountably infinite rock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350" y="425712"/>
            <a:ext cx="4755199" cy="60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6f46525c2_2_4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Amino Acid Modeling</a:t>
            </a:r>
            <a:endParaRPr/>
          </a:p>
        </p:txBody>
      </p:sp>
      <p:sp>
        <p:nvSpPr>
          <p:cNvPr id="248" name="Google Shape;248;ge6f46525c2_2_42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 score of a subsequence is the sum of the scores of each individual amino acid in the subsequence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For example, maybe we care about amino acids with a particular property, like hydrophobicity - so we might give all the hydrophobic amino acids a positive score and all others a negative score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6f46525c2_1_4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An Example</a:t>
            </a:r>
            <a:endParaRPr/>
          </a:p>
        </p:txBody>
      </p:sp>
      <p:sp>
        <p:nvSpPr>
          <p:cNvPr id="254" name="Google Shape;254;ge6f46525c2_1_45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Suppose my scoring system is: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 =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B = 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 = -1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and my sequence is: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ABBCCABAACACBAAAABACCCAACACCACBBCABCAB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What is my MSS? What is its score?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6f46525c2_2_4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An Example</a:t>
            </a:r>
            <a:endParaRPr/>
          </a:p>
        </p:txBody>
      </p:sp>
      <p:sp>
        <p:nvSpPr>
          <p:cNvPr id="260" name="Google Shape;260;ge6f46525c2_2_48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Suppose my scoring system is: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 =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B = 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 = -1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and my sequence is: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ABBCC</a:t>
            </a:r>
            <a:r>
              <a:rPr lang="en-US" u="sng"/>
              <a:t>ABAACACBAAAABA</a:t>
            </a:r>
            <a:r>
              <a:rPr lang="en-US"/>
              <a:t>CCCAACACCACBBCABCAB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What is my MSS? What is its score?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An Exercise</a:t>
            </a:r>
            <a:endParaRPr/>
          </a:p>
        </p:txBody>
      </p:sp>
      <p:sp>
        <p:nvSpPr>
          <p:cNvPr id="266" name="Google Shape;266;p4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Suppose I wanted to find the longest consecutive sequence of ‘A’s - what should my scoring system be?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6f46525c2_1_5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The Distribution</a:t>
            </a:r>
            <a:endParaRPr/>
          </a:p>
        </p:txBody>
      </p:sp>
      <p:sp>
        <p:nvSpPr>
          <p:cNvPr id="272" name="Google Shape;272;ge6f46525c2_1_50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 general, Karlin and Altschul (1990) proved a formula for the distribution of the MSS: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273" name="Google Shape;273;ge6f46525c2_1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125" y="2517800"/>
            <a:ext cx="1049655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6f46525c2_1_5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Math Details</a:t>
            </a:r>
            <a:endParaRPr/>
          </a:p>
        </p:txBody>
      </p:sp>
      <p:sp>
        <p:nvSpPr>
          <p:cNvPr id="279" name="Google Shape;279;ge6f46525c2_1_55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 math behind the proof is *complicated*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 intuition is not! We assume that in the limit of some very large sequence n, the maximal scoring sequence is a very *rare* event in an infinite process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This is modeled by a poisson distribution, and we ask the question: what is the probability that this distribution exceeds 0?</a:t>
            </a:r>
            <a:endParaRPr/>
          </a:p>
        </p:txBody>
      </p:sp>
      <p:pic>
        <p:nvPicPr>
          <p:cNvPr id="280" name="Google Shape;280;ge6f46525c2_1_55"/>
          <p:cNvPicPr preferRelativeResize="0"/>
          <p:nvPr/>
        </p:nvPicPr>
        <p:blipFill rotWithShape="1">
          <a:blip r:embed="rId3">
            <a:alphaModFix/>
          </a:blip>
          <a:srcRect t="81738"/>
          <a:stretch/>
        </p:blipFill>
        <p:spPr>
          <a:xfrm>
            <a:off x="920625" y="5325400"/>
            <a:ext cx="10496550" cy="81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e6f46525c2_1_6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 Comedic Interlude</a:t>
            </a:r>
            <a:endParaRPr/>
          </a:p>
        </p:txBody>
      </p:sp>
      <p:sp>
        <p:nvSpPr>
          <p:cNvPr id="286" name="Google Shape;286;ge6f46525c2_1_60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287" name="Google Shape;287;ge6f46525c2_1_60" descr="Piled Higher and Deep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38" y="1463850"/>
            <a:ext cx="11182133" cy="48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6f46525c2_1_6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But Wait, There’s More!</a:t>
            </a:r>
            <a:endParaRPr/>
          </a:p>
        </p:txBody>
      </p:sp>
      <p:sp>
        <p:nvSpPr>
          <p:cNvPr id="293" name="Google Shape;293;ge6f46525c2_1_65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One of the most important problems in computational biology is called sequence searching: given a sequence and a database of other sequences, which sequences are most “similar” to mine?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Many algorithms for doing this (which you can learn in 527), but suppose an algorithm spits out a similar looking sequence. How do you know if it is a significant match?</a:t>
            </a:r>
            <a:endParaRPr/>
          </a:p>
        </p:txBody>
      </p:sp>
      <p:pic>
        <p:nvPicPr>
          <p:cNvPr id="294" name="Google Shape;294;ge6f46525c2_1_65" descr="Difference between Global and Local Sequence Alignment"/>
          <p:cNvPicPr preferRelativeResize="0"/>
          <p:nvPr/>
        </p:nvPicPr>
        <p:blipFill rotWithShape="1">
          <a:blip r:embed="rId3">
            <a:alphaModFix/>
          </a:blip>
          <a:srcRect b="50915"/>
          <a:stretch/>
        </p:blipFill>
        <p:spPr>
          <a:xfrm>
            <a:off x="1954750" y="4350125"/>
            <a:ext cx="8282499" cy="22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6f46525c2_1_7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Pairwise Scoring Extensions</a:t>
            </a:r>
            <a:endParaRPr/>
          </a:p>
        </p:txBody>
      </p:sp>
      <p:sp>
        <p:nvSpPr>
          <p:cNvPr id="300" name="Google Shape;300;ge6f46525c2_1_70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We can analyze this model in a very similar way: simply use a pairwise scoring system! Let s_{i,j} be the score of matching i and j, and then ask: what is the probability/expected value/bound of seeing a particular pair of matched subsequences?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6f46525c2_1_7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Double Trouble</a:t>
            </a:r>
            <a:endParaRPr/>
          </a:p>
        </p:txBody>
      </p:sp>
      <p:sp>
        <p:nvSpPr>
          <p:cNvPr id="306" name="Google Shape;306;ge6f46525c2_1_75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An example: suppose a match is worth 1 point, and a mismatch is worth -1 points. Consider picture at the bottom. What is the associated score? What is the probability of getting such a score at random?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307" name="Google Shape;307;ge6f46525c2_1_75" descr="Difference between Global and Local Sequence Alignment"/>
          <p:cNvPicPr preferRelativeResize="0"/>
          <p:nvPr/>
        </p:nvPicPr>
        <p:blipFill rotWithShape="1">
          <a:blip r:embed="rId3">
            <a:alphaModFix/>
          </a:blip>
          <a:srcRect b="50915"/>
          <a:stretch/>
        </p:blipFill>
        <p:spPr>
          <a:xfrm>
            <a:off x="1954750" y="4350125"/>
            <a:ext cx="8282499" cy="22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Caveats</a:t>
            </a:r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body" idx="1"/>
          </p:nvPr>
        </p:nvSpPr>
        <p:spPr>
          <a:xfrm>
            <a:off x="575246" y="1463850"/>
            <a:ext cx="626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This talk will be *very* high level - I will skip many details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It is mainly an attempt to motivate you to think about how these concepts apply to real life situations</a:t>
            </a:r>
            <a:endParaRPr/>
          </a:p>
        </p:txBody>
      </p:sp>
      <p:pic>
        <p:nvPicPr>
          <p:cNvPr id="142" name="Google Shape;142;p2" descr="PHD Comics on Twitter: &amp;quot;How your presentation goes.  https://t.co/C7y9AGGiQs… &amp;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600" y="267250"/>
            <a:ext cx="4891925" cy="632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6f46525c2_1_8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BLAST</a:t>
            </a:r>
            <a:endParaRPr/>
          </a:p>
        </p:txBody>
      </p:sp>
      <p:sp>
        <p:nvSpPr>
          <p:cNvPr id="313" name="Google Shape;313;ge6f46525c2_1_80"/>
          <p:cNvSpPr txBox="1">
            <a:spLocks noGrp="1"/>
          </p:cNvSpPr>
          <p:nvPr>
            <p:ph type="body" idx="1"/>
          </p:nvPr>
        </p:nvSpPr>
        <p:spPr>
          <a:xfrm>
            <a:off x="575250" y="1463853"/>
            <a:ext cx="111873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This insight - the ability to estimate the probability of high scoring pairwise matches - is the </a:t>
            </a:r>
            <a:r>
              <a:rPr lang="en-US" b="1"/>
              <a:t>foundation </a:t>
            </a:r>
            <a:r>
              <a:rPr lang="en-US"/>
              <a:t>of much of modern computational protein biology!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It is a key component of the BLAST algorithm, a tool used by essentially every computational biology researcher.</a:t>
            </a:r>
            <a:endParaRPr/>
          </a:p>
        </p:txBody>
      </p:sp>
      <p:pic>
        <p:nvPicPr>
          <p:cNvPr id="314" name="Google Shape;314;ge6f46525c2_1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375325"/>
            <a:ext cx="106680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6f46525c2_1_8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Citations...</a:t>
            </a:r>
            <a:endParaRPr/>
          </a:p>
        </p:txBody>
      </p:sp>
      <p:sp>
        <p:nvSpPr>
          <p:cNvPr id="320" name="Google Shape;320;ge6f46525c2_1_85"/>
          <p:cNvSpPr txBox="1">
            <a:spLocks noGrp="1"/>
          </p:cNvSpPr>
          <p:nvPr>
            <p:ph type="body" idx="1"/>
          </p:nvPr>
        </p:nvSpPr>
        <p:spPr>
          <a:xfrm>
            <a:off x="575246" y="1463850"/>
            <a:ext cx="70257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90,000 citations is more than citations than most researchers get over their LIFETIMES…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...so yeah, the paper is pretty important</a:t>
            </a:r>
            <a:endParaRPr/>
          </a:p>
        </p:txBody>
      </p:sp>
      <p:pic>
        <p:nvPicPr>
          <p:cNvPr id="321" name="Google Shape;321;ge6f46525c2_1_85" descr="Saturday Morning Breakfast Cereal - Citations Need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375" y="1377800"/>
            <a:ext cx="4071450" cy="514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6f46525c2_1_9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The Point</a:t>
            </a:r>
            <a:endParaRPr/>
          </a:p>
        </p:txBody>
      </p:sp>
      <p:sp>
        <p:nvSpPr>
          <p:cNvPr id="327" name="Google Shape;327;ge6f46525c2_1_90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...is that you have learned many of the basic tools used to analyze these kinds of problems! All you need to do is apply them creatively.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What other kinds of questions could you ask and answer about the statistics of sequences and sequence matching?</a:t>
            </a:r>
            <a:endParaRPr/>
          </a:p>
        </p:txBody>
      </p:sp>
      <p:pic>
        <p:nvPicPr>
          <p:cNvPr id="328" name="Google Shape;328;ge6f46525c2_1_90" descr="Difference between Global and Local Sequence Alignment"/>
          <p:cNvPicPr preferRelativeResize="0"/>
          <p:nvPr/>
        </p:nvPicPr>
        <p:blipFill rotWithShape="1">
          <a:blip r:embed="rId3">
            <a:alphaModFix/>
          </a:blip>
          <a:srcRect b="50915"/>
          <a:stretch/>
        </p:blipFill>
        <p:spPr>
          <a:xfrm>
            <a:off x="1954750" y="4350125"/>
            <a:ext cx="8282499" cy="22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e6f46525c2_2_6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I was cheated...</a:t>
            </a:r>
            <a:endParaRPr/>
          </a:p>
        </p:txBody>
      </p:sp>
      <p:sp>
        <p:nvSpPr>
          <p:cNvPr id="334" name="Google Shape;334;ge6f46525c2_2_65"/>
          <p:cNvSpPr txBox="1">
            <a:spLocks noGrp="1"/>
          </p:cNvSpPr>
          <p:nvPr>
            <p:ph type="body" idx="1"/>
          </p:nvPr>
        </p:nvSpPr>
        <p:spPr>
          <a:xfrm>
            <a:off x="575245" y="1463850"/>
            <a:ext cx="58956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...where’s the AI/research part of the talk??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Most of the AI methods we use go beyond this course. If you are interested, take 545! But a preview...</a:t>
            </a:r>
            <a:endParaRPr/>
          </a:p>
        </p:txBody>
      </p:sp>
      <p:pic>
        <p:nvPicPr>
          <p:cNvPr id="335" name="Google Shape;335;ge6f46525c2_2_65" descr="xkcd: Machine Lear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4125" y="617138"/>
            <a:ext cx="4752625" cy="56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e6f46525c2_2_7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Mix in a Neural Net</a:t>
            </a:r>
            <a:endParaRPr/>
          </a:p>
        </p:txBody>
      </p:sp>
      <p:sp>
        <p:nvSpPr>
          <p:cNvPr id="341" name="Google Shape;341;ge6f46525c2_2_70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Most research has gone beyond basic sequence statistics. The community is largely interested in training large, deep neural networks to predict things about protein sequences!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6f46525c2_2_7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Mix in a Neural Net</a:t>
            </a:r>
            <a:endParaRPr/>
          </a:p>
        </p:txBody>
      </p:sp>
      <p:sp>
        <p:nvSpPr>
          <p:cNvPr id="347" name="Google Shape;347;ge6f46525c2_2_78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Most research has gone beyond basic sequence statistics. The community is largely interested in training large, deep neural networks to predict things about protein sequences!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6f46525c2_2_8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Mix in a Neural Net</a:t>
            </a:r>
            <a:endParaRPr/>
          </a:p>
        </p:txBody>
      </p:sp>
      <p:sp>
        <p:nvSpPr>
          <p:cNvPr id="353" name="Google Shape;353;ge6f46525c2_2_83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Most research has gone beyond basic sequence statistics. The community is largely interested in training large, deep neural networks to predict things about protein sequences!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6f46525c2_2_8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Mix in a Neural Net</a:t>
            </a:r>
            <a:endParaRPr/>
          </a:p>
        </p:txBody>
      </p:sp>
      <p:sp>
        <p:nvSpPr>
          <p:cNvPr id="359" name="Google Shape;359;ge6f46525c2_2_88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For example, the biggest news in the protein world was AlphaFold 2: a system to predict how proteins fold from their individual sequences</a:t>
            </a:r>
            <a:endParaRPr/>
          </a:p>
        </p:txBody>
      </p:sp>
      <p:pic>
        <p:nvPicPr>
          <p:cNvPr id="360" name="Google Shape;360;ge6f46525c2_2_88" descr="No photo description available."/>
          <p:cNvPicPr preferRelativeResize="0"/>
          <p:nvPr/>
        </p:nvPicPr>
        <p:blipFill rotWithShape="1">
          <a:blip r:embed="rId3">
            <a:alphaModFix/>
          </a:blip>
          <a:srcRect b="44243"/>
          <a:stretch/>
        </p:blipFill>
        <p:spPr>
          <a:xfrm>
            <a:off x="1092075" y="2910400"/>
            <a:ext cx="10153650" cy="382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e6f46525c2_2_99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Closer to Home...</a:t>
            </a:r>
            <a:endParaRPr/>
          </a:p>
        </p:txBody>
      </p:sp>
      <p:sp>
        <p:nvSpPr>
          <p:cNvPr id="366" name="Google Shape;366;ge6f46525c2_2_99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One of my upcoming research ideas is about using neural networks to </a:t>
            </a:r>
            <a:r>
              <a:rPr lang="en-US" i="1"/>
              <a:t>learn </a:t>
            </a:r>
            <a:r>
              <a:rPr lang="en-US"/>
              <a:t>the significance of matches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Instead of using computational/discrete approximations, can we train a model to </a:t>
            </a:r>
            <a:r>
              <a:rPr lang="en-US" i="1"/>
              <a:t>predict</a:t>
            </a:r>
            <a:r>
              <a:rPr lang="en-US"/>
              <a:t> the probability of seeing two sequences being matched?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e6f46525c2_2_10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Closer to Home...</a:t>
            </a:r>
            <a:endParaRPr/>
          </a:p>
        </p:txBody>
      </p:sp>
      <p:sp>
        <p:nvSpPr>
          <p:cNvPr id="372" name="Google Shape;372;ge6f46525c2_2_104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For example, certain coin flip sequence problems we’ve seen in this class have messy, recursive answers. Sometimes they have no closed formulas and we can only approximate them!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Wouldn’t it be nice to have a machine learning algorithm to do all the heavy theoretical work for us?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6f46525c2_1_11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Engagement</a:t>
            </a:r>
            <a:endParaRPr/>
          </a:p>
        </p:txBody>
      </p:sp>
      <p:sp>
        <p:nvSpPr>
          <p:cNvPr id="148" name="Google Shape;148;ge6f46525c2_1_111"/>
          <p:cNvSpPr txBox="1">
            <a:spLocks noGrp="1"/>
          </p:cNvSpPr>
          <p:nvPr>
            <p:ph type="body" idx="1"/>
          </p:nvPr>
        </p:nvSpPr>
        <p:spPr>
          <a:xfrm>
            <a:off x="575250" y="1463850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This talk will be much more fun if you engage and ask questions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Remember: if you aren’t asking questions for me, I will be asking questions to you</a:t>
            </a:r>
            <a:endParaRPr/>
          </a:p>
        </p:txBody>
      </p:sp>
      <p:pic>
        <p:nvPicPr>
          <p:cNvPr id="149" name="Google Shape;149;ge6f46525c2_1_111" descr="Piled Higher and Deep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213" y="3189050"/>
            <a:ext cx="8109578" cy="35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e6f46525c2_2_109"/>
          <p:cNvSpPr/>
          <p:nvPr/>
        </p:nvSpPr>
        <p:spPr>
          <a:xfrm>
            <a:off x="5898200" y="2631750"/>
            <a:ext cx="1797000" cy="1315800"/>
          </a:xfrm>
          <a:prstGeom prst="rect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e6f46525c2_2_109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Closer to Home...</a:t>
            </a:r>
            <a:endParaRPr/>
          </a:p>
        </p:txBody>
      </p:sp>
      <p:sp>
        <p:nvSpPr>
          <p:cNvPr id="379" name="Google Shape;379;ge6f46525c2_2_109"/>
          <p:cNvSpPr txBox="1">
            <a:spLocks noGrp="1"/>
          </p:cNvSpPr>
          <p:nvPr>
            <p:ph type="body" idx="1"/>
          </p:nvPr>
        </p:nvSpPr>
        <p:spPr>
          <a:xfrm>
            <a:off x="5696875" y="2759477"/>
            <a:ext cx="21957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Neural Network</a:t>
            </a:r>
            <a:endParaRPr/>
          </a:p>
        </p:txBody>
      </p:sp>
      <p:pic>
        <p:nvPicPr>
          <p:cNvPr id="380" name="Google Shape;380;ge6f46525c2_2_109" descr="Pairwise sequence alignment between Interleukin-6 proteins from human... |  Download Scientific Diagram"/>
          <p:cNvPicPr preferRelativeResize="0"/>
          <p:nvPr/>
        </p:nvPicPr>
        <p:blipFill rotWithShape="1">
          <a:blip r:embed="rId3">
            <a:alphaModFix/>
          </a:blip>
          <a:srcRect r="37362"/>
          <a:stretch/>
        </p:blipFill>
        <p:spPr>
          <a:xfrm>
            <a:off x="216725" y="2089900"/>
            <a:ext cx="4571751" cy="32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e6f46525c2_2_109"/>
          <p:cNvSpPr/>
          <p:nvPr/>
        </p:nvSpPr>
        <p:spPr>
          <a:xfrm>
            <a:off x="4788475" y="2980050"/>
            <a:ext cx="985800" cy="51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e6f46525c2_2_109"/>
          <p:cNvSpPr/>
          <p:nvPr/>
        </p:nvSpPr>
        <p:spPr>
          <a:xfrm>
            <a:off x="7820300" y="2980050"/>
            <a:ext cx="985800" cy="51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e6f46525c2_2_109"/>
          <p:cNvSpPr txBox="1">
            <a:spLocks noGrp="1"/>
          </p:cNvSpPr>
          <p:nvPr>
            <p:ph type="body" idx="1"/>
          </p:nvPr>
        </p:nvSpPr>
        <p:spPr>
          <a:xfrm>
            <a:off x="8931200" y="2631752"/>
            <a:ext cx="21957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85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Significant with probability &gt;0.99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6f46525c2_2_12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 Your Basics</a:t>
            </a:r>
            <a:endParaRPr/>
          </a:p>
        </p:txBody>
      </p:sp>
      <p:sp>
        <p:nvSpPr>
          <p:cNvPr id="390" name="Google Shape;390;ge6f46525c2_2_120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But in order to train such a model, we need DATA about the existing statistics of protein sequences…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...and in order to get DATA, we need to understand the underlying statistics ourselves! So don’t worry, understanding what we’ve learned in class is still very important!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6f46525c2_2_126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Recap</a:t>
            </a:r>
            <a:endParaRPr/>
          </a:p>
        </p:txBody>
      </p:sp>
      <p:sp>
        <p:nvSpPr>
          <p:cNvPr id="397" name="Google Shape;397;ge6f46525c2_2_126"/>
          <p:cNvSpPr txBox="1">
            <a:spLocks noGrp="1"/>
          </p:cNvSpPr>
          <p:nvPr>
            <p:ph type="body" idx="1"/>
          </p:nvPr>
        </p:nvSpPr>
        <p:spPr>
          <a:xfrm>
            <a:off x="575247" y="1463850"/>
            <a:ext cx="7583100" cy="4845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Discrete math shows up everywhere in research - especially in computational biology, because our genomes and our proteomes are fundamentally discrete objects!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Understanding the statistics of these sequences is a foundational area of research, and one that has led to many important computational and biological discoveries!</a:t>
            </a:r>
            <a:endParaRPr/>
          </a:p>
        </p:txBody>
      </p:sp>
      <p:pic>
        <p:nvPicPr>
          <p:cNvPr id="398" name="Google Shape;398;ge6f46525c2_2_126" descr="Saturday Morning Breakfast Cereal - Election Probabil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8025" y="210938"/>
            <a:ext cx="3405775" cy="64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6f46525c2_2_136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Any Questions?</a:t>
            </a:r>
            <a:endParaRPr/>
          </a:p>
        </p:txBody>
      </p:sp>
      <p:pic>
        <p:nvPicPr>
          <p:cNvPr id="404" name="Google Shape;404;ge6f46525c2_2_136" descr="xkcd: Social M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251" y="2523383"/>
            <a:ext cx="10035475" cy="35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6f46525c2_1_102"/>
          <p:cNvSpPr txBox="1">
            <a:spLocks noGrp="1"/>
          </p:cNvSpPr>
          <p:nvPr>
            <p:ph type="title"/>
          </p:nvPr>
        </p:nvSpPr>
        <p:spPr>
          <a:xfrm>
            <a:off x="1902775" y="3262680"/>
            <a:ext cx="6504300" cy="59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Quattrocento Sans"/>
              <a:buNone/>
            </a:pPr>
            <a:r>
              <a:rPr lang="en-US"/>
              <a:t>An Application in Computational Biology: Protein Sequence Statistics</a:t>
            </a:r>
            <a:endParaRPr/>
          </a:p>
        </p:txBody>
      </p:sp>
      <p:sp>
        <p:nvSpPr>
          <p:cNvPr id="155" name="Google Shape;155;ge6f46525c2_1_102"/>
          <p:cNvSpPr txBox="1">
            <a:spLocks noGrp="1"/>
          </p:cNvSpPr>
          <p:nvPr>
            <p:ph type="body" idx="1"/>
          </p:nvPr>
        </p:nvSpPr>
        <p:spPr>
          <a:xfrm>
            <a:off x="1902775" y="3931505"/>
            <a:ext cx="83454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</a:pPr>
            <a:r>
              <a:rPr lang="en-US" sz="1725"/>
              <a:t>Karlin, Samuel, and Stephen F. Altschul. "Methods for assessing the statistical significance of molecular sequence features by using general scoring schemes." Proceedings of the National Academy of Sciences 87.6 (1990): 2264-2268.</a:t>
            </a:r>
            <a:endParaRPr sz="172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6f46525c2_1_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 Coin Flip Problem</a:t>
            </a:r>
            <a:endParaRPr/>
          </a:p>
        </p:txBody>
      </p:sp>
      <p:sp>
        <p:nvSpPr>
          <p:cNvPr id="161" name="Google Shape;161;ge6f46525c2_1_5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Consider the following problem: I flip a coin n times with probability p of heads. What is the expected length of the </a:t>
            </a:r>
            <a:r>
              <a:rPr lang="en-US" i="1"/>
              <a:t>longest sequence </a:t>
            </a:r>
            <a:r>
              <a:rPr lang="en-US"/>
              <a:t>of heads?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We will consider this problem shortly, but first, some warm up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6f46525c2_1_1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Coin Flip Warm Up</a:t>
            </a:r>
            <a:endParaRPr/>
          </a:p>
        </p:txBody>
      </p:sp>
      <p:sp>
        <p:nvSpPr>
          <p:cNvPr id="167" name="Google Shape;167;ge6f46525c2_1_10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 flip a coin n times with probability p of heads. What is…</a:t>
            </a:r>
            <a:endParaRPr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...the distribution of the number of heads?</a:t>
            </a:r>
            <a:endParaRPr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...the probability that we see a sequence of only heads?</a:t>
            </a:r>
            <a:endParaRPr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...the expected number of runs of heads with length k?</a:t>
            </a:r>
            <a:endParaRPr/>
          </a:p>
        </p:txBody>
      </p:sp>
      <p:pic>
        <p:nvPicPr>
          <p:cNvPr id="168" name="Google Shape;168;ge6f46525c2_1_10" descr="2370: Prediction - explain xkc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050" y="3343873"/>
            <a:ext cx="7253900" cy="32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6f46525c2_1_1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Coin Flip Recursion</a:t>
            </a:r>
            <a:endParaRPr/>
          </a:p>
        </p:txBody>
      </p:sp>
      <p:sp>
        <p:nvSpPr>
          <p:cNvPr id="174" name="Google Shape;174;ge6f46525c2_1_15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What is the probability that we see a sequence of k consecutive heads?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6f46525c2_2_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Coin Flip Recursion</a:t>
            </a:r>
            <a:endParaRPr/>
          </a:p>
        </p:txBody>
      </p:sp>
      <p:sp>
        <p:nvSpPr>
          <p:cNvPr id="180" name="Google Shape;180;ge6f46525c2_2_3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What is the probability that we see a sequence of k consecutive heads?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f(j, m) be the probability of seeing such a sequence having already observed j consecutive heads with m flips remaining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UW-accents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1885</Words>
  <Application>Microsoft Office PowerPoint</Application>
  <PresentationFormat>Widescreen</PresentationFormat>
  <Paragraphs>185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Noto Sans Symbols</vt:lpstr>
      <vt:lpstr>Twentieth Century</vt:lpstr>
      <vt:lpstr>Quattrocento Sans</vt:lpstr>
      <vt:lpstr>Calibri</vt:lpstr>
      <vt:lpstr>Arial</vt:lpstr>
      <vt:lpstr>Integral</vt:lpstr>
      <vt:lpstr>Applications in Computational Biology and Explainable AI</vt:lpstr>
      <vt:lpstr>“Real Life”</vt:lpstr>
      <vt:lpstr>Caveats</vt:lpstr>
      <vt:lpstr>Engagement</vt:lpstr>
      <vt:lpstr>An Application in Computational Biology: Protein Sequence Statistics</vt:lpstr>
      <vt:lpstr>A Coin Flip Problem</vt:lpstr>
      <vt:lpstr>Coin Flip Warm Up</vt:lpstr>
      <vt:lpstr>Coin Flip Recursion</vt:lpstr>
      <vt:lpstr>Coin Flip Recursion</vt:lpstr>
      <vt:lpstr>Coin Flip Recursion</vt:lpstr>
      <vt:lpstr>Coin Flip Recursion</vt:lpstr>
      <vt:lpstr>A Coin Flip Problem</vt:lpstr>
      <vt:lpstr>A Coin Flip Problem</vt:lpstr>
      <vt:lpstr>A Coin Flip Problem</vt:lpstr>
      <vt:lpstr>So “Why Do We Care?”</vt:lpstr>
      <vt:lpstr>So “Why Do We Care?”</vt:lpstr>
      <vt:lpstr>High School Biology Refresher</vt:lpstr>
      <vt:lpstr>The Sequence Distribution </vt:lpstr>
      <vt:lpstr>Amino Acid Modeling</vt:lpstr>
      <vt:lpstr>Amino Acid Modeling</vt:lpstr>
      <vt:lpstr>An Example</vt:lpstr>
      <vt:lpstr>An Example</vt:lpstr>
      <vt:lpstr>An Exercise</vt:lpstr>
      <vt:lpstr>The Distribution</vt:lpstr>
      <vt:lpstr>Math Details</vt:lpstr>
      <vt:lpstr>A Comedic Interlude</vt:lpstr>
      <vt:lpstr>But Wait, There’s More!</vt:lpstr>
      <vt:lpstr>Pairwise Scoring Extensions</vt:lpstr>
      <vt:lpstr>Double Trouble</vt:lpstr>
      <vt:lpstr>BLAST</vt:lpstr>
      <vt:lpstr>Citations...</vt:lpstr>
      <vt:lpstr>The Point</vt:lpstr>
      <vt:lpstr>I was cheated...</vt:lpstr>
      <vt:lpstr>Mix in a Neural Net</vt:lpstr>
      <vt:lpstr>Mix in a Neural Net</vt:lpstr>
      <vt:lpstr>Mix in a Neural Net</vt:lpstr>
      <vt:lpstr>Mix in a Neural Net</vt:lpstr>
      <vt:lpstr>Closer to Home...</vt:lpstr>
      <vt:lpstr>Closer to Home...</vt:lpstr>
      <vt:lpstr>Closer to Home...</vt:lpstr>
      <vt:lpstr>Remember Your Basics</vt:lpstr>
      <vt:lpstr>A Recap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in Computational Biology and Explainable AI</dc:title>
  <dc:creator>rtweber2</dc:creator>
  <cp:lastModifiedBy>kushaljh</cp:lastModifiedBy>
  <cp:revision>1</cp:revision>
  <dcterms:created xsi:type="dcterms:W3CDTF">2021-06-01T00:54:01Z</dcterms:created>
  <dcterms:modified xsi:type="dcterms:W3CDTF">2021-08-16T05:03:58Z</dcterms:modified>
</cp:coreProperties>
</file>