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Masters/slideMaster3.xml" ContentType="application/vnd.openxmlformats-officedocument.presentationml.slideMaster+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41.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theme/theme6.xml" ContentType="application/vnd.openxmlformats-officedocument.them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31.xml" ContentType="application/vnd.openxmlformats-officedocument.presentationml.slide+xml"/>
  <Override PartName="/ppt/notesSlides/notesSlide42.xml" ContentType="application/vnd.openxmlformats-officedocument.presentationml.notesSlide+xml"/>
  <Override PartName="/ppt/slideLayouts/slideLayout15.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notesSlides/notesSlide40.xml" ContentType="application/vnd.openxmlformats-officedocument.presentationml.notesSlide+xml"/>
  <Default Extension="pdf" ContentType="application/pdf"/>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6" r:id="rId2"/>
    <p:sldMasterId id="2147483668" r:id="rId3"/>
    <p:sldMasterId id="2147483671" r:id="rId4"/>
  </p:sldMasterIdLst>
  <p:notesMasterIdLst>
    <p:notesMasterId r:id="rId64"/>
  </p:notesMasterIdLst>
  <p:handoutMasterIdLst>
    <p:handoutMasterId r:id="rId65"/>
  </p:handoutMasterIdLst>
  <p:sldIdLst>
    <p:sldId id="797" r:id="rId5"/>
    <p:sldId id="495" r:id="rId6"/>
    <p:sldId id="715" r:id="rId7"/>
    <p:sldId id="708" r:id="rId8"/>
    <p:sldId id="709" r:id="rId9"/>
    <p:sldId id="847" r:id="rId10"/>
    <p:sldId id="848" r:id="rId11"/>
    <p:sldId id="843" r:id="rId12"/>
    <p:sldId id="844" r:id="rId13"/>
    <p:sldId id="845" r:id="rId14"/>
    <p:sldId id="846" r:id="rId15"/>
    <p:sldId id="849" r:id="rId16"/>
    <p:sldId id="850" r:id="rId17"/>
    <p:sldId id="851" r:id="rId18"/>
    <p:sldId id="852" r:id="rId19"/>
    <p:sldId id="800" r:id="rId20"/>
    <p:sldId id="801" r:id="rId21"/>
    <p:sldId id="802" r:id="rId22"/>
    <p:sldId id="853" r:id="rId23"/>
    <p:sldId id="854" r:id="rId24"/>
    <p:sldId id="855" r:id="rId25"/>
    <p:sldId id="856" r:id="rId26"/>
    <p:sldId id="857" r:id="rId27"/>
    <p:sldId id="943" r:id="rId28"/>
    <p:sldId id="944" r:id="rId29"/>
    <p:sldId id="945" r:id="rId30"/>
    <p:sldId id="946" r:id="rId31"/>
    <p:sldId id="947" r:id="rId32"/>
    <p:sldId id="950" r:id="rId33"/>
    <p:sldId id="951" r:id="rId34"/>
    <p:sldId id="952" r:id="rId35"/>
    <p:sldId id="888" r:id="rId36"/>
    <p:sldId id="939" r:id="rId37"/>
    <p:sldId id="940" r:id="rId38"/>
    <p:sldId id="956" r:id="rId39"/>
    <p:sldId id="957" r:id="rId40"/>
    <p:sldId id="941" r:id="rId41"/>
    <p:sldId id="942" r:id="rId42"/>
    <p:sldId id="948" r:id="rId43"/>
    <p:sldId id="949" r:id="rId44"/>
    <p:sldId id="953" r:id="rId45"/>
    <p:sldId id="722" r:id="rId46"/>
    <p:sldId id="488" r:id="rId47"/>
    <p:sldId id="954" r:id="rId48"/>
    <p:sldId id="955" r:id="rId49"/>
    <p:sldId id="863" r:id="rId50"/>
    <p:sldId id="864" r:id="rId51"/>
    <p:sldId id="865" r:id="rId52"/>
    <p:sldId id="866" r:id="rId53"/>
    <p:sldId id="867" r:id="rId54"/>
    <p:sldId id="868" r:id="rId55"/>
    <p:sldId id="869" r:id="rId56"/>
    <p:sldId id="870" r:id="rId57"/>
    <p:sldId id="871" r:id="rId58"/>
    <p:sldId id="872" r:id="rId59"/>
    <p:sldId id="873" r:id="rId60"/>
    <p:sldId id="874" r:id="rId61"/>
    <p:sldId id="875" r:id="rId62"/>
    <p:sldId id="876"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B71D"/>
    <a:srgbClr val="FFC53C"/>
    <a:srgbClr val="932770"/>
    <a:srgbClr val="FFE292"/>
    <a:srgbClr val="FFAA37"/>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2462" autoAdjust="0"/>
    <p:restoredTop sz="79109" autoAdjust="0"/>
  </p:normalViewPr>
  <p:slideViewPr>
    <p:cSldViewPr snapToGrid="0" snapToObjects="1">
      <p:cViewPr varScale="1">
        <p:scale>
          <a:sx n="90" d="100"/>
          <a:sy n="90" d="100"/>
        </p:scale>
        <p:origin x="-9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96B73E-E990-8446-B61D-3FC9A4B7A912}" type="datetimeFigureOut">
              <a:rPr lang="en-US" smtClean="0"/>
              <a:pPr/>
              <a:t>5/29/13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B4FA55-EFED-7C43-B752-3AC287E1728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1D94C0-3C7C-C840-825D-C77EDF219993}" type="datetimeFigureOut">
              <a:rPr lang="en-US" smtClean="0"/>
              <a:pPr/>
              <a:t>5/29/13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9A4BE-24DA-C04A-A0E4-24A2C79C8DE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84454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is an example, for that input image, comparison</a:t>
            </a:r>
            <a:r>
              <a:rPr lang="en-US" baseline="0" dirty="0" smtClean="0"/>
              <a:t> of the eyes area yields those nearest neighbors. You can see how the eyes are more or less similar.</a:t>
            </a:r>
          </a:p>
          <a:p>
            <a:r>
              <a:rPr lang="en-US" baseline="0" dirty="0" smtClean="0"/>
              <a:t> The next example is for mouth, and the final one for hair.</a:t>
            </a:r>
            <a:endParaRPr lang="en-US" dirty="0" smtClean="0"/>
          </a:p>
          <a:p>
            <a:r>
              <a:rPr lang="en-US" dirty="0" smtClean="0"/>
              <a:t>Stabilize the hair shape</a:t>
            </a:r>
            <a:r>
              <a:rPr lang="en-US" baseline="0" dirty="0" smtClean="0"/>
              <a:t> . not the color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D82D33F-44F3-C341-9694-CF9606E5D12D}"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E69A4BE-24DA-C04A-A0E4-24A2C79C8DE2}"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E69A4BE-24DA-C04A-A0E4-24A2C79C8DE2}"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E69A4BE-24DA-C04A-A0E4-24A2C79C8DE2}"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an example of a transition that we generated from this guys collection. we chose those two pictures as endpoints and found the optimal path between them</a:t>
            </a:r>
          </a:p>
          <a:p>
            <a:r>
              <a:rPr lang="en-US" baseline="0" dirty="0" smtClean="0"/>
              <a:t>note the </a:t>
            </a:r>
            <a:r>
              <a:rPr lang="en-US" baseline="0" dirty="0" err="1" smtClean="0"/>
              <a:t>continious</a:t>
            </a:r>
            <a:r>
              <a:rPr lang="en-US" baseline="0" dirty="0" smtClean="0"/>
              <a:t> changes in the forehead as well as mouth expression and stable eyes. </a:t>
            </a:r>
          </a:p>
          <a:p>
            <a:endParaRPr lang="en-US" dirty="0"/>
          </a:p>
        </p:txBody>
      </p:sp>
      <p:sp>
        <p:nvSpPr>
          <p:cNvPr id="4" name="Slide Number Placeholder 3"/>
          <p:cNvSpPr>
            <a:spLocks noGrp="1"/>
          </p:cNvSpPr>
          <p:nvPr>
            <p:ph type="sldNum" sz="quarter" idx="10"/>
          </p:nvPr>
        </p:nvSpPr>
        <p:spPr/>
        <p:txBody>
          <a:bodyPr/>
          <a:lstStyle/>
          <a:p>
            <a:fld id="{9D82D33F-44F3-C341-9694-CF9606E5D12D}"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new slide --- show stack of images of </a:t>
            </a:r>
            <a:r>
              <a:rPr lang="en-US" baseline="0" dirty="0" err="1" smtClean="0"/>
              <a:t>Geoge</a:t>
            </a:r>
            <a:r>
              <a:rPr lang="en-US" baseline="0" dirty="0" smtClean="0"/>
              <a:t> images. </a:t>
            </a:r>
          </a:p>
          <a:p>
            <a:r>
              <a:rPr lang="en-US" baseline="0" dirty="0" smtClean="0"/>
              <a:t>My goal is still to solve optical flow for these two images.</a:t>
            </a:r>
          </a:p>
          <a:p>
            <a:r>
              <a:rPr lang="en-US" baseline="0" dirty="0" smtClean="0"/>
              <a:t>Now we have tons of photos of </a:t>
            </a:r>
            <a:r>
              <a:rPr lang="en-US" baseline="0" dirty="0" err="1" smtClean="0"/>
              <a:t>george</a:t>
            </a:r>
            <a:r>
              <a:rPr lang="en-US" baseline="0" dirty="0" smtClean="0"/>
              <a:t> bush to help with that problem.</a:t>
            </a:r>
          </a:p>
          <a:p>
            <a:endParaRPr lang="en-US" baseline="0" dirty="0" smtClean="0"/>
          </a:p>
          <a:p>
            <a:r>
              <a:rPr lang="en-US" baseline="0" dirty="0" smtClean="0"/>
              <a:t>X – axis caption </a:t>
            </a:r>
          </a:p>
          <a:p>
            <a:r>
              <a:rPr lang="en-US" baseline="0" dirty="0" smtClean="0"/>
              <a:t>Y – axis caption</a:t>
            </a:r>
          </a:p>
          <a:p>
            <a:endParaRPr lang="en-US" baseline="0" dirty="0" smtClean="0"/>
          </a:p>
          <a:p>
            <a:r>
              <a:rPr lang="en-US" baseline="0" dirty="0" smtClean="0"/>
              <a:t>Stack all the rows to one column. </a:t>
            </a:r>
          </a:p>
          <a:p>
            <a:endParaRPr lang="en-US" baseline="0" dirty="0" smtClean="0"/>
          </a:p>
          <a:p>
            <a:r>
              <a:rPr lang="en-US" baseline="0" dirty="0" smtClean="0"/>
              <a:t>Go back and forth between that and the neutralized version.   Do an animation (not manual)</a:t>
            </a:r>
          </a:p>
          <a:p>
            <a:endParaRPr lang="en-US" baseline="0" dirty="0" smtClean="0"/>
          </a:p>
          <a:p>
            <a:r>
              <a:rPr lang="en-US" baseline="0" dirty="0" smtClean="0"/>
              <a:t>Why does this happen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E69A4BE-24DA-C04A-A0E4-24A2C79C8DE2}"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Look for example on the second image  when I switch between the two representations.  </a:t>
            </a:r>
          </a:p>
        </p:txBody>
      </p:sp>
      <p:sp>
        <p:nvSpPr>
          <p:cNvPr id="4" name="Slide Number Placeholder 3"/>
          <p:cNvSpPr>
            <a:spLocks noGrp="1"/>
          </p:cNvSpPr>
          <p:nvPr>
            <p:ph type="sldNum" sz="quarter" idx="10"/>
          </p:nvPr>
        </p:nvSpPr>
        <p:spPr/>
        <p:txBody>
          <a:bodyPr/>
          <a:lstStyle/>
          <a:p>
            <a:fld id="{AE69A4BE-24DA-C04A-A0E4-24A2C79C8DE2}"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let me take you back to my slide with the phenomena that expression can be normalized. It is like we brought Bush to a lab. Made him rigid and now we can actually use perhaps photometric stereo ? How ? Let me elaborate a bit about photometric stereo </a:t>
            </a:r>
          </a:p>
        </p:txBody>
      </p:sp>
      <p:sp>
        <p:nvSpPr>
          <p:cNvPr id="4" name="Slide Number Placeholder 3"/>
          <p:cNvSpPr>
            <a:spLocks noGrp="1"/>
          </p:cNvSpPr>
          <p:nvPr>
            <p:ph type="sldNum" sz="quarter" idx="10"/>
          </p:nvPr>
        </p:nvSpPr>
        <p:spPr/>
        <p:txBody>
          <a:bodyPr/>
          <a:lstStyle/>
          <a:p>
            <a:fld id="{AE69A4BE-24DA-C04A-A0E4-24A2C79C8DE2}"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 with “why am I describing</a:t>
            </a:r>
            <a:r>
              <a:rPr lang="en-US" baseline="0" dirty="0" smtClean="0"/>
              <a:t> that” … because this is a way to reconstruct the 3d shape.</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and I really</a:t>
            </a:r>
            <a:r>
              <a:rPr lang="en-US" baseline="0" dirty="0" smtClean="0"/>
              <a:t> want you to appreciate that result</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we</a:t>
            </a:r>
            <a:r>
              <a:rPr lang="en-US" baseline="0" dirty="0" smtClean="0"/>
              <a:t> can do it for anyone! Just from the photos. </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that show… here what we get with cross</a:t>
            </a:r>
            <a:r>
              <a:rPr lang="en-US" baseline="0" dirty="0" smtClean="0"/>
              <a:t> dissolve…</a:t>
            </a:r>
          </a:p>
          <a:p>
            <a:r>
              <a:rPr lang="en-US" baseline="0" dirty="0" smtClean="0"/>
              <a:t>And here what we get with </a:t>
            </a:r>
          </a:p>
          <a:p>
            <a:r>
              <a:rPr lang="en-US" baseline="0" dirty="0" smtClean="0"/>
              <a:t>Show pair of images. Of bush. </a:t>
            </a:r>
            <a:r>
              <a:rPr lang="en-US" baseline="0" dirty="0" err="1" smtClean="0"/>
              <a:t>morpjed</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Final result that summarizes the whole method. Automatic selection of photos and transitions between them .</a:t>
            </a:r>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All invited to try…</a:t>
            </a:r>
          </a:p>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 here goes</a:t>
            </a:r>
            <a:r>
              <a:rPr lang="en-US" sz="1200" kern="1200" baseline="0" dirty="0" smtClean="0">
                <a:solidFill>
                  <a:schemeClr val="tx1"/>
                </a:solidFill>
                <a:latin typeface="+mn-lt"/>
                <a:ea typeface="+mn-ea"/>
                <a:cs typeface="+mn-cs"/>
              </a:rPr>
              <a:t> Google’s promo of Face Movies…</a:t>
            </a:r>
          </a:p>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Adtiya</a:t>
            </a:r>
            <a:r>
              <a:rPr lang="en-US" dirty="0" smtClean="0"/>
              <a:t> is controlling a different person. Just by doing nearest neighbor</a:t>
            </a:r>
            <a:r>
              <a:rPr lang="en-US" baseline="0" dirty="0" smtClean="0"/>
              <a:t> …</a:t>
            </a:r>
          </a:p>
          <a:p>
            <a:r>
              <a:rPr lang="en-US" baseline="0" dirty="0" smtClean="0"/>
              <a:t>A new way to SEARCH huge collection of photos… </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transitions are possible. But we discovered that actually the simplest one produces physical motion.</a:t>
            </a:r>
          </a:p>
          <a:p>
            <a:r>
              <a:rPr lang="en-US" sz="1200" kern="1200" baseline="0" dirty="0" smtClean="0">
                <a:solidFill>
                  <a:schemeClr val="tx1"/>
                </a:solidFill>
                <a:latin typeface="+mn-lt"/>
                <a:ea typeface="+mn-ea"/>
                <a:cs typeface="+mn-cs"/>
              </a:rPr>
              <a:t>What you saw in the previous examples (and </a:t>
            </a:r>
            <a:r>
              <a:rPr lang="en-US" sz="1200" kern="1200" baseline="0" dirty="0" err="1" smtClean="0">
                <a:solidFill>
                  <a:schemeClr val="tx1"/>
                </a:solidFill>
                <a:latin typeface="+mn-lt"/>
                <a:ea typeface="+mn-ea"/>
                <a:cs typeface="+mn-cs"/>
              </a:rPr>
              <a:t>google</a:t>
            </a:r>
            <a:r>
              <a:rPr lang="en-US" sz="1200" kern="1200" baseline="0" dirty="0" smtClean="0">
                <a:solidFill>
                  <a:schemeClr val="tx1"/>
                </a:solidFill>
                <a:latin typeface="+mn-lt"/>
                <a:ea typeface="+mn-ea"/>
                <a:cs typeface="+mn-cs"/>
              </a:rPr>
              <a:t> movie) it was linear interpolation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Most of us are photographed thousands of times over our lives,</a:t>
            </a:r>
            <a:r>
              <a:rPr lang="en-US" baseline="0" dirty="0" smtClean="0"/>
              <a:t> and our photo collections are usually very big spanning many years and events.</a:t>
            </a:r>
            <a:endParaRPr lang="en-US" dirty="0"/>
          </a:p>
        </p:txBody>
      </p:sp>
      <p:sp>
        <p:nvSpPr>
          <p:cNvPr id="4" name="Slide Number Placeholder 3"/>
          <p:cNvSpPr>
            <a:spLocks noGrp="1"/>
          </p:cNvSpPr>
          <p:nvPr>
            <p:ph type="sldNum" sz="quarter" idx="10"/>
          </p:nvPr>
        </p:nvSpPr>
        <p:spPr/>
        <p:txBody>
          <a:bodyPr/>
          <a:lstStyle/>
          <a:p>
            <a:fld id="{9D82D33F-44F3-C341-9694-CF9606E5D12D}"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Linear interpolation or in that context is known as the cross dissolve means the following. </a:t>
            </a:r>
          </a:p>
          <a:p>
            <a:r>
              <a:rPr lang="en-US" baseline="0" dirty="0" smtClean="0"/>
              <a:t>It means that we </a:t>
            </a:r>
            <a:r>
              <a:rPr lang="en-US" baseline="0" dirty="0" err="1" smtClean="0"/>
              <a:t>simultaniously</a:t>
            </a:r>
            <a:r>
              <a:rPr lang="en-US" baseline="0" dirty="0" smtClean="0"/>
              <a:t> fade out one image while fading in the other image and adding them together. </a:t>
            </a:r>
          </a:p>
          <a:p>
            <a:r>
              <a:rPr lang="en-US" baseline="0" dirty="0" smtClean="0"/>
              <a:t>Why would this produce motion?</a:t>
            </a:r>
          </a:p>
          <a:p>
            <a:endParaRPr lang="en-US" baseline="0" dirty="0" smtClean="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Note how the nose moves and the mouth . And it turns out the similar analysis applies to lighting as well. We have  a proof in the paper</a:t>
            </a:r>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a:t>
            </a:r>
            <a:r>
              <a:rPr lang="en-US" baseline="0" dirty="0" smtClean="0"/>
              <a:t> the </a:t>
            </a:r>
            <a:r>
              <a:rPr lang="en-US" baseline="0" dirty="0" err="1" smtClean="0"/>
              <a:t>dge</a:t>
            </a:r>
            <a:r>
              <a:rPr lang="en-US" baseline="0" dirty="0" smtClean="0"/>
              <a:t> map superimposed. Canny…</a:t>
            </a:r>
            <a:endParaRPr lang="en-US" dirty="0" smtClean="0"/>
          </a:p>
          <a:p>
            <a:endParaRPr lang="en-US" dirty="0" smtClean="0"/>
          </a:p>
          <a:p>
            <a:endParaRPr lang="en-US" dirty="0" smtClean="0"/>
          </a:p>
          <a:p>
            <a:endParaRPr lang="en-US" dirty="0" smtClean="0"/>
          </a:p>
          <a:p>
            <a:r>
              <a:rPr lang="en-US" dirty="0" smtClean="0"/>
              <a:t>Essentially Image can be</a:t>
            </a:r>
            <a:r>
              <a:rPr lang="en-US" baseline="0" dirty="0" smtClean="0"/>
              <a:t> considered as a collection of edges. When the intensity goes between light to dark and back to light for example. And there are edges at different frequencies. There are edges at lower freq – meaning that it is more smooth and higher freq mean that sharper edges.</a:t>
            </a:r>
          </a:p>
          <a:p>
            <a:endParaRPr lang="en-US" baseline="0" dirty="0" smtClean="0"/>
          </a:p>
          <a:p>
            <a:r>
              <a:rPr lang="en-US" baseline="0" dirty="0" smtClean="0"/>
              <a:t>If we can figure out how the edges move we can understand how the face moves. </a:t>
            </a:r>
          </a:p>
          <a:p>
            <a:r>
              <a:rPr lang="en-US" dirty="0" smtClean="0"/>
              <a:t>So lets take an edge</a:t>
            </a:r>
            <a:r>
              <a:rPr lang="en-US" baseline="0" dirty="0" smtClean="0"/>
              <a:t>, a </a:t>
            </a:r>
            <a:r>
              <a:rPr lang="en-US" baseline="0" dirty="0" err="1" smtClean="0"/>
              <a:t>zoomin</a:t>
            </a:r>
            <a:r>
              <a:rPr lang="en-US" baseline="0" dirty="0" smtClean="0"/>
              <a:t> on that edge will look like this</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will horizontally translate the</a:t>
            </a:r>
            <a:r>
              <a:rPr lang="en-US" baseline="0" dirty="0" smtClean="0"/>
              <a:t> image we will get the following edge in the same location. </a:t>
            </a:r>
          </a:p>
          <a:p>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 are the</a:t>
            </a:r>
            <a:r>
              <a:rPr lang="en-US" baseline="0" dirty="0" smtClean="0"/>
              <a:t> two edges</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the key insight is that an edge can be approximated with a sine. And once you approximate that with a sine you can actually prove things. and that wasn’t realized that </a:t>
            </a:r>
            <a:r>
              <a:rPr lang="en-US" baseline="0" dirty="0" err="1" smtClean="0"/>
              <a:t>apporixmation</a:t>
            </a:r>
            <a:r>
              <a:rPr lang="en-US" baseline="0" dirty="0" smtClean="0"/>
              <a:t> and what can be derived from it.</a:t>
            </a:r>
          </a:p>
          <a:p>
            <a:r>
              <a:rPr lang="en-US" baseline="0" dirty="0" smtClean="0"/>
              <a:t>Now, the derivation is trivial …</a:t>
            </a:r>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baseline="0" dirty="0" smtClean="0"/>
          </a:p>
          <a:p>
            <a:r>
              <a:rPr lang="en-US" baseline="0" dirty="0" smtClean="0"/>
              <a:t>A cross dissolve of a sine with a shifted sine will produce motion</a:t>
            </a:r>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“sine not a non linear…”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Because it is another sine. And there are two parameters. C and </a:t>
            </a:r>
            <a:r>
              <a:rPr lang="en-US" baseline="0" dirty="0" err="1" smtClean="0"/>
              <a:t>k</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 is the amplitude, or the contrast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 is the speed of motion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there are expressions for them. </a:t>
            </a:r>
          </a:p>
          <a:p>
            <a:r>
              <a:rPr lang="en-US" baseline="0" dirty="0" smtClean="0"/>
              <a:t>So lets ignore </a:t>
            </a:r>
            <a:r>
              <a:rPr lang="en-US" baseline="0" dirty="0" err="1" smtClean="0"/>
              <a:t>c</a:t>
            </a:r>
            <a:r>
              <a:rPr lang="en-US" baseline="0" dirty="0" smtClean="0"/>
              <a:t> and just consider </a:t>
            </a:r>
            <a:r>
              <a:rPr lang="en-US" baseline="0" dirty="0" err="1" smtClean="0"/>
              <a:t>k</a:t>
            </a:r>
            <a:r>
              <a:rPr lang="en-US" baseline="0" dirty="0" smtClean="0"/>
              <a:t> – the speed</a:t>
            </a:r>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take a larger phase shift to see the effect of the speed</a:t>
            </a:r>
          </a:p>
          <a:p>
            <a:r>
              <a:rPr lang="en-US" dirty="0" smtClean="0"/>
              <a:t>The</a:t>
            </a:r>
            <a:r>
              <a:rPr lang="en-US" baseline="0" dirty="0" smtClean="0"/>
              <a:t> edge moves faster.</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rotation and lighting… but don’t</a:t>
            </a:r>
            <a:r>
              <a:rPr lang="en-US" baseline="0" dirty="0" smtClean="0"/>
              <a:t> explain</a:t>
            </a:r>
            <a:endParaRPr lang="en-US" dirty="0" smtClean="0"/>
          </a:p>
          <a:p>
            <a:r>
              <a:rPr lang="en-US" dirty="0" smtClean="0"/>
              <a:t>Same framework… </a:t>
            </a:r>
          </a:p>
          <a:p>
            <a:endParaRPr lang="en-US" dirty="0" smtClean="0"/>
          </a:p>
          <a:p>
            <a:endParaRPr lang="en-US" dirty="0" smtClean="0"/>
          </a:p>
          <a:p>
            <a:r>
              <a:rPr lang="en-US" dirty="0" smtClean="0"/>
              <a:t>And</a:t>
            </a:r>
            <a:r>
              <a:rPr lang="en-US" baseline="0" dirty="0" smtClean="0"/>
              <a:t> it is easy to derive a parametric expression for the speed. And when we plot it for different phase shift we get this plot. Take a look on the red curve. The </a:t>
            </a:r>
            <a:r>
              <a:rPr lang="en-US" baseline="0" dirty="0" err="1" smtClean="0"/>
              <a:t>behavious</a:t>
            </a:r>
            <a:r>
              <a:rPr lang="en-US" baseline="0" dirty="0" smtClean="0"/>
              <a:t> that comes out naturally from cross dissolve is slow in in the beginning then go fast and then slow out again. This is actually a rule of thumb that is known to animators for more than a century, that this is the way animation should be since it will be more realistic, and they have the same curve. And we have shown why that happens and how to make it.</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Thanks to face tagging and face recognition advancement all of us can now easily process them and extract collection of a person. That collection is pretty amazing but it’s huge and very difficult to browse, so what one can do is to </a:t>
            </a:r>
            <a:endParaRPr lang="en-US" dirty="0" smtClean="0"/>
          </a:p>
        </p:txBody>
      </p:sp>
      <p:sp>
        <p:nvSpPr>
          <p:cNvPr id="4" name="Slide Number Placeholder 3"/>
          <p:cNvSpPr>
            <a:spLocks noGrp="1"/>
          </p:cNvSpPr>
          <p:nvPr>
            <p:ph type="sldNum" sz="quarter" idx="10"/>
          </p:nvPr>
        </p:nvSpPr>
        <p:spPr/>
        <p:txBody>
          <a:bodyPr/>
          <a:lstStyle/>
          <a:p>
            <a:fld id="{9D82D33F-44F3-C341-9694-CF9606E5D12D}"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move</a:t>
            </a:r>
            <a:r>
              <a:rPr lang="en-US" baseline="0" dirty="0" smtClean="0"/>
              <a:t> less </a:t>
            </a:r>
            <a:r>
              <a:rPr lang="en-US" baseline="0" dirty="0" err="1" smtClean="0">
                <a:sym typeface="Wingdings"/>
              </a:rPr>
              <a:t></a:t>
            </a:r>
            <a:r>
              <a:rPr lang="en-US" baseline="0" dirty="0" smtClean="0">
                <a:sym typeface="Wingdings"/>
              </a:rPr>
              <a:t> </a:t>
            </a:r>
          </a:p>
          <a:p>
            <a:r>
              <a:rPr lang="en-US" baseline="0" dirty="0" smtClean="0">
                <a:sym typeface="Wingdings"/>
              </a:rPr>
              <a:t>Image of sharp edge. Smooth edge..</a:t>
            </a:r>
            <a:endParaRPr lang="en-US" dirty="0" smtClean="0"/>
          </a:p>
          <a:p>
            <a:endParaRPr lang="en-US" dirty="0" smtClean="0"/>
          </a:p>
          <a:p>
            <a:endParaRPr lang="en-US" dirty="0" smtClean="0"/>
          </a:p>
          <a:p>
            <a:endParaRPr lang="en-US" dirty="0" smtClean="0"/>
          </a:p>
          <a:p>
            <a:r>
              <a:rPr lang="en-US" dirty="0" smtClean="0"/>
              <a:t>Ok when does it work?</a:t>
            </a:r>
            <a:r>
              <a:rPr lang="en-US" baseline="0" dirty="0" smtClean="0"/>
              <a:t> It works when edges are more or less the same frequency.</a:t>
            </a:r>
          </a:p>
          <a:p>
            <a:r>
              <a:rPr lang="en-US" baseline="0" dirty="0" smtClean="0"/>
              <a:t>and the distance that an edge can move depends on the frequency of the edge.</a:t>
            </a:r>
          </a:p>
          <a:p>
            <a:r>
              <a:rPr lang="en-US" baseline="0" dirty="0" err="1" smtClean="0"/>
              <a:t>Sharped</a:t>
            </a:r>
            <a:r>
              <a:rPr lang="en-US" baseline="0" dirty="0" smtClean="0"/>
              <a:t> edges can move less and smoother edge move a lot.</a:t>
            </a:r>
          </a:p>
          <a:p>
            <a:r>
              <a:rPr lang="en-US" baseline="0" dirty="0" smtClean="0"/>
              <a:t>And lets see how it looks on images </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Works for rotations..</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a:t>
            </a:r>
            <a:r>
              <a:rPr lang="en-US" baseline="0" dirty="0" smtClean="0"/>
              <a:t> derivation… cosine…</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Given such an unstructured</a:t>
            </a:r>
            <a:r>
              <a:rPr lang="en-US" baseline="0" dirty="0" smtClean="0"/>
              <a:t> </a:t>
            </a:r>
            <a:r>
              <a:rPr lang="en-US" baseline="0" dirty="0" err="1" smtClean="0"/>
              <a:t>colleciton</a:t>
            </a:r>
            <a:r>
              <a:rPr lang="en-US" baseline="0" dirty="0" smtClean="0"/>
              <a:t> the first thing we would like to do is to register the photos. We first detect the face in each photo and the </a:t>
            </a:r>
            <a:r>
              <a:rPr lang="en-US" baseline="0" dirty="0" err="1" smtClean="0"/>
              <a:t>fiducial</a:t>
            </a:r>
            <a:r>
              <a:rPr lang="en-US" baseline="0" dirty="0" smtClean="0"/>
              <a:t> points (corners of the mouth, eyes, nose ) . These two components we just use existing methods, we then </a:t>
            </a:r>
            <a:endParaRPr lang="en-US" dirty="0"/>
          </a:p>
        </p:txBody>
      </p:sp>
      <p:sp>
        <p:nvSpPr>
          <p:cNvPr id="4" name="Slide Number Placeholder 3"/>
          <p:cNvSpPr>
            <a:spLocks noGrp="1"/>
          </p:cNvSpPr>
          <p:nvPr>
            <p:ph type="sldNum" sz="quarter" idx="10"/>
          </p:nvPr>
        </p:nvSpPr>
        <p:spPr/>
        <p:txBody>
          <a:bodyPr/>
          <a:lstStyle/>
          <a:p>
            <a:fld id="{AE69A4BE-24DA-C04A-A0E4-24A2C79C8DE2}" type="slidenum">
              <a:rPr lang="en-US" smtClean="0">
                <a:solidFill>
                  <a:prstClr val="black"/>
                </a:solidFill>
              </a:rPr>
              <a:pPr/>
              <a:t>9</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898741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Let say we can fix or </a:t>
            </a:r>
            <a:r>
              <a:rPr lang="en-US" dirty="0" err="1" smtClean="0"/>
              <a:t>apporoximately</a:t>
            </a:r>
            <a:r>
              <a:rPr lang="en-US" dirty="0" smtClean="0"/>
              <a:t> fix for the pose ,</a:t>
            </a:r>
            <a:r>
              <a:rPr lang="en-US" baseline="0" dirty="0" smtClean="0"/>
              <a:t> and I will skip the details here but we do it automatically.</a:t>
            </a:r>
          </a:p>
          <a:p>
            <a:r>
              <a:rPr lang="en-US" baseline="0" dirty="0" smtClean="0"/>
              <a:t>and correct the face to be in an approximately frontal position. </a:t>
            </a:r>
          </a:p>
          <a:p>
            <a:r>
              <a:rPr lang="en-US" baseline="0" dirty="0" smtClean="0"/>
              <a:t>So we still have the expression change and the lighting.</a:t>
            </a:r>
          </a:p>
          <a:p>
            <a:endParaRPr lang="en-US" baseline="0" dirty="0" smtClean="0"/>
          </a:p>
        </p:txBody>
      </p:sp>
      <p:sp>
        <p:nvSpPr>
          <p:cNvPr id="4" name="Slide Number Placeholder 3"/>
          <p:cNvSpPr>
            <a:spLocks noGrp="1"/>
          </p:cNvSpPr>
          <p:nvPr>
            <p:ph type="sldNum" sz="quarter" idx="10"/>
          </p:nvPr>
        </p:nvSpPr>
        <p:spPr/>
        <p:txBody>
          <a:bodyPr/>
          <a:lstStyle/>
          <a:p>
            <a:fld id="{AE69A4BE-24DA-C04A-A0E4-24A2C79C8DE2}"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descriptors</a:t>
            </a:r>
            <a:r>
              <a:rPr lang="en-US" baseline="0" dirty="0" smtClean="0"/>
              <a:t> that are called local binary patterns or LBP which in recent years shown to be very effective for face recognition, by themselves or in combination with </a:t>
            </a:r>
            <a:r>
              <a:rPr lang="en-US" baseline="0" dirty="0" err="1" smtClean="0"/>
              <a:t>HoG</a:t>
            </a:r>
            <a:r>
              <a:rPr lang="en-US" baseline="0" dirty="0" smtClean="0"/>
              <a:t> (histograms of gradients). I will describe the basic idea here and we have more details in the paper how we actually do it. </a:t>
            </a:r>
          </a:p>
          <a:p>
            <a:r>
              <a:rPr lang="en-US" baseline="0" dirty="0" smtClean="0"/>
              <a:t>So, for each pixel in the image we look at a neighborhood around it, and the pixels intensity acts as a threshold, so in that case it is 120 so everything above that number will become 1 and below will become 0 </a:t>
            </a:r>
            <a:endParaRPr lang="en-US" dirty="0"/>
          </a:p>
        </p:txBody>
      </p:sp>
      <p:sp>
        <p:nvSpPr>
          <p:cNvPr id="4" name="Slide Number Placeholder 3"/>
          <p:cNvSpPr>
            <a:spLocks noGrp="1"/>
          </p:cNvSpPr>
          <p:nvPr>
            <p:ph type="sldNum" sz="quarter" idx="10"/>
          </p:nvPr>
        </p:nvSpPr>
        <p:spPr/>
        <p:txBody>
          <a:bodyPr/>
          <a:lstStyle/>
          <a:p>
            <a:fld id="{9D82D33F-44F3-C341-9694-CF9606E5D12D}"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a:t>
            </a:r>
            <a:r>
              <a:rPr lang="en-US" baseline="0" dirty="0" smtClean="0"/>
              <a:t> produces a binary code that is then converted to an integer.</a:t>
            </a:r>
            <a:endParaRPr lang="en-US" dirty="0"/>
          </a:p>
        </p:txBody>
      </p:sp>
      <p:sp>
        <p:nvSpPr>
          <p:cNvPr id="4" name="Slide Number Placeholder 3"/>
          <p:cNvSpPr>
            <a:spLocks noGrp="1"/>
          </p:cNvSpPr>
          <p:nvPr>
            <p:ph type="sldNum" sz="quarter" idx="10"/>
          </p:nvPr>
        </p:nvSpPr>
        <p:spPr/>
        <p:txBody>
          <a:bodyPr/>
          <a:lstStyle/>
          <a:p>
            <a:fld id="{9D82D33F-44F3-C341-9694-CF9606E5D12D}"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decided to use those descriptors in the following way. We divide the face to areas of interest and consider each area separately.</a:t>
            </a:r>
          </a:p>
          <a:p>
            <a:r>
              <a:rPr lang="en-US" baseline="0" dirty="0" smtClean="0"/>
              <a:t>Each area is divided to cells, for each pixel in each cell we calculate that integer descriptor, then a cell is represented by an histogram and all the histograms are concatenated together and then compared using chi-square distance. </a:t>
            </a:r>
          </a:p>
          <a:p>
            <a:endParaRPr lang="en-US" baseline="0" dirty="0" smtClean="0"/>
          </a:p>
          <a:p>
            <a:r>
              <a:rPr lang="en-US" baseline="0" dirty="0" smtClean="0"/>
              <a:t>The total similarity in facial expression is then weighted combination of the eyes, mouth and hair areas.  </a:t>
            </a:r>
            <a:endParaRPr lang="en-US" dirty="0"/>
          </a:p>
        </p:txBody>
      </p:sp>
      <p:sp>
        <p:nvSpPr>
          <p:cNvPr id="4" name="Slide Number Placeholder 3"/>
          <p:cNvSpPr>
            <a:spLocks noGrp="1"/>
          </p:cNvSpPr>
          <p:nvPr>
            <p:ph type="sldNum" sz="quarter" idx="10"/>
          </p:nvPr>
        </p:nvSpPr>
        <p:spPr/>
        <p:txBody>
          <a:bodyPr/>
          <a:lstStyle/>
          <a:p>
            <a:fld id="{9D82D33F-44F3-C341-9694-CF9606E5D12D}"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529370-0DB8-6748-8EB4-2B6AE56F8195}" type="datetime1">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4D4EC-4CE3-E240-A553-FD2A5B161D5B}" type="datetime1">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CCEAF-B07E-6844-A843-D01D719A4D7C}" type="datetime1">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998CC-BC5D-8B4C-8ECE-396514828FAE}" type="datetimeFigureOut">
              <a:rPr lang="en-US" smtClean="0">
                <a:solidFill>
                  <a:prstClr val="white">
                    <a:tint val="75000"/>
                  </a:prstClr>
                </a:solidFill>
              </a:rPr>
              <a:pPr/>
              <a:t>5/29/13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AF2DD0F-97D1-DB42-9903-8301ED1C2425}"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33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C998CC-BC5D-8B4C-8ECE-396514828FAE}" type="datetimeFigureOut">
              <a:rPr lang="en-US" smtClean="0">
                <a:solidFill>
                  <a:prstClr val="white">
                    <a:tint val="75000"/>
                  </a:prstClr>
                </a:solidFill>
              </a:rPr>
              <a:pPr/>
              <a:t>5/29/13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AF2DD0F-97D1-DB42-9903-8301ED1C2425}"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1AFE0E-28F8-AA42-8AC1-6CF9EA19996C}" type="datetime1">
              <a:rPr lang="en-US" smtClean="0"/>
              <a:pPr/>
              <a:t>5/29/13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1AFE0E-28F8-AA42-8AC1-6CF9EA19996C}" type="datetime1">
              <a:rPr lang="en-US" smtClean="0">
                <a:solidFill>
                  <a:srgbClr val="F79646"/>
                </a:solidFill>
              </a:rPr>
              <a:pPr/>
              <a:t>5/29/13</a:t>
            </a:fld>
            <a:endParaRPr lang="en-US">
              <a:solidFill>
                <a:srgbClr val="F79646"/>
              </a:solidFill>
            </a:endParaRPr>
          </a:p>
        </p:txBody>
      </p:sp>
      <p:sp>
        <p:nvSpPr>
          <p:cNvPr id="4" name="Footer Placeholder 3"/>
          <p:cNvSpPr>
            <a:spLocks noGrp="1"/>
          </p:cNvSpPr>
          <p:nvPr>
            <p:ph type="ftr" sz="quarter" idx="11"/>
          </p:nvPr>
        </p:nvSpPr>
        <p:spPr/>
        <p:txBody>
          <a:bodyPr/>
          <a:lstStyle/>
          <a:p>
            <a:endParaRPr lang="en-US">
              <a:solidFill>
                <a:srgbClr val="F79646"/>
              </a:solidFill>
            </a:endParaRPr>
          </a:p>
        </p:txBody>
      </p:sp>
      <p:sp>
        <p:nvSpPr>
          <p:cNvPr id="5" name="Slide Number Placeholder 4"/>
          <p:cNvSpPr>
            <a:spLocks noGrp="1"/>
          </p:cNvSpPr>
          <p:nvPr>
            <p:ph type="sldNum" sz="quarter" idx="12"/>
          </p:nvPr>
        </p:nvSpPr>
        <p:spPr/>
        <p:txBody>
          <a:bodyPr/>
          <a:lstStyle/>
          <a:p>
            <a:fld id="{5A09F668-609B-6947-B1C6-E8DE57874391}" type="slidenum">
              <a:rPr lang="en-US" smtClean="0">
                <a:solidFill>
                  <a:srgbClr val="F79646"/>
                </a:solidFill>
              </a:rPr>
              <a:pPr/>
              <a:t>‹#›</a:t>
            </a:fld>
            <a:endParaRPr lang="en-US">
              <a:solidFill>
                <a:srgbClr val="F79646"/>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1297DF-9DAB-EB47-A0E9-F4775DCA4205}" type="datetime1">
              <a:rPr lang="en-US" smtClean="0">
                <a:solidFill>
                  <a:srgbClr val="F79646"/>
                </a:solidFill>
              </a:rPr>
              <a:pPr/>
              <a:t>5/29/13</a:t>
            </a:fld>
            <a:endParaRPr lang="en-US">
              <a:solidFill>
                <a:srgbClr val="F79646"/>
              </a:solidFill>
            </a:endParaRPr>
          </a:p>
        </p:txBody>
      </p:sp>
      <p:sp>
        <p:nvSpPr>
          <p:cNvPr id="5" name="Footer Placeholder 4"/>
          <p:cNvSpPr>
            <a:spLocks noGrp="1"/>
          </p:cNvSpPr>
          <p:nvPr>
            <p:ph type="ftr" sz="quarter" idx="11"/>
          </p:nvPr>
        </p:nvSpPr>
        <p:spPr/>
        <p:txBody>
          <a:bodyPr/>
          <a:lstStyle/>
          <a:p>
            <a:endParaRPr lang="en-US">
              <a:solidFill>
                <a:srgbClr val="F79646"/>
              </a:solidFill>
            </a:endParaRPr>
          </a:p>
        </p:txBody>
      </p:sp>
      <p:sp>
        <p:nvSpPr>
          <p:cNvPr id="6" name="Slide Number Placeholder 5"/>
          <p:cNvSpPr>
            <a:spLocks noGrp="1"/>
          </p:cNvSpPr>
          <p:nvPr>
            <p:ph type="sldNum" sz="quarter" idx="12"/>
          </p:nvPr>
        </p:nvSpPr>
        <p:spPr/>
        <p:txBody>
          <a:bodyPr/>
          <a:lstStyle/>
          <a:p>
            <a:fld id="{5A09F668-609B-6947-B1C6-E8DE57874391}" type="slidenum">
              <a:rPr lang="en-US" smtClean="0">
                <a:solidFill>
                  <a:srgbClr val="F79646"/>
                </a:solidFill>
              </a:rPr>
              <a:pPr/>
              <a:t>‹#›</a:t>
            </a:fld>
            <a:endParaRPr lang="en-US">
              <a:solidFill>
                <a:srgbClr val="F7964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1297DF-9DAB-EB47-A0E9-F4775DCA4205}" type="datetime1">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0571CE-3A70-A244-82AF-F4E1DDE0ECCB}" type="datetime1">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F54F6B-D125-824B-8BD2-3B4A4BABA35C}" type="datetime1">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89BEA4-3F0C-8940-87CC-72BED6AA9DD7}" type="datetime1">
              <a:rPr lang="en-US" smtClean="0"/>
              <a:pPr/>
              <a:t>5/29/13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1AFE0E-28F8-AA42-8AC1-6CF9EA19996C}" type="datetime1">
              <a:rPr lang="en-US" smtClean="0"/>
              <a:pPr/>
              <a:t>5/29/13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FCACF-E41A-0B41-AF87-C725D2B94B0A}" type="datetime1">
              <a:rPr lang="en-US" smtClean="0"/>
              <a:pPr/>
              <a:t>5/29/13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F5F05-7E2C-BA4E-96EE-4D62DAC51EDF}" type="datetime1">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B7356D-FA1F-1543-BC6E-E978E19AC8CB}" type="datetime1">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F668-609B-6947-B1C6-E8DE578743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119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accent6"/>
                </a:solidFill>
              </a:defRPr>
            </a:lvl1pPr>
          </a:lstStyle>
          <a:p>
            <a:fld id="{F50F82AA-EC3B-1448-A961-005C06038F6C}" type="datetime1">
              <a:rPr lang="en-US" smtClean="0"/>
              <a:pPr/>
              <a:t>5/29/13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accent6"/>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accent6"/>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457200" rtl="0" eaLnBrk="1" latinLnBrk="0" hangingPunct="1">
        <a:spcBef>
          <a:spcPct val="0"/>
        </a:spcBef>
        <a:buNone/>
        <a:defRPr sz="3600" b="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kern="1200">
          <a:solidFill>
            <a:srgbClr val="FFE292"/>
          </a:solidFill>
          <a:latin typeface="+mn-lt"/>
          <a:ea typeface="+mn-ea"/>
          <a:cs typeface="+mn-cs"/>
        </a:defRPr>
      </a:lvl1pPr>
      <a:lvl2pPr marL="742950" indent="-285750" algn="l" defTabSz="457200" rtl="0" eaLnBrk="1" latinLnBrk="0" hangingPunct="1">
        <a:spcBef>
          <a:spcPct val="20000"/>
        </a:spcBef>
        <a:buFont typeface="Arial"/>
        <a:buChar char="–"/>
        <a:defRPr sz="2800" b="0" kern="1200">
          <a:solidFill>
            <a:srgbClr val="FFE292"/>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FFE292"/>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FFE292"/>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FFE29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905"/>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23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998CC-BC5D-8B4C-8ECE-396514828FAE}" type="datetimeFigureOut">
              <a:rPr lang="en-US" smtClean="0">
                <a:solidFill>
                  <a:prstClr val="white">
                    <a:tint val="75000"/>
                  </a:prstClr>
                </a:solidFill>
              </a:rPr>
              <a:pPr/>
              <a:t>5/29/13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2DD0F-97D1-DB42-9903-8301ED1C2425}" type="slidenum">
              <a:rPr lang="en-US" smtClean="0">
                <a:solidFill>
                  <a:prstClr val="white">
                    <a:tint val="75000"/>
                  </a:prstClr>
                </a:solidFill>
              </a: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3600" b="1" kern="1200">
          <a:solidFill>
            <a:srgbClr val="FFAA37"/>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1" kern="1200">
          <a:solidFill>
            <a:srgbClr val="FFE292"/>
          </a:solidFill>
          <a:latin typeface="+mn-lt"/>
          <a:ea typeface="+mn-ea"/>
          <a:cs typeface="+mn-cs"/>
        </a:defRPr>
      </a:lvl1pPr>
      <a:lvl2pPr marL="742950" indent="-285750" algn="l" defTabSz="457200" rtl="0" eaLnBrk="1" latinLnBrk="0" hangingPunct="1">
        <a:spcBef>
          <a:spcPct val="20000"/>
        </a:spcBef>
        <a:buFont typeface="Arial"/>
        <a:buChar char="–"/>
        <a:defRPr sz="2800" b="1" kern="1200">
          <a:solidFill>
            <a:srgbClr val="FFE292"/>
          </a:solidFill>
          <a:latin typeface="+mn-lt"/>
          <a:ea typeface="+mn-ea"/>
          <a:cs typeface="+mn-cs"/>
        </a:defRPr>
      </a:lvl2pPr>
      <a:lvl3pPr marL="1143000" indent="-228600" algn="l" defTabSz="457200" rtl="0" eaLnBrk="1" latinLnBrk="0" hangingPunct="1">
        <a:spcBef>
          <a:spcPct val="20000"/>
        </a:spcBef>
        <a:buFont typeface="Arial"/>
        <a:buChar char="•"/>
        <a:defRPr sz="2400" b="1" kern="1200">
          <a:solidFill>
            <a:srgbClr val="FFE292"/>
          </a:solidFill>
          <a:latin typeface="+mn-lt"/>
          <a:ea typeface="+mn-ea"/>
          <a:cs typeface="+mn-cs"/>
        </a:defRPr>
      </a:lvl3pPr>
      <a:lvl4pPr marL="1600200" indent="-228600" algn="l" defTabSz="457200" rtl="0" eaLnBrk="1" latinLnBrk="0" hangingPunct="1">
        <a:spcBef>
          <a:spcPct val="20000"/>
        </a:spcBef>
        <a:buFont typeface="Arial"/>
        <a:buChar char="–"/>
        <a:defRPr sz="2000" b="1" kern="1200">
          <a:solidFill>
            <a:srgbClr val="FFE292"/>
          </a:solidFill>
          <a:latin typeface="+mn-lt"/>
          <a:ea typeface="+mn-ea"/>
          <a:cs typeface="+mn-cs"/>
        </a:defRPr>
      </a:lvl4pPr>
      <a:lvl5pPr marL="2057400" indent="-228600" algn="l" defTabSz="457200" rtl="0" eaLnBrk="1" latinLnBrk="0" hangingPunct="1">
        <a:spcBef>
          <a:spcPct val="20000"/>
        </a:spcBef>
        <a:buFont typeface="Arial"/>
        <a:buChar char="»"/>
        <a:defRPr sz="2000" b="1" kern="1200">
          <a:solidFill>
            <a:srgbClr val="FFE29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905"/>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23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998CC-BC5D-8B4C-8ECE-396514828FAE}" type="datetimeFigureOut">
              <a:rPr lang="en-US" smtClean="0">
                <a:solidFill>
                  <a:prstClr val="white">
                    <a:tint val="75000"/>
                  </a:prstClr>
                </a:solidFill>
              </a:rPr>
              <a:pPr/>
              <a:t>5/29/13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2DD0F-97D1-DB42-9903-8301ED1C2425}" type="slidenum">
              <a:rPr lang="en-US" smtClean="0">
                <a:solidFill>
                  <a:prstClr val="white">
                    <a:tint val="75000"/>
                  </a:prstClr>
                </a:solidFill>
              </a: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3600" b="1" kern="1200">
          <a:solidFill>
            <a:srgbClr val="FFAA37"/>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1" kern="1200">
          <a:solidFill>
            <a:srgbClr val="FFE292"/>
          </a:solidFill>
          <a:latin typeface="+mn-lt"/>
          <a:ea typeface="+mn-ea"/>
          <a:cs typeface="+mn-cs"/>
        </a:defRPr>
      </a:lvl1pPr>
      <a:lvl2pPr marL="742950" indent="-285750" algn="l" defTabSz="457200" rtl="0" eaLnBrk="1" latinLnBrk="0" hangingPunct="1">
        <a:spcBef>
          <a:spcPct val="20000"/>
        </a:spcBef>
        <a:buFont typeface="Arial"/>
        <a:buChar char="–"/>
        <a:defRPr sz="2800" b="1" kern="1200">
          <a:solidFill>
            <a:srgbClr val="FFE292"/>
          </a:solidFill>
          <a:latin typeface="+mn-lt"/>
          <a:ea typeface="+mn-ea"/>
          <a:cs typeface="+mn-cs"/>
        </a:defRPr>
      </a:lvl2pPr>
      <a:lvl3pPr marL="1143000" indent="-228600" algn="l" defTabSz="457200" rtl="0" eaLnBrk="1" latinLnBrk="0" hangingPunct="1">
        <a:spcBef>
          <a:spcPct val="20000"/>
        </a:spcBef>
        <a:buFont typeface="Arial"/>
        <a:buChar char="•"/>
        <a:defRPr sz="2400" b="1" kern="1200">
          <a:solidFill>
            <a:srgbClr val="FFE292"/>
          </a:solidFill>
          <a:latin typeface="+mn-lt"/>
          <a:ea typeface="+mn-ea"/>
          <a:cs typeface="+mn-cs"/>
        </a:defRPr>
      </a:lvl3pPr>
      <a:lvl4pPr marL="1600200" indent="-228600" algn="l" defTabSz="457200" rtl="0" eaLnBrk="1" latinLnBrk="0" hangingPunct="1">
        <a:spcBef>
          <a:spcPct val="20000"/>
        </a:spcBef>
        <a:buFont typeface="Arial"/>
        <a:buChar char="–"/>
        <a:defRPr sz="2000" b="1" kern="1200">
          <a:solidFill>
            <a:srgbClr val="FFE292"/>
          </a:solidFill>
          <a:latin typeface="+mn-lt"/>
          <a:ea typeface="+mn-ea"/>
          <a:cs typeface="+mn-cs"/>
        </a:defRPr>
      </a:lvl4pPr>
      <a:lvl5pPr marL="2057400" indent="-228600" algn="l" defTabSz="457200" rtl="0" eaLnBrk="1" latinLnBrk="0" hangingPunct="1">
        <a:spcBef>
          <a:spcPct val="20000"/>
        </a:spcBef>
        <a:buFont typeface="Arial"/>
        <a:buChar char="»"/>
        <a:defRPr sz="2000" b="1" kern="1200">
          <a:solidFill>
            <a:srgbClr val="FFE29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119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6"/>
                </a:solidFill>
              </a:defRPr>
            </a:lvl1pPr>
          </a:lstStyle>
          <a:p>
            <a:fld id="{F50F82AA-EC3B-1448-A961-005C06038F6C}" type="datetime1">
              <a:rPr lang="en-US" smtClean="0">
                <a:solidFill>
                  <a:srgbClr val="F79646"/>
                </a:solidFill>
              </a:rPr>
              <a:pPr/>
              <a:t>5/29/13</a:t>
            </a:fld>
            <a:endParaRPr lang="en-US">
              <a:solidFill>
                <a:srgbClr val="F79646"/>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6"/>
                </a:solidFill>
              </a:defRPr>
            </a:lvl1pPr>
          </a:lstStyle>
          <a:p>
            <a:endParaRPr lang="en-US">
              <a:solidFill>
                <a:srgbClr val="F79646"/>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6"/>
                </a:solidFill>
              </a:defRPr>
            </a:lvl1pPr>
          </a:lstStyle>
          <a:p>
            <a:endParaRPr lang="en-US" dirty="0">
              <a:solidFill>
                <a:srgbClr val="F79646"/>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iming>
    <p:tnLst>
      <p:par>
        <p:cTn id="1" dur="indefinite" restart="never" nodeType="tmRoot"/>
      </p:par>
    </p:tnLst>
  </p:timing>
  <p:hf sldNum="0" hdr="0" ftr="0" dt="0"/>
  <p:txStyles>
    <p:titleStyle>
      <a:lvl1pPr algn="ctr" defTabSz="457200" rtl="0" eaLnBrk="1" latinLnBrk="0" hangingPunct="1">
        <a:spcBef>
          <a:spcPct val="0"/>
        </a:spcBef>
        <a:buNone/>
        <a:defRPr sz="3600" b="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kern="1200">
          <a:solidFill>
            <a:srgbClr val="FFE292"/>
          </a:solidFill>
          <a:latin typeface="+mn-lt"/>
          <a:ea typeface="+mn-ea"/>
          <a:cs typeface="+mn-cs"/>
        </a:defRPr>
      </a:lvl1pPr>
      <a:lvl2pPr marL="742950" indent="-285750" algn="l" defTabSz="457200" rtl="0" eaLnBrk="1" latinLnBrk="0" hangingPunct="1">
        <a:spcBef>
          <a:spcPct val="20000"/>
        </a:spcBef>
        <a:buFont typeface="Arial"/>
        <a:buChar char="–"/>
        <a:defRPr sz="2800" b="0" kern="1200">
          <a:solidFill>
            <a:srgbClr val="FFE292"/>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FFE292"/>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FFE292"/>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FFE29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df"/><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df"/><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9" Type="http://schemas.openxmlformats.org/officeDocument/2006/relationships/image" Target="../media/image39.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9" Type="http://schemas.openxmlformats.org/officeDocument/2006/relationships/image" Target="../media/image39.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_rels/slide18.xml.rels><?xml version="1.0" encoding="UTF-8" standalone="yes"?>
<Relationships xmlns="http://schemas.openxmlformats.org/package/2006/relationships"><Relationship Id="rId9" Type="http://schemas.openxmlformats.org/officeDocument/2006/relationships/image" Target="../media/image39.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jpe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5.pdf"/><Relationship Id="rId5" Type="http://schemas.openxmlformats.org/officeDocument/2006/relationships/image" Target="../media/image66.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7.pdf"/><Relationship Id="rId5" Type="http://schemas.openxmlformats.org/officeDocument/2006/relationships/image" Target="../media/image68.png"/><Relationship Id="rId6" Type="http://schemas.openxmlformats.org/officeDocument/2006/relationships/image" Target="../media/image69.pdf"/><Relationship Id="rId7" Type="http://schemas.openxmlformats.org/officeDocument/2006/relationships/image" Target="../media/image70.png"/><Relationship Id="rId8" Type="http://schemas.openxmlformats.org/officeDocument/2006/relationships/image" Target="../media/image71.pdf"/><Relationship Id="rId9" Type="http://schemas.openxmlformats.org/officeDocument/2006/relationships/image" Target="../media/image72.png"/><Relationship Id="rId10" Type="http://schemas.openxmlformats.org/officeDocument/2006/relationships/image" Target="../media/image73.pdf"/><Relationship Id="rId11" Type="http://schemas.openxmlformats.org/officeDocument/2006/relationships/image" Target="../media/image74.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df"/><Relationship Id="rId13" Type="http://schemas.openxmlformats.org/officeDocument/2006/relationships/image" Target="../media/image76.png"/><Relationship Id="rId14" Type="http://schemas.openxmlformats.org/officeDocument/2006/relationships/image" Target="../media/image77.pdf"/><Relationship Id="rId15" Type="http://schemas.openxmlformats.org/officeDocument/2006/relationships/image" Target="../media/image78.png"/><Relationship Id="rId16" Type="http://schemas.openxmlformats.org/officeDocument/2006/relationships/image" Target="../media/image79.pdf"/><Relationship Id="rId17" Type="http://schemas.openxmlformats.org/officeDocument/2006/relationships/image" Target="../media/image80.png"/><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7.pdf"/><Relationship Id="rId5" Type="http://schemas.openxmlformats.org/officeDocument/2006/relationships/image" Target="../media/image68.png"/><Relationship Id="rId6" Type="http://schemas.openxmlformats.org/officeDocument/2006/relationships/image" Target="../media/image69.pdf"/><Relationship Id="rId7" Type="http://schemas.openxmlformats.org/officeDocument/2006/relationships/image" Target="../media/image70.png"/><Relationship Id="rId8" Type="http://schemas.openxmlformats.org/officeDocument/2006/relationships/image" Target="../media/image71.pdf"/><Relationship Id="rId9" Type="http://schemas.openxmlformats.org/officeDocument/2006/relationships/image" Target="../media/image72.png"/><Relationship Id="rId10" Type="http://schemas.openxmlformats.org/officeDocument/2006/relationships/image" Target="../media/image73.pdf"/></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7.pdf"/><Relationship Id="rId5" Type="http://schemas.openxmlformats.org/officeDocument/2006/relationships/image" Target="../media/image68.png"/><Relationship Id="rId6" Type="http://schemas.openxmlformats.org/officeDocument/2006/relationships/image" Target="../media/image69.pdf"/><Relationship Id="rId7" Type="http://schemas.openxmlformats.org/officeDocument/2006/relationships/image" Target="../media/image70.png"/><Relationship Id="rId8" Type="http://schemas.openxmlformats.org/officeDocument/2006/relationships/image" Target="../media/image71.pdf"/><Relationship Id="rId9" Type="http://schemas.openxmlformats.org/officeDocument/2006/relationships/image" Target="../media/image72.png"/><Relationship Id="rId10" Type="http://schemas.openxmlformats.org/officeDocument/2006/relationships/image" Target="../media/image73.pdf"/><Relationship Id="rId11" Type="http://schemas.openxmlformats.org/officeDocument/2006/relationships/image" Target="../media/image74.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1" Type="http://schemas.openxmlformats.org/officeDocument/2006/relationships/slideLayout" Target="../slideLayouts/slideLayout14.xml"/><Relationship Id="rId2"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63.png"/><Relationship Id="rId1" Type="http://schemas.openxmlformats.org/officeDocument/2006/relationships/slideLayout" Target="../slideLayouts/slideLayout15.xml"/><Relationship Id="rId2"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94.png"/><Relationship Id="rId1" Type="http://schemas.openxmlformats.org/officeDocument/2006/relationships/video" Target="file://localhost/Volumes/data_hd/pres/jobtalk/collection%20flow/bush_32_399_to_342_ours.mp4" TargetMode="External"/><Relationship Id="rId2"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video" Target="file://localhost/Volumes/data_hd/pres/jobtalk/DrewFaces_25_to_33_tv.mp4" TargetMode="External"/><Relationship Id="rId2" Type="http://schemas.openxmlformats.org/officeDocument/2006/relationships/slideLayout" Target="../slideLayouts/slideLayout14.xml"/><Relationship Id="rId3"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video" Target="file://localhost/Volumes/data_hd/pres/jobtalk/DrewFaces_25_to_33_tv.mp4" TargetMode="External"/><Relationship Id="rId2" Type="http://schemas.openxmlformats.org/officeDocument/2006/relationships/slideLayout" Target="../slideLayouts/slideLayout14.xml"/><Relationship Id="rId3" Type="http://schemas.openxmlformats.org/officeDocument/2006/relationships/image" Target="../media/image95.png"/></Relationships>
</file>

<file path=ppt/slides/_rels/slide36.xml.rels><?xml version="1.0" encoding="UTF-8" standalone="yes"?>
<Relationships xmlns="http://schemas.openxmlformats.org/package/2006/relationships"><Relationship Id="rId1" Type="http://schemas.openxmlformats.org/officeDocument/2006/relationships/video" Target="file://localhost/Volumes/data_hd/pres/jobtalk/DrewFaces_25_to_33_sift.mp4" TargetMode="External"/><Relationship Id="rId2" Type="http://schemas.openxmlformats.org/officeDocument/2006/relationships/slideLayout" Target="../slideLayouts/slideLayout14.xml"/><Relationship Id="rId3"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video" Target="file://localhost/Volumes/data_hd/pres/jobtalk/DrewFaces_25_to_33_ours.mp4" TargetMode="External"/><Relationship Id="rId2" Type="http://schemas.openxmlformats.org/officeDocument/2006/relationships/slideLayout" Target="../slideLayouts/slideLayout14.xml"/><Relationship Id="rId3"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14.xml"/><Relationship Id="rId2"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video" Target="file://localhost/Volumes/data_hd/pres/jobtalk/collection%20flow/spacey_seq3_ours.mp4" TargetMode="External"/><Relationship Id="rId2" Type="http://schemas.openxmlformats.org/officeDocument/2006/relationships/slideLayout" Target="../slideLayouts/slideLayout15.xml"/><Relationship Id="rId3"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2.png"/><Relationship Id="rId3"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microsoft.com/office/2007/relationships/media" Target="file://localhost/Users/kemelmi/dropbox/nyc11/p_1_125_to_165.mp4" TargetMode="External"/><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video" Target="file://localhost/Volumes/data_hd/pres/jobtalk/p_1_125_to_165.mp4" TargetMode="External"/><Relationship Id="rId2"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09.png"/><Relationship Id="rId1" Type="http://schemas.openxmlformats.org/officeDocument/2006/relationships/video" Target="file://localhost/Volumes/data_hd/pres/jobtalk/picasa_promo.mp4" TargetMode="Externa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video" Target="file://localhost/Volumes/data_hd/pres/nyc11/cameron_diaz.mp4" TargetMode="External"/><Relationship Id="rId2" Type="http://schemas.openxmlformats.org/officeDocument/2006/relationships/slideLayout" Target="../slideLayouts/slideLayout6.xml"/><Relationship Id="rId3"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microsoft.com/office/2007/relationships/media" Target="file://localhost/Users/kemelmi/dropbox/nyc11/cameron_aditya-1.mp4" TargetMode="External"/><Relationship Id="rId5" Type="http://schemas.openxmlformats.org/officeDocument/2006/relationships/image" Target="../media/image111.png"/><Relationship Id="rId1" Type="http://schemas.openxmlformats.org/officeDocument/2006/relationships/video" Target="file://localhost/Volumes/data_hd/pres/jobtalk/cameron_aditya-1.mp4" TargetMode="Externa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15.png"/><Relationship Id="rId5" Type="http://schemas.openxmlformats.org/officeDocument/2006/relationships/image" Target="../media/image116.emf"/><Relationship Id="rId1" Type="http://schemas.openxmlformats.org/officeDocument/2006/relationships/video" Target="file://localhost/Volumes/data_hd/pres/jobtalk/fading1.mov" TargetMode="External"/><Relationship Id="rId2"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17.png"/><Relationship Id="rId1" Type="http://schemas.openxmlformats.org/officeDocument/2006/relationships/video" Target="file://localhost/Volumes/data_hd/pres/jobtalk/ariel_cross_ff_nosound1.mp4" TargetMode="External"/><Relationship Id="rId2"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1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1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microsoft.com/office/2007/relationships/media" Target="file://localhost/Users/kemelmi/dropbox/nyc11/sin1_small_nocomp_nolines.avi" TargetMode="External"/><Relationship Id="rId8" Type="http://schemas.openxmlformats.org/officeDocument/2006/relationships/image" Target="../media/image118.png"/><Relationship Id="rId9" Type="http://schemas.openxmlformats.org/officeDocument/2006/relationships/image" Target="../media/image119.pdf"/><Relationship Id="rId10" Type="http://schemas.openxmlformats.org/officeDocument/2006/relationships/image" Target="../media/image120.png"/><Relationship Id="rId11" Type="http://schemas.openxmlformats.org/officeDocument/2006/relationships/image" Target="../media/image121.pdf"/><Relationship Id="rId12" Type="http://schemas.openxmlformats.org/officeDocument/2006/relationships/image" Target="../media/image122.png"/><Relationship Id="rId1" Type="http://schemas.openxmlformats.org/officeDocument/2006/relationships/video" Target="file://localhost/Volumes/data_hd/pres/jobtalk/sin1_small_nocomp_nolines.avi" TargetMode="External"/><Relationship Id="rId2"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21.pdf"/><Relationship Id="rId5" Type="http://schemas.openxmlformats.org/officeDocument/2006/relationships/image" Target="../media/image122.png"/><Relationship Id="rId6" Type="http://schemas.openxmlformats.org/officeDocument/2006/relationships/image" Target="../media/image119.pdf"/><Relationship Id="rId7" Type="http://schemas.openxmlformats.org/officeDocument/2006/relationships/image" Target="../media/image120.png"/><Relationship Id="rId8" Type="http://schemas.microsoft.com/office/2007/relationships/media" Target="file://localhost/Users/kemelmi/dropbox/nyc11/sin1_small_nocomp_nolines.avi" TargetMode="External"/><Relationship Id="rId9" Type="http://schemas.openxmlformats.org/officeDocument/2006/relationships/image" Target="../media/image118.png"/><Relationship Id="rId1" Type="http://schemas.openxmlformats.org/officeDocument/2006/relationships/video" Target="file://localhost/Volumes/data_hd/pres/jobtalk/sin1_small_nocomp_nolines.avi" TargetMode="External"/><Relationship Id="rId2"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14" Type="http://schemas.openxmlformats.org/officeDocument/2006/relationships/image" Target="../media/image124.png"/><Relationship Id="rId7" Type="http://schemas.microsoft.com/office/2007/relationships/media" Target="file://localhost/Users/kemelmi/dropbox/nyc11/sin1_small_nocomp_nolines.avi" TargetMode="External"/><Relationship Id="rId8" Type="http://schemas.openxmlformats.org/officeDocument/2006/relationships/image" Target="../media/image118.png"/><Relationship Id="rId9" Type="http://schemas.openxmlformats.org/officeDocument/2006/relationships/image" Target="../media/image121.pdf"/><Relationship Id="rId10" Type="http://schemas.openxmlformats.org/officeDocument/2006/relationships/image" Target="../media/image122.png"/><Relationship Id="rId11" Type="http://schemas.openxmlformats.org/officeDocument/2006/relationships/image" Target="../media/image119.pdf"/><Relationship Id="rId12" Type="http://schemas.openxmlformats.org/officeDocument/2006/relationships/image" Target="../media/image120.png"/><Relationship Id="rId13" Type="http://schemas.openxmlformats.org/officeDocument/2006/relationships/image" Target="../media/image123.pdf"/><Relationship Id="rId1" Type="http://schemas.openxmlformats.org/officeDocument/2006/relationships/video" Target="file://localhost/Volumes/data_hd/pres/jobtalk/sin1_small_nocomp_nolines.avi" TargetMode="External"/><Relationship Id="rId2"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5" Type="http://schemas.microsoft.com/office/2007/relationships/media" Target="file://localhost/Users/kemelmi/dropbox/nyc11/sin1_large_comp_nolines.avi" TargetMode="External"/><Relationship Id="rId6" Type="http://schemas.openxmlformats.org/officeDocument/2006/relationships/image" Target="../media/image125.png"/><Relationship Id="rId7" Type="http://schemas.openxmlformats.org/officeDocument/2006/relationships/image" Target="../media/image121.pdf"/><Relationship Id="rId8" Type="http://schemas.openxmlformats.org/officeDocument/2006/relationships/image" Target="../media/image122.png"/><Relationship Id="rId9" Type="http://schemas.openxmlformats.org/officeDocument/2006/relationships/image" Target="../media/image119.pdf"/><Relationship Id="rId10" Type="http://schemas.openxmlformats.org/officeDocument/2006/relationships/image" Target="../media/image120.png"/><Relationship Id="rId11" Type="http://schemas.openxmlformats.org/officeDocument/2006/relationships/image" Target="../media/image123.pdf"/><Relationship Id="rId12" Type="http://schemas.openxmlformats.org/officeDocument/2006/relationships/image" Target="../media/image124.png"/><Relationship Id="rId1" Type="http://schemas.openxmlformats.org/officeDocument/2006/relationships/video" Target="file://localhost/Volumes/data_hd/pres/jobtalk/sin1_large_comp_nolines.avi" TargetMode="External"/><Relationship Id="rId2"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df"/><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31.png"/><Relationship Id="rId5" Type="http://schemas.openxmlformats.org/officeDocument/2006/relationships/image" Target="../media/image132.png"/><Relationship Id="rId6" Type="http://schemas.microsoft.com/office/2007/relationships/media" Target="file://localhost/Users/kemelmi/dropbox/nyc11/sin_rotation_tiny.avi" TargetMode="External"/><Relationship Id="rId7" Type="http://schemas.openxmlformats.org/officeDocument/2006/relationships/image" Target="../media/image133.png"/><Relationship Id="rId1" Type="http://schemas.openxmlformats.org/officeDocument/2006/relationships/video" Target="file://localhost/Volumes/data_hd/pres/jobtalk/sin_rotation_tiny.avi" TargetMode="External"/><Relationship Id="rId2"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19" Type="http://schemas.microsoft.com/office/2007/relationships/media" Target="file://localhost/Users/kemelmi/dropbox/nyc11/light_dissolve1.mp4" TargetMode="External"/><Relationship Id="rId20" Type="http://schemas.openxmlformats.org/officeDocument/2006/relationships/image" Target="../media/image137.png"/><Relationship Id="rId1" Type="http://schemas.openxmlformats.org/officeDocument/2006/relationships/video" Target="file://localhost/Volumes/data_hd/pres/jobtalk/light_dissolve1.mp4" TargetMode="External"/><Relationship Id="rId2"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video" Target="file://localhost/Volumes/data_hd/pres/siggraph11_ExploringPhotobios/sig11_finalpres/scroll_longer.mp4" TargetMode="Externa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609600" y="340599"/>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100" b="0" i="0" u="none" strike="noStrike" kern="1200" cap="none" spc="0" normalizeH="0" baseline="0" noProof="0" dirty="0" smtClean="0">
                <a:ln>
                  <a:noFill/>
                </a:ln>
                <a:solidFill>
                  <a:srgbClr val="FFFFFF"/>
                </a:solidFill>
                <a:effectLst/>
                <a:uLnTx/>
                <a:uFillTx/>
                <a:latin typeface="+mj-lt"/>
                <a:ea typeface="+mj-ea"/>
                <a:cs typeface="+mj-cs"/>
              </a:rPr>
              <a:t>Computer </a:t>
            </a:r>
            <a:r>
              <a:rPr lang="en-US" sz="4100" dirty="0" smtClean="0">
                <a:solidFill>
                  <a:schemeClr val="bg1"/>
                </a:solidFill>
                <a:latin typeface="+mj-lt"/>
                <a:ea typeface="+mj-ea"/>
                <a:cs typeface="+mj-cs"/>
              </a:rPr>
              <a:t>Vision and Graphics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100" b="1" dirty="0" smtClean="0">
                <a:solidFill>
                  <a:srgbClr val="FFB71D"/>
                </a:solidFill>
                <a:latin typeface="+mj-lt"/>
                <a:ea typeface="+mj-ea"/>
                <a:cs typeface="+mj-cs"/>
              </a:rPr>
              <a:t>In the Wild</a:t>
            </a:r>
            <a:endParaRPr kumimoji="0" lang="en-US" sz="4100" b="1" i="0" u="none" strike="noStrike" kern="1200" cap="none" spc="0" normalizeH="0" baseline="0" noProof="0" dirty="0">
              <a:ln>
                <a:noFill/>
              </a:ln>
              <a:solidFill>
                <a:srgbClr val="FFB71D"/>
              </a:solidFill>
              <a:effectLst/>
              <a:uLnTx/>
              <a:uFillTx/>
              <a:latin typeface="+mj-lt"/>
              <a:ea typeface="+mj-ea"/>
              <a:cs typeface="+mj-cs"/>
            </a:endParaRPr>
          </a:p>
        </p:txBody>
      </p:sp>
      <p:grpSp>
        <p:nvGrpSpPr>
          <p:cNvPr id="4" name="Group 3"/>
          <p:cNvGrpSpPr/>
          <p:nvPr/>
        </p:nvGrpSpPr>
        <p:grpSpPr>
          <a:xfrm>
            <a:off x="3251200" y="2315641"/>
            <a:ext cx="3102496" cy="2932485"/>
            <a:chOff x="5012804" y="1644652"/>
            <a:chExt cx="3102496" cy="2932485"/>
          </a:xfrm>
        </p:grpSpPr>
        <p:sp>
          <p:nvSpPr>
            <p:cNvPr id="5" name="Rectangle 4"/>
            <p:cNvSpPr/>
            <p:nvPr/>
          </p:nvSpPr>
          <p:spPr>
            <a:xfrm>
              <a:off x="5984354" y="3315253"/>
              <a:ext cx="2070100" cy="1261884"/>
            </a:xfrm>
            <a:prstGeom prst="rect">
              <a:avLst/>
            </a:prstGeom>
          </p:spPr>
          <p:txBody>
            <a:bodyPr wrap="square">
              <a:spAutoFit/>
            </a:bodyPr>
            <a:lstStyle/>
            <a:p>
              <a:r>
                <a:rPr lang="en-US" sz="2800" dirty="0" smtClean="0">
                  <a:solidFill>
                    <a:srgbClr val="FFFFFF"/>
                  </a:solidFill>
                  <a:ea typeface="+mj-ea"/>
                  <a:cs typeface="+mj-cs"/>
                </a:rPr>
                <a:t>250 </a:t>
              </a:r>
              <a:r>
                <a:rPr lang="en-US" sz="2800" dirty="0" smtClean="0">
                  <a:solidFill>
                    <a:srgbClr val="FFAA37"/>
                  </a:solidFill>
                  <a:ea typeface="+mj-ea"/>
                  <a:cs typeface="+mj-cs"/>
                </a:rPr>
                <a:t>Billion </a:t>
              </a:r>
            </a:p>
            <a:p>
              <a:r>
                <a:rPr lang="en-US" sz="2000" dirty="0" smtClean="0">
                  <a:solidFill>
                    <a:schemeClr val="bg1"/>
                  </a:solidFill>
                </a:rPr>
                <a:t>250 </a:t>
              </a:r>
              <a:r>
                <a:rPr lang="en-US" sz="2000" dirty="0" smtClean="0">
                  <a:solidFill>
                    <a:srgbClr val="FFAA37"/>
                  </a:solidFill>
                </a:rPr>
                <a:t>million/day</a:t>
              </a:r>
              <a:endParaRPr lang="en-US" sz="1400" dirty="0" smtClean="0"/>
            </a:p>
            <a:p>
              <a:endParaRPr lang="en-US" sz="2800" dirty="0" smtClean="0">
                <a:solidFill>
                  <a:prstClr val="white"/>
                </a:solidFill>
                <a:ea typeface="+mj-ea"/>
                <a:cs typeface="+mj-cs"/>
              </a:endParaRPr>
            </a:p>
          </p:txBody>
        </p:sp>
        <p:grpSp>
          <p:nvGrpSpPr>
            <p:cNvPr id="6" name="Group 18"/>
            <p:cNvGrpSpPr/>
            <p:nvPr/>
          </p:nvGrpSpPr>
          <p:grpSpPr>
            <a:xfrm>
              <a:off x="5012804" y="1644652"/>
              <a:ext cx="3102496" cy="2622595"/>
              <a:chOff x="5012804" y="1644652"/>
              <a:chExt cx="3102496" cy="2622595"/>
            </a:xfrm>
          </p:grpSpPr>
          <p:sp>
            <p:nvSpPr>
              <p:cNvPr id="7" name="Rectangle 6"/>
              <p:cNvSpPr/>
              <p:nvPr/>
            </p:nvSpPr>
            <p:spPr>
              <a:xfrm>
                <a:off x="5012804" y="3959470"/>
                <a:ext cx="184666" cy="307777"/>
              </a:xfrm>
              <a:prstGeom prst="rect">
                <a:avLst/>
              </a:prstGeom>
            </p:spPr>
            <p:txBody>
              <a:bodyPr wrap="none">
                <a:spAutoFit/>
              </a:bodyPr>
              <a:lstStyle/>
              <a:p>
                <a:endParaRPr lang="en-US" sz="1400" dirty="0"/>
              </a:p>
            </p:txBody>
          </p:sp>
          <p:pic>
            <p:nvPicPr>
              <p:cNvPr id="8" name="Picture 7"/>
              <p:cNvPicPr>
                <a:picLocks noChangeAspect="1"/>
              </p:cNvPicPr>
              <p:nvPr/>
            </p:nvPicPr>
            <p:blipFill>
              <a:blip r:embed="rId2"/>
              <a:stretch>
                <a:fillRect/>
              </a:stretch>
            </p:blipFill>
            <p:spPr>
              <a:xfrm>
                <a:off x="5651500" y="1644652"/>
                <a:ext cx="2463800" cy="1685258"/>
              </a:xfrm>
              <a:prstGeom prst="rect">
                <a:avLst/>
              </a:prstGeom>
            </p:spPr>
          </p:pic>
          <p:pic>
            <p:nvPicPr>
              <p:cNvPr id="9" name="Picture 8"/>
              <p:cNvPicPr>
                <a:picLocks noChangeAspect="1"/>
              </p:cNvPicPr>
              <p:nvPr/>
            </p:nvPicPr>
            <p:blipFill>
              <a:blip r:embed="rId3"/>
              <a:stretch>
                <a:fillRect/>
              </a:stretch>
            </p:blipFill>
            <p:spPr>
              <a:xfrm>
                <a:off x="5651500" y="1661399"/>
                <a:ext cx="1367904" cy="514674"/>
              </a:xfrm>
              <a:prstGeom prst="rect">
                <a:avLst/>
              </a:prstGeom>
            </p:spPr>
          </p:pic>
        </p:grpSp>
      </p:grpSp>
      <p:grpSp>
        <p:nvGrpSpPr>
          <p:cNvPr id="10" name="Group 9"/>
          <p:cNvGrpSpPr/>
          <p:nvPr/>
        </p:nvGrpSpPr>
        <p:grpSpPr>
          <a:xfrm>
            <a:off x="457200" y="2336538"/>
            <a:ext cx="2933700" cy="2346833"/>
            <a:chOff x="990600" y="1598091"/>
            <a:chExt cx="2933700" cy="2346833"/>
          </a:xfrm>
        </p:grpSpPr>
        <p:pic>
          <p:nvPicPr>
            <p:cNvPr id="11" name="Picture 3"/>
            <p:cNvPicPr>
              <a:picLocks noChangeAspect="1"/>
            </p:cNvPicPr>
            <p:nvPr/>
          </p:nvPicPr>
          <p:blipFill>
            <a:blip r:embed="rId4"/>
            <a:srcRect l="946" t="4651" r="1637" b="1708"/>
            <a:stretch>
              <a:fillRect/>
            </a:stretch>
          </p:blipFill>
          <p:spPr>
            <a:xfrm>
              <a:off x="1097694" y="1598091"/>
              <a:ext cx="2623406" cy="1601300"/>
            </a:xfrm>
            <a:prstGeom prst="rect">
              <a:avLst/>
            </a:prstGeom>
          </p:spPr>
        </p:pic>
        <p:sp>
          <p:nvSpPr>
            <p:cNvPr id="12" name="Title 11"/>
            <p:cNvSpPr txBox="1">
              <a:spLocks/>
            </p:cNvSpPr>
            <p:nvPr/>
          </p:nvSpPr>
          <p:spPr>
            <a:xfrm>
              <a:off x="990600" y="3433710"/>
              <a:ext cx="2933700" cy="511214"/>
            </a:xfrm>
            <a:prstGeom prst="rect">
              <a:avLst/>
            </a:prstGeom>
          </p:spPr>
          <p:txBody>
            <a:bodyPr vert="horz" lIns="91440" tIns="45720" rIns="91440" bIns="45720" rtlCol="0" anchor="ctr">
              <a:normAutofit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smtClean="0">
                  <a:ln>
                    <a:noFill/>
                  </a:ln>
                  <a:solidFill>
                    <a:srgbClr val="FFAA37"/>
                  </a:solidFill>
                  <a:effectLst/>
                  <a:uLnTx/>
                  <a:uFillTx/>
                  <a:latin typeface="+mj-lt"/>
                  <a:ea typeface="+mj-ea"/>
                  <a:cs typeface="+mj-cs"/>
                </a:rPr>
                <a:t>&gt; Trillion</a:t>
              </a:r>
              <a:endParaRPr kumimoji="0" lang="en-US" sz="2800" i="0" u="none" strike="noStrike" kern="1200" cap="none" spc="0" normalizeH="0" baseline="0" noProof="0" dirty="0" smtClean="0">
                <a:ln>
                  <a:noFill/>
                </a:ln>
                <a:solidFill>
                  <a:srgbClr val="FFFFFF"/>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j-lt"/>
                <a:ea typeface="+mj-ea"/>
                <a:cs typeface="+mj-cs"/>
              </a:endParaRPr>
            </a:p>
          </p:txBody>
        </p:sp>
      </p:grpSp>
      <p:sp>
        <p:nvSpPr>
          <p:cNvPr id="13" name="Title 11"/>
          <p:cNvSpPr txBox="1">
            <a:spLocks/>
          </p:cNvSpPr>
          <p:nvPr/>
        </p:nvSpPr>
        <p:spPr>
          <a:xfrm>
            <a:off x="177800" y="2041223"/>
            <a:ext cx="2933700" cy="51121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100" i="0" u="none" strike="noStrike" kern="1200" cap="none" spc="0" normalizeH="0" baseline="0" noProof="0" dirty="0" smtClean="0">
                <a:ln>
                  <a:noFill/>
                </a:ln>
                <a:solidFill>
                  <a:schemeClr val="bg1"/>
                </a:solidFill>
                <a:effectLst/>
                <a:uLnTx/>
                <a:uFillTx/>
                <a:latin typeface="+mj-lt"/>
                <a:ea typeface="+mj-ea"/>
                <a:cs typeface="+mj-cs"/>
              </a:rPr>
              <a:t>Personal</a:t>
            </a:r>
            <a:r>
              <a:rPr kumimoji="0" lang="en-US" sz="2100" i="0" u="none" strike="noStrike" kern="1200" cap="none" spc="0" normalizeH="0" noProof="0" dirty="0" smtClean="0">
                <a:ln>
                  <a:noFill/>
                </a:ln>
                <a:solidFill>
                  <a:schemeClr val="bg1"/>
                </a:solidFill>
                <a:effectLst/>
                <a:uLnTx/>
                <a:uFillTx/>
                <a:latin typeface="+mj-lt"/>
                <a:ea typeface="+mj-ea"/>
                <a:cs typeface="+mj-cs"/>
              </a:rPr>
              <a:t> </a:t>
            </a:r>
            <a:r>
              <a:rPr lang="en-US" sz="2100" dirty="0" smtClean="0">
                <a:solidFill>
                  <a:schemeClr val="bg1"/>
                </a:solidFill>
                <a:latin typeface="+mj-lt"/>
                <a:ea typeface="+mj-ea"/>
                <a:cs typeface="+mj-cs"/>
              </a:rPr>
              <a:t>collections:</a:t>
            </a:r>
            <a:endParaRPr kumimoji="0" lang="en-US" sz="210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00" b="1" i="0" u="none" strike="noStrike" kern="1200" cap="none" spc="0" normalizeH="0" baseline="0" noProof="0" dirty="0">
              <a:ln>
                <a:noFill/>
              </a:ln>
              <a:solidFill>
                <a:srgbClr val="FFFFFF"/>
              </a:solidFill>
              <a:effectLst/>
              <a:uLnTx/>
              <a:uFillTx/>
              <a:latin typeface="+mj-lt"/>
              <a:ea typeface="+mj-ea"/>
              <a:cs typeface="+mj-cs"/>
            </a:endParaRPr>
          </a:p>
        </p:txBody>
      </p:sp>
      <p:sp>
        <p:nvSpPr>
          <p:cNvPr id="14" name="Title 11"/>
          <p:cNvSpPr txBox="1">
            <a:spLocks/>
          </p:cNvSpPr>
          <p:nvPr/>
        </p:nvSpPr>
        <p:spPr>
          <a:xfrm>
            <a:off x="3397250" y="2041223"/>
            <a:ext cx="2933700" cy="51121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100" i="0" u="none" strike="noStrike" kern="1200" cap="none" spc="0" normalizeH="0" baseline="0" noProof="0" dirty="0" smtClean="0">
                <a:ln>
                  <a:noFill/>
                </a:ln>
                <a:solidFill>
                  <a:schemeClr val="bg1"/>
                </a:solidFill>
                <a:effectLst/>
                <a:uLnTx/>
                <a:uFillTx/>
                <a:latin typeface="+mj-lt"/>
                <a:ea typeface="+mj-ea"/>
                <a:cs typeface="+mj-cs"/>
              </a:rPr>
              <a:t>Online </a:t>
            </a:r>
            <a:r>
              <a:rPr lang="en-US" sz="2100" dirty="0" smtClean="0">
                <a:solidFill>
                  <a:schemeClr val="bg1"/>
                </a:solidFill>
                <a:latin typeface="+mj-lt"/>
                <a:ea typeface="+mj-ea"/>
                <a:cs typeface="+mj-cs"/>
              </a:rPr>
              <a:t>collections:</a:t>
            </a:r>
            <a:endParaRPr kumimoji="0" lang="en-US" sz="210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00" b="1" i="0" u="none" strike="noStrike" kern="1200" cap="none" spc="0" normalizeH="0" baseline="0" noProof="0" dirty="0">
              <a:ln>
                <a:noFill/>
              </a:ln>
              <a:solidFill>
                <a:srgbClr val="FFFFFF"/>
              </a:solidFill>
              <a:effectLst/>
              <a:uLnTx/>
              <a:uFillTx/>
              <a:latin typeface="+mj-lt"/>
              <a:ea typeface="+mj-ea"/>
              <a:cs typeface="+mj-cs"/>
            </a:endParaRPr>
          </a:p>
        </p:txBody>
      </p:sp>
      <p:grpSp>
        <p:nvGrpSpPr>
          <p:cNvPr id="15" name="Group 14"/>
          <p:cNvGrpSpPr/>
          <p:nvPr/>
        </p:nvGrpSpPr>
        <p:grpSpPr>
          <a:xfrm>
            <a:off x="7028594" y="2313288"/>
            <a:ext cx="2819400" cy="1098611"/>
            <a:chOff x="1104900" y="4821867"/>
            <a:chExt cx="2819400" cy="1098610"/>
          </a:xfrm>
        </p:grpSpPr>
        <p:pic>
          <p:nvPicPr>
            <p:cNvPr id="16" name="Picture 15"/>
            <p:cNvPicPr>
              <a:picLocks noChangeAspect="1"/>
            </p:cNvPicPr>
            <p:nvPr/>
          </p:nvPicPr>
          <p:blipFill>
            <a:blip r:embed="rId5"/>
            <a:stretch>
              <a:fillRect/>
            </a:stretch>
          </p:blipFill>
          <p:spPr>
            <a:xfrm>
              <a:off x="1193800" y="4821867"/>
              <a:ext cx="1460500" cy="698500"/>
            </a:xfrm>
            <a:prstGeom prst="rect">
              <a:avLst/>
            </a:prstGeom>
          </p:spPr>
        </p:pic>
        <p:sp>
          <p:nvSpPr>
            <p:cNvPr id="17" name="Rectangle 16"/>
            <p:cNvSpPr/>
            <p:nvPr/>
          </p:nvSpPr>
          <p:spPr>
            <a:xfrm>
              <a:off x="1104900" y="5520367"/>
              <a:ext cx="2819400" cy="400110"/>
            </a:xfrm>
            <a:prstGeom prst="rect">
              <a:avLst/>
            </a:prstGeom>
          </p:spPr>
          <p:txBody>
            <a:bodyPr wrap="square">
              <a:spAutoFit/>
            </a:bodyPr>
            <a:lstStyle/>
            <a:p>
              <a:r>
                <a:rPr lang="en-US" sz="2000" dirty="0" smtClean="0">
                  <a:solidFill>
                    <a:srgbClr val="FFFFFF"/>
                  </a:solidFill>
                  <a:ea typeface="+mj-ea"/>
                  <a:cs typeface="+mj-cs"/>
                </a:rPr>
                <a:t>48 </a:t>
              </a:r>
              <a:r>
                <a:rPr lang="en-US" sz="2000" dirty="0" smtClean="0">
                  <a:solidFill>
                    <a:srgbClr val="FFAA37"/>
                  </a:solidFill>
                  <a:ea typeface="+mj-ea"/>
                  <a:cs typeface="+mj-cs"/>
                </a:rPr>
                <a:t>hours/minute</a:t>
              </a:r>
              <a:endParaRPr lang="en-US" sz="2000" dirty="0" smtClean="0">
                <a:solidFill>
                  <a:prstClr val="white"/>
                </a:solidFill>
                <a:ea typeface="+mj-ea"/>
                <a:cs typeface="+mj-cs"/>
              </a:endParaRPr>
            </a:p>
          </p:txBody>
        </p:sp>
      </p:grpSp>
      <p:sp>
        <p:nvSpPr>
          <p:cNvPr id="18" name="Title 11"/>
          <p:cNvSpPr txBox="1">
            <a:spLocks/>
          </p:cNvSpPr>
          <p:nvPr/>
        </p:nvSpPr>
        <p:spPr>
          <a:xfrm>
            <a:off x="6939694" y="2041223"/>
            <a:ext cx="1211994" cy="51121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100" i="0" u="none" strike="noStrike" kern="1200" cap="none" spc="0" normalizeH="0" baseline="0" noProof="0" dirty="0" smtClean="0">
                <a:ln>
                  <a:noFill/>
                </a:ln>
                <a:solidFill>
                  <a:schemeClr val="bg1"/>
                </a:solidFill>
                <a:effectLst/>
                <a:uLnTx/>
                <a:uFillTx/>
                <a:latin typeface="+mj-lt"/>
                <a:ea typeface="+mj-ea"/>
                <a:cs typeface="+mj-cs"/>
              </a:rPr>
              <a:t>Videos: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00" b="1"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Image registration</a:t>
            </a:r>
            <a:endParaRPr lang="en-US" dirty="0"/>
          </a:p>
        </p:txBody>
      </p:sp>
      <p:grpSp>
        <p:nvGrpSpPr>
          <p:cNvPr id="2" name="Group 34"/>
          <p:cNvGrpSpPr/>
          <p:nvPr/>
        </p:nvGrpSpPr>
        <p:grpSpPr>
          <a:xfrm>
            <a:off x="457200" y="1390488"/>
            <a:ext cx="2381250" cy="2983649"/>
            <a:chOff x="457200" y="2161067"/>
            <a:chExt cx="2381250" cy="2983649"/>
          </a:xfrm>
        </p:grpSpPr>
        <p:pic>
          <p:nvPicPr>
            <p:cNvPr id="6" name="Picture 2"/>
            <p:cNvPicPr>
              <a:picLocks noChangeAspect="1" noChangeArrowheads="1"/>
            </p:cNvPicPr>
            <p:nvPr/>
          </p:nvPicPr>
          <p:blipFill>
            <a:blip r:embed="rId2"/>
            <a:srcRect t="6400"/>
            <a:stretch>
              <a:fillRect/>
            </a:stretch>
          </p:blipFill>
          <p:spPr bwMode="auto">
            <a:xfrm>
              <a:off x="457200" y="2161067"/>
              <a:ext cx="2381250" cy="2228850"/>
            </a:xfrm>
            <a:prstGeom prst="rect">
              <a:avLst/>
            </a:prstGeom>
            <a:noFill/>
            <a:ln w="9525">
              <a:noFill/>
              <a:miter lim="800000"/>
              <a:headEnd/>
              <a:tailEnd/>
            </a:ln>
            <a:effectLst/>
          </p:spPr>
        </p:pic>
        <p:sp>
          <p:nvSpPr>
            <p:cNvPr id="7" name="Rectangle 6"/>
            <p:cNvSpPr/>
            <p:nvPr/>
          </p:nvSpPr>
          <p:spPr>
            <a:xfrm rot="21267465">
              <a:off x="1152805" y="2707943"/>
              <a:ext cx="1069173" cy="12282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2000" y="4313719"/>
              <a:ext cx="1676400" cy="830997"/>
            </a:xfrm>
            <a:prstGeom prst="rect">
              <a:avLst/>
            </a:prstGeom>
            <a:noFill/>
          </p:spPr>
          <p:txBody>
            <a:bodyPr wrap="square" rtlCol="0">
              <a:spAutoFit/>
            </a:bodyPr>
            <a:lstStyle/>
            <a:p>
              <a:pPr algn="ctr"/>
              <a:r>
                <a:rPr lang="en-US" dirty="0">
                  <a:solidFill>
                    <a:srgbClr val="FFE292"/>
                  </a:solidFill>
                </a:rPr>
                <a:t>Face detection</a:t>
              </a:r>
            </a:p>
            <a:p>
              <a:pPr algn="ctr"/>
              <a:r>
                <a:rPr lang="en-US" sz="1200" i="1" dirty="0" err="1">
                  <a:solidFill>
                    <a:srgbClr val="FFE292"/>
                  </a:solidFill>
                </a:rPr>
                <a:t>Bourdev</a:t>
              </a:r>
              <a:r>
                <a:rPr lang="en-US" sz="1200" i="1" dirty="0">
                  <a:solidFill>
                    <a:srgbClr val="FFE292"/>
                  </a:solidFill>
                </a:rPr>
                <a:t> and Brandt ‘05</a:t>
              </a:r>
            </a:p>
            <a:p>
              <a:pPr algn="ctr"/>
              <a:endParaRPr lang="en-US" dirty="0">
                <a:solidFill>
                  <a:srgbClr val="FFE292"/>
                </a:solidFill>
              </a:endParaRPr>
            </a:p>
          </p:txBody>
        </p:sp>
      </p:grpSp>
      <p:grpSp>
        <p:nvGrpSpPr>
          <p:cNvPr id="3" name="Group 45"/>
          <p:cNvGrpSpPr/>
          <p:nvPr/>
        </p:nvGrpSpPr>
        <p:grpSpPr>
          <a:xfrm>
            <a:off x="2980681" y="1718024"/>
            <a:ext cx="2516318" cy="2434117"/>
            <a:chOff x="2980681" y="2488603"/>
            <a:chExt cx="2516318" cy="2434117"/>
          </a:xfrm>
        </p:grpSpPr>
        <p:pic>
          <p:nvPicPr>
            <p:cNvPr id="10" name="Picture 9" descr="2dfiducial.png"/>
            <p:cNvPicPr>
              <a:picLocks noChangeAspect="1"/>
            </p:cNvPicPr>
            <p:nvPr/>
          </p:nvPicPr>
          <p:blipFill>
            <a:blip r:embed="rId3"/>
            <a:srcRect l="7996" t="12222" r="22710" b="14444"/>
            <a:stretch>
              <a:fillRect/>
            </a:stretch>
          </p:blipFill>
          <p:spPr>
            <a:xfrm>
              <a:off x="3669639" y="2488603"/>
              <a:ext cx="1371600" cy="1740876"/>
            </a:xfrm>
            <a:prstGeom prst="rect">
              <a:avLst/>
            </a:prstGeom>
          </p:spPr>
        </p:pic>
        <p:sp>
          <p:nvSpPr>
            <p:cNvPr id="11" name="TextBox 10"/>
            <p:cNvSpPr txBox="1"/>
            <p:nvPr/>
          </p:nvSpPr>
          <p:spPr>
            <a:xfrm>
              <a:off x="3096456" y="4153279"/>
              <a:ext cx="2400543" cy="769441"/>
            </a:xfrm>
            <a:prstGeom prst="rect">
              <a:avLst/>
            </a:prstGeom>
            <a:noFill/>
          </p:spPr>
          <p:txBody>
            <a:bodyPr wrap="square" rtlCol="0">
              <a:spAutoFit/>
            </a:bodyPr>
            <a:lstStyle/>
            <a:p>
              <a:pPr algn="ctr"/>
              <a:r>
                <a:rPr lang="en-US" sz="1600" dirty="0" err="1">
                  <a:solidFill>
                    <a:srgbClr val="FFE292"/>
                  </a:solidFill>
                </a:rPr>
                <a:t>Fiducial</a:t>
              </a:r>
              <a:r>
                <a:rPr lang="en-US" sz="1600" dirty="0">
                  <a:solidFill>
                    <a:srgbClr val="FFE292"/>
                  </a:solidFill>
                </a:rPr>
                <a:t> points</a:t>
              </a:r>
            </a:p>
            <a:p>
              <a:pPr algn="ctr"/>
              <a:r>
                <a:rPr lang="en-US" sz="1600" dirty="0">
                  <a:solidFill>
                    <a:srgbClr val="FFE292"/>
                  </a:solidFill>
                </a:rPr>
                <a:t>detection</a:t>
              </a:r>
            </a:p>
            <a:p>
              <a:pPr algn="ctr"/>
              <a:r>
                <a:rPr lang="en-US" sz="1200" i="1" dirty="0" err="1">
                  <a:solidFill>
                    <a:srgbClr val="FFE292"/>
                  </a:solidFill>
                </a:rPr>
                <a:t>Everingham</a:t>
              </a:r>
              <a:r>
                <a:rPr lang="en-US" sz="1200" i="1" dirty="0">
                  <a:solidFill>
                    <a:srgbClr val="FFE292"/>
                  </a:solidFill>
                </a:rPr>
                <a:t> et al. ‘06</a:t>
              </a:r>
            </a:p>
          </p:txBody>
        </p:sp>
        <p:sp>
          <p:nvSpPr>
            <p:cNvPr id="12" name="Right Arrow 11"/>
            <p:cNvSpPr/>
            <p:nvPr/>
          </p:nvSpPr>
          <p:spPr>
            <a:xfrm>
              <a:off x="2980681" y="3086479"/>
              <a:ext cx="57111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4768209" y="3258055"/>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610178" y="3259943"/>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4732469" y="3702072"/>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4666620" y="3542153"/>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4422038" y="3297571"/>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4226379" y="3318273"/>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4376891" y="3741588"/>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442740" y="3534634"/>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4574438" y="3562855"/>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68"/>
          <p:cNvGrpSpPr/>
          <p:nvPr/>
        </p:nvGrpSpPr>
        <p:grpSpPr>
          <a:xfrm>
            <a:off x="5211440" y="1759537"/>
            <a:ext cx="2018256" cy="2278637"/>
            <a:chOff x="5211440" y="2530114"/>
            <a:chExt cx="2018256" cy="2278637"/>
          </a:xfrm>
        </p:grpSpPr>
        <p:grpSp>
          <p:nvGrpSpPr>
            <p:cNvPr id="9" name="Group 47"/>
            <p:cNvGrpSpPr/>
            <p:nvPr/>
          </p:nvGrpSpPr>
          <p:grpSpPr>
            <a:xfrm>
              <a:off x="5883945" y="2530114"/>
              <a:ext cx="1345751" cy="2278637"/>
              <a:chOff x="5883945" y="2530114"/>
              <a:chExt cx="1345751" cy="2278637"/>
            </a:xfrm>
          </p:grpSpPr>
          <p:pic>
            <p:nvPicPr>
              <p:cNvPr id="35" name="Picture 34" descr="warp0.pdf"/>
              <p:cNvPicPr>
                <a:picLocks noChangeAspect="1"/>
              </p:cNvPicPr>
              <p:nvPr/>
            </p:nvPicPr>
            <p:blipFill>
              <a:blip r:embed="rId4"/>
              <a:srcRect l="24408" t="9542" r="24049" b="17975"/>
              <a:stretch>
                <a:fillRect/>
              </a:stretch>
            </p:blipFill>
            <p:spPr>
              <a:xfrm>
                <a:off x="5904810" y="2530114"/>
                <a:ext cx="1324886" cy="1708504"/>
              </a:xfrm>
              <a:prstGeom prst="rect">
                <a:avLst/>
              </a:prstGeom>
              <a:ln>
                <a:solidFill>
                  <a:schemeClr val="tx1"/>
                </a:solidFill>
              </a:ln>
            </p:spPr>
          </p:pic>
          <p:sp>
            <p:nvSpPr>
              <p:cNvPr id="36" name="TextBox 35"/>
              <p:cNvSpPr txBox="1"/>
              <p:nvPr/>
            </p:nvSpPr>
            <p:spPr>
              <a:xfrm>
                <a:off x="5883945" y="4162420"/>
                <a:ext cx="1295400" cy="646331"/>
              </a:xfrm>
              <a:prstGeom prst="rect">
                <a:avLst/>
              </a:prstGeom>
              <a:noFill/>
            </p:spPr>
            <p:txBody>
              <a:bodyPr wrap="square" rtlCol="0">
                <a:spAutoFit/>
              </a:bodyPr>
              <a:lstStyle/>
              <a:p>
                <a:pPr algn="ctr"/>
                <a:r>
                  <a:rPr lang="en-US" b="1" dirty="0">
                    <a:solidFill>
                      <a:srgbClr val="FFAA37"/>
                    </a:solidFill>
                  </a:rPr>
                  <a:t>3D</a:t>
                </a:r>
              </a:p>
              <a:p>
                <a:pPr algn="ctr"/>
                <a:r>
                  <a:rPr lang="en-US" dirty="0">
                    <a:solidFill>
                      <a:srgbClr val="FFE292"/>
                    </a:solidFill>
                  </a:rPr>
                  <a:t>registration</a:t>
                </a:r>
              </a:p>
            </p:txBody>
          </p:sp>
        </p:grpSp>
        <p:grpSp>
          <p:nvGrpSpPr>
            <p:cNvPr id="22" name="Group 63"/>
            <p:cNvGrpSpPr/>
            <p:nvPr/>
          </p:nvGrpSpPr>
          <p:grpSpPr>
            <a:xfrm>
              <a:off x="6169887" y="3158950"/>
              <a:ext cx="774612" cy="587321"/>
              <a:chOff x="6169887" y="3158950"/>
              <a:chExt cx="774612" cy="587321"/>
            </a:xfrm>
          </p:grpSpPr>
          <p:sp>
            <p:nvSpPr>
              <p:cNvPr id="26" name="Oval 25"/>
              <p:cNvSpPr/>
              <p:nvPr/>
            </p:nvSpPr>
            <p:spPr>
              <a:xfrm rot="235400">
                <a:off x="6922026" y="3170344"/>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rot="235400">
                <a:off x="6720673" y="3158950"/>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rot="235400">
                <a:off x="6787812" y="3703959"/>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rot="235400">
                <a:off x="6739348" y="3487483"/>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rot="235400">
                <a:off x="6413652" y="3176157"/>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rot="235400">
                <a:off x="6169887" y="3192564"/>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rot="235400">
                <a:off x="6331678" y="3723220"/>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rot="235400">
                <a:off x="6444502" y="3488391"/>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rot="235400">
                <a:off x="6629913" y="3523493"/>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5" name="Right Arrow 24"/>
            <p:cNvSpPr/>
            <p:nvPr/>
          </p:nvSpPr>
          <p:spPr>
            <a:xfrm>
              <a:off x="5211440" y="3078223"/>
              <a:ext cx="57111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grpSp>
      <p:pic>
        <p:nvPicPr>
          <p:cNvPr id="37" name="Picture 36" descr="warp1.pdf"/>
          <p:cNvPicPr>
            <a:picLocks noChangeAspect="1"/>
          </p:cNvPicPr>
          <p:nvPr/>
        </p:nvPicPr>
        <p:blipFill>
          <a:blip r:embed="rId5"/>
          <a:srcRect l="24112" t="9756" r="23990" b="18149"/>
          <a:stretch>
            <a:fillRect/>
          </a:stretch>
        </p:blipFill>
        <p:spPr>
          <a:xfrm>
            <a:off x="5902807" y="1760894"/>
            <a:ext cx="1334024" cy="1699367"/>
          </a:xfrm>
          <a:prstGeom prst="rect">
            <a:avLst/>
          </a:prstGeom>
          <a:ln>
            <a:solidFill>
              <a:srgbClr val="FFFFFF"/>
            </a:solidFill>
          </a:ln>
        </p:spPr>
      </p:pic>
      <p:grpSp>
        <p:nvGrpSpPr>
          <p:cNvPr id="23" name="Group 37"/>
          <p:cNvGrpSpPr/>
          <p:nvPr/>
        </p:nvGrpSpPr>
        <p:grpSpPr>
          <a:xfrm>
            <a:off x="7394620" y="1799445"/>
            <a:ext cx="1526033" cy="3141223"/>
            <a:chOff x="7394616" y="1799446"/>
            <a:chExt cx="1526033" cy="3141222"/>
          </a:xfrm>
        </p:grpSpPr>
        <p:grpSp>
          <p:nvGrpSpPr>
            <p:cNvPr id="24" name="Group 46"/>
            <p:cNvGrpSpPr/>
            <p:nvPr/>
          </p:nvGrpSpPr>
          <p:grpSpPr>
            <a:xfrm>
              <a:off x="7777649" y="3011511"/>
              <a:ext cx="1143000" cy="1929157"/>
              <a:chOff x="4677851" y="876679"/>
              <a:chExt cx="1143000" cy="1929157"/>
            </a:xfrm>
          </p:grpSpPr>
          <p:grpSp>
            <p:nvGrpSpPr>
              <p:cNvPr id="38" name="Group 3"/>
              <p:cNvGrpSpPr/>
              <p:nvPr/>
            </p:nvGrpSpPr>
            <p:grpSpPr>
              <a:xfrm>
                <a:off x="4736439" y="876679"/>
                <a:ext cx="990600" cy="1371600"/>
                <a:chOff x="838200" y="1143014"/>
                <a:chExt cx="2743207" cy="3841791"/>
              </a:xfrm>
            </p:grpSpPr>
            <p:pic>
              <p:nvPicPr>
                <p:cNvPr id="44" name="Picture 43" descr="3dshape.png"/>
                <p:cNvPicPr>
                  <a:picLocks noChangeAspect="1"/>
                </p:cNvPicPr>
                <p:nvPr/>
              </p:nvPicPr>
              <p:blipFill>
                <a:blip r:embed="rId6" cstate="print"/>
                <a:stretch>
                  <a:fillRect/>
                </a:stretch>
              </p:blipFill>
              <p:spPr>
                <a:xfrm>
                  <a:off x="838200" y="1143014"/>
                  <a:ext cx="2743207" cy="3841791"/>
                </a:xfrm>
                <a:prstGeom prst="rect">
                  <a:avLst/>
                </a:prstGeom>
              </p:spPr>
            </p:pic>
            <p:sp>
              <p:nvSpPr>
                <p:cNvPr id="45" name="Oval 44"/>
                <p:cNvSpPr/>
                <p:nvPr/>
              </p:nvSpPr>
              <p:spPr>
                <a:xfrm>
                  <a:off x="2209806" y="25908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1676407" y="25908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819410" y="25908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p:cNvSpPr/>
                <p:nvPr/>
              </p:nvSpPr>
              <p:spPr>
                <a:xfrm>
                  <a:off x="3276611" y="25146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2895605" y="32766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2743206" y="3302238"/>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2465837" y="3302235"/>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2209804" y="3759410"/>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2999233" y="375940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3" name="TextBox 42"/>
              <p:cNvSpPr txBox="1"/>
              <p:nvPr/>
            </p:nvSpPr>
            <p:spPr>
              <a:xfrm>
                <a:off x="4677851" y="2159505"/>
                <a:ext cx="1143000" cy="646331"/>
              </a:xfrm>
              <a:prstGeom prst="rect">
                <a:avLst/>
              </a:prstGeom>
              <a:noFill/>
            </p:spPr>
            <p:txBody>
              <a:bodyPr wrap="square" rtlCol="0">
                <a:spAutoFit/>
              </a:bodyPr>
              <a:lstStyle/>
              <a:p>
                <a:pPr algn="ctr"/>
                <a:r>
                  <a:rPr lang="en-US" dirty="0">
                    <a:solidFill>
                      <a:srgbClr val="FFE292"/>
                    </a:solidFill>
                  </a:rPr>
                  <a:t>Template 3D model</a:t>
                </a:r>
              </a:p>
            </p:txBody>
          </p:sp>
        </p:grpSp>
        <p:sp>
          <p:nvSpPr>
            <p:cNvPr id="40" name="TextBox 39"/>
            <p:cNvSpPr txBox="1"/>
            <p:nvPr/>
          </p:nvSpPr>
          <p:spPr>
            <a:xfrm>
              <a:off x="7639847" y="1799446"/>
              <a:ext cx="1212593" cy="646331"/>
            </a:xfrm>
            <a:prstGeom prst="rect">
              <a:avLst/>
            </a:prstGeom>
            <a:noFill/>
          </p:spPr>
          <p:txBody>
            <a:bodyPr wrap="square" rtlCol="0">
              <a:spAutoFit/>
            </a:bodyPr>
            <a:lstStyle/>
            <a:p>
              <a:pPr algn="ctr"/>
              <a:r>
                <a:rPr lang="en-US" dirty="0">
                  <a:solidFill>
                    <a:srgbClr val="FFAA37"/>
                  </a:solidFill>
                </a:rPr>
                <a:t>Estimate 3D pose</a:t>
              </a:r>
            </a:p>
          </p:txBody>
        </p:sp>
        <p:sp>
          <p:nvSpPr>
            <p:cNvPr id="41" name="Bent Arrow 40"/>
            <p:cNvSpPr/>
            <p:nvPr/>
          </p:nvSpPr>
          <p:spPr>
            <a:xfrm flipH="1">
              <a:off x="7394616" y="2364078"/>
              <a:ext cx="1029377" cy="624994"/>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grpSp>
      <p:sp>
        <p:nvSpPr>
          <p:cNvPr id="54" name="TextBox 53"/>
          <p:cNvSpPr txBox="1"/>
          <p:nvPr/>
        </p:nvSpPr>
        <p:spPr>
          <a:xfrm>
            <a:off x="609601" y="6100753"/>
            <a:ext cx="9021105" cy="369332"/>
          </a:xfrm>
          <a:prstGeom prst="rect">
            <a:avLst/>
          </a:prstGeom>
          <a:noFill/>
        </p:spPr>
        <p:txBody>
          <a:bodyPr wrap="square" rtlCol="0">
            <a:spAutoFit/>
          </a:bodyPr>
          <a:lstStyle/>
          <a:p>
            <a:r>
              <a:rPr lang="en-US" dirty="0" smtClean="0">
                <a:solidFill>
                  <a:srgbClr val="FFAA37"/>
                </a:solidFill>
              </a:rPr>
              <a:t>Kemelmacher</a:t>
            </a:r>
            <a:r>
              <a:rPr lang="en-US" dirty="0" smtClean="0">
                <a:solidFill>
                  <a:srgbClr val="FFFFFF"/>
                </a:solidFill>
              </a:rPr>
              <a:t>, </a:t>
            </a:r>
            <a:r>
              <a:rPr lang="en-US" dirty="0" err="1" smtClean="0">
                <a:solidFill>
                  <a:srgbClr val="FFFFFF"/>
                </a:solidFill>
              </a:rPr>
              <a:t>Shechtman</a:t>
            </a:r>
            <a:r>
              <a:rPr lang="en-US" dirty="0" smtClean="0">
                <a:solidFill>
                  <a:srgbClr val="FFFFFF"/>
                </a:solidFill>
              </a:rPr>
              <a:t>, </a:t>
            </a:r>
            <a:r>
              <a:rPr lang="en-US" dirty="0" err="1" smtClean="0">
                <a:solidFill>
                  <a:srgbClr val="FFFFFF"/>
                </a:solidFill>
              </a:rPr>
              <a:t>Garg</a:t>
            </a:r>
            <a:r>
              <a:rPr lang="en-US" dirty="0" smtClean="0">
                <a:solidFill>
                  <a:srgbClr val="FFFFFF"/>
                </a:solidFill>
              </a:rPr>
              <a:t>, Seitz, </a:t>
            </a:r>
            <a:r>
              <a:rPr lang="en-US" i="1" dirty="0" smtClean="0">
                <a:solidFill>
                  <a:srgbClr val="FFFFFF"/>
                </a:solidFill>
              </a:rPr>
              <a:t>Exploring </a:t>
            </a:r>
            <a:r>
              <a:rPr lang="en-US" i="1" dirty="0" err="1" smtClean="0">
                <a:solidFill>
                  <a:srgbClr val="FFFFFF"/>
                </a:solidFill>
              </a:rPr>
              <a:t>Photobios</a:t>
            </a:r>
            <a:r>
              <a:rPr lang="en-US" dirty="0" smtClean="0">
                <a:solidFill>
                  <a:srgbClr val="FFFFFF"/>
                </a:solidFill>
              </a:rPr>
              <a:t>, SIGGRAPH’11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3D transformed photos</a:t>
            </a:r>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lum bright="7000" contrast="3000"/>
          </a:blip>
          <a:stretch>
            <a:fillRect/>
          </a:stretch>
        </p:blipFill>
        <p:spPr>
          <a:xfrm>
            <a:off x="1508196" y="3551405"/>
            <a:ext cx="6902378" cy="1220060"/>
          </a:xfrm>
          <a:prstGeom prst="rect">
            <a:avLst/>
          </a:prstGeom>
        </p:spPr>
      </p:pic>
      <p:pic>
        <p:nvPicPr>
          <p:cNvPr id="14" name="Picture 13" descr="George_W_Bush_0021.jpg"/>
          <p:cNvPicPr>
            <a:picLocks noChangeAspect="1"/>
          </p:cNvPicPr>
          <p:nvPr/>
        </p:nvPicPr>
        <p:blipFill>
          <a:blip r:embed="rId4"/>
          <a:stretch>
            <a:fillRect/>
          </a:stretch>
        </p:blipFill>
        <p:spPr>
          <a:xfrm>
            <a:off x="7472050" y="2121384"/>
            <a:ext cx="1141724" cy="1371600"/>
          </a:xfrm>
          <a:prstGeom prst="rect">
            <a:avLst/>
          </a:prstGeom>
        </p:spPr>
      </p:pic>
      <p:pic>
        <p:nvPicPr>
          <p:cNvPr id="20" name="Picture 19" descr="George_W_Bush_0112.jpg"/>
          <p:cNvPicPr>
            <a:picLocks noChangeAspect="1"/>
          </p:cNvPicPr>
          <p:nvPr/>
        </p:nvPicPr>
        <p:blipFill>
          <a:blip r:embed="rId5"/>
          <a:stretch>
            <a:fillRect/>
          </a:stretch>
        </p:blipFill>
        <p:spPr>
          <a:xfrm>
            <a:off x="1343002" y="2121384"/>
            <a:ext cx="1140430" cy="1371600"/>
          </a:xfrm>
          <a:prstGeom prst="rect">
            <a:avLst/>
          </a:prstGeom>
        </p:spPr>
      </p:pic>
      <p:sp>
        <p:nvSpPr>
          <p:cNvPr id="23" name="TextBox 22"/>
          <p:cNvSpPr txBox="1"/>
          <p:nvPr/>
        </p:nvSpPr>
        <p:spPr>
          <a:xfrm>
            <a:off x="68262" y="2501362"/>
            <a:ext cx="1409700" cy="584776"/>
          </a:xfrm>
          <a:prstGeom prst="rect">
            <a:avLst/>
          </a:prstGeom>
          <a:noFill/>
        </p:spPr>
        <p:txBody>
          <a:bodyPr wrap="square" rtlCol="0">
            <a:spAutoFit/>
          </a:bodyPr>
          <a:lstStyle/>
          <a:p>
            <a:r>
              <a:rPr lang="en-US" sz="3200" dirty="0" smtClean="0">
                <a:solidFill>
                  <a:srgbClr val="FFFFFF"/>
                </a:solidFill>
              </a:rPr>
              <a:t>before</a:t>
            </a:r>
          </a:p>
        </p:txBody>
      </p:sp>
      <p:sp>
        <p:nvSpPr>
          <p:cNvPr id="24" name="TextBox 23"/>
          <p:cNvSpPr txBox="1"/>
          <p:nvPr/>
        </p:nvSpPr>
        <p:spPr>
          <a:xfrm>
            <a:off x="80962" y="3822988"/>
            <a:ext cx="1409700" cy="584776"/>
          </a:xfrm>
          <a:prstGeom prst="rect">
            <a:avLst/>
          </a:prstGeom>
          <a:noFill/>
        </p:spPr>
        <p:txBody>
          <a:bodyPr wrap="square" rtlCol="0">
            <a:spAutoFit/>
          </a:bodyPr>
          <a:lstStyle/>
          <a:p>
            <a:r>
              <a:rPr lang="en-US" sz="3200" dirty="0" smtClean="0">
                <a:solidFill>
                  <a:srgbClr val="FFFFFF"/>
                </a:solidFill>
              </a:rPr>
              <a:t>after</a:t>
            </a:r>
            <a:endParaRPr lang="en-US" sz="3600" dirty="0" smtClean="0">
              <a:solidFill>
                <a:srgbClr val="FFFFFF"/>
              </a:solidFill>
            </a:endParaRPr>
          </a:p>
        </p:txBody>
      </p:sp>
      <p:pic>
        <p:nvPicPr>
          <p:cNvPr id="34" name="Picture 33" descr="George_W_Bush_0349.jpg"/>
          <p:cNvPicPr>
            <a:picLocks noChangeAspect="1"/>
          </p:cNvPicPr>
          <p:nvPr/>
        </p:nvPicPr>
        <p:blipFill>
          <a:blip r:embed="rId6"/>
          <a:stretch>
            <a:fillRect/>
          </a:stretch>
        </p:blipFill>
        <p:spPr>
          <a:xfrm>
            <a:off x="2365571" y="2121384"/>
            <a:ext cx="1138688" cy="1371600"/>
          </a:xfrm>
          <a:prstGeom prst="rect">
            <a:avLst/>
          </a:prstGeom>
        </p:spPr>
      </p:pic>
      <p:pic>
        <p:nvPicPr>
          <p:cNvPr id="35" name="Picture 34" descr="George_W_Bush_0364.jpg"/>
          <p:cNvPicPr>
            <a:picLocks noChangeAspect="1"/>
          </p:cNvPicPr>
          <p:nvPr/>
        </p:nvPicPr>
        <p:blipFill>
          <a:blip r:embed="rId7"/>
          <a:stretch>
            <a:fillRect/>
          </a:stretch>
        </p:blipFill>
        <p:spPr>
          <a:xfrm>
            <a:off x="5430102" y="2121384"/>
            <a:ext cx="1140246" cy="1371600"/>
          </a:xfrm>
          <a:prstGeom prst="rect">
            <a:avLst/>
          </a:prstGeom>
        </p:spPr>
      </p:pic>
      <p:pic>
        <p:nvPicPr>
          <p:cNvPr id="37" name="Picture 36" descr="George_W_Bush_0335.jpg"/>
          <p:cNvPicPr>
            <a:picLocks noChangeAspect="1"/>
          </p:cNvPicPr>
          <p:nvPr/>
        </p:nvPicPr>
        <p:blipFill>
          <a:blip r:embed="rId8"/>
          <a:stretch>
            <a:fillRect/>
          </a:stretch>
        </p:blipFill>
        <p:spPr>
          <a:xfrm>
            <a:off x="4414545" y="2121384"/>
            <a:ext cx="1133418" cy="1371600"/>
          </a:xfrm>
          <a:prstGeom prst="rect">
            <a:avLst/>
          </a:prstGeom>
        </p:spPr>
      </p:pic>
      <p:pic>
        <p:nvPicPr>
          <p:cNvPr id="38" name="Picture 37" descr="George_W_Bush_0324.jpg"/>
          <p:cNvPicPr>
            <a:picLocks noChangeAspect="1"/>
          </p:cNvPicPr>
          <p:nvPr/>
        </p:nvPicPr>
        <p:blipFill>
          <a:blip r:embed="rId9"/>
          <a:stretch>
            <a:fillRect/>
          </a:stretch>
        </p:blipFill>
        <p:spPr>
          <a:xfrm>
            <a:off x="3386398" y="2121384"/>
            <a:ext cx="1146008" cy="1371600"/>
          </a:xfrm>
          <a:prstGeom prst="rect">
            <a:avLst/>
          </a:prstGeom>
        </p:spPr>
      </p:pic>
      <p:pic>
        <p:nvPicPr>
          <p:cNvPr id="39" name="Picture 38" descr="George_W_Bush_0237.jpg"/>
          <p:cNvPicPr>
            <a:picLocks noChangeAspect="1"/>
          </p:cNvPicPr>
          <p:nvPr/>
        </p:nvPicPr>
        <p:blipFill>
          <a:blip r:embed="rId10"/>
          <a:stretch>
            <a:fillRect/>
          </a:stretch>
        </p:blipFill>
        <p:spPr>
          <a:xfrm>
            <a:off x="6452489" y="2121384"/>
            <a:ext cx="1137425" cy="1371600"/>
          </a:xfrm>
          <a:prstGeom prst="rect">
            <a:avLst/>
          </a:prstGeom>
        </p:spPr>
      </p:pic>
      <p:sp>
        <p:nvSpPr>
          <p:cNvPr id="40" name="TextBox 39"/>
          <p:cNvSpPr txBox="1"/>
          <p:nvPr/>
        </p:nvSpPr>
        <p:spPr>
          <a:xfrm>
            <a:off x="8596312" y="2501362"/>
            <a:ext cx="704850" cy="584776"/>
          </a:xfrm>
          <a:prstGeom prst="rect">
            <a:avLst/>
          </a:prstGeom>
          <a:noFill/>
        </p:spPr>
        <p:txBody>
          <a:bodyPr wrap="square" rtlCol="0">
            <a:spAutoFit/>
          </a:bodyPr>
          <a:lstStyle/>
          <a:p>
            <a:r>
              <a:rPr lang="en-US" sz="3200" dirty="0" smtClean="0">
                <a:solidFill>
                  <a:srgbClr val="FFFFFF"/>
                </a:solidFill>
              </a:rPr>
              <a:t>…</a:t>
            </a:r>
          </a:p>
        </p:txBody>
      </p:sp>
      <p:sp>
        <p:nvSpPr>
          <p:cNvPr id="41" name="TextBox 40"/>
          <p:cNvSpPr txBox="1"/>
          <p:nvPr/>
        </p:nvSpPr>
        <p:spPr>
          <a:xfrm>
            <a:off x="8575674" y="3695988"/>
            <a:ext cx="704850" cy="584776"/>
          </a:xfrm>
          <a:prstGeom prst="rect">
            <a:avLst/>
          </a:prstGeom>
          <a:noFill/>
        </p:spPr>
        <p:txBody>
          <a:bodyPr wrap="square" rtlCol="0">
            <a:spAutoFit/>
          </a:bodyPr>
          <a:lstStyle/>
          <a:p>
            <a:r>
              <a:rPr lang="en-US" sz="3200" dirty="0" smtClean="0">
                <a:solidFill>
                  <a:srgbClr val="FFFFFF"/>
                </a:solidFill>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expression similarity</a:t>
            </a:r>
            <a:endParaRPr lang="en-US" dirty="0"/>
          </a:p>
        </p:txBody>
      </p:sp>
      <p:pic>
        <p:nvPicPr>
          <p:cNvPr id="5" name="Picture 4" descr="warp1.pdf"/>
          <p:cNvPicPr>
            <a:picLocks noChangeAspect="1"/>
          </p:cNvPicPr>
          <p:nvPr/>
        </p:nvPicPr>
        <mc:AlternateContent>
          <mc:Choice xmlns:ma="http://schemas.microsoft.com/office/mac/drawingml/2008/main" Requires="ma">
            <p:blipFill>
              <a:blip r:embed="rId3"/>
              <a:srcRect l="25625" t="9756" r="26944" b="19992"/>
              <a:stretch>
                <a:fillRect/>
              </a:stretch>
            </p:blipFill>
          </mc:Choice>
          <mc:Fallback>
            <p:blipFill>
              <a:blip r:embed="rId4"/>
              <a:srcRect l="25625" t="9756" r="26944" b="19992"/>
              <a:stretch>
                <a:fillRect/>
              </a:stretch>
            </p:blipFill>
          </mc:Fallback>
        </mc:AlternateContent>
        <p:spPr>
          <a:xfrm>
            <a:off x="1981200" y="2284859"/>
            <a:ext cx="1219200" cy="1753741"/>
          </a:xfrm>
          <a:prstGeom prst="rect">
            <a:avLst/>
          </a:prstGeom>
          <a:ln>
            <a:solidFill>
              <a:schemeClr val="tx1"/>
            </a:solidFill>
          </a:ln>
        </p:spPr>
      </p:pic>
      <p:sp>
        <p:nvSpPr>
          <p:cNvPr id="6" name="Rectangle 5"/>
          <p:cNvSpPr>
            <a:spLocks noChangeAspect="1"/>
          </p:cNvSpPr>
          <p:nvPr/>
        </p:nvSpPr>
        <p:spPr>
          <a:xfrm>
            <a:off x="2455762" y="3526124"/>
            <a:ext cx="118871" cy="125893"/>
          </a:xfrm>
          <a:prstGeom prst="rect">
            <a:avLst/>
          </a:prstGeom>
          <a:no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3" name="Group 32"/>
          <p:cNvGrpSpPr/>
          <p:nvPr/>
        </p:nvGrpSpPr>
        <p:grpSpPr>
          <a:xfrm>
            <a:off x="2574633" y="2428329"/>
            <a:ext cx="2898055" cy="1931561"/>
            <a:chOff x="2061180" y="1694175"/>
            <a:chExt cx="2898055" cy="1823826"/>
          </a:xfrm>
        </p:grpSpPr>
        <p:cxnSp>
          <p:nvCxnSpPr>
            <p:cNvPr id="8" name="Straight Connector 7"/>
            <p:cNvCxnSpPr/>
            <p:nvPr/>
          </p:nvCxnSpPr>
          <p:spPr>
            <a:xfrm flipV="1">
              <a:off x="2061180" y="1694175"/>
              <a:ext cx="2898055" cy="1036851"/>
            </a:xfrm>
            <a:prstGeom prst="line">
              <a:avLst/>
            </a:prstGeom>
            <a:ln>
              <a:solidFill>
                <a:srgbClr val="FFAA37">
                  <a:alpha val="50000"/>
                </a:srgbClr>
              </a:solidFill>
            </a:ln>
          </p:spPr>
          <p:style>
            <a:lnRef idx="2">
              <a:schemeClr val="accent6"/>
            </a:lnRef>
            <a:fillRef idx="0">
              <a:schemeClr val="accent6"/>
            </a:fillRef>
            <a:effectRef idx="1">
              <a:schemeClr val="accent6"/>
            </a:effectRef>
            <a:fontRef idx="minor">
              <a:schemeClr val="tx1"/>
            </a:fontRef>
          </p:style>
        </p:cxnSp>
        <p:cxnSp>
          <p:nvCxnSpPr>
            <p:cNvPr id="12" name="Straight Connector 11"/>
            <p:cNvCxnSpPr/>
            <p:nvPr/>
          </p:nvCxnSpPr>
          <p:spPr>
            <a:xfrm>
              <a:off x="2061182" y="2849898"/>
              <a:ext cx="2898053" cy="668103"/>
            </a:xfrm>
            <a:prstGeom prst="line">
              <a:avLst/>
            </a:prstGeom>
            <a:ln>
              <a:solidFill>
                <a:srgbClr val="FFAA37">
                  <a:alpha val="50000"/>
                </a:srgbClr>
              </a:solidFill>
            </a:ln>
          </p:spPr>
          <p:style>
            <a:lnRef idx="2">
              <a:schemeClr val="accent6"/>
            </a:lnRef>
            <a:fillRef idx="0">
              <a:schemeClr val="accent6"/>
            </a:fillRef>
            <a:effectRef idx="1">
              <a:schemeClr val="accent6"/>
            </a:effectRef>
            <a:fontRef idx="minor">
              <a:schemeClr val="tx1"/>
            </a:fontRef>
          </p:style>
        </p:cxnSp>
      </p:grpSp>
      <p:grpSp>
        <p:nvGrpSpPr>
          <p:cNvPr id="4" name="Group 73"/>
          <p:cNvGrpSpPr/>
          <p:nvPr/>
        </p:nvGrpSpPr>
        <p:grpSpPr>
          <a:xfrm>
            <a:off x="5472688" y="2421697"/>
            <a:ext cx="1834447" cy="1942096"/>
            <a:chOff x="5626247" y="1689201"/>
            <a:chExt cx="1834447" cy="1833774"/>
          </a:xfrm>
        </p:grpSpPr>
        <p:grpSp>
          <p:nvGrpSpPr>
            <p:cNvPr id="7" name="Group 57"/>
            <p:cNvGrpSpPr/>
            <p:nvPr/>
          </p:nvGrpSpPr>
          <p:grpSpPr>
            <a:xfrm>
              <a:off x="5626247" y="1689201"/>
              <a:ext cx="1834447" cy="1833774"/>
              <a:chOff x="7007941" y="1811651"/>
              <a:chExt cx="1834447" cy="1833774"/>
            </a:xfrm>
          </p:grpSpPr>
          <p:pic>
            <p:nvPicPr>
              <p:cNvPr id="24" name="Picture 23" descr="warp1.pdf"/>
              <p:cNvPicPr>
                <a:picLocks/>
              </p:cNvPicPr>
              <p:nvPr/>
            </p:nvPicPr>
            <mc:AlternateContent>
              <mc:Choice xmlns:ma="http://schemas.microsoft.com/office/mac/drawingml/2008/main" Requires="ma">
                <p:blipFill>
                  <a:blip r:embed="rId3"/>
                  <a:srcRect l="44155" t="60309" r="53454" b="37133"/>
                  <a:stretch>
                    <a:fillRect/>
                  </a:stretch>
                </p:blipFill>
              </mc:Choice>
              <mc:Fallback>
                <p:blipFill>
                  <a:blip r:embed="rId4"/>
                  <a:srcRect l="44155" t="60309" r="53454" b="37133"/>
                  <a:stretch>
                    <a:fillRect/>
                  </a:stretch>
                </p:blipFill>
              </mc:Fallback>
            </mc:AlternateContent>
            <p:spPr>
              <a:xfrm>
                <a:off x="7007941" y="1811651"/>
                <a:ext cx="1828800" cy="1828800"/>
              </a:xfrm>
              <a:prstGeom prst="rect">
                <a:avLst/>
              </a:prstGeom>
              <a:ln w="12700" cap="flat" cmpd="sng" algn="ctr">
                <a:solidFill>
                  <a:srgbClr val="F5FF9A"/>
                </a:solidFill>
                <a:prstDash val="solid"/>
                <a:round/>
                <a:headEnd type="none" w="med" len="med"/>
                <a:tailEnd type="none" w="med" len="med"/>
              </a:ln>
            </p:spPr>
          </p:pic>
          <p:cxnSp>
            <p:nvCxnSpPr>
              <p:cNvPr id="47" name="Straight Connector 46"/>
              <p:cNvCxnSpPr/>
              <p:nvPr/>
            </p:nvCxnSpPr>
            <p:spPr>
              <a:xfrm rot="5400000">
                <a:off x="6649949" y="2730231"/>
                <a:ext cx="1828800"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7327285" y="2730231"/>
                <a:ext cx="1828800"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a:off x="7013590" y="2459076"/>
                <a:ext cx="1828798"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7013588" y="3104445"/>
                <a:ext cx="1828798"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5647801" y="1833432"/>
              <a:ext cx="535648" cy="348732"/>
            </a:xfrm>
            <a:prstGeom prst="rect">
              <a:avLst/>
            </a:prstGeom>
            <a:noFill/>
          </p:spPr>
          <p:txBody>
            <a:bodyPr wrap="square" rtlCol="0">
              <a:spAutoFit/>
            </a:bodyPr>
            <a:lstStyle/>
            <a:p>
              <a:r>
                <a:rPr lang="en-US" dirty="0" smtClean="0">
                  <a:solidFill>
                    <a:srgbClr val="000000"/>
                  </a:solidFill>
                </a:rPr>
                <a:t>110</a:t>
              </a:r>
            </a:p>
          </p:txBody>
        </p:sp>
        <p:sp>
          <p:nvSpPr>
            <p:cNvPr id="61" name="TextBox 60"/>
            <p:cNvSpPr txBox="1"/>
            <p:nvPr/>
          </p:nvSpPr>
          <p:spPr>
            <a:xfrm>
              <a:off x="6276514" y="1833432"/>
              <a:ext cx="535648" cy="348732"/>
            </a:xfrm>
            <a:prstGeom prst="rect">
              <a:avLst/>
            </a:prstGeom>
            <a:noFill/>
          </p:spPr>
          <p:txBody>
            <a:bodyPr wrap="square" rtlCol="0">
              <a:spAutoFit/>
            </a:bodyPr>
            <a:lstStyle/>
            <a:p>
              <a:r>
                <a:rPr lang="en-US" dirty="0" smtClean="0">
                  <a:solidFill>
                    <a:srgbClr val="000000"/>
                  </a:solidFill>
                </a:rPr>
                <a:t>100</a:t>
              </a:r>
            </a:p>
          </p:txBody>
        </p:sp>
        <p:sp>
          <p:nvSpPr>
            <p:cNvPr id="62" name="TextBox 61"/>
            <p:cNvSpPr txBox="1"/>
            <p:nvPr/>
          </p:nvSpPr>
          <p:spPr>
            <a:xfrm>
              <a:off x="6919399" y="1833432"/>
              <a:ext cx="418654" cy="348732"/>
            </a:xfrm>
            <a:prstGeom prst="rect">
              <a:avLst/>
            </a:prstGeom>
            <a:noFill/>
          </p:spPr>
          <p:txBody>
            <a:bodyPr wrap="square" rtlCol="0">
              <a:spAutoFit/>
            </a:bodyPr>
            <a:lstStyle/>
            <a:p>
              <a:r>
                <a:rPr lang="en-US" dirty="0" smtClean="0">
                  <a:solidFill>
                    <a:srgbClr val="000000"/>
                  </a:solidFill>
                </a:rPr>
                <a:t>90</a:t>
              </a:r>
            </a:p>
          </p:txBody>
        </p:sp>
        <p:sp>
          <p:nvSpPr>
            <p:cNvPr id="63" name="TextBox 62"/>
            <p:cNvSpPr txBox="1"/>
            <p:nvPr/>
          </p:nvSpPr>
          <p:spPr>
            <a:xfrm>
              <a:off x="5640282" y="2446775"/>
              <a:ext cx="418654" cy="348732"/>
            </a:xfrm>
            <a:prstGeom prst="rect">
              <a:avLst/>
            </a:prstGeom>
            <a:noFill/>
          </p:spPr>
          <p:txBody>
            <a:bodyPr wrap="square" rtlCol="0">
              <a:spAutoFit/>
            </a:bodyPr>
            <a:lstStyle/>
            <a:p>
              <a:r>
                <a:rPr lang="en-US" dirty="0" smtClean="0">
                  <a:solidFill>
                    <a:srgbClr val="000000"/>
                  </a:solidFill>
                </a:rPr>
                <a:t>87</a:t>
              </a:r>
            </a:p>
          </p:txBody>
        </p:sp>
        <p:sp>
          <p:nvSpPr>
            <p:cNvPr id="64" name="TextBox 63"/>
            <p:cNvSpPr txBox="1"/>
            <p:nvPr/>
          </p:nvSpPr>
          <p:spPr>
            <a:xfrm>
              <a:off x="6268995" y="2446775"/>
              <a:ext cx="535648" cy="348732"/>
            </a:xfrm>
            <a:prstGeom prst="rect">
              <a:avLst/>
            </a:prstGeom>
            <a:noFill/>
          </p:spPr>
          <p:txBody>
            <a:bodyPr wrap="square" rtlCol="0">
              <a:spAutoFit/>
            </a:bodyPr>
            <a:lstStyle/>
            <a:p>
              <a:r>
                <a:rPr lang="en-US" dirty="0" smtClean="0">
                  <a:solidFill>
                    <a:srgbClr val="000000"/>
                  </a:solidFill>
                </a:rPr>
                <a:t>120</a:t>
              </a:r>
            </a:p>
          </p:txBody>
        </p:sp>
        <p:sp>
          <p:nvSpPr>
            <p:cNvPr id="65" name="TextBox 64"/>
            <p:cNvSpPr txBox="1"/>
            <p:nvPr/>
          </p:nvSpPr>
          <p:spPr>
            <a:xfrm>
              <a:off x="6911880" y="2446775"/>
              <a:ext cx="535648" cy="348732"/>
            </a:xfrm>
            <a:prstGeom prst="rect">
              <a:avLst/>
            </a:prstGeom>
            <a:noFill/>
          </p:spPr>
          <p:txBody>
            <a:bodyPr wrap="square" rtlCol="0">
              <a:spAutoFit/>
            </a:bodyPr>
            <a:lstStyle/>
            <a:p>
              <a:r>
                <a:rPr lang="en-US" dirty="0" smtClean="0">
                  <a:solidFill>
                    <a:srgbClr val="000000"/>
                  </a:solidFill>
                </a:rPr>
                <a:t>140</a:t>
              </a:r>
            </a:p>
          </p:txBody>
        </p:sp>
        <p:sp>
          <p:nvSpPr>
            <p:cNvPr id="66" name="TextBox 65"/>
            <p:cNvSpPr txBox="1"/>
            <p:nvPr/>
          </p:nvSpPr>
          <p:spPr>
            <a:xfrm>
              <a:off x="5647801" y="3037388"/>
              <a:ext cx="535648" cy="348732"/>
            </a:xfrm>
            <a:prstGeom prst="rect">
              <a:avLst/>
            </a:prstGeom>
            <a:noFill/>
          </p:spPr>
          <p:txBody>
            <a:bodyPr wrap="square" rtlCol="0">
              <a:spAutoFit/>
            </a:bodyPr>
            <a:lstStyle/>
            <a:p>
              <a:r>
                <a:rPr lang="en-US" dirty="0" smtClean="0">
                  <a:solidFill>
                    <a:srgbClr val="000000"/>
                  </a:solidFill>
                </a:rPr>
                <a:t>171</a:t>
              </a:r>
            </a:p>
          </p:txBody>
        </p:sp>
        <p:sp>
          <p:nvSpPr>
            <p:cNvPr id="67" name="TextBox 66"/>
            <p:cNvSpPr txBox="1"/>
            <p:nvPr/>
          </p:nvSpPr>
          <p:spPr>
            <a:xfrm>
              <a:off x="6276514" y="3037388"/>
              <a:ext cx="535648" cy="348732"/>
            </a:xfrm>
            <a:prstGeom prst="rect">
              <a:avLst/>
            </a:prstGeom>
            <a:noFill/>
          </p:spPr>
          <p:txBody>
            <a:bodyPr wrap="square" rtlCol="0">
              <a:spAutoFit/>
            </a:bodyPr>
            <a:lstStyle/>
            <a:p>
              <a:r>
                <a:rPr lang="en-US" dirty="0" smtClean="0">
                  <a:solidFill>
                    <a:srgbClr val="000000"/>
                  </a:solidFill>
                </a:rPr>
                <a:t>156</a:t>
              </a:r>
            </a:p>
          </p:txBody>
        </p:sp>
        <p:sp>
          <p:nvSpPr>
            <p:cNvPr id="69" name="Rectangle 68"/>
            <p:cNvSpPr/>
            <p:nvPr/>
          </p:nvSpPr>
          <p:spPr>
            <a:xfrm>
              <a:off x="6181861" y="2336626"/>
              <a:ext cx="678924" cy="64536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8" name="TextBox 67"/>
            <p:cNvSpPr txBox="1"/>
            <p:nvPr/>
          </p:nvSpPr>
          <p:spPr>
            <a:xfrm>
              <a:off x="6919399" y="3037388"/>
              <a:ext cx="535648" cy="348732"/>
            </a:xfrm>
            <a:prstGeom prst="rect">
              <a:avLst/>
            </a:prstGeom>
            <a:noFill/>
          </p:spPr>
          <p:txBody>
            <a:bodyPr wrap="square" rtlCol="0">
              <a:spAutoFit/>
            </a:bodyPr>
            <a:lstStyle/>
            <a:p>
              <a:r>
                <a:rPr lang="en-US" dirty="0" smtClean="0">
                  <a:solidFill>
                    <a:srgbClr val="000000"/>
                  </a:solidFill>
                </a:rPr>
                <a:t>200</a:t>
              </a:r>
            </a:p>
          </p:txBody>
        </p:sp>
        <p:sp>
          <p:nvSpPr>
            <p:cNvPr id="70" name="TextBox 69"/>
            <p:cNvSpPr txBox="1"/>
            <p:nvPr/>
          </p:nvSpPr>
          <p:spPr>
            <a:xfrm>
              <a:off x="6268995" y="2478664"/>
              <a:ext cx="535648" cy="348732"/>
            </a:xfrm>
            <a:prstGeom prst="rect">
              <a:avLst/>
            </a:prstGeom>
            <a:noFill/>
          </p:spPr>
          <p:txBody>
            <a:bodyPr wrap="square" rtlCol="0">
              <a:spAutoFit/>
            </a:bodyPr>
            <a:lstStyle/>
            <a:p>
              <a:r>
                <a:rPr lang="en-US" dirty="0" smtClean="0">
                  <a:solidFill>
                    <a:srgbClr val="000000"/>
                  </a:solidFill>
                </a:rPr>
                <a:t>120</a:t>
              </a:r>
            </a:p>
          </p:txBody>
        </p:sp>
      </p:grpSp>
      <p:sp>
        <p:nvSpPr>
          <p:cNvPr id="75" name="TextBox 74"/>
          <p:cNvSpPr txBox="1"/>
          <p:nvPr/>
        </p:nvSpPr>
        <p:spPr>
          <a:xfrm>
            <a:off x="840163" y="1309137"/>
            <a:ext cx="5232434" cy="369332"/>
          </a:xfrm>
          <a:prstGeom prst="rect">
            <a:avLst/>
          </a:prstGeom>
          <a:noFill/>
        </p:spPr>
        <p:txBody>
          <a:bodyPr wrap="none" rtlCol="0">
            <a:spAutoFit/>
          </a:bodyPr>
          <a:lstStyle/>
          <a:p>
            <a:r>
              <a:rPr lang="en-US" dirty="0" smtClean="0">
                <a:solidFill>
                  <a:srgbClr val="FFE292"/>
                </a:solidFill>
              </a:rPr>
              <a:t>We use Local Binary Patterns – LBP (</a:t>
            </a:r>
            <a:r>
              <a:rPr lang="en-US" dirty="0" err="1" smtClean="0">
                <a:solidFill>
                  <a:srgbClr val="FFE292"/>
                </a:solidFill>
              </a:rPr>
              <a:t>Ahonen</a:t>
            </a:r>
            <a:r>
              <a:rPr lang="en-US" dirty="0" smtClean="0">
                <a:solidFill>
                  <a:srgbClr val="FFE292"/>
                </a:solidFill>
              </a:rPr>
              <a:t> et al. ‘06)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4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Horizontal)">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expression similarity</a:t>
            </a:r>
            <a:endParaRPr lang="en-US" dirty="0"/>
          </a:p>
        </p:txBody>
      </p:sp>
      <p:pic>
        <p:nvPicPr>
          <p:cNvPr id="5" name="Picture 4" descr="warp1.pdf"/>
          <p:cNvPicPr>
            <a:picLocks noChangeAspect="1"/>
          </p:cNvPicPr>
          <p:nvPr/>
        </p:nvPicPr>
        <mc:AlternateContent>
          <mc:Choice xmlns:ma="http://schemas.microsoft.com/office/mac/drawingml/2008/main" Requires="ma">
            <p:blipFill>
              <a:blip r:embed="rId3"/>
              <a:srcRect l="25625" t="9802" r="26944" b="20136"/>
              <a:stretch>
                <a:fillRect/>
              </a:stretch>
            </p:blipFill>
          </mc:Choice>
          <mc:Fallback>
            <p:blipFill>
              <a:blip r:embed="rId4"/>
              <a:srcRect l="25625" t="9802" r="26944" b="20136"/>
              <a:stretch>
                <a:fillRect/>
              </a:stretch>
            </p:blipFill>
          </mc:Fallback>
        </mc:AlternateContent>
        <p:spPr>
          <a:xfrm>
            <a:off x="1981200" y="2286000"/>
            <a:ext cx="1219200" cy="1752600"/>
          </a:xfrm>
          <a:prstGeom prst="rect">
            <a:avLst/>
          </a:prstGeom>
          <a:ln>
            <a:solidFill>
              <a:schemeClr val="tx1"/>
            </a:solidFill>
          </a:ln>
        </p:spPr>
      </p:pic>
      <p:sp>
        <p:nvSpPr>
          <p:cNvPr id="6" name="Rectangle 5"/>
          <p:cNvSpPr>
            <a:spLocks noChangeAspect="1"/>
          </p:cNvSpPr>
          <p:nvPr/>
        </p:nvSpPr>
        <p:spPr>
          <a:xfrm>
            <a:off x="2455762" y="3526123"/>
            <a:ext cx="118871" cy="126152"/>
          </a:xfrm>
          <a:prstGeom prst="rect">
            <a:avLst/>
          </a:prstGeom>
          <a:no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3" name="Group 32"/>
          <p:cNvGrpSpPr/>
          <p:nvPr/>
        </p:nvGrpSpPr>
        <p:grpSpPr>
          <a:xfrm>
            <a:off x="2574633" y="2428328"/>
            <a:ext cx="2898055" cy="1935521"/>
            <a:chOff x="2061180" y="1694175"/>
            <a:chExt cx="2898055" cy="1823826"/>
          </a:xfrm>
        </p:grpSpPr>
        <p:cxnSp>
          <p:nvCxnSpPr>
            <p:cNvPr id="8" name="Straight Connector 7"/>
            <p:cNvCxnSpPr/>
            <p:nvPr/>
          </p:nvCxnSpPr>
          <p:spPr>
            <a:xfrm flipV="1">
              <a:off x="2061180" y="1694175"/>
              <a:ext cx="2898055" cy="1036851"/>
            </a:xfrm>
            <a:prstGeom prst="line">
              <a:avLst/>
            </a:prstGeom>
            <a:ln>
              <a:solidFill>
                <a:srgbClr val="FFAA37">
                  <a:alpha val="50000"/>
                </a:srgbClr>
              </a:solidFill>
            </a:ln>
          </p:spPr>
          <p:style>
            <a:lnRef idx="2">
              <a:schemeClr val="accent6"/>
            </a:lnRef>
            <a:fillRef idx="0">
              <a:schemeClr val="accent6"/>
            </a:fillRef>
            <a:effectRef idx="1">
              <a:schemeClr val="accent6"/>
            </a:effectRef>
            <a:fontRef idx="minor">
              <a:schemeClr val="tx1"/>
            </a:fontRef>
          </p:style>
        </p:cxnSp>
        <p:cxnSp>
          <p:nvCxnSpPr>
            <p:cNvPr id="12" name="Straight Connector 11"/>
            <p:cNvCxnSpPr/>
            <p:nvPr/>
          </p:nvCxnSpPr>
          <p:spPr>
            <a:xfrm>
              <a:off x="2061182" y="2849898"/>
              <a:ext cx="2898053" cy="668103"/>
            </a:xfrm>
            <a:prstGeom prst="line">
              <a:avLst/>
            </a:prstGeom>
            <a:ln>
              <a:solidFill>
                <a:srgbClr val="FFAA37">
                  <a:alpha val="50000"/>
                </a:srgbClr>
              </a:solidFill>
            </a:ln>
          </p:spPr>
          <p:style>
            <a:lnRef idx="2">
              <a:schemeClr val="accent6"/>
            </a:lnRef>
            <a:fillRef idx="0">
              <a:schemeClr val="accent6"/>
            </a:fillRef>
            <a:effectRef idx="1">
              <a:schemeClr val="accent6"/>
            </a:effectRef>
            <a:fontRef idx="minor">
              <a:schemeClr val="tx1"/>
            </a:fontRef>
          </p:style>
        </p:cxnSp>
      </p:grpSp>
      <p:grpSp>
        <p:nvGrpSpPr>
          <p:cNvPr id="4" name="Group 73"/>
          <p:cNvGrpSpPr/>
          <p:nvPr/>
        </p:nvGrpSpPr>
        <p:grpSpPr>
          <a:xfrm>
            <a:off x="5472688" y="2421698"/>
            <a:ext cx="1834447" cy="1946078"/>
            <a:chOff x="5626247" y="1689201"/>
            <a:chExt cx="1834447" cy="1833774"/>
          </a:xfrm>
        </p:grpSpPr>
        <p:grpSp>
          <p:nvGrpSpPr>
            <p:cNvPr id="7" name="Group 57"/>
            <p:cNvGrpSpPr/>
            <p:nvPr/>
          </p:nvGrpSpPr>
          <p:grpSpPr>
            <a:xfrm>
              <a:off x="5626247" y="1689201"/>
              <a:ext cx="1834447" cy="1833774"/>
              <a:chOff x="7007941" y="1811651"/>
              <a:chExt cx="1834447" cy="1833774"/>
            </a:xfrm>
          </p:grpSpPr>
          <p:pic>
            <p:nvPicPr>
              <p:cNvPr id="24" name="Picture 23" descr="warp1.pdf"/>
              <p:cNvPicPr>
                <a:picLocks/>
              </p:cNvPicPr>
              <p:nvPr/>
            </p:nvPicPr>
            <mc:AlternateContent>
              <mc:Choice xmlns:ma="http://schemas.microsoft.com/office/mac/drawingml/2008/main" Requires="ma">
                <p:blipFill>
                  <a:blip r:embed="rId3"/>
                  <a:srcRect l="44155" t="60309" r="53454" b="37133"/>
                  <a:stretch>
                    <a:fillRect/>
                  </a:stretch>
                </p:blipFill>
              </mc:Choice>
              <mc:Fallback>
                <p:blipFill>
                  <a:blip r:embed="rId4"/>
                  <a:srcRect l="44155" t="60309" r="53454" b="37133"/>
                  <a:stretch>
                    <a:fillRect/>
                  </a:stretch>
                </p:blipFill>
              </mc:Fallback>
            </mc:AlternateContent>
            <p:spPr>
              <a:xfrm>
                <a:off x="7007941" y="1811651"/>
                <a:ext cx="1828800" cy="1828800"/>
              </a:xfrm>
              <a:prstGeom prst="rect">
                <a:avLst/>
              </a:prstGeom>
              <a:ln w="12700" cap="flat" cmpd="sng" algn="ctr">
                <a:solidFill>
                  <a:srgbClr val="F5FF9A"/>
                </a:solidFill>
                <a:prstDash val="solid"/>
                <a:round/>
                <a:headEnd type="none" w="med" len="med"/>
                <a:tailEnd type="none" w="med" len="med"/>
              </a:ln>
            </p:spPr>
          </p:pic>
          <p:cxnSp>
            <p:nvCxnSpPr>
              <p:cNvPr id="47" name="Straight Connector 46"/>
              <p:cNvCxnSpPr/>
              <p:nvPr/>
            </p:nvCxnSpPr>
            <p:spPr>
              <a:xfrm rot="5400000">
                <a:off x="6649949" y="2730231"/>
                <a:ext cx="1828800"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7327285" y="2730231"/>
                <a:ext cx="1828800"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a:off x="7013590" y="2459076"/>
                <a:ext cx="1828798"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7013588" y="3104445"/>
                <a:ext cx="1828798" cy="1588"/>
              </a:xfrm>
              <a:prstGeom prst="line">
                <a:avLst/>
              </a:prstGeom>
              <a:ln w="12700" cap="flat" cmpd="sng" algn="ctr">
                <a:solidFill>
                  <a:srgbClr val="F5FF9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5723057" y="1833431"/>
              <a:ext cx="301660" cy="345722"/>
            </a:xfrm>
            <a:prstGeom prst="rect">
              <a:avLst/>
            </a:prstGeom>
            <a:noFill/>
          </p:spPr>
          <p:txBody>
            <a:bodyPr wrap="square" rtlCol="0">
              <a:spAutoFit/>
            </a:bodyPr>
            <a:lstStyle/>
            <a:p>
              <a:r>
                <a:rPr lang="en-US" dirty="0" smtClean="0">
                  <a:solidFill>
                    <a:srgbClr val="000000"/>
                  </a:solidFill>
                </a:rPr>
                <a:t>0</a:t>
              </a:r>
            </a:p>
          </p:txBody>
        </p:sp>
        <p:sp>
          <p:nvSpPr>
            <p:cNvPr id="61" name="TextBox 60"/>
            <p:cNvSpPr txBox="1"/>
            <p:nvPr/>
          </p:nvSpPr>
          <p:spPr>
            <a:xfrm>
              <a:off x="6389398" y="1833431"/>
              <a:ext cx="301660" cy="345722"/>
            </a:xfrm>
            <a:prstGeom prst="rect">
              <a:avLst/>
            </a:prstGeom>
            <a:noFill/>
          </p:spPr>
          <p:txBody>
            <a:bodyPr wrap="square" rtlCol="0">
              <a:spAutoFit/>
            </a:bodyPr>
            <a:lstStyle/>
            <a:p>
              <a:r>
                <a:rPr lang="en-US" dirty="0" smtClean="0">
                  <a:solidFill>
                    <a:srgbClr val="000000"/>
                  </a:solidFill>
                </a:rPr>
                <a:t>0</a:t>
              </a:r>
            </a:p>
          </p:txBody>
        </p:sp>
        <p:sp>
          <p:nvSpPr>
            <p:cNvPr id="62" name="TextBox 61"/>
            <p:cNvSpPr txBox="1"/>
            <p:nvPr/>
          </p:nvSpPr>
          <p:spPr>
            <a:xfrm>
              <a:off x="6985248" y="1833431"/>
              <a:ext cx="301660" cy="345722"/>
            </a:xfrm>
            <a:prstGeom prst="rect">
              <a:avLst/>
            </a:prstGeom>
            <a:noFill/>
          </p:spPr>
          <p:txBody>
            <a:bodyPr wrap="square" rtlCol="0">
              <a:spAutoFit/>
            </a:bodyPr>
            <a:lstStyle/>
            <a:p>
              <a:r>
                <a:rPr lang="en-US" dirty="0" smtClean="0">
                  <a:solidFill>
                    <a:srgbClr val="000000"/>
                  </a:solidFill>
                </a:rPr>
                <a:t>0</a:t>
              </a:r>
            </a:p>
          </p:txBody>
        </p:sp>
        <p:sp>
          <p:nvSpPr>
            <p:cNvPr id="63" name="TextBox 62"/>
            <p:cNvSpPr txBox="1"/>
            <p:nvPr/>
          </p:nvSpPr>
          <p:spPr>
            <a:xfrm>
              <a:off x="5715538" y="2446776"/>
              <a:ext cx="301660" cy="345722"/>
            </a:xfrm>
            <a:prstGeom prst="rect">
              <a:avLst/>
            </a:prstGeom>
            <a:noFill/>
          </p:spPr>
          <p:txBody>
            <a:bodyPr wrap="square" rtlCol="0">
              <a:spAutoFit/>
            </a:bodyPr>
            <a:lstStyle/>
            <a:p>
              <a:r>
                <a:rPr lang="en-US" dirty="0" smtClean="0">
                  <a:solidFill>
                    <a:srgbClr val="000000"/>
                  </a:solidFill>
                </a:rPr>
                <a:t>0</a:t>
              </a:r>
            </a:p>
          </p:txBody>
        </p:sp>
        <p:sp>
          <p:nvSpPr>
            <p:cNvPr id="64" name="TextBox 63"/>
            <p:cNvSpPr txBox="1"/>
            <p:nvPr/>
          </p:nvSpPr>
          <p:spPr>
            <a:xfrm>
              <a:off x="6268995" y="2446776"/>
              <a:ext cx="535648" cy="345722"/>
            </a:xfrm>
            <a:prstGeom prst="rect">
              <a:avLst/>
            </a:prstGeom>
            <a:noFill/>
          </p:spPr>
          <p:txBody>
            <a:bodyPr wrap="square" rtlCol="0">
              <a:spAutoFit/>
            </a:bodyPr>
            <a:lstStyle/>
            <a:p>
              <a:r>
                <a:rPr lang="en-US" dirty="0" smtClean="0">
                  <a:solidFill>
                    <a:srgbClr val="000000"/>
                  </a:solidFill>
                </a:rPr>
                <a:t>120</a:t>
              </a:r>
            </a:p>
          </p:txBody>
        </p:sp>
        <p:sp>
          <p:nvSpPr>
            <p:cNvPr id="65" name="TextBox 64"/>
            <p:cNvSpPr txBox="1"/>
            <p:nvPr/>
          </p:nvSpPr>
          <p:spPr>
            <a:xfrm>
              <a:off x="6987136" y="2446776"/>
              <a:ext cx="301660" cy="345722"/>
            </a:xfrm>
            <a:prstGeom prst="rect">
              <a:avLst/>
            </a:prstGeom>
            <a:noFill/>
          </p:spPr>
          <p:txBody>
            <a:bodyPr wrap="square" rtlCol="0">
              <a:spAutoFit/>
            </a:bodyPr>
            <a:lstStyle/>
            <a:p>
              <a:r>
                <a:rPr lang="en-US" dirty="0" smtClean="0">
                  <a:solidFill>
                    <a:srgbClr val="000000"/>
                  </a:solidFill>
                </a:rPr>
                <a:t>1</a:t>
              </a:r>
            </a:p>
          </p:txBody>
        </p:sp>
        <p:sp>
          <p:nvSpPr>
            <p:cNvPr id="66" name="TextBox 65"/>
            <p:cNvSpPr txBox="1"/>
            <p:nvPr/>
          </p:nvSpPr>
          <p:spPr>
            <a:xfrm>
              <a:off x="5704243" y="3037389"/>
              <a:ext cx="301660" cy="345722"/>
            </a:xfrm>
            <a:prstGeom prst="rect">
              <a:avLst/>
            </a:prstGeom>
            <a:noFill/>
          </p:spPr>
          <p:txBody>
            <a:bodyPr wrap="square" rtlCol="0">
              <a:spAutoFit/>
            </a:bodyPr>
            <a:lstStyle/>
            <a:p>
              <a:r>
                <a:rPr lang="en-US" dirty="0" smtClean="0">
                  <a:solidFill>
                    <a:srgbClr val="000000"/>
                  </a:solidFill>
                </a:rPr>
                <a:t>1</a:t>
              </a:r>
            </a:p>
          </p:txBody>
        </p:sp>
        <p:sp>
          <p:nvSpPr>
            <p:cNvPr id="67" name="TextBox 66"/>
            <p:cNvSpPr txBox="1"/>
            <p:nvPr/>
          </p:nvSpPr>
          <p:spPr>
            <a:xfrm>
              <a:off x="6370584" y="3037389"/>
              <a:ext cx="301660" cy="345722"/>
            </a:xfrm>
            <a:prstGeom prst="rect">
              <a:avLst/>
            </a:prstGeom>
            <a:noFill/>
          </p:spPr>
          <p:txBody>
            <a:bodyPr wrap="square" rtlCol="0">
              <a:spAutoFit/>
            </a:bodyPr>
            <a:lstStyle/>
            <a:p>
              <a:r>
                <a:rPr lang="en-US" dirty="0" smtClean="0">
                  <a:solidFill>
                    <a:srgbClr val="000000"/>
                  </a:solidFill>
                </a:rPr>
                <a:t>1</a:t>
              </a:r>
            </a:p>
          </p:txBody>
        </p:sp>
        <p:sp>
          <p:nvSpPr>
            <p:cNvPr id="69" name="Rectangle 68"/>
            <p:cNvSpPr/>
            <p:nvPr/>
          </p:nvSpPr>
          <p:spPr>
            <a:xfrm>
              <a:off x="6181861" y="2336626"/>
              <a:ext cx="678924" cy="64536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8" name="TextBox 67"/>
            <p:cNvSpPr txBox="1"/>
            <p:nvPr/>
          </p:nvSpPr>
          <p:spPr>
            <a:xfrm>
              <a:off x="7013469" y="3037389"/>
              <a:ext cx="301660" cy="345722"/>
            </a:xfrm>
            <a:prstGeom prst="rect">
              <a:avLst/>
            </a:prstGeom>
            <a:noFill/>
          </p:spPr>
          <p:txBody>
            <a:bodyPr wrap="square" rtlCol="0">
              <a:spAutoFit/>
            </a:bodyPr>
            <a:lstStyle/>
            <a:p>
              <a:r>
                <a:rPr lang="en-US" dirty="0" smtClean="0">
                  <a:solidFill>
                    <a:srgbClr val="000000"/>
                  </a:solidFill>
                </a:rPr>
                <a:t>1</a:t>
              </a:r>
            </a:p>
          </p:txBody>
        </p:sp>
        <p:sp>
          <p:nvSpPr>
            <p:cNvPr id="70" name="TextBox 69"/>
            <p:cNvSpPr txBox="1"/>
            <p:nvPr/>
          </p:nvSpPr>
          <p:spPr>
            <a:xfrm>
              <a:off x="6268995" y="2478664"/>
              <a:ext cx="184666" cy="276999"/>
            </a:xfrm>
            <a:prstGeom prst="rect">
              <a:avLst/>
            </a:prstGeom>
            <a:noFill/>
          </p:spPr>
          <p:txBody>
            <a:bodyPr wrap="square" rtlCol="0">
              <a:spAutoFit/>
            </a:bodyPr>
            <a:lstStyle/>
            <a:p>
              <a:endParaRPr lang="en-US" dirty="0" smtClean="0">
                <a:solidFill>
                  <a:srgbClr val="000000"/>
                </a:solidFill>
              </a:endParaRPr>
            </a:p>
          </p:txBody>
        </p:sp>
      </p:grpSp>
      <p:sp>
        <p:nvSpPr>
          <p:cNvPr id="75" name="TextBox 74"/>
          <p:cNvSpPr txBox="1"/>
          <p:nvPr/>
        </p:nvSpPr>
        <p:spPr>
          <a:xfrm>
            <a:off x="840163" y="1309137"/>
            <a:ext cx="5232434" cy="369332"/>
          </a:xfrm>
          <a:prstGeom prst="rect">
            <a:avLst/>
          </a:prstGeom>
          <a:noFill/>
        </p:spPr>
        <p:txBody>
          <a:bodyPr wrap="none" rtlCol="0">
            <a:spAutoFit/>
          </a:bodyPr>
          <a:lstStyle/>
          <a:p>
            <a:r>
              <a:rPr lang="en-US" dirty="0" smtClean="0">
                <a:solidFill>
                  <a:srgbClr val="FFE292"/>
                </a:solidFill>
              </a:rPr>
              <a:t>We use Local Binary Patterns – LBP (</a:t>
            </a:r>
            <a:r>
              <a:rPr lang="en-US" dirty="0" err="1" smtClean="0">
                <a:solidFill>
                  <a:srgbClr val="FFE292"/>
                </a:solidFill>
              </a:rPr>
              <a:t>Ahonen</a:t>
            </a:r>
            <a:r>
              <a:rPr lang="en-US" dirty="0" smtClean="0">
                <a:solidFill>
                  <a:srgbClr val="FFE292"/>
                </a:solidFill>
              </a:rPr>
              <a:t> et al. ‘06) </a:t>
            </a:r>
          </a:p>
        </p:txBody>
      </p:sp>
      <p:grpSp>
        <p:nvGrpSpPr>
          <p:cNvPr id="9" name="Group 34"/>
          <p:cNvGrpSpPr/>
          <p:nvPr/>
        </p:nvGrpSpPr>
        <p:grpSpPr>
          <a:xfrm>
            <a:off x="685801" y="5245256"/>
            <a:ext cx="2848665" cy="901859"/>
            <a:chOff x="685800" y="3952757"/>
            <a:chExt cx="2848665" cy="849814"/>
          </a:xfrm>
        </p:grpSpPr>
        <p:sp>
          <p:nvSpPr>
            <p:cNvPr id="27" name="TextBox 26"/>
            <p:cNvSpPr txBox="1"/>
            <p:nvPr/>
          </p:nvSpPr>
          <p:spPr>
            <a:xfrm>
              <a:off x="1614799" y="3952757"/>
              <a:ext cx="1919666" cy="432152"/>
            </a:xfrm>
            <a:prstGeom prst="rect">
              <a:avLst/>
            </a:prstGeom>
            <a:noFill/>
          </p:spPr>
          <p:txBody>
            <a:bodyPr wrap="square" rtlCol="0">
              <a:spAutoFit/>
            </a:bodyPr>
            <a:lstStyle/>
            <a:p>
              <a:r>
                <a:rPr lang="en-US" sz="2400" b="1" dirty="0" smtClean="0">
                  <a:solidFill>
                    <a:srgbClr val="FFE292"/>
                  </a:solidFill>
                </a:rPr>
                <a:t>0 1 1 1 1 0 0 0</a:t>
              </a:r>
            </a:p>
          </p:txBody>
        </p:sp>
        <p:sp>
          <p:nvSpPr>
            <p:cNvPr id="28" name="Right Arrow 27"/>
            <p:cNvSpPr/>
            <p:nvPr/>
          </p:nvSpPr>
          <p:spPr>
            <a:xfrm>
              <a:off x="685800" y="3952757"/>
              <a:ext cx="623792" cy="5858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9" name="TextBox 28"/>
            <p:cNvSpPr txBox="1"/>
            <p:nvPr/>
          </p:nvSpPr>
          <p:spPr>
            <a:xfrm>
              <a:off x="1954839" y="4456850"/>
              <a:ext cx="1286868" cy="345721"/>
            </a:xfrm>
            <a:prstGeom prst="rect">
              <a:avLst/>
            </a:prstGeom>
            <a:noFill/>
          </p:spPr>
          <p:txBody>
            <a:bodyPr wrap="square" rtlCol="0">
              <a:spAutoFit/>
            </a:bodyPr>
            <a:lstStyle/>
            <a:p>
              <a:r>
                <a:rPr lang="en-US" dirty="0" smtClean="0">
                  <a:solidFill>
                    <a:srgbClr val="FFE292"/>
                  </a:solidFill>
                </a:rPr>
                <a:t>Binary code</a:t>
              </a:r>
            </a:p>
          </p:txBody>
        </p:sp>
      </p:grpSp>
      <p:grpSp>
        <p:nvGrpSpPr>
          <p:cNvPr id="10" name="Group 35"/>
          <p:cNvGrpSpPr/>
          <p:nvPr/>
        </p:nvGrpSpPr>
        <p:grpSpPr>
          <a:xfrm>
            <a:off x="3603038" y="5270341"/>
            <a:ext cx="1323617" cy="901859"/>
            <a:chOff x="3603037" y="3952757"/>
            <a:chExt cx="1323617" cy="849814"/>
          </a:xfrm>
        </p:grpSpPr>
        <p:sp>
          <p:nvSpPr>
            <p:cNvPr id="32" name="Equal 31"/>
            <p:cNvSpPr/>
            <p:nvPr/>
          </p:nvSpPr>
          <p:spPr>
            <a:xfrm>
              <a:off x="3603037" y="4056588"/>
              <a:ext cx="395111" cy="310444"/>
            </a:xfrm>
            <a:prstGeom prst="mathEqua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33" name="TextBox 32"/>
            <p:cNvSpPr txBox="1"/>
            <p:nvPr/>
          </p:nvSpPr>
          <p:spPr>
            <a:xfrm>
              <a:off x="4244683" y="3952757"/>
              <a:ext cx="496650" cy="432152"/>
            </a:xfrm>
            <a:prstGeom prst="rect">
              <a:avLst/>
            </a:prstGeom>
            <a:noFill/>
          </p:spPr>
          <p:txBody>
            <a:bodyPr wrap="square" rtlCol="0">
              <a:spAutoFit/>
            </a:bodyPr>
            <a:lstStyle/>
            <a:p>
              <a:r>
                <a:rPr lang="en-US" sz="2400" b="1" dirty="0" smtClean="0">
                  <a:solidFill>
                    <a:srgbClr val="FFE292"/>
                  </a:solidFill>
                </a:rPr>
                <a:t>30 </a:t>
              </a:r>
            </a:p>
          </p:txBody>
        </p:sp>
        <p:sp>
          <p:nvSpPr>
            <p:cNvPr id="34" name="TextBox 33"/>
            <p:cNvSpPr txBox="1"/>
            <p:nvPr/>
          </p:nvSpPr>
          <p:spPr>
            <a:xfrm>
              <a:off x="4072935" y="4456850"/>
              <a:ext cx="853719" cy="345721"/>
            </a:xfrm>
            <a:prstGeom prst="rect">
              <a:avLst/>
            </a:prstGeom>
            <a:noFill/>
          </p:spPr>
          <p:txBody>
            <a:bodyPr wrap="square" rtlCol="0">
              <a:spAutoFit/>
            </a:bodyPr>
            <a:lstStyle/>
            <a:p>
              <a:r>
                <a:rPr lang="en-US" dirty="0" smtClean="0">
                  <a:solidFill>
                    <a:srgbClr val="FFE292"/>
                  </a:solidFill>
                </a:rPr>
                <a:t>Integer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srcRect r="88166"/>
          <a:stretch>
            <a:fillRect/>
          </a:stretch>
        </p:blipFill>
        <p:spPr>
          <a:xfrm>
            <a:off x="3964765" y="2182644"/>
            <a:ext cx="1332860" cy="1799342"/>
          </a:xfrm>
          <a:prstGeom prst="rect">
            <a:avLst/>
          </a:prstGeom>
        </p:spPr>
      </p:pic>
      <p:sp>
        <p:nvSpPr>
          <p:cNvPr id="2" name="Title 1"/>
          <p:cNvSpPr>
            <a:spLocks noGrp="1"/>
          </p:cNvSpPr>
          <p:nvPr>
            <p:ph type="title"/>
          </p:nvPr>
        </p:nvSpPr>
        <p:spPr/>
        <p:txBody>
          <a:bodyPr/>
          <a:lstStyle/>
          <a:p>
            <a:r>
              <a:rPr lang="en-US" dirty="0" smtClean="0"/>
              <a:t>Facial expression similarity</a:t>
            </a:r>
            <a:endParaRPr lang="en-US" dirty="0"/>
          </a:p>
        </p:txBody>
      </p:sp>
      <p:sp>
        <p:nvSpPr>
          <p:cNvPr id="33" name="TextBox 32"/>
          <p:cNvSpPr txBox="1"/>
          <p:nvPr/>
        </p:nvSpPr>
        <p:spPr>
          <a:xfrm>
            <a:off x="4226267" y="1690200"/>
            <a:ext cx="823625" cy="369332"/>
          </a:xfrm>
          <a:prstGeom prst="rect">
            <a:avLst/>
          </a:prstGeom>
          <a:noFill/>
        </p:spPr>
        <p:txBody>
          <a:bodyPr wrap="square" rtlCol="0">
            <a:spAutoFit/>
          </a:bodyPr>
          <a:lstStyle/>
          <a:p>
            <a:r>
              <a:rPr lang="en-US" dirty="0" smtClean="0">
                <a:solidFill>
                  <a:srgbClr val="FFE292"/>
                </a:solidFill>
              </a:rPr>
              <a:t>Mouth</a:t>
            </a:r>
          </a:p>
        </p:txBody>
      </p:sp>
      <p:grpSp>
        <p:nvGrpSpPr>
          <p:cNvPr id="3" name="Group 87"/>
          <p:cNvGrpSpPr/>
          <p:nvPr/>
        </p:nvGrpSpPr>
        <p:grpSpPr>
          <a:xfrm>
            <a:off x="4263894" y="3454637"/>
            <a:ext cx="761059" cy="358076"/>
            <a:chOff x="2210741" y="2784592"/>
            <a:chExt cx="761059" cy="326648"/>
          </a:xfrm>
        </p:grpSpPr>
        <p:grpSp>
          <p:nvGrpSpPr>
            <p:cNvPr id="4" name="Group 84"/>
            <p:cNvGrpSpPr/>
            <p:nvPr/>
          </p:nvGrpSpPr>
          <p:grpSpPr>
            <a:xfrm>
              <a:off x="2210741" y="2784592"/>
              <a:ext cx="761059" cy="326648"/>
              <a:chOff x="2210741" y="2784592"/>
              <a:chExt cx="761059" cy="326648"/>
            </a:xfrm>
          </p:grpSpPr>
          <p:grpSp>
            <p:nvGrpSpPr>
              <p:cNvPr id="5" name="Group 40"/>
              <p:cNvGrpSpPr/>
              <p:nvPr/>
            </p:nvGrpSpPr>
            <p:grpSpPr>
              <a:xfrm>
                <a:off x="2388014" y="2784592"/>
                <a:ext cx="440269" cy="326648"/>
                <a:chOff x="2363142" y="2784594"/>
                <a:chExt cx="440269" cy="340552"/>
              </a:xfrm>
            </p:grpSpPr>
            <p:cxnSp>
              <p:nvCxnSpPr>
                <p:cNvPr id="82" name="Straight Connector 81"/>
                <p:cNvCxnSpPr/>
                <p:nvPr/>
              </p:nvCxnSpPr>
              <p:spPr>
                <a:xfrm rot="5400000" flipH="1" flipV="1">
                  <a:off x="2193811" y="2953925"/>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flipH="1" flipV="1">
                  <a:off x="2634078" y="2955813"/>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flipH="1" flipV="1">
                  <a:off x="2421469" y="2955813"/>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flipV="1">
                <a:off x="2210741" y="2953924"/>
                <a:ext cx="761059" cy="1"/>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86" name="Rectangle 85"/>
            <p:cNvSpPr/>
            <p:nvPr/>
          </p:nvSpPr>
          <p:spPr>
            <a:xfrm>
              <a:off x="2210741" y="2786402"/>
              <a:ext cx="761059" cy="323028"/>
            </a:xfrm>
            <a:prstGeom prst="rect">
              <a:avLst/>
            </a:prstGeom>
            <a:noFill/>
            <a:ln>
              <a:solidFill>
                <a:schemeClr val="bg1">
                  <a:lumMod val="95000"/>
                  <a:lumOff val="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pic>
        <p:nvPicPr>
          <p:cNvPr id="89" name="Picture 88"/>
          <p:cNvPicPr>
            <a:picLocks noChangeAspect="1"/>
          </p:cNvPicPr>
          <p:nvPr/>
        </p:nvPicPr>
        <p:blipFill>
          <a:blip r:embed="rId3"/>
          <a:srcRect r="88166"/>
          <a:stretch>
            <a:fillRect/>
          </a:stretch>
        </p:blipFill>
        <p:spPr>
          <a:xfrm>
            <a:off x="2199478" y="2182644"/>
            <a:ext cx="1332860" cy="1799342"/>
          </a:xfrm>
          <a:prstGeom prst="rect">
            <a:avLst/>
          </a:prstGeom>
        </p:spPr>
      </p:pic>
      <p:sp>
        <p:nvSpPr>
          <p:cNvPr id="90" name="TextBox 89"/>
          <p:cNvSpPr txBox="1"/>
          <p:nvPr/>
        </p:nvSpPr>
        <p:spPr>
          <a:xfrm>
            <a:off x="2460980" y="1690200"/>
            <a:ext cx="598767" cy="369332"/>
          </a:xfrm>
          <a:prstGeom prst="rect">
            <a:avLst/>
          </a:prstGeom>
          <a:noFill/>
        </p:spPr>
        <p:txBody>
          <a:bodyPr wrap="square" rtlCol="0">
            <a:spAutoFit/>
          </a:bodyPr>
          <a:lstStyle/>
          <a:p>
            <a:r>
              <a:rPr lang="en-US" dirty="0" smtClean="0">
                <a:solidFill>
                  <a:srgbClr val="FFE292"/>
                </a:solidFill>
              </a:rPr>
              <a:t>Eyes</a:t>
            </a:r>
          </a:p>
        </p:txBody>
      </p:sp>
      <p:grpSp>
        <p:nvGrpSpPr>
          <p:cNvPr id="6" name="Group 84"/>
          <p:cNvGrpSpPr/>
          <p:nvPr/>
        </p:nvGrpSpPr>
        <p:grpSpPr>
          <a:xfrm>
            <a:off x="2248314" y="2777099"/>
            <a:ext cx="603553" cy="358076"/>
            <a:chOff x="2210741" y="2784592"/>
            <a:chExt cx="603553" cy="326648"/>
          </a:xfrm>
        </p:grpSpPr>
        <p:grpSp>
          <p:nvGrpSpPr>
            <p:cNvPr id="7" name="Group 40"/>
            <p:cNvGrpSpPr/>
            <p:nvPr/>
          </p:nvGrpSpPr>
          <p:grpSpPr>
            <a:xfrm>
              <a:off x="2388014" y="2784592"/>
              <a:ext cx="227660" cy="326648"/>
              <a:chOff x="2363142" y="2784594"/>
              <a:chExt cx="227660" cy="340552"/>
            </a:xfrm>
          </p:grpSpPr>
          <p:cxnSp>
            <p:nvCxnSpPr>
              <p:cNvPr id="96" name="Straight Connector 95"/>
              <p:cNvCxnSpPr/>
              <p:nvPr/>
            </p:nvCxnSpPr>
            <p:spPr>
              <a:xfrm rot="5400000" flipH="1" flipV="1">
                <a:off x="2193811" y="2953925"/>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flipH="1" flipV="1">
                <a:off x="2421469" y="2955813"/>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95" name="Straight Connector 94"/>
            <p:cNvCxnSpPr/>
            <p:nvPr/>
          </p:nvCxnSpPr>
          <p:spPr>
            <a:xfrm flipV="1">
              <a:off x="2210741" y="2953925"/>
              <a:ext cx="603553" cy="1"/>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2248314" y="2779511"/>
            <a:ext cx="603552" cy="354107"/>
          </a:xfrm>
          <a:prstGeom prst="rect">
            <a:avLst/>
          </a:prstGeom>
          <a:noFill/>
          <a:ln>
            <a:solidFill>
              <a:schemeClr val="bg1">
                <a:lumMod val="95000"/>
                <a:lumOff val="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8" name="Group 84"/>
          <p:cNvGrpSpPr/>
          <p:nvPr/>
        </p:nvGrpSpPr>
        <p:grpSpPr>
          <a:xfrm>
            <a:off x="2898901" y="2772569"/>
            <a:ext cx="603553" cy="358076"/>
            <a:chOff x="2210741" y="2784592"/>
            <a:chExt cx="603553" cy="326648"/>
          </a:xfrm>
        </p:grpSpPr>
        <p:grpSp>
          <p:nvGrpSpPr>
            <p:cNvPr id="9" name="Group 40"/>
            <p:cNvGrpSpPr/>
            <p:nvPr/>
          </p:nvGrpSpPr>
          <p:grpSpPr>
            <a:xfrm>
              <a:off x="2388014" y="2784592"/>
              <a:ext cx="227660" cy="326648"/>
              <a:chOff x="2363142" y="2784594"/>
              <a:chExt cx="227660" cy="340552"/>
            </a:xfrm>
          </p:grpSpPr>
          <p:cxnSp>
            <p:nvCxnSpPr>
              <p:cNvPr id="103" name="Straight Connector 102"/>
              <p:cNvCxnSpPr/>
              <p:nvPr/>
            </p:nvCxnSpPr>
            <p:spPr>
              <a:xfrm rot="5400000" flipH="1" flipV="1">
                <a:off x="2193811" y="2953925"/>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flipH="1" flipV="1">
                <a:off x="2421469" y="2955813"/>
                <a:ext cx="338664"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02" name="Straight Connector 101"/>
            <p:cNvCxnSpPr/>
            <p:nvPr/>
          </p:nvCxnSpPr>
          <p:spPr>
            <a:xfrm flipV="1">
              <a:off x="2210741" y="2953925"/>
              <a:ext cx="603553" cy="1"/>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05" name="Rectangle 104"/>
          <p:cNvSpPr/>
          <p:nvPr/>
        </p:nvSpPr>
        <p:spPr>
          <a:xfrm>
            <a:off x="2898901" y="2774982"/>
            <a:ext cx="603552" cy="354107"/>
          </a:xfrm>
          <a:prstGeom prst="rect">
            <a:avLst/>
          </a:prstGeom>
          <a:noFill/>
          <a:ln>
            <a:solidFill>
              <a:schemeClr val="bg1">
                <a:lumMod val="95000"/>
                <a:lumOff val="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06" name="Picture 105"/>
          <p:cNvPicPr>
            <a:picLocks noChangeAspect="1"/>
          </p:cNvPicPr>
          <p:nvPr/>
        </p:nvPicPr>
        <p:blipFill>
          <a:blip r:embed="rId3"/>
          <a:srcRect r="88166"/>
          <a:stretch>
            <a:fillRect/>
          </a:stretch>
        </p:blipFill>
        <p:spPr>
          <a:xfrm>
            <a:off x="5685285" y="2182644"/>
            <a:ext cx="1332860" cy="1799342"/>
          </a:xfrm>
          <a:prstGeom prst="rect">
            <a:avLst/>
          </a:prstGeom>
        </p:spPr>
      </p:pic>
      <p:sp>
        <p:nvSpPr>
          <p:cNvPr id="107" name="TextBox 106"/>
          <p:cNvSpPr txBox="1"/>
          <p:nvPr/>
        </p:nvSpPr>
        <p:spPr>
          <a:xfrm>
            <a:off x="5990816" y="1690200"/>
            <a:ext cx="572505" cy="369332"/>
          </a:xfrm>
          <a:prstGeom prst="rect">
            <a:avLst/>
          </a:prstGeom>
          <a:noFill/>
        </p:spPr>
        <p:txBody>
          <a:bodyPr wrap="square" rtlCol="0">
            <a:spAutoFit/>
          </a:bodyPr>
          <a:lstStyle/>
          <a:p>
            <a:r>
              <a:rPr lang="en-US" dirty="0" smtClean="0">
                <a:solidFill>
                  <a:srgbClr val="FFE292"/>
                </a:solidFill>
              </a:rPr>
              <a:t>Hair</a:t>
            </a:r>
          </a:p>
        </p:txBody>
      </p:sp>
      <p:grpSp>
        <p:nvGrpSpPr>
          <p:cNvPr id="10" name="Group 124"/>
          <p:cNvGrpSpPr/>
          <p:nvPr/>
        </p:nvGrpSpPr>
        <p:grpSpPr>
          <a:xfrm>
            <a:off x="5762343" y="2491145"/>
            <a:ext cx="1170915" cy="372110"/>
            <a:chOff x="5734121" y="1957765"/>
            <a:chExt cx="1170915" cy="339451"/>
          </a:xfrm>
        </p:grpSpPr>
        <p:cxnSp>
          <p:nvCxnSpPr>
            <p:cNvPr id="111" name="Straight Connector 110"/>
            <p:cNvCxnSpPr/>
            <p:nvPr/>
          </p:nvCxnSpPr>
          <p:spPr>
            <a:xfrm rot="5400000" flipH="1" flipV="1">
              <a:off x="5748976" y="2126029"/>
              <a:ext cx="324837"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flipH="1" flipV="1">
              <a:off x="5911957" y="2128952"/>
              <a:ext cx="324837"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5734121" y="2134696"/>
              <a:ext cx="1170915" cy="1"/>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3" name="Rectangle 112"/>
            <p:cNvSpPr/>
            <p:nvPr/>
          </p:nvSpPr>
          <p:spPr>
            <a:xfrm>
              <a:off x="5734121" y="1967172"/>
              <a:ext cx="1170915" cy="323028"/>
            </a:xfrm>
            <a:prstGeom prst="rect">
              <a:avLst/>
            </a:prstGeom>
            <a:noFill/>
            <a:ln>
              <a:solidFill>
                <a:schemeClr val="bg1">
                  <a:lumMod val="95000"/>
                  <a:lumOff val="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21" name="Straight Connector 120"/>
            <p:cNvCxnSpPr/>
            <p:nvPr/>
          </p:nvCxnSpPr>
          <p:spPr>
            <a:xfrm rot="5400000" flipH="1" flipV="1">
              <a:off x="6237919" y="2123106"/>
              <a:ext cx="324837"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400000" flipH="1" flipV="1">
              <a:off x="6400900" y="2131875"/>
              <a:ext cx="324837"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5400000" flipH="1" flipV="1">
              <a:off x="6563880" y="2134797"/>
              <a:ext cx="324837"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flipH="1" flipV="1">
              <a:off x="6074938" y="2120183"/>
              <a:ext cx="324837" cy="2"/>
            </a:xfrm>
            <a:prstGeom prst="line">
              <a:avLst/>
            </a:prstGeom>
            <a:ln w="12700" cap="flat" cmpd="sng" algn="ctr">
              <a:solidFill>
                <a:schemeClr val="bg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1" name="Group 48"/>
          <p:cNvGrpSpPr/>
          <p:nvPr/>
        </p:nvGrpSpPr>
        <p:grpSpPr>
          <a:xfrm>
            <a:off x="1426852" y="5067458"/>
            <a:ext cx="5904512" cy="750870"/>
            <a:chOff x="1426852" y="3800593"/>
            <a:chExt cx="5904512" cy="684968"/>
          </a:xfrm>
        </p:grpSpPr>
        <p:sp>
          <p:nvSpPr>
            <p:cNvPr id="126" name="Rectangle 125"/>
            <p:cNvSpPr/>
            <p:nvPr/>
          </p:nvSpPr>
          <p:spPr>
            <a:xfrm>
              <a:off x="3845944" y="3800593"/>
              <a:ext cx="595224" cy="6849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Eyes</a:t>
              </a:r>
              <a:endParaRPr lang="en-US" sz="1400" dirty="0"/>
            </a:p>
          </p:txBody>
        </p:sp>
        <p:sp>
          <p:nvSpPr>
            <p:cNvPr id="128" name="Rectangle 127"/>
            <p:cNvSpPr/>
            <p:nvPr/>
          </p:nvSpPr>
          <p:spPr>
            <a:xfrm>
              <a:off x="5207003" y="3800593"/>
              <a:ext cx="843602" cy="684968"/>
            </a:xfrm>
            <a:prstGeom prst="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Mouth</a:t>
              </a:r>
            </a:p>
          </p:txBody>
        </p:sp>
        <p:sp>
          <p:nvSpPr>
            <p:cNvPr id="131" name="Rectangle 130"/>
            <p:cNvSpPr/>
            <p:nvPr/>
          </p:nvSpPr>
          <p:spPr>
            <a:xfrm>
              <a:off x="6823362" y="3800593"/>
              <a:ext cx="508002" cy="6849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Hair</a:t>
              </a:r>
            </a:p>
          </p:txBody>
        </p:sp>
        <p:grpSp>
          <p:nvGrpSpPr>
            <p:cNvPr id="12" name="Group 132"/>
            <p:cNvGrpSpPr/>
            <p:nvPr/>
          </p:nvGrpSpPr>
          <p:grpSpPr>
            <a:xfrm>
              <a:off x="1426852" y="3800593"/>
              <a:ext cx="1861984" cy="684968"/>
              <a:chOff x="1224765" y="1148748"/>
              <a:chExt cx="1861984" cy="684968"/>
            </a:xfrm>
          </p:grpSpPr>
          <p:sp>
            <p:nvSpPr>
              <p:cNvPr id="134" name="Rectangle 133"/>
              <p:cNvSpPr/>
              <p:nvPr/>
            </p:nvSpPr>
            <p:spPr>
              <a:xfrm>
                <a:off x="1224765" y="1148748"/>
                <a:ext cx="1255706" cy="6849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solidFill>
                      <a:srgbClr val="000000"/>
                    </a:solidFill>
                  </a:rPr>
                  <a:t>Facial expression similarity</a:t>
                </a:r>
                <a:endParaRPr lang="en-US" sz="1400" dirty="0">
                  <a:solidFill>
                    <a:srgbClr val="000000"/>
                  </a:solidFill>
                </a:endParaRPr>
              </a:p>
            </p:txBody>
          </p:sp>
          <p:sp>
            <p:nvSpPr>
              <p:cNvPr id="135" name="Equal 134"/>
              <p:cNvSpPr/>
              <p:nvPr/>
            </p:nvSpPr>
            <p:spPr>
              <a:xfrm>
                <a:off x="2668134" y="1301736"/>
                <a:ext cx="418615" cy="410164"/>
              </a:xfrm>
              <a:prstGeom prst="mathEqua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grpSp>
        <p:sp>
          <p:nvSpPr>
            <p:cNvPr id="136" name="Rectangle 135"/>
            <p:cNvSpPr/>
            <p:nvPr/>
          </p:nvSpPr>
          <p:spPr>
            <a:xfrm>
              <a:off x="3437135" y="3958411"/>
              <a:ext cx="431240" cy="336917"/>
            </a:xfrm>
            <a:prstGeom prst="rect">
              <a:avLst/>
            </a:prstGeom>
          </p:spPr>
          <p:txBody>
            <a:bodyPr wrap="square">
              <a:spAutoFit/>
            </a:bodyPr>
            <a:lstStyle/>
            <a:p>
              <a:r>
                <a:rPr lang="en-US" b="1" dirty="0" smtClean="0">
                  <a:solidFill>
                    <a:srgbClr val="FFAA37"/>
                  </a:solidFill>
                  <a:latin typeface="Lucida Grande"/>
                  <a:ea typeface="Lucida Grande"/>
                  <a:cs typeface="Lucida Grande"/>
                </a:rPr>
                <a:t>λ</a:t>
              </a:r>
              <a:r>
                <a:rPr lang="en-US" b="1" baseline="-25000" dirty="0" smtClean="0">
                  <a:solidFill>
                    <a:srgbClr val="FFAA37"/>
                  </a:solidFill>
                  <a:latin typeface="Lucida Grande"/>
                  <a:ea typeface="Lucida Grande"/>
                  <a:cs typeface="Lucida Grande"/>
                </a:rPr>
                <a:t>1</a:t>
              </a:r>
              <a:endParaRPr lang="en-US" baseline="-25000" dirty="0">
                <a:solidFill>
                  <a:srgbClr val="FFAA37"/>
                </a:solidFill>
              </a:endParaRPr>
            </a:p>
          </p:txBody>
        </p:sp>
        <p:sp>
          <p:nvSpPr>
            <p:cNvPr id="137" name="Rectangle 136"/>
            <p:cNvSpPr/>
            <p:nvPr/>
          </p:nvSpPr>
          <p:spPr>
            <a:xfrm>
              <a:off x="4757649" y="3958411"/>
              <a:ext cx="431240" cy="336917"/>
            </a:xfrm>
            <a:prstGeom prst="rect">
              <a:avLst/>
            </a:prstGeom>
          </p:spPr>
          <p:txBody>
            <a:bodyPr wrap="square">
              <a:spAutoFit/>
            </a:bodyPr>
            <a:lstStyle/>
            <a:p>
              <a:r>
                <a:rPr lang="en-US" b="1" dirty="0" smtClean="0">
                  <a:solidFill>
                    <a:srgbClr val="FFAA37"/>
                  </a:solidFill>
                  <a:latin typeface="Lucida Grande"/>
                  <a:ea typeface="Lucida Grande"/>
                  <a:cs typeface="Lucida Grande"/>
                </a:rPr>
                <a:t>λ</a:t>
              </a:r>
              <a:r>
                <a:rPr lang="en-US" b="1" baseline="-25000" dirty="0" smtClean="0">
                  <a:solidFill>
                    <a:srgbClr val="FFAA37"/>
                  </a:solidFill>
                  <a:latin typeface="Lucida Grande"/>
                  <a:ea typeface="Lucida Grande"/>
                  <a:cs typeface="Lucida Grande"/>
                </a:rPr>
                <a:t>2</a:t>
              </a:r>
              <a:endParaRPr lang="en-US" baseline="-25000" dirty="0">
                <a:solidFill>
                  <a:srgbClr val="FFAA37"/>
                </a:solidFill>
              </a:endParaRPr>
            </a:p>
          </p:txBody>
        </p:sp>
        <p:sp>
          <p:nvSpPr>
            <p:cNvPr id="138" name="Rectangle 137"/>
            <p:cNvSpPr/>
            <p:nvPr/>
          </p:nvSpPr>
          <p:spPr>
            <a:xfrm>
              <a:off x="6362637" y="3958411"/>
              <a:ext cx="431240" cy="336917"/>
            </a:xfrm>
            <a:prstGeom prst="rect">
              <a:avLst/>
            </a:prstGeom>
          </p:spPr>
          <p:txBody>
            <a:bodyPr wrap="square">
              <a:spAutoFit/>
            </a:bodyPr>
            <a:lstStyle/>
            <a:p>
              <a:r>
                <a:rPr lang="en-US" b="1" dirty="0" smtClean="0">
                  <a:solidFill>
                    <a:srgbClr val="FFAA37"/>
                  </a:solidFill>
                  <a:latin typeface="Lucida Grande"/>
                  <a:ea typeface="Lucida Grande"/>
                  <a:cs typeface="Lucida Grande"/>
                </a:rPr>
                <a:t>λ</a:t>
              </a:r>
              <a:r>
                <a:rPr lang="en-US" b="1" baseline="-25000" dirty="0" smtClean="0">
                  <a:solidFill>
                    <a:srgbClr val="FFAA37"/>
                  </a:solidFill>
                  <a:latin typeface="Lucida Grande"/>
                  <a:ea typeface="Lucida Grande"/>
                  <a:cs typeface="Lucida Grande"/>
                </a:rPr>
                <a:t>3</a:t>
              </a:r>
              <a:endParaRPr lang="en-US" baseline="-25000" dirty="0">
                <a:solidFill>
                  <a:srgbClr val="FFAA37"/>
                </a:solidFill>
              </a:endParaRPr>
            </a:p>
          </p:txBody>
        </p:sp>
        <p:sp>
          <p:nvSpPr>
            <p:cNvPr id="139" name="Rectangle 138"/>
            <p:cNvSpPr/>
            <p:nvPr/>
          </p:nvSpPr>
          <p:spPr>
            <a:xfrm>
              <a:off x="4458558" y="3958411"/>
              <a:ext cx="300082" cy="336917"/>
            </a:xfrm>
            <a:prstGeom prst="rect">
              <a:avLst/>
            </a:prstGeom>
          </p:spPr>
          <p:txBody>
            <a:bodyPr wrap="square">
              <a:spAutoFit/>
            </a:bodyPr>
            <a:lstStyle/>
            <a:p>
              <a:r>
                <a:rPr lang="en-US" dirty="0" smtClean="0">
                  <a:solidFill>
                    <a:srgbClr val="FFAA37"/>
                  </a:solidFill>
                  <a:latin typeface="ＭＳ ゴシック"/>
                  <a:ea typeface="ＭＳ ゴシック"/>
                  <a:cs typeface="ＭＳ ゴシック"/>
                </a:rPr>
                <a:t>+</a:t>
              </a:r>
              <a:endParaRPr lang="en-US" dirty="0">
                <a:solidFill>
                  <a:srgbClr val="FFAA37"/>
                </a:solidFill>
              </a:endParaRPr>
            </a:p>
          </p:txBody>
        </p:sp>
        <p:sp>
          <p:nvSpPr>
            <p:cNvPr id="140" name="Rectangle 139"/>
            <p:cNvSpPr/>
            <p:nvPr/>
          </p:nvSpPr>
          <p:spPr>
            <a:xfrm>
              <a:off x="6100816" y="3958411"/>
              <a:ext cx="300082" cy="336917"/>
            </a:xfrm>
            <a:prstGeom prst="rect">
              <a:avLst/>
            </a:prstGeom>
          </p:spPr>
          <p:txBody>
            <a:bodyPr wrap="square">
              <a:spAutoFit/>
            </a:bodyPr>
            <a:lstStyle/>
            <a:p>
              <a:r>
                <a:rPr lang="en-US" dirty="0" smtClean="0">
                  <a:solidFill>
                    <a:srgbClr val="FFAA37"/>
                  </a:solidFill>
                  <a:latin typeface="ＭＳ ゴシック"/>
                  <a:ea typeface="ＭＳ ゴシック"/>
                  <a:cs typeface="ＭＳ ゴシック"/>
                </a:rPr>
                <a:t>+</a:t>
              </a:r>
              <a:endParaRPr lang="en-US" dirty="0">
                <a:solidFill>
                  <a:srgbClr val="FFAA37"/>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expression similarity</a:t>
            </a:r>
            <a:endParaRPr lang="en-US" dirty="0"/>
          </a:p>
        </p:txBody>
      </p:sp>
      <p:pic>
        <p:nvPicPr>
          <p:cNvPr id="9" name="Picture 8"/>
          <p:cNvPicPr>
            <a:picLocks noChangeAspect="1"/>
          </p:cNvPicPr>
          <p:nvPr/>
        </p:nvPicPr>
        <p:blipFill>
          <a:blip r:embed="rId3"/>
          <a:srcRect r="88166" b="2108"/>
          <a:stretch>
            <a:fillRect/>
          </a:stretch>
        </p:blipFill>
        <p:spPr>
          <a:xfrm>
            <a:off x="1672181" y="1842829"/>
            <a:ext cx="747006" cy="1034862"/>
          </a:xfrm>
          <a:prstGeom prst="rect">
            <a:avLst/>
          </a:prstGeom>
        </p:spPr>
      </p:pic>
      <p:pic>
        <p:nvPicPr>
          <p:cNvPr id="10" name="Picture 9"/>
          <p:cNvPicPr>
            <a:picLocks noChangeAspect="1"/>
          </p:cNvPicPr>
          <p:nvPr/>
        </p:nvPicPr>
        <p:blipFill>
          <a:blip r:embed="rId3"/>
          <a:srcRect l="12820" b="2108"/>
          <a:stretch>
            <a:fillRect/>
          </a:stretch>
        </p:blipFill>
        <p:spPr>
          <a:xfrm>
            <a:off x="2754268" y="1842829"/>
            <a:ext cx="5502957" cy="1034862"/>
          </a:xfrm>
          <a:prstGeom prst="rect">
            <a:avLst/>
          </a:prstGeom>
        </p:spPr>
      </p:pic>
      <p:sp>
        <p:nvSpPr>
          <p:cNvPr id="13" name="TextBox 12"/>
          <p:cNvSpPr txBox="1"/>
          <p:nvPr/>
        </p:nvSpPr>
        <p:spPr>
          <a:xfrm>
            <a:off x="793936" y="2089020"/>
            <a:ext cx="607859" cy="369332"/>
          </a:xfrm>
          <a:prstGeom prst="rect">
            <a:avLst/>
          </a:prstGeom>
          <a:noFill/>
        </p:spPr>
        <p:txBody>
          <a:bodyPr wrap="square" rtlCol="0">
            <a:spAutoFit/>
          </a:bodyPr>
          <a:lstStyle/>
          <a:p>
            <a:r>
              <a:rPr lang="en-US" b="1" dirty="0" smtClean="0">
                <a:solidFill>
                  <a:srgbClr val="FFAA37"/>
                </a:solidFill>
              </a:rPr>
              <a:t>Eyes</a:t>
            </a:r>
          </a:p>
        </p:txBody>
      </p:sp>
      <p:grpSp>
        <p:nvGrpSpPr>
          <p:cNvPr id="3" name="Group 21"/>
          <p:cNvGrpSpPr/>
          <p:nvPr/>
        </p:nvGrpSpPr>
        <p:grpSpPr>
          <a:xfrm>
            <a:off x="591894" y="3212548"/>
            <a:ext cx="7632182" cy="1034862"/>
            <a:chOff x="351369" y="2409411"/>
            <a:chExt cx="7632182" cy="914400"/>
          </a:xfrm>
        </p:grpSpPr>
        <p:pic>
          <p:nvPicPr>
            <p:cNvPr id="7" name="Picture 6"/>
            <p:cNvPicPr>
              <a:picLocks noChangeAspect="1"/>
            </p:cNvPicPr>
            <p:nvPr/>
          </p:nvPicPr>
          <p:blipFill>
            <a:blip r:embed="rId4"/>
            <a:srcRect r="88166"/>
            <a:stretch>
              <a:fillRect/>
            </a:stretch>
          </p:blipFill>
          <p:spPr>
            <a:xfrm>
              <a:off x="1431656" y="2409411"/>
              <a:ext cx="742508" cy="914400"/>
            </a:xfrm>
            <a:prstGeom prst="rect">
              <a:avLst/>
            </a:prstGeom>
          </p:spPr>
        </p:pic>
        <p:pic>
          <p:nvPicPr>
            <p:cNvPr id="8" name="Picture 7"/>
            <p:cNvPicPr>
              <a:picLocks noChangeAspect="1"/>
            </p:cNvPicPr>
            <p:nvPr/>
          </p:nvPicPr>
          <p:blipFill>
            <a:blip r:embed="rId4"/>
            <a:srcRect l="12820"/>
            <a:stretch>
              <a:fillRect/>
            </a:stretch>
          </p:blipFill>
          <p:spPr>
            <a:xfrm>
              <a:off x="2513742" y="2409411"/>
              <a:ext cx="5469809" cy="914400"/>
            </a:xfrm>
            <a:prstGeom prst="rect">
              <a:avLst/>
            </a:prstGeom>
          </p:spPr>
        </p:pic>
        <p:sp>
          <p:nvSpPr>
            <p:cNvPr id="14" name="TextBox 13"/>
            <p:cNvSpPr txBox="1"/>
            <p:nvPr/>
          </p:nvSpPr>
          <p:spPr>
            <a:xfrm>
              <a:off x="351369" y="2890851"/>
              <a:ext cx="838278" cy="326340"/>
            </a:xfrm>
            <a:prstGeom prst="rect">
              <a:avLst/>
            </a:prstGeom>
            <a:noFill/>
          </p:spPr>
          <p:txBody>
            <a:bodyPr wrap="square" rtlCol="0">
              <a:spAutoFit/>
            </a:bodyPr>
            <a:lstStyle/>
            <a:p>
              <a:r>
                <a:rPr lang="en-US" b="1" dirty="0" smtClean="0">
                  <a:solidFill>
                    <a:srgbClr val="FFAA37"/>
                  </a:solidFill>
                </a:rPr>
                <a:t>Mouth</a:t>
              </a:r>
            </a:p>
          </p:txBody>
        </p:sp>
      </p:grpSp>
      <p:grpSp>
        <p:nvGrpSpPr>
          <p:cNvPr id="4" name="Group 24"/>
          <p:cNvGrpSpPr/>
          <p:nvPr/>
        </p:nvGrpSpPr>
        <p:grpSpPr>
          <a:xfrm>
            <a:off x="832419" y="4536773"/>
            <a:ext cx="7397786" cy="1102027"/>
            <a:chOff x="591894" y="3402579"/>
            <a:chExt cx="7397786" cy="973747"/>
          </a:xfrm>
        </p:grpSpPr>
        <p:pic>
          <p:nvPicPr>
            <p:cNvPr id="11" name="Picture 10"/>
            <p:cNvPicPr>
              <a:picLocks noChangeAspect="1"/>
            </p:cNvPicPr>
            <p:nvPr/>
          </p:nvPicPr>
          <p:blipFill>
            <a:blip r:embed="rId5"/>
            <a:srcRect l="12820"/>
            <a:stretch>
              <a:fillRect/>
            </a:stretch>
          </p:blipFill>
          <p:spPr>
            <a:xfrm>
              <a:off x="2513739" y="3461926"/>
              <a:ext cx="5475941" cy="914400"/>
            </a:xfrm>
            <a:prstGeom prst="rect">
              <a:avLst/>
            </a:prstGeom>
          </p:spPr>
        </p:pic>
        <p:pic>
          <p:nvPicPr>
            <p:cNvPr id="12" name="Picture 11"/>
            <p:cNvPicPr>
              <a:picLocks noChangeAspect="1"/>
            </p:cNvPicPr>
            <p:nvPr/>
          </p:nvPicPr>
          <p:blipFill>
            <a:blip r:embed="rId5"/>
            <a:srcRect r="88051"/>
            <a:stretch>
              <a:fillRect/>
            </a:stretch>
          </p:blipFill>
          <p:spPr>
            <a:xfrm>
              <a:off x="1431656" y="3461926"/>
              <a:ext cx="750563" cy="914400"/>
            </a:xfrm>
            <a:prstGeom prst="rect">
              <a:avLst/>
            </a:prstGeom>
          </p:spPr>
        </p:pic>
        <p:sp>
          <p:nvSpPr>
            <p:cNvPr id="15" name="TextBox 14"/>
            <p:cNvSpPr txBox="1"/>
            <p:nvPr/>
          </p:nvSpPr>
          <p:spPr>
            <a:xfrm>
              <a:off x="591894" y="3402579"/>
              <a:ext cx="582987" cy="326340"/>
            </a:xfrm>
            <a:prstGeom prst="rect">
              <a:avLst/>
            </a:prstGeom>
            <a:noFill/>
          </p:spPr>
          <p:txBody>
            <a:bodyPr wrap="square" rtlCol="0">
              <a:spAutoFit/>
            </a:bodyPr>
            <a:lstStyle/>
            <a:p>
              <a:r>
                <a:rPr lang="en-US" b="1" dirty="0" smtClean="0">
                  <a:solidFill>
                    <a:srgbClr val="FFAA37"/>
                  </a:solidFill>
                </a:rPr>
                <a:t>Hair</a:t>
              </a:r>
            </a:p>
          </p:txBody>
        </p:sp>
      </p:grpSp>
      <p:sp>
        <p:nvSpPr>
          <p:cNvPr id="18" name="Rectangle 11"/>
          <p:cNvSpPr>
            <a:spLocks noChangeArrowheads="1"/>
          </p:cNvSpPr>
          <p:nvPr/>
        </p:nvSpPr>
        <p:spPr bwMode="auto">
          <a:xfrm>
            <a:off x="2754267" y="1842830"/>
            <a:ext cx="5830628" cy="341562"/>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19" name="Rectangle 11"/>
          <p:cNvSpPr>
            <a:spLocks noChangeArrowheads="1"/>
          </p:cNvSpPr>
          <p:nvPr/>
        </p:nvSpPr>
        <p:spPr bwMode="auto">
          <a:xfrm>
            <a:off x="2754268" y="2396874"/>
            <a:ext cx="5502957" cy="499532"/>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20" name="TextBox 19"/>
          <p:cNvSpPr txBox="1"/>
          <p:nvPr/>
        </p:nvSpPr>
        <p:spPr>
          <a:xfrm>
            <a:off x="3852969" y="1159339"/>
            <a:ext cx="1928733" cy="369332"/>
          </a:xfrm>
          <a:prstGeom prst="rect">
            <a:avLst/>
          </a:prstGeom>
          <a:noFill/>
        </p:spPr>
        <p:txBody>
          <a:bodyPr wrap="square" rtlCol="0">
            <a:spAutoFit/>
          </a:bodyPr>
          <a:lstStyle/>
          <a:p>
            <a:r>
              <a:rPr lang="en-US" dirty="0" smtClean="0">
                <a:solidFill>
                  <a:srgbClr val="FFE292"/>
                </a:solidFill>
              </a:rPr>
              <a:t>Nearest Neighbors</a:t>
            </a:r>
          </a:p>
        </p:txBody>
      </p:sp>
      <p:sp>
        <p:nvSpPr>
          <p:cNvPr id="21" name="TextBox 20"/>
          <p:cNvSpPr txBox="1"/>
          <p:nvPr/>
        </p:nvSpPr>
        <p:spPr>
          <a:xfrm>
            <a:off x="1729887" y="1159337"/>
            <a:ext cx="684803" cy="369332"/>
          </a:xfrm>
          <a:prstGeom prst="rect">
            <a:avLst/>
          </a:prstGeom>
          <a:noFill/>
        </p:spPr>
        <p:txBody>
          <a:bodyPr wrap="square" rtlCol="0">
            <a:spAutoFit/>
          </a:bodyPr>
          <a:lstStyle/>
          <a:p>
            <a:r>
              <a:rPr lang="en-US" dirty="0" smtClean="0">
                <a:solidFill>
                  <a:srgbClr val="FFE292"/>
                </a:solidFill>
              </a:rPr>
              <a:t>Input</a:t>
            </a:r>
          </a:p>
        </p:txBody>
      </p:sp>
      <p:sp>
        <p:nvSpPr>
          <p:cNvPr id="23" name="Rectangle 11"/>
          <p:cNvSpPr>
            <a:spLocks noChangeArrowheads="1"/>
          </p:cNvSpPr>
          <p:nvPr/>
        </p:nvSpPr>
        <p:spPr bwMode="auto">
          <a:xfrm>
            <a:off x="2744860" y="3212547"/>
            <a:ext cx="5830628" cy="680129"/>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24" name="Rectangle 11"/>
          <p:cNvSpPr>
            <a:spLocks noChangeArrowheads="1"/>
          </p:cNvSpPr>
          <p:nvPr/>
        </p:nvSpPr>
        <p:spPr bwMode="auto">
          <a:xfrm>
            <a:off x="2744860" y="4125609"/>
            <a:ext cx="5983028" cy="263408"/>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26" name="Rectangle 11"/>
          <p:cNvSpPr>
            <a:spLocks noChangeArrowheads="1"/>
          </p:cNvSpPr>
          <p:nvPr/>
        </p:nvSpPr>
        <p:spPr bwMode="auto">
          <a:xfrm>
            <a:off x="2744860" y="4957180"/>
            <a:ext cx="5830628" cy="680129"/>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27" name="Rectangle 11"/>
          <p:cNvSpPr>
            <a:spLocks noChangeArrowheads="1"/>
          </p:cNvSpPr>
          <p:nvPr/>
        </p:nvSpPr>
        <p:spPr bwMode="auto">
          <a:xfrm>
            <a:off x="1672182" y="4957180"/>
            <a:ext cx="750563" cy="680129"/>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29" name="Rectangle 11"/>
          <p:cNvSpPr>
            <a:spLocks noChangeArrowheads="1"/>
          </p:cNvSpPr>
          <p:nvPr/>
        </p:nvSpPr>
        <p:spPr bwMode="auto">
          <a:xfrm>
            <a:off x="1672181" y="3212548"/>
            <a:ext cx="742508" cy="680129"/>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31" name="Rectangle 11"/>
          <p:cNvSpPr>
            <a:spLocks noChangeArrowheads="1"/>
          </p:cNvSpPr>
          <p:nvPr/>
        </p:nvSpPr>
        <p:spPr bwMode="auto">
          <a:xfrm>
            <a:off x="1672182" y="2389683"/>
            <a:ext cx="750563" cy="499532"/>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32" name="Rectangle 11"/>
          <p:cNvSpPr>
            <a:spLocks noChangeArrowheads="1"/>
          </p:cNvSpPr>
          <p:nvPr/>
        </p:nvSpPr>
        <p:spPr bwMode="auto">
          <a:xfrm>
            <a:off x="1672182" y="1844829"/>
            <a:ext cx="750563" cy="339865"/>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sp>
        <p:nvSpPr>
          <p:cNvPr id="33" name="Rectangle 11"/>
          <p:cNvSpPr>
            <a:spLocks noChangeArrowheads="1"/>
          </p:cNvSpPr>
          <p:nvPr/>
        </p:nvSpPr>
        <p:spPr bwMode="auto">
          <a:xfrm>
            <a:off x="1662561" y="4137208"/>
            <a:ext cx="752129" cy="253561"/>
          </a:xfrm>
          <a:prstGeom prst="rect">
            <a:avLst/>
          </a:prstGeom>
          <a:solidFill>
            <a:schemeClr val="tx1">
              <a:alpha val="75000"/>
            </a:schemeClr>
          </a:solidFill>
          <a:ln w="9525">
            <a:noFill/>
            <a:miter lim="800000"/>
            <a:headEnd/>
            <a:tailEnd/>
          </a:ln>
          <a:effectLst/>
        </p:spPr>
        <p:txBody>
          <a:bodyPr wrap="none" anchor="ctr">
            <a:prstTxWarp prst="textNoShape">
              <a:avLst/>
            </a:prstTxWarp>
          </a:bodyPr>
          <a:lstStyle/>
          <a:p>
            <a:endParaRPr lang="en-US"/>
          </a:p>
        </p:txBody>
      </p:sp>
      <p:cxnSp>
        <p:nvCxnSpPr>
          <p:cNvPr id="35" name="Straight Connector 34"/>
          <p:cNvCxnSpPr/>
          <p:nvPr/>
        </p:nvCxnSpPr>
        <p:spPr>
          <a:xfrm rot="16200000" flipH="1">
            <a:off x="146915" y="3619827"/>
            <a:ext cx="4920981" cy="1"/>
          </a:xfrm>
          <a:prstGeom prst="line">
            <a:avLst/>
          </a:prstGeom>
          <a:ln w="6350" cap="flat" cmpd="sng" algn="ctr">
            <a:solidFill>
              <a:srgbClr val="FFE292">
                <a:alpha val="50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481706" y="3161236"/>
            <a:ext cx="7093784" cy="2117"/>
          </a:xfrm>
          <a:prstGeom prst="line">
            <a:avLst/>
          </a:prstGeom>
          <a:ln w="6350" cap="flat" cmpd="sng" algn="ctr">
            <a:solidFill>
              <a:srgbClr val="FFE292">
                <a:alpha val="50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81706" y="4431748"/>
            <a:ext cx="7093782" cy="2117"/>
          </a:xfrm>
          <a:prstGeom prst="line">
            <a:avLst/>
          </a:prstGeom>
          <a:ln w="6350" cap="flat" cmpd="sng" algn="ctr">
            <a:solidFill>
              <a:srgbClr val="FFE292">
                <a:alpha val="50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481707" y="1651783"/>
            <a:ext cx="7103189" cy="2117"/>
          </a:xfrm>
          <a:prstGeom prst="line">
            <a:avLst/>
          </a:prstGeom>
          <a:ln w="6350" cap="flat" cmpd="sng" algn="ctr">
            <a:solidFill>
              <a:srgbClr val="FFE292">
                <a:alpha val="50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26" grpId="0" animBg="1"/>
      <p:bldP spid="27" grpId="0" animBg="1"/>
      <p:bldP spid="29"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 name="Picture 95" descr="mode1_left0041_right0572165.png"/>
          <p:cNvPicPr>
            <a:picLocks noChangeAspect="1"/>
          </p:cNvPicPr>
          <p:nvPr/>
        </p:nvPicPr>
        <p:blipFill>
          <a:blip r:embed="rId3"/>
          <a:srcRect l="16667" t="12518" r="11111" b="17937"/>
          <a:stretch>
            <a:fillRect/>
          </a:stretch>
        </p:blipFill>
        <p:spPr>
          <a:xfrm>
            <a:off x="4914053" y="1542943"/>
            <a:ext cx="553227" cy="685800"/>
          </a:xfrm>
          <a:prstGeom prst="rect">
            <a:avLst/>
          </a:prstGeom>
        </p:spPr>
      </p:pic>
      <p:cxnSp>
        <p:nvCxnSpPr>
          <p:cNvPr id="87" name="Straight Connector 86"/>
          <p:cNvCxnSpPr>
            <a:stCxn id="329" idx="2"/>
            <a:endCxn id="357" idx="1"/>
          </p:cNvCxnSpPr>
          <p:nvPr/>
        </p:nvCxnSpPr>
        <p:spPr>
          <a:xfrm rot="16200000" flipH="1">
            <a:off x="4153898" y="2525544"/>
            <a:ext cx="1548459" cy="164065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 name="Straight Connector 84"/>
          <p:cNvCxnSpPr>
            <a:endCxn id="344" idx="1"/>
          </p:cNvCxnSpPr>
          <p:nvPr/>
        </p:nvCxnSpPr>
        <p:spPr>
          <a:xfrm rot="5400000" flipH="1" flipV="1">
            <a:off x="4169887" y="2626731"/>
            <a:ext cx="1537641" cy="109538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sp>
        <p:nvSpPr>
          <p:cNvPr id="63" name="Title 62"/>
          <p:cNvSpPr>
            <a:spLocks noGrp="1"/>
          </p:cNvSpPr>
          <p:nvPr>
            <p:ph type="title"/>
          </p:nvPr>
        </p:nvSpPr>
        <p:spPr>
          <a:xfrm>
            <a:off x="457200" y="188199"/>
            <a:ext cx="8229600" cy="1143000"/>
          </a:xfrm>
        </p:spPr>
        <p:txBody>
          <a:bodyPr/>
          <a:lstStyle/>
          <a:p>
            <a:pPr lvl="0">
              <a:defRPr/>
            </a:pPr>
            <a:r>
              <a:rPr lang="en-US" b="0" dirty="0" smtClean="0"/>
              <a:t>Represent the photo collection as a graph</a:t>
            </a:r>
            <a:endParaRPr lang="en-US" b="0" dirty="0"/>
          </a:p>
        </p:txBody>
      </p:sp>
      <p:cxnSp>
        <p:nvCxnSpPr>
          <p:cNvPr id="312" name="Straight Connector 311"/>
          <p:cNvCxnSpPr/>
          <p:nvPr/>
        </p:nvCxnSpPr>
        <p:spPr>
          <a:xfrm rot="10800000" flipV="1">
            <a:off x="5486403" y="1723438"/>
            <a:ext cx="606554" cy="1857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3" name="Straight Connector 312"/>
          <p:cNvCxnSpPr/>
          <p:nvPr/>
        </p:nvCxnSpPr>
        <p:spPr>
          <a:xfrm rot="16200000" flipV="1">
            <a:off x="5527907" y="1816358"/>
            <a:ext cx="1455333" cy="159430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4" name="Straight Connector 313"/>
          <p:cNvCxnSpPr>
            <a:stCxn id="331" idx="3"/>
            <a:endCxn id="332" idx="1"/>
          </p:cNvCxnSpPr>
          <p:nvPr/>
        </p:nvCxnSpPr>
        <p:spPr>
          <a:xfrm>
            <a:off x="5486402" y="3434303"/>
            <a:ext cx="1343621" cy="24977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nvGrpSpPr>
          <p:cNvPr id="2" name="Group 41"/>
          <p:cNvGrpSpPr/>
          <p:nvPr/>
        </p:nvGrpSpPr>
        <p:grpSpPr>
          <a:xfrm>
            <a:off x="1572223" y="1732631"/>
            <a:ext cx="5732643" cy="2394392"/>
            <a:chOff x="1828800" y="1033180"/>
            <a:chExt cx="5732643" cy="2394392"/>
          </a:xfrm>
        </p:grpSpPr>
        <p:cxnSp>
          <p:nvCxnSpPr>
            <p:cNvPr id="364" name="Straight Connector 363"/>
            <p:cNvCxnSpPr/>
            <p:nvPr/>
          </p:nvCxnSpPr>
          <p:spPr>
            <a:xfrm flipV="1">
              <a:off x="1828800" y="2200375"/>
              <a:ext cx="1122354" cy="1227197"/>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5" name="Straight Connector 364"/>
            <p:cNvCxnSpPr/>
            <p:nvPr/>
          </p:nvCxnSpPr>
          <p:spPr>
            <a:xfrm rot="5400000" flipH="1" flipV="1">
              <a:off x="3467602" y="1594930"/>
              <a:ext cx="654286" cy="58604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6" name="Straight Connector 365"/>
            <p:cNvCxnSpPr>
              <a:stCxn id="329" idx="3"/>
              <a:endCxn id="331" idx="0"/>
            </p:cNvCxnSpPr>
            <p:nvPr/>
          </p:nvCxnSpPr>
          <p:spPr>
            <a:xfrm>
              <a:off x="4640990" y="1529293"/>
              <a:ext cx="825377" cy="86265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7" name="Straight Connector 366"/>
            <p:cNvCxnSpPr>
              <a:stCxn id="331" idx="0"/>
              <a:endCxn id="334" idx="1"/>
            </p:cNvCxnSpPr>
            <p:nvPr/>
          </p:nvCxnSpPr>
          <p:spPr>
            <a:xfrm rot="5400000" flipH="1" flipV="1">
              <a:off x="5834519" y="665028"/>
              <a:ext cx="1358772" cy="209507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8" name="Straight Connector 367"/>
            <p:cNvCxnSpPr>
              <a:stCxn id="331" idx="3"/>
              <a:endCxn id="340" idx="3"/>
            </p:cNvCxnSpPr>
            <p:nvPr/>
          </p:nvCxnSpPr>
          <p:spPr>
            <a:xfrm flipH="1" flipV="1">
              <a:off x="4213729" y="2557993"/>
              <a:ext cx="1529250" cy="17685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9" name="Straight Connector 368"/>
            <p:cNvCxnSpPr>
              <a:stCxn id="328" idx="3"/>
              <a:endCxn id="340" idx="1"/>
            </p:cNvCxnSpPr>
            <p:nvPr/>
          </p:nvCxnSpPr>
          <p:spPr>
            <a:xfrm>
              <a:off x="3507903" y="2215093"/>
              <a:ext cx="192130" cy="34290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0" name="Straight Connector 369"/>
            <p:cNvCxnSpPr>
              <a:stCxn id="331" idx="3"/>
              <a:endCxn id="344" idx="2"/>
            </p:cNvCxnSpPr>
            <p:nvPr/>
          </p:nvCxnSpPr>
          <p:spPr>
            <a:xfrm flipV="1">
              <a:off x="5742979" y="2049052"/>
              <a:ext cx="275315" cy="68580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3" name="Group 47"/>
          <p:cNvGrpSpPr/>
          <p:nvPr/>
        </p:nvGrpSpPr>
        <p:grpSpPr>
          <a:xfrm>
            <a:off x="1019336" y="1376901"/>
            <a:ext cx="6800116" cy="3107740"/>
            <a:chOff x="1275915" y="677450"/>
            <a:chExt cx="6800116" cy="3107740"/>
          </a:xfrm>
        </p:grpSpPr>
        <p:pic>
          <p:nvPicPr>
            <p:cNvPr id="359" name="Picture 358" descr="mode1_left0041_right0572001.png"/>
            <p:cNvPicPr>
              <a:picLocks noChangeAspect="1"/>
            </p:cNvPicPr>
            <p:nvPr/>
          </p:nvPicPr>
          <p:blipFill>
            <a:blip r:embed="rId4"/>
            <a:srcRect l="14740" t="12683" r="12404" b="17772"/>
            <a:stretch>
              <a:fillRect/>
            </a:stretch>
          </p:blipFill>
          <p:spPr>
            <a:xfrm>
              <a:off x="1275915" y="3099390"/>
              <a:ext cx="558080" cy="685800"/>
            </a:xfrm>
            <a:prstGeom prst="rect">
              <a:avLst/>
            </a:prstGeom>
            <a:ln w="50800" cap="flat" cmpd="sng" algn="ctr">
              <a:noFill/>
              <a:prstDash val="solid"/>
              <a:round/>
              <a:headEnd type="none" w="med" len="med"/>
              <a:tailEnd type="none" w="med" len="med"/>
            </a:ln>
          </p:spPr>
        </p:pic>
        <p:pic>
          <p:nvPicPr>
            <p:cNvPr id="360" name="Picture 359" descr="mode1_left0041_right0572075.png"/>
            <p:cNvPicPr>
              <a:picLocks noChangeAspect="1"/>
            </p:cNvPicPr>
            <p:nvPr/>
          </p:nvPicPr>
          <p:blipFill>
            <a:blip r:embed="rId5"/>
            <a:srcRect l="12926" t="12683" r="14852" b="17772"/>
            <a:stretch>
              <a:fillRect/>
            </a:stretch>
          </p:blipFill>
          <p:spPr>
            <a:xfrm>
              <a:off x="2948500" y="1872193"/>
              <a:ext cx="553224" cy="685800"/>
            </a:xfrm>
            <a:prstGeom prst="rect">
              <a:avLst/>
            </a:prstGeom>
            <a:ln w="50800">
              <a:noFill/>
            </a:ln>
          </p:spPr>
        </p:pic>
        <p:pic>
          <p:nvPicPr>
            <p:cNvPr id="361" name="Picture 360" descr="mode1_left0041_right0572113.png"/>
            <p:cNvPicPr>
              <a:picLocks noChangeAspect="1"/>
            </p:cNvPicPr>
            <p:nvPr/>
          </p:nvPicPr>
          <p:blipFill>
            <a:blip r:embed="rId6"/>
            <a:srcRect l="16667" t="12683" r="11111" b="17772"/>
            <a:stretch>
              <a:fillRect/>
            </a:stretch>
          </p:blipFill>
          <p:spPr>
            <a:xfrm>
              <a:off x="4094366" y="1186392"/>
              <a:ext cx="553224" cy="685800"/>
            </a:xfrm>
            <a:prstGeom prst="rect">
              <a:avLst/>
            </a:prstGeom>
            <a:ln w="50800">
              <a:noFill/>
            </a:ln>
          </p:spPr>
        </p:pic>
        <p:pic>
          <p:nvPicPr>
            <p:cNvPr id="362" name="Picture 361" descr="mode1_left0041_right0572129.png"/>
            <p:cNvPicPr>
              <a:picLocks noChangeAspect="1"/>
            </p:cNvPicPr>
            <p:nvPr/>
          </p:nvPicPr>
          <p:blipFill>
            <a:blip r:embed="rId7"/>
            <a:srcRect l="13763" t="12518" r="14014" b="17937"/>
            <a:stretch>
              <a:fillRect/>
            </a:stretch>
          </p:blipFill>
          <p:spPr>
            <a:xfrm>
              <a:off x="5189755" y="2393540"/>
              <a:ext cx="553224" cy="685800"/>
            </a:xfrm>
            <a:prstGeom prst="rect">
              <a:avLst/>
            </a:prstGeom>
            <a:ln w="50800">
              <a:noFill/>
            </a:ln>
          </p:spPr>
        </p:pic>
        <p:pic>
          <p:nvPicPr>
            <p:cNvPr id="363" name="Picture 362" descr="mode1_left0041_right0572199.png"/>
            <p:cNvPicPr>
              <a:picLocks noChangeAspect="1"/>
            </p:cNvPicPr>
            <p:nvPr/>
          </p:nvPicPr>
          <p:blipFill>
            <a:blip r:embed="rId8"/>
            <a:srcRect l="17833" t="12518" r="15500" b="17937"/>
            <a:stretch>
              <a:fillRect/>
            </a:stretch>
          </p:blipFill>
          <p:spPr>
            <a:xfrm>
              <a:off x="7565361" y="677450"/>
              <a:ext cx="510670" cy="685800"/>
            </a:xfrm>
            <a:prstGeom prst="rect">
              <a:avLst/>
            </a:prstGeom>
            <a:solidFill>
              <a:srgbClr val="C0504D"/>
            </a:solidFill>
            <a:ln w="50800">
              <a:noFill/>
            </a:ln>
          </p:spPr>
        </p:pic>
      </p:grpSp>
      <p:cxnSp>
        <p:nvCxnSpPr>
          <p:cNvPr id="324" name="Straight Connector 323"/>
          <p:cNvCxnSpPr/>
          <p:nvPr/>
        </p:nvCxnSpPr>
        <p:spPr>
          <a:xfrm>
            <a:off x="1575746" y="4124222"/>
            <a:ext cx="1398966" cy="15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nvGrpSpPr>
          <p:cNvPr id="4" name="Group 40"/>
          <p:cNvGrpSpPr/>
          <p:nvPr/>
        </p:nvGrpSpPr>
        <p:grpSpPr>
          <a:xfrm>
            <a:off x="1298376" y="1376903"/>
            <a:ext cx="6394080" cy="3252141"/>
            <a:chOff x="1554955" y="677452"/>
            <a:chExt cx="6394080" cy="3252141"/>
          </a:xfrm>
        </p:grpSpPr>
        <p:cxnSp>
          <p:nvCxnSpPr>
            <p:cNvPr id="335" name="Straight Connector 334"/>
            <p:cNvCxnSpPr/>
            <p:nvPr/>
          </p:nvCxnSpPr>
          <p:spPr>
            <a:xfrm rot="10800000" flipV="1">
              <a:off x="4640990" y="904976"/>
              <a:ext cx="1726116" cy="50894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6" name="Straight Connector 335"/>
            <p:cNvCxnSpPr/>
            <p:nvPr/>
          </p:nvCxnSpPr>
          <p:spPr>
            <a:xfrm flipV="1">
              <a:off x="1832325" y="3112625"/>
              <a:ext cx="3357430" cy="54864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337" name="Picture 336"/>
            <p:cNvPicPr>
              <a:picLocks noChangeAspect="1"/>
            </p:cNvPicPr>
            <p:nvPr/>
          </p:nvPicPr>
          <p:blipFill>
            <a:blip r:embed="rId9"/>
            <a:stretch>
              <a:fillRect/>
            </a:stretch>
          </p:blipFill>
          <p:spPr>
            <a:xfrm>
              <a:off x="4370978" y="2215093"/>
              <a:ext cx="546624" cy="685800"/>
            </a:xfrm>
            <a:prstGeom prst="rect">
              <a:avLst/>
            </a:prstGeom>
          </p:spPr>
        </p:pic>
        <p:pic>
          <p:nvPicPr>
            <p:cNvPr id="338" name="Picture 15"/>
            <p:cNvPicPr>
              <a:picLocks noChangeAspect="1"/>
            </p:cNvPicPr>
            <p:nvPr/>
          </p:nvPicPr>
          <p:blipFill>
            <a:blip r:embed="rId10"/>
            <a:stretch>
              <a:fillRect/>
            </a:stretch>
          </p:blipFill>
          <p:spPr>
            <a:xfrm>
              <a:off x="7445030" y="1560808"/>
              <a:ext cx="504005" cy="685800"/>
            </a:xfrm>
            <a:prstGeom prst="rect">
              <a:avLst/>
            </a:prstGeom>
          </p:spPr>
        </p:pic>
        <p:pic>
          <p:nvPicPr>
            <p:cNvPr id="339" name="Picture 338"/>
            <p:cNvPicPr>
              <a:picLocks noChangeAspect="1"/>
            </p:cNvPicPr>
            <p:nvPr/>
          </p:nvPicPr>
          <p:blipFill>
            <a:blip r:embed="rId11"/>
            <a:stretch>
              <a:fillRect/>
            </a:stretch>
          </p:blipFill>
          <p:spPr>
            <a:xfrm>
              <a:off x="1780159" y="1967550"/>
              <a:ext cx="620502" cy="788940"/>
            </a:xfrm>
            <a:prstGeom prst="rect">
              <a:avLst/>
            </a:prstGeom>
          </p:spPr>
        </p:pic>
        <p:pic>
          <p:nvPicPr>
            <p:cNvPr id="340" name="Picture 339"/>
            <p:cNvPicPr>
              <a:picLocks noChangeAspect="1"/>
            </p:cNvPicPr>
            <p:nvPr/>
          </p:nvPicPr>
          <p:blipFill>
            <a:blip r:embed="rId12"/>
            <a:stretch>
              <a:fillRect/>
            </a:stretch>
          </p:blipFill>
          <p:spPr>
            <a:xfrm>
              <a:off x="3700033" y="2215093"/>
              <a:ext cx="513696" cy="685800"/>
            </a:xfrm>
            <a:prstGeom prst="rect">
              <a:avLst/>
            </a:prstGeom>
          </p:spPr>
        </p:pic>
        <p:pic>
          <p:nvPicPr>
            <p:cNvPr id="341" name="Picture 340"/>
            <p:cNvPicPr>
              <a:picLocks noChangeAspect="1"/>
            </p:cNvPicPr>
            <p:nvPr/>
          </p:nvPicPr>
          <p:blipFill>
            <a:blip r:embed="rId13"/>
            <a:stretch>
              <a:fillRect/>
            </a:stretch>
          </p:blipFill>
          <p:spPr>
            <a:xfrm flipH="1">
              <a:off x="6643718" y="1706152"/>
              <a:ext cx="518085" cy="685800"/>
            </a:xfrm>
            <a:prstGeom prst="rect">
              <a:avLst/>
            </a:prstGeom>
          </p:spPr>
        </p:pic>
        <p:pic>
          <p:nvPicPr>
            <p:cNvPr id="342" name="Picture 341"/>
            <p:cNvPicPr>
              <a:picLocks noChangeAspect="1"/>
            </p:cNvPicPr>
            <p:nvPr/>
          </p:nvPicPr>
          <p:blipFill>
            <a:blip r:embed="rId14"/>
            <a:stretch>
              <a:fillRect/>
            </a:stretch>
          </p:blipFill>
          <p:spPr>
            <a:xfrm>
              <a:off x="3223576" y="2900893"/>
              <a:ext cx="555554" cy="685800"/>
            </a:xfrm>
            <a:prstGeom prst="rect">
              <a:avLst/>
            </a:prstGeom>
          </p:spPr>
        </p:pic>
        <p:pic>
          <p:nvPicPr>
            <p:cNvPr id="343" name="Picture 342"/>
            <p:cNvPicPr>
              <a:picLocks noChangeAspect="1"/>
            </p:cNvPicPr>
            <p:nvPr/>
          </p:nvPicPr>
          <p:blipFill>
            <a:blip r:embed="rId15"/>
            <a:stretch>
              <a:fillRect/>
            </a:stretch>
          </p:blipFill>
          <p:spPr>
            <a:xfrm>
              <a:off x="6279129" y="2391952"/>
              <a:ext cx="524267" cy="685800"/>
            </a:xfrm>
            <a:prstGeom prst="rect">
              <a:avLst/>
            </a:prstGeom>
          </p:spPr>
        </p:pic>
        <p:pic>
          <p:nvPicPr>
            <p:cNvPr id="344" name="Picture 343"/>
            <p:cNvPicPr>
              <a:picLocks noChangeAspect="1"/>
            </p:cNvPicPr>
            <p:nvPr/>
          </p:nvPicPr>
          <p:blipFill>
            <a:blip r:embed="rId16"/>
            <a:stretch>
              <a:fillRect/>
            </a:stretch>
          </p:blipFill>
          <p:spPr>
            <a:xfrm>
              <a:off x="5742979" y="1363252"/>
              <a:ext cx="550629" cy="685800"/>
            </a:xfrm>
            <a:prstGeom prst="rect">
              <a:avLst/>
            </a:prstGeom>
          </p:spPr>
        </p:pic>
        <p:cxnSp>
          <p:nvCxnSpPr>
            <p:cNvPr id="345" name="Straight Connector 344"/>
            <p:cNvCxnSpPr>
              <a:stCxn id="327" idx="3"/>
              <a:endCxn id="353" idx="1"/>
            </p:cNvCxnSpPr>
            <p:nvPr/>
          </p:nvCxnSpPr>
          <p:spPr>
            <a:xfrm flipV="1">
              <a:off x="1874657" y="3127836"/>
              <a:ext cx="526003" cy="314454"/>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6" name="Straight Connector 345"/>
            <p:cNvCxnSpPr>
              <a:stCxn id="353" idx="3"/>
              <a:endCxn id="328" idx="2"/>
            </p:cNvCxnSpPr>
            <p:nvPr/>
          </p:nvCxnSpPr>
          <p:spPr>
            <a:xfrm flipV="1">
              <a:off x="2999779" y="2557993"/>
              <a:ext cx="231512" cy="56984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7" name="Straight Connector 346"/>
            <p:cNvCxnSpPr>
              <a:stCxn id="339" idx="0"/>
              <a:endCxn id="356" idx="1"/>
            </p:cNvCxnSpPr>
            <p:nvPr/>
          </p:nvCxnSpPr>
          <p:spPr>
            <a:xfrm rot="5400000" flipH="1" flipV="1">
              <a:off x="2360836" y="1092824"/>
              <a:ext cx="604300" cy="114515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8" name="Straight Connector 347"/>
            <p:cNvCxnSpPr>
              <a:stCxn id="327" idx="0"/>
              <a:endCxn id="339" idx="2"/>
            </p:cNvCxnSpPr>
            <p:nvPr/>
          </p:nvCxnSpPr>
          <p:spPr>
            <a:xfrm rot="5400000" flipH="1" flipV="1">
              <a:off x="1671563" y="2680544"/>
              <a:ext cx="342900" cy="49479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9" name="Straight Connector 348"/>
            <p:cNvCxnSpPr>
              <a:stCxn id="328" idx="3"/>
              <a:endCxn id="344" idx="1"/>
            </p:cNvCxnSpPr>
            <p:nvPr/>
          </p:nvCxnSpPr>
          <p:spPr>
            <a:xfrm flipV="1">
              <a:off x="3507903" y="1706152"/>
              <a:ext cx="2235076" cy="50894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0" name="Straight Connector 349"/>
            <p:cNvCxnSpPr>
              <a:stCxn id="331" idx="3"/>
              <a:endCxn id="343" idx="1"/>
            </p:cNvCxnSpPr>
            <p:nvPr/>
          </p:nvCxnSpPr>
          <p:spPr>
            <a:xfrm>
              <a:off x="5742979" y="2734852"/>
              <a:ext cx="536150" cy="15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1" name="Straight Connector 350"/>
            <p:cNvCxnSpPr>
              <a:endCxn id="341" idx="0"/>
            </p:cNvCxnSpPr>
            <p:nvPr/>
          </p:nvCxnSpPr>
          <p:spPr>
            <a:xfrm rot="16200000" flipH="1">
              <a:off x="6601789" y="1405181"/>
              <a:ext cx="342900" cy="25904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2" name="Straight Connector 351"/>
            <p:cNvCxnSpPr/>
            <p:nvPr/>
          </p:nvCxnSpPr>
          <p:spPr>
            <a:xfrm>
              <a:off x="6920330" y="1020352"/>
              <a:ext cx="776703" cy="54045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353" name="Picture 352" descr="mode1_left0041_right0572024.png"/>
            <p:cNvPicPr>
              <a:picLocks noChangeAspect="1"/>
            </p:cNvPicPr>
            <p:nvPr/>
          </p:nvPicPr>
          <p:blipFill>
            <a:blip r:embed="rId17"/>
            <a:srcRect l="14740" t="12683" r="13037" b="17772"/>
            <a:stretch>
              <a:fillRect/>
            </a:stretch>
          </p:blipFill>
          <p:spPr>
            <a:xfrm>
              <a:off x="2400660" y="2756489"/>
              <a:ext cx="599119" cy="742693"/>
            </a:xfrm>
            <a:prstGeom prst="rect">
              <a:avLst/>
            </a:prstGeom>
            <a:ln w="50800">
              <a:noFill/>
            </a:ln>
          </p:spPr>
        </p:pic>
        <p:pic>
          <p:nvPicPr>
            <p:cNvPr id="354" name="Picture 353"/>
            <p:cNvPicPr>
              <a:picLocks noChangeAspect="1"/>
            </p:cNvPicPr>
            <p:nvPr/>
          </p:nvPicPr>
          <p:blipFill>
            <a:blip r:embed="rId18"/>
            <a:stretch>
              <a:fillRect/>
            </a:stretch>
          </p:blipFill>
          <p:spPr>
            <a:xfrm>
              <a:off x="1554955" y="875008"/>
              <a:ext cx="612648" cy="685800"/>
            </a:xfrm>
            <a:prstGeom prst="rect">
              <a:avLst/>
            </a:prstGeom>
          </p:spPr>
        </p:pic>
        <p:pic>
          <p:nvPicPr>
            <p:cNvPr id="355" name="Picture 354"/>
            <p:cNvPicPr>
              <a:picLocks noChangeAspect="1"/>
            </p:cNvPicPr>
            <p:nvPr/>
          </p:nvPicPr>
          <p:blipFill>
            <a:blip r:embed="rId19"/>
            <a:stretch>
              <a:fillRect/>
            </a:stretch>
          </p:blipFill>
          <p:spPr>
            <a:xfrm>
              <a:off x="4370978" y="3243793"/>
              <a:ext cx="513588" cy="685800"/>
            </a:xfrm>
            <a:prstGeom prst="rect">
              <a:avLst/>
            </a:prstGeom>
          </p:spPr>
        </p:pic>
        <p:pic>
          <p:nvPicPr>
            <p:cNvPr id="356" name="Picture 355"/>
            <p:cNvPicPr>
              <a:picLocks noChangeAspect="1"/>
            </p:cNvPicPr>
            <p:nvPr/>
          </p:nvPicPr>
          <p:blipFill>
            <a:blip r:embed="rId20"/>
            <a:stretch>
              <a:fillRect/>
            </a:stretch>
          </p:blipFill>
          <p:spPr>
            <a:xfrm>
              <a:off x="3235563" y="1020350"/>
              <a:ext cx="544679" cy="685800"/>
            </a:xfrm>
            <a:prstGeom prst="rect">
              <a:avLst/>
            </a:prstGeom>
          </p:spPr>
        </p:pic>
        <p:pic>
          <p:nvPicPr>
            <p:cNvPr id="357" name="Picture 356"/>
            <p:cNvPicPr>
              <a:picLocks noChangeAspect="1"/>
            </p:cNvPicPr>
            <p:nvPr/>
          </p:nvPicPr>
          <p:blipFill>
            <a:blip r:embed="rId21"/>
            <a:stretch>
              <a:fillRect/>
            </a:stretch>
          </p:blipFill>
          <p:spPr>
            <a:xfrm>
              <a:off x="6005034" y="3077752"/>
              <a:ext cx="548189" cy="685800"/>
            </a:xfrm>
            <a:prstGeom prst="rect">
              <a:avLst/>
            </a:prstGeom>
          </p:spPr>
        </p:pic>
        <p:pic>
          <p:nvPicPr>
            <p:cNvPr id="358" name="Picture 13" descr="mode1_left0041_right0572188.png"/>
            <p:cNvPicPr>
              <a:picLocks noChangeAspect="1"/>
            </p:cNvPicPr>
            <p:nvPr/>
          </p:nvPicPr>
          <p:blipFill>
            <a:blip r:embed="rId22"/>
            <a:srcRect l="16321" t="12518" r="11456" b="17937"/>
            <a:stretch>
              <a:fillRect/>
            </a:stretch>
          </p:blipFill>
          <p:spPr>
            <a:xfrm>
              <a:off x="6367106" y="677452"/>
              <a:ext cx="553224" cy="685800"/>
            </a:xfrm>
            <a:prstGeom prst="rect">
              <a:avLst/>
            </a:prstGeom>
          </p:spPr>
        </p:pic>
      </p:grpSp>
      <p:sp>
        <p:nvSpPr>
          <p:cNvPr id="65" name="Rectangle 64"/>
          <p:cNvSpPr/>
          <p:nvPr/>
        </p:nvSpPr>
        <p:spPr>
          <a:xfrm>
            <a:off x="3491913" y="5136731"/>
            <a:ext cx="1255706" cy="6849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3D Head </a:t>
            </a:r>
          </a:p>
          <a:p>
            <a:pPr algn="ctr"/>
            <a:r>
              <a:rPr lang="en-US" sz="2000" b="1" dirty="0" smtClean="0">
                <a:solidFill>
                  <a:srgbClr val="FFFFFF"/>
                </a:solidFill>
              </a:rPr>
              <a:t>Pose</a:t>
            </a:r>
          </a:p>
          <a:p>
            <a:pPr algn="ctr"/>
            <a:r>
              <a:rPr lang="en-US" sz="2000" b="1" dirty="0" smtClean="0">
                <a:solidFill>
                  <a:srgbClr val="FFFFFF"/>
                </a:solidFill>
              </a:rPr>
              <a:t>similarity</a:t>
            </a:r>
          </a:p>
        </p:txBody>
      </p:sp>
      <p:grpSp>
        <p:nvGrpSpPr>
          <p:cNvPr id="5" name="Group 28"/>
          <p:cNvGrpSpPr/>
          <p:nvPr/>
        </p:nvGrpSpPr>
        <p:grpSpPr>
          <a:xfrm>
            <a:off x="4822613" y="5136731"/>
            <a:ext cx="1628601" cy="684968"/>
            <a:chOff x="4607680" y="1148748"/>
            <a:chExt cx="1628601" cy="684968"/>
          </a:xfrm>
        </p:grpSpPr>
        <p:sp>
          <p:nvSpPr>
            <p:cNvPr id="67" name="Rectangle 66"/>
            <p:cNvSpPr/>
            <p:nvPr/>
          </p:nvSpPr>
          <p:spPr>
            <a:xfrm>
              <a:off x="4826183" y="1148748"/>
              <a:ext cx="1410098" cy="6849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Facial Expression</a:t>
              </a:r>
            </a:p>
            <a:p>
              <a:pPr algn="ctr"/>
              <a:r>
                <a:rPr lang="en-US" sz="2000" b="1" dirty="0" smtClean="0">
                  <a:solidFill>
                    <a:srgbClr val="FFFFFF"/>
                  </a:solidFill>
                </a:rPr>
                <a:t>similarity</a:t>
              </a:r>
            </a:p>
          </p:txBody>
        </p:sp>
        <p:sp>
          <p:nvSpPr>
            <p:cNvPr id="68" name="Connector 67"/>
            <p:cNvSpPr>
              <a:spLocks noChangeAspect="1"/>
            </p:cNvSpPr>
            <p:nvPr/>
          </p:nvSpPr>
          <p:spPr>
            <a:xfrm>
              <a:off x="4607680" y="1471143"/>
              <a:ext cx="91440" cy="91440"/>
            </a:xfrm>
            <a:prstGeom prst="flowChartConnector">
              <a:avLst/>
            </a:prstGeom>
            <a:ln/>
          </p:spPr>
          <p:style>
            <a:lnRef idx="1">
              <a:schemeClr val="accent6"/>
            </a:lnRef>
            <a:fillRef idx="2">
              <a:schemeClr val="accent6"/>
            </a:fillRef>
            <a:effectRef idx="1">
              <a:schemeClr val="accent6"/>
            </a:effectRef>
            <a:fontRef idx="minor">
              <a:schemeClr val="dk1"/>
            </a:fontRef>
          </p:style>
        </p:sp>
      </p:grpSp>
      <p:grpSp>
        <p:nvGrpSpPr>
          <p:cNvPr id="6" name="Group 31"/>
          <p:cNvGrpSpPr/>
          <p:nvPr/>
        </p:nvGrpSpPr>
        <p:grpSpPr>
          <a:xfrm>
            <a:off x="6550806" y="5136731"/>
            <a:ext cx="1602594" cy="684968"/>
            <a:chOff x="6335877" y="1123348"/>
            <a:chExt cx="1180962" cy="684968"/>
          </a:xfrm>
        </p:grpSpPr>
        <p:sp>
          <p:nvSpPr>
            <p:cNvPr id="70" name="Rectangle 69"/>
            <p:cNvSpPr/>
            <p:nvPr/>
          </p:nvSpPr>
          <p:spPr>
            <a:xfrm>
              <a:off x="6418695" y="1123348"/>
              <a:ext cx="1098144" cy="6849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Time similarity</a:t>
              </a:r>
            </a:p>
          </p:txBody>
        </p:sp>
        <p:sp>
          <p:nvSpPr>
            <p:cNvPr id="71" name="Connector 70"/>
            <p:cNvSpPr>
              <a:spLocks/>
            </p:cNvSpPr>
            <p:nvPr/>
          </p:nvSpPr>
          <p:spPr>
            <a:xfrm>
              <a:off x="6335877" y="1471143"/>
              <a:ext cx="67383" cy="91440"/>
            </a:xfrm>
            <a:prstGeom prst="flowChartConnector">
              <a:avLst/>
            </a:prstGeom>
            <a:solidFill>
              <a:srgbClr val="FFFFFF"/>
            </a:solidFill>
            <a:ln/>
          </p:spPr>
          <p:style>
            <a:lnRef idx="1">
              <a:schemeClr val="accent6"/>
            </a:lnRef>
            <a:fillRef idx="2">
              <a:schemeClr val="accent6"/>
            </a:fillRef>
            <a:effectRef idx="1">
              <a:schemeClr val="accent6"/>
            </a:effectRef>
            <a:fontRef idx="minor">
              <a:schemeClr val="dk1"/>
            </a:fontRef>
          </p:style>
        </p:sp>
      </p:grpSp>
      <p:grpSp>
        <p:nvGrpSpPr>
          <p:cNvPr id="7" name="Group 34"/>
          <p:cNvGrpSpPr/>
          <p:nvPr/>
        </p:nvGrpSpPr>
        <p:grpSpPr>
          <a:xfrm>
            <a:off x="987586" y="5025606"/>
            <a:ext cx="2314092" cy="925263"/>
            <a:chOff x="772657" y="1037623"/>
            <a:chExt cx="2314092" cy="925262"/>
          </a:xfrm>
        </p:grpSpPr>
        <p:sp>
          <p:nvSpPr>
            <p:cNvPr id="73" name="Rectangle 72"/>
            <p:cNvSpPr/>
            <p:nvPr/>
          </p:nvSpPr>
          <p:spPr>
            <a:xfrm>
              <a:off x="772657" y="1037623"/>
              <a:ext cx="1707814" cy="9252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rgbClr val="000000"/>
                  </a:solidFill>
                </a:rPr>
                <a:t>Similarity between </a:t>
              </a:r>
            </a:p>
            <a:p>
              <a:pPr algn="ctr"/>
              <a:r>
                <a:rPr lang="en-US" sz="2000" dirty="0" smtClean="0">
                  <a:solidFill>
                    <a:srgbClr val="000000"/>
                  </a:solidFill>
                </a:rPr>
                <a:t>2 photos</a:t>
              </a:r>
              <a:endParaRPr lang="en-US" sz="2000" dirty="0">
                <a:solidFill>
                  <a:srgbClr val="000000"/>
                </a:solidFill>
              </a:endParaRPr>
            </a:p>
          </p:txBody>
        </p:sp>
        <p:sp>
          <p:nvSpPr>
            <p:cNvPr id="74" name="Equal 73"/>
            <p:cNvSpPr/>
            <p:nvPr/>
          </p:nvSpPr>
          <p:spPr>
            <a:xfrm>
              <a:off x="2668134" y="1301736"/>
              <a:ext cx="418615" cy="410164"/>
            </a:xfrm>
            <a:prstGeom prst="mathEqua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solidFill>
                  <a:schemeClr val="tx1"/>
                </a:solidFill>
              </a:endParaRPr>
            </a:p>
          </p:txBody>
        </p:sp>
      </p:grpSp>
      <p:cxnSp>
        <p:nvCxnSpPr>
          <p:cNvPr id="79" name="Straight Connector 78"/>
          <p:cNvCxnSpPr>
            <a:stCxn id="354" idx="3"/>
            <a:endCxn id="328" idx="0"/>
          </p:cNvCxnSpPr>
          <p:nvPr/>
        </p:nvCxnSpPr>
        <p:spPr>
          <a:xfrm>
            <a:off x="1911024" y="1917359"/>
            <a:ext cx="1063688" cy="654285"/>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81"/>
          <p:cNvCxnSpPr>
            <a:stCxn id="339" idx="0"/>
            <a:endCxn id="354" idx="2"/>
          </p:cNvCxnSpPr>
          <p:nvPr/>
        </p:nvCxnSpPr>
        <p:spPr>
          <a:xfrm rot="16200000" flipV="1">
            <a:off x="1515896" y="2349064"/>
            <a:ext cx="406743" cy="22913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103" name="Picture 102"/>
          <p:cNvPicPr>
            <a:picLocks noChangeAspect="1"/>
          </p:cNvPicPr>
          <p:nvPr/>
        </p:nvPicPr>
        <p:blipFill>
          <a:blip r:embed="rId11"/>
          <a:stretch>
            <a:fillRect/>
          </a:stretch>
        </p:blipFill>
        <p:spPr>
          <a:xfrm>
            <a:off x="1523579" y="2646951"/>
            <a:ext cx="620502" cy="788940"/>
          </a:xfrm>
          <a:prstGeom prst="rect">
            <a:avLst/>
          </a:prstGeom>
          <a:ln w="57150" cap="flat" cmpd="sng" algn="ctr">
            <a:solidFill>
              <a:schemeClr val="tx1"/>
            </a:solidFill>
            <a:prstDash val="solid"/>
            <a:round/>
            <a:headEnd type="none" w="med" len="med"/>
            <a:tailEnd type="none" w="med" len="med"/>
          </a:ln>
        </p:spPr>
      </p:pic>
      <p:pic>
        <p:nvPicPr>
          <p:cNvPr id="111" name="Picture 110" descr="mode1_left0041_right0572024.png"/>
          <p:cNvPicPr>
            <a:picLocks noChangeAspect="1"/>
          </p:cNvPicPr>
          <p:nvPr/>
        </p:nvPicPr>
        <p:blipFill>
          <a:blip r:embed="rId17"/>
          <a:srcRect l="14740" t="12683" r="13037" b="17772"/>
          <a:stretch>
            <a:fillRect/>
          </a:stretch>
        </p:blipFill>
        <p:spPr>
          <a:xfrm>
            <a:off x="2144084" y="3455940"/>
            <a:ext cx="599119" cy="742693"/>
          </a:xfrm>
          <a:prstGeom prst="rect">
            <a:avLst/>
          </a:prstGeom>
          <a:ln w="50800">
            <a:noFill/>
          </a:ln>
        </p:spPr>
      </p:pic>
      <p:pic>
        <p:nvPicPr>
          <p:cNvPr id="327" name="Picture 5" descr="mode1_left0041_right0572001.png"/>
          <p:cNvPicPr>
            <a:picLocks noChangeAspect="1"/>
          </p:cNvPicPr>
          <p:nvPr/>
        </p:nvPicPr>
        <p:blipFill>
          <a:blip r:embed="rId4"/>
          <a:srcRect l="14740" t="12683" r="12404" b="17772"/>
          <a:stretch>
            <a:fillRect/>
          </a:stretch>
        </p:blipFill>
        <p:spPr>
          <a:xfrm>
            <a:off x="1059998" y="3798840"/>
            <a:ext cx="558080" cy="685800"/>
          </a:xfrm>
          <a:prstGeom prst="rect">
            <a:avLst/>
          </a:prstGeom>
          <a:ln w="63500" cap="flat" cmpd="sng" algn="ctr">
            <a:solidFill>
              <a:srgbClr val="000000"/>
            </a:solidFill>
            <a:prstDash val="solid"/>
            <a:round/>
            <a:headEnd type="none" w="med" len="med"/>
            <a:tailEnd type="none" w="med" len="med"/>
          </a:ln>
        </p:spPr>
      </p:pic>
      <p:pic>
        <p:nvPicPr>
          <p:cNvPr id="328" name="Picture 327" descr="mode1_left0041_right0572075.png"/>
          <p:cNvPicPr>
            <a:picLocks noChangeAspect="1"/>
          </p:cNvPicPr>
          <p:nvPr/>
        </p:nvPicPr>
        <p:blipFill>
          <a:blip r:embed="rId5"/>
          <a:srcRect l="12926" t="12683" r="14852" b="17772"/>
          <a:stretch>
            <a:fillRect/>
          </a:stretch>
        </p:blipFill>
        <p:spPr>
          <a:xfrm>
            <a:off x="2698100" y="2571643"/>
            <a:ext cx="553224" cy="685800"/>
          </a:xfrm>
          <a:prstGeom prst="rect">
            <a:avLst/>
          </a:prstGeom>
          <a:ln w="50800">
            <a:noFill/>
          </a:ln>
        </p:spPr>
      </p:pic>
      <p:pic>
        <p:nvPicPr>
          <p:cNvPr id="329" name="Picture 328" descr="mode1_left0041_right0572113.png"/>
          <p:cNvPicPr>
            <a:picLocks noChangeAspect="1"/>
          </p:cNvPicPr>
          <p:nvPr/>
        </p:nvPicPr>
        <p:blipFill>
          <a:blip r:embed="rId6"/>
          <a:srcRect l="16667" t="12683" r="11111" b="17772"/>
          <a:stretch>
            <a:fillRect/>
          </a:stretch>
        </p:blipFill>
        <p:spPr>
          <a:xfrm>
            <a:off x="3831187" y="1885843"/>
            <a:ext cx="553224" cy="685800"/>
          </a:xfrm>
          <a:prstGeom prst="rect">
            <a:avLst/>
          </a:prstGeom>
          <a:ln w="50800">
            <a:noFill/>
          </a:ln>
        </p:spPr>
      </p:pic>
      <p:pic>
        <p:nvPicPr>
          <p:cNvPr id="330" name="Picture 329" descr="mode1_left0041_right0572165.png"/>
          <p:cNvPicPr>
            <a:picLocks noChangeAspect="1"/>
          </p:cNvPicPr>
          <p:nvPr/>
        </p:nvPicPr>
        <p:blipFill>
          <a:blip r:embed="rId3"/>
          <a:srcRect l="16667" t="12518" r="11111" b="17937"/>
          <a:stretch>
            <a:fillRect/>
          </a:stretch>
        </p:blipFill>
        <p:spPr>
          <a:xfrm>
            <a:off x="4933177" y="1542943"/>
            <a:ext cx="553227" cy="685800"/>
          </a:xfrm>
          <a:prstGeom prst="rect">
            <a:avLst/>
          </a:prstGeom>
        </p:spPr>
      </p:pic>
      <p:pic>
        <p:nvPicPr>
          <p:cNvPr id="331" name="Picture 330" descr="mode1_left0041_right0572129.png"/>
          <p:cNvPicPr>
            <a:picLocks noChangeAspect="1"/>
          </p:cNvPicPr>
          <p:nvPr/>
        </p:nvPicPr>
        <p:blipFill>
          <a:blip r:embed="rId7"/>
          <a:srcRect l="13763" t="12518" r="14014" b="17937"/>
          <a:stretch>
            <a:fillRect/>
          </a:stretch>
        </p:blipFill>
        <p:spPr>
          <a:xfrm>
            <a:off x="4933176" y="3091403"/>
            <a:ext cx="553224" cy="685800"/>
          </a:xfrm>
          <a:prstGeom prst="rect">
            <a:avLst/>
          </a:prstGeom>
          <a:ln w="50800">
            <a:noFill/>
          </a:ln>
        </p:spPr>
      </p:pic>
      <p:pic>
        <p:nvPicPr>
          <p:cNvPr id="332" name="Picture 331" descr="mode1_left0041_right0572148.png"/>
          <p:cNvPicPr>
            <a:picLocks noChangeAspect="1"/>
          </p:cNvPicPr>
          <p:nvPr/>
        </p:nvPicPr>
        <p:blipFill>
          <a:blip r:embed="rId23"/>
          <a:srcRect l="20934" t="12518" r="13614" b="17937"/>
          <a:stretch>
            <a:fillRect/>
          </a:stretch>
        </p:blipFill>
        <p:spPr>
          <a:xfrm>
            <a:off x="6830021" y="3341175"/>
            <a:ext cx="501368" cy="685800"/>
          </a:xfrm>
          <a:prstGeom prst="rect">
            <a:avLst/>
          </a:prstGeom>
        </p:spPr>
      </p:pic>
      <p:pic>
        <p:nvPicPr>
          <p:cNvPr id="333" name="Picture 332" descr="mode1_left0041_right0572188.png"/>
          <p:cNvPicPr>
            <a:picLocks noChangeAspect="1"/>
          </p:cNvPicPr>
          <p:nvPr/>
        </p:nvPicPr>
        <p:blipFill>
          <a:blip r:embed="rId22"/>
          <a:srcRect l="16321" t="12518" r="11456" b="17937"/>
          <a:stretch>
            <a:fillRect/>
          </a:stretch>
        </p:blipFill>
        <p:spPr>
          <a:xfrm>
            <a:off x="6092957" y="1357155"/>
            <a:ext cx="553224" cy="685800"/>
          </a:xfrm>
          <a:prstGeom prst="rect">
            <a:avLst/>
          </a:prstGeom>
        </p:spPr>
      </p:pic>
      <p:pic>
        <p:nvPicPr>
          <p:cNvPr id="334" name="Picture 333" descr="mode1_left0041_right0572199.png"/>
          <p:cNvPicPr>
            <a:picLocks noChangeAspect="1"/>
          </p:cNvPicPr>
          <p:nvPr/>
        </p:nvPicPr>
        <p:blipFill>
          <a:blip r:embed="rId8"/>
          <a:srcRect l="17833" t="12518" r="15500" b="17937"/>
          <a:stretch>
            <a:fillRect/>
          </a:stretch>
        </p:blipFill>
        <p:spPr>
          <a:xfrm>
            <a:off x="7304864" y="1389731"/>
            <a:ext cx="510670" cy="685800"/>
          </a:xfrm>
          <a:prstGeom prst="rect">
            <a:avLst/>
          </a:prstGeom>
          <a:solidFill>
            <a:srgbClr val="C0504D"/>
          </a:solidFill>
          <a:ln w="635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 name="Picture 95" descr="mode1_left0041_right0572165.png"/>
          <p:cNvPicPr>
            <a:picLocks noChangeAspect="1"/>
          </p:cNvPicPr>
          <p:nvPr/>
        </p:nvPicPr>
        <p:blipFill>
          <a:blip r:embed="rId3"/>
          <a:srcRect l="16667" t="12518" r="11111" b="17937"/>
          <a:stretch>
            <a:fillRect/>
          </a:stretch>
        </p:blipFill>
        <p:spPr>
          <a:xfrm>
            <a:off x="4914053" y="1542943"/>
            <a:ext cx="553227" cy="685800"/>
          </a:xfrm>
          <a:prstGeom prst="rect">
            <a:avLst/>
          </a:prstGeom>
        </p:spPr>
      </p:pic>
      <p:cxnSp>
        <p:nvCxnSpPr>
          <p:cNvPr id="87" name="Straight Connector 86"/>
          <p:cNvCxnSpPr>
            <a:stCxn id="329" idx="2"/>
            <a:endCxn id="357" idx="1"/>
          </p:cNvCxnSpPr>
          <p:nvPr/>
        </p:nvCxnSpPr>
        <p:spPr>
          <a:xfrm rot="16200000" flipH="1">
            <a:off x="4153898" y="2525544"/>
            <a:ext cx="1548459" cy="164065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 name="Straight Connector 84"/>
          <p:cNvCxnSpPr>
            <a:endCxn id="344" idx="1"/>
          </p:cNvCxnSpPr>
          <p:nvPr/>
        </p:nvCxnSpPr>
        <p:spPr>
          <a:xfrm rot="5400000" flipH="1" flipV="1">
            <a:off x="4169887" y="2626731"/>
            <a:ext cx="1537641" cy="109538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sp>
        <p:nvSpPr>
          <p:cNvPr id="63" name="Title 62"/>
          <p:cNvSpPr>
            <a:spLocks noGrp="1"/>
          </p:cNvSpPr>
          <p:nvPr>
            <p:ph type="title"/>
          </p:nvPr>
        </p:nvSpPr>
        <p:spPr>
          <a:xfrm>
            <a:off x="457200" y="188199"/>
            <a:ext cx="8229600" cy="1143000"/>
          </a:xfrm>
        </p:spPr>
        <p:txBody>
          <a:bodyPr/>
          <a:lstStyle/>
          <a:p>
            <a:pPr lvl="0">
              <a:defRPr/>
            </a:pPr>
            <a:r>
              <a:rPr lang="en-US" b="0" dirty="0" smtClean="0"/>
              <a:t>Represent the photo collection as a graph</a:t>
            </a:r>
            <a:endParaRPr lang="en-US" b="0" dirty="0"/>
          </a:p>
        </p:txBody>
      </p:sp>
      <p:cxnSp>
        <p:nvCxnSpPr>
          <p:cNvPr id="312" name="Straight Connector 311"/>
          <p:cNvCxnSpPr/>
          <p:nvPr/>
        </p:nvCxnSpPr>
        <p:spPr>
          <a:xfrm rot="10800000" flipV="1">
            <a:off x="5486403" y="1723438"/>
            <a:ext cx="606554" cy="1857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3" name="Straight Connector 312"/>
          <p:cNvCxnSpPr/>
          <p:nvPr/>
        </p:nvCxnSpPr>
        <p:spPr>
          <a:xfrm rot="16200000" flipV="1">
            <a:off x="5527907" y="1816358"/>
            <a:ext cx="1455333" cy="159430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4" name="Straight Connector 313"/>
          <p:cNvCxnSpPr>
            <a:stCxn id="331" idx="3"/>
            <a:endCxn id="332" idx="1"/>
          </p:cNvCxnSpPr>
          <p:nvPr/>
        </p:nvCxnSpPr>
        <p:spPr>
          <a:xfrm>
            <a:off x="5486402" y="3434303"/>
            <a:ext cx="1343621" cy="24977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nvGrpSpPr>
          <p:cNvPr id="2" name="Group 41"/>
          <p:cNvGrpSpPr/>
          <p:nvPr/>
        </p:nvGrpSpPr>
        <p:grpSpPr>
          <a:xfrm>
            <a:off x="1572223" y="1732631"/>
            <a:ext cx="5732643" cy="2394392"/>
            <a:chOff x="1828800" y="1033180"/>
            <a:chExt cx="5732643" cy="2394392"/>
          </a:xfrm>
        </p:grpSpPr>
        <p:cxnSp>
          <p:nvCxnSpPr>
            <p:cNvPr id="364" name="Straight Connector 363"/>
            <p:cNvCxnSpPr/>
            <p:nvPr/>
          </p:nvCxnSpPr>
          <p:spPr>
            <a:xfrm flipV="1">
              <a:off x="1828800" y="2200375"/>
              <a:ext cx="1122354" cy="1227197"/>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5" name="Straight Connector 364"/>
            <p:cNvCxnSpPr/>
            <p:nvPr/>
          </p:nvCxnSpPr>
          <p:spPr>
            <a:xfrm rot="5400000" flipH="1" flipV="1">
              <a:off x="3467602" y="1594930"/>
              <a:ext cx="654286" cy="58604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6" name="Straight Connector 365"/>
            <p:cNvCxnSpPr>
              <a:stCxn id="329" idx="3"/>
              <a:endCxn id="331" idx="0"/>
            </p:cNvCxnSpPr>
            <p:nvPr/>
          </p:nvCxnSpPr>
          <p:spPr>
            <a:xfrm>
              <a:off x="4640990" y="1529293"/>
              <a:ext cx="825377" cy="86265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7" name="Straight Connector 366"/>
            <p:cNvCxnSpPr>
              <a:stCxn id="331" idx="0"/>
              <a:endCxn id="334" idx="1"/>
            </p:cNvCxnSpPr>
            <p:nvPr/>
          </p:nvCxnSpPr>
          <p:spPr>
            <a:xfrm rot="5400000" flipH="1" flipV="1">
              <a:off x="5834519" y="665028"/>
              <a:ext cx="1358772" cy="209507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8" name="Straight Connector 367"/>
            <p:cNvCxnSpPr>
              <a:stCxn id="331" idx="3"/>
              <a:endCxn id="340" idx="3"/>
            </p:cNvCxnSpPr>
            <p:nvPr/>
          </p:nvCxnSpPr>
          <p:spPr>
            <a:xfrm flipH="1" flipV="1">
              <a:off x="4213729" y="2557993"/>
              <a:ext cx="1529250" cy="17685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9" name="Straight Connector 368"/>
            <p:cNvCxnSpPr>
              <a:stCxn id="328" idx="3"/>
              <a:endCxn id="340" idx="1"/>
            </p:cNvCxnSpPr>
            <p:nvPr/>
          </p:nvCxnSpPr>
          <p:spPr>
            <a:xfrm>
              <a:off x="3507903" y="2215093"/>
              <a:ext cx="192130" cy="34290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0" name="Straight Connector 369"/>
            <p:cNvCxnSpPr>
              <a:stCxn id="331" idx="3"/>
              <a:endCxn id="344" idx="2"/>
            </p:cNvCxnSpPr>
            <p:nvPr/>
          </p:nvCxnSpPr>
          <p:spPr>
            <a:xfrm flipV="1">
              <a:off x="5742979" y="2049052"/>
              <a:ext cx="275315" cy="68580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3" name="Group 47"/>
          <p:cNvGrpSpPr/>
          <p:nvPr/>
        </p:nvGrpSpPr>
        <p:grpSpPr>
          <a:xfrm>
            <a:off x="1019336" y="1376901"/>
            <a:ext cx="6800116" cy="3107740"/>
            <a:chOff x="1275915" y="677450"/>
            <a:chExt cx="6800116" cy="3107740"/>
          </a:xfrm>
        </p:grpSpPr>
        <p:pic>
          <p:nvPicPr>
            <p:cNvPr id="359" name="Picture 358" descr="mode1_left0041_right0572001.png"/>
            <p:cNvPicPr>
              <a:picLocks noChangeAspect="1"/>
            </p:cNvPicPr>
            <p:nvPr/>
          </p:nvPicPr>
          <p:blipFill>
            <a:blip r:embed="rId4"/>
            <a:srcRect l="14740" t="12683" r="12404" b="17772"/>
            <a:stretch>
              <a:fillRect/>
            </a:stretch>
          </p:blipFill>
          <p:spPr>
            <a:xfrm>
              <a:off x="1275915" y="3099390"/>
              <a:ext cx="558080" cy="685800"/>
            </a:xfrm>
            <a:prstGeom prst="rect">
              <a:avLst/>
            </a:prstGeom>
            <a:ln w="50800" cap="flat" cmpd="sng" algn="ctr">
              <a:noFill/>
              <a:prstDash val="solid"/>
              <a:round/>
              <a:headEnd type="none" w="med" len="med"/>
              <a:tailEnd type="none" w="med" len="med"/>
            </a:ln>
          </p:spPr>
        </p:pic>
        <p:pic>
          <p:nvPicPr>
            <p:cNvPr id="360" name="Picture 359" descr="mode1_left0041_right0572075.png"/>
            <p:cNvPicPr>
              <a:picLocks noChangeAspect="1"/>
            </p:cNvPicPr>
            <p:nvPr/>
          </p:nvPicPr>
          <p:blipFill>
            <a:blip r:embed="rId5"/>
            <a:srcRect l="12926" t="12683" r="14852" b="17772"/>
            <a:stretch>
              <a:fillRect/>
            </a:stretch>
          </p:blipFill>
          <p:spPr>
            <a:xfrm>
              <a:off x="2948500" y="1872193"/>
              <a:ext cx="553224" cy="685800"/>
            </a:xfrm>
            <a:prstGeom prst="rect">
              <a:avLst/>
            </a:prstGeom>
            <a:ln w="50800">
              <a:noFill/>
            </a:ln>
          </p:spPr>
        </p:pic>
        <p:pic>
          <p:nvPicPr>
            <p:cNvPr id="361" name="Picture 360" descr="mode1_left0041_right0572113.png"/>
            <p:cNvPicPr>
              <a:picLocks noChangeAspect="1"/>
            </p:cNvPicPr>
            <p:nvPr/>
          </p:nvPicPr>
          <p:blipFill>
            <a:blip r:embed="rId6"/>
            <a:srcRect l="16667" t="12683" r="11111" b="17772"/>
            <a:stretch>
              <a:fillRect/>
            </a:stretch>
          </p:blipFill>
          <p:spPr>
            <a:xfrm>
              <a:off x="4094366" y="1186392"/>
              <a:ext cx="553224" cy="685800"/>
            </a:xfrm>
            <a:prstGeom prst="rect">
              <a:avLst/>
            </a:prstGeom>
            <a:ln w="50800">
              <a:noFill/>
            </a:ln>
          </p:spPr>
        </p:pic>
        <p:pic>
          <p:nvPicPr>
            <p:cNvPr id="362" name="Picture 361" descr="mode1_left0041_right0572129.png"/>
            <p:cNvPicPr>
              <a:picLocks noChangeAspect="1"/>
            </p:cNvPicPr>
            <p:nvPr/>
          </p:nvPicPr>
          <p:blipFill>
            <a:blip r:embed="rId7"/>
            <a:srcRect l="13763" t="12518" r="14014" b="17937"/>
            <a:stretch>
              <a:fillRect/>
            </a:stretch>
          </p:blipFill>
          <p:spPr>
            <a:xfrm>
              <a:off x="5189755" y="2393540"/>
              <a:ext cx="553224" cy="685800"/>
            </a:xfrm>
            <a:prstGeom prst="rect">
              <a:avLst/>
            </a:prstGeom>
            <a:ln w="50800">
              <a:noFill/>
            </a:ln>
          </p:spPr>
        </p:pic>
        <p:pic>
          <p:nvPicPr>
            <p:cNvPr id="363" name="Picture 362" descr="mode1_left0041_right0572199.png"/>
            <p:cNvPicPr>
              <a:picLocks noChangeAspect="1"/>
            </p:cNvPicPr>
            <p:nvPr/>
          </p:nvPicPr>
          <p:blipFill>
            <a:blip r:embed="rId8"/>
            <a:srcRect l="17833" t="12518" r="15500" b="17937"/>
            <a:stretch>
              <a:fillRect/>
            </a:stretch>
          </p:blipFill>
          <p:spPr>
            <a:xfrm>
              <a:off x="7565361" y="677450"/>
              <a:ext cx="510670" cy="685800"/>
            </a:xfrm>
            <a:prstGeom prst="rect">
              <a:avLst/>
            </a:prstGeom>
            <a:solidFill>
              <a:srgbClr val="C0504D"/>
            </a:solidFill>
            <a:ln w="50800">
              <a:noFill/>
            </a:ln>
          </p:spPr>
        </p:pic>
      </p:grpSp>
      <p:cxnSp>
        <p:nvCxnSpPr>
          <p:cNvPr id="324" name="Straight Connector 323"/>
          <p:cNvCxnSpPr/>
          <p:nvPr/>
        </p:nvCxnSpPr>
        <p:spPr>
          <a:xfrm>
            <a:off x="1575746" y="4124222"/>
            <a:ext cx="1398966" cy="15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nvGrpSpPr>
          <p:cNvPr id="4" name="Group 40"/>
          <p:cNvGrpSpPr/>
          <p:nvPr/>
        </p:nvGrpSpPr>
        <p:grpSpPr>
          <a:xfrm>
            <a:off x="1298376" y="1376903"/>
            <a:ext cx="6394080" cy="3252141"/>
            <a:chOff x="1554955" y="677452"/>
            <a:chExt cx="6394080" cy="3252141"/>
          </a:xfrm>
        </p:grpSpPr>
        <p:cxnSp>
          <p:nvCxnSpPr>
            <p:cNvPr id="335" name="Straight Connector 334"/>
            <p:cNvCxnSpPr/>
            <p:nvPr/>
          </p:nvCxnSpPr>
          <p:spPr>
            <a:xfrm rot="10800000" flipV="1">
              <a:off x="4640990" y="904976"/>
              <a:ext cx="1726116" cy="50894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6" name="Straight Connector 335"/>
            <p:cNvCxnSpPr/>
            <p:nvPr/>
          </p:nvCxnSpPr>
          <p:spPr>
            <a:xfrm flipV="1">
              <a:off x="1832325" y="3112625"/>
              <a:ext cx="3357430" cy="54864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337" name="Picture 336"/>
            <p:cNvPicPr>
              <a:picLocks noChangeAspect="1"/>
            </p:cNvPicPr>
            <p:nvPr/>
          </p:nvPicPr>
          <p:blipFill>
            <a:blip r:embed="rId9"/>
            <a:stretch>
              <a:fillRect/>
            </a:stretch>
          </p:blipFill>
          <p:spPr>
            <a:xfrm>
              <a:off x="4370978" y="2215093"/>
              <a:ext cx="546624" cy="685800"/>
            </a:xfrm>
            <a:prstGeom prst="rect">
              <a:avLst/>
            </a:prstGeom>
          </p:spPr>
        </p:pic>
        <p:pic>
          <p:nvPicPr>
            <p:cNvPr id="338" name="Picture 15"/>
            <p:cNvPicPr>
              <a:picLocks noChangeAspect="1"/>
            </p:cNvPicPr>
            <p:nvPr/>
          </p:nvPicPr>
          <p:blipFill>
            <a:blip r:embed="rId10"/>
            <a:stretch>
              <a:fillRect/>
            </a:stretch>
          </p:blipFill>
          <p:spPr>
            <a:xfrm>
              <a:off x="7445030" y="1560808"/>
              <a:ext cx="504005" cy="685800"/>
            </a:xfrm>
            <a:prstGeom prst="rect">
              <a:avLst/>
            </a:prstGeom>
          </p:spPr>
        </p:pic>
        <p:pic>
          <p:nvPicPr>
            <p:cNvPr id="339" name="Picture 338"/>
            <p:cNvPicPr>
              <a:picLocks noChangeAspect="1"/>
            </p:cNvPicPr>
            <p:nvPr/>
          </p:nvPicPr>
          <p:blipFill>
            <a:blip r:embed="rId11"/>
            <a:stretch>
              <a:fillRect/>
            </a:stretch>
          </p:blipFill>
          <p:spPr>
            <a:xfrm>
              <a:off x="1780159" y="1967550"/>
              <a:ext cx="620502" cy="788940"/>
            </a:xfrm>
            <a:prstGeom prst="rect">
              <a:avLst/>
            </a:prstGeom>
          </p:spPr>
        </p:pic>
        <p:pic>
          <p:nvPicPr>
            <p:cNvPr id="340" name="Picture 339"/>
            <p:cNvPicPr>
              <a:picLocks noChangeAspect="1"/>
            </p:cNvPicPr>
            <p:nvPr/>
          </p:nvPicPr>
          <p:blipFill>
            <a:blip r:embed="rId12"/>
            <a:stretch>
              <a:fillRect/>
            </a:stretch>
          </p:blipFill>
          <p:spPr>
            <a:xfrm>
              <a:off x="3700033" y="2215093"/>
              <a:ext cx="513696" cy="685800"/>
            </a:xfrm>
            <a:prstGeom prst="rect">
              <a:avLst/>
            </a:prstGeom>
          </p:spPr>
        </p:pic>
        <p:pic>
          <p:nvPicPr>
            <p:cNvPr id="341" name="Picture 340"/>
            <p:cNvPicPr>
              <a:picLocks noChangeAspect="1"/>
            </p:cNvPicPr>
            <p:nvPr/>
          </p:nvPicPr>
          <p:blipFill>
            <a:blip r:embed="rId13"/>
            <a:stretch>
              <a:fillRect/>
            </a:stretch>
          </p:blipFill>
          <p:spPr>
            <a:xfrm flipH="1">
              <a:off x="6643718" y="1706152"/>
              <a:ext cx="518085" cy="685800"/>
            </a:xfrm>
            <a:prstGeom prst="rect">
              <a:avLst/>
            </a:prstGeom>
          </p:spPr>
        </p:pic>
        <p:pic>
          <p:nvPicPr>
            <p:cNvPr id="342" name="Picture 341"/>
            <p:cNvPicPr>
              <a:picLocks noChangeAspect="1"/>
            </p:cNvPicPr>
            <p:nvPr/>
          </p:nvPicPr>
          <p:blipFill>
            <a:blip r:embed="rId14"/>
            <a:stretch>
              <a:fillRect/>
            </a:stretch>
          </p:blipFill>
          <p:spPr>
            <a:xfrm>
              <a:off x="3223576" y="2900893"/>
              <a:ext cx="555554" cy="685800"/>
            </a:xfrm>
            <a:prstGeom prst="rect">
              <a:avLst/>
            </a:prstGeom>
          </p:spPr>
        </p:pic>
        <p:pic>
          <p:nvPicPr>
            <p:cNvPr id="343" name="Picture 342"/>
            <p:cNvPicPr>
              <a:picLocks noChangeAspect="1"/>
            </p:cNvPicPr>
            <p:nvPr/>
          </p:nvPicPr>
          <p:blipFill>
            <a:blip r:embed="rId15"/>
            <a:stretch>
              <a:fillRect/>
            </a:stretch>
          </p:blipFill>
          <p:spPr>
            <a:xfrm>
              <a:off x="6279129" y="2391952"/>
              <a:ext cx="524267" cy="685800"/>
            </a:xfrm>
            <a:prstGeom prst="rect">
              <a:avLst/>
            </a:prstGeom>
          </p:spPr>
        </p:pic>
        <p:pic>
          <p:nvPicPr>
            <p:cNvPr id="344" name="Picture 343"/>
            <p:cNvPicPr>
              <a:picLocks noChangeAspect="1"/>
            </p:cNvPicPr>
            <p:nvPr/>
          </p:nvPicPr>
          <p:blipFill>
            <a:blip r:embed="rId16"/>
            <a:stretch>
              <a:fillRect/>
            </a:stretch>
          </p:blipFill>
          <p:spPr>
            <a:xfrm>
              <a:off x="5742979" y="1363252"/>
              <a:ext cx="550629" cy="685800"/>
            </a:xfrm>
            <a:prstGeom prst="rect">
              <a:avLst/>
            </a:prstGeom>
          </p:spPr>
        </p:pic>
        <p:cxnSp>
          <p:nvCxnSpPr>
            <p:cNvPr id="345" name="Straight Connector 344"/>
            <p:cNvCxnSpPr>
              <a:stCxn id="327" idx="3"/>
              <a:endCxn id="353" idx="1"/>
            </p:cNvCxnSpPr>
            <p:nvPr/>
          </p:nvCxnSpPr>
          <p:spPr>
            <a:xfrm flipV="1">
              <a:off x="1874657" y="3127836"/>
              <a:ext cx="526003" cy="314454"/>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6" name="Straight Connector 345"/>
            <p:cNvCxnSpPr>
              <a:stCxn id="353" idx="3"/>
              <a:endCxn id="328" idx="2"/>
            </p:cNvCxnSpPr>
            <p:nvPr/>
          </p:nvCxnSpPr>
          <p:spPr>
            <a:xfrm flipV="1">
              <a:off x="2999779" y="2557993"/>
              <a:ext cx="231512" cy="56984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7" name="Straight Connector 346"/>
            <p:cNvCxnSpPr>
              <a:stCxn id="339" idx="0"/>
              <a:endCxn id="356" idx="1"/>
            </p:cNvCxnSpPr>
            <p:nvPr/>
          </p:nvCxnSpPr>
          <p:spPr>
            <a:xfrm rot="5400000" flipH="1" flipV="1">
              <a:off x="2360836" y="1092824"/>
              <a:ext cx="604300" cy="114515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8" name="Straight Connector 347"/>
            <p:cNvCxnSpPr>
              <a:stCxn id="327" idx="0"/>
              <a:endCxn id="339" idx="2"/>
            </p:cNvCxnSpPr>
            <p:nvPr/>
          </p:nvCxnSpPr>
          <p:spPr>
            <a:xfrm rot="5400000" flipH="1" flipV="1">
              <a:off x="1671563" y="2680544"/>
              <a:ext cx="342900" cy="49479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9" name="Straight Connector 348"/>
            <p:cNvCxnSpPr>
              <a:stCxn id="328" idx="3"/>
              <a:endCxn id="344" idx="1"/>
            </p:cNvCxnSpPr>
            <p:nvPr/>
          </p:nvCxnSpPr>
          <p:spPr>
            <a:xfrm flipV="1">
              <a:off x="3507903" y="1706152"/>
              <a:ext cx="2235076" cy="50894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0" name="Straight Connector 349"/>
            <p:cNvCxnSpPr>
              <a:stCxn id="331" idx="3"/>
              <a:endCxn id="343" idx="1"/>
            </p:cNvCxnSpPr>
            <p:nvPr/>
          </p:nvCxnSpPr>
          <p:spPr>
            <a:xfrm>
              <a:off x="5742979" y="2734852"/>
              <a:ext cx="536150" cy="15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1" name="Straight Connector 350"/>
            <p:cNvCxnSpPr>
              <a:endCxn id="341" idx="0"/>
            </p:cNvCxnSpPr>
            <p:nvPr/>
          </p:nvCxnSpPr>
          <p:spPr>
            <a:xfrm rot="16200000" flipH="1">
              <a:off x="6601789" y="1405181"/>
              <a:ext cx="342900" cy="25904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2" name="Straight Connector 351"/>
            <p:cNvCxnSpPr/>
            <p:nvPr/>
          </p:nvCxnSpPr>
          <p:spPr>
            <a:xfrm>
              <a:off x="6920330" y="1020352"/>
              <a:ext cx="776703" cy="54045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353" name="Picture 352" descr="mode1_left0041_right0572024.png"/>
            <p:cNvPicPr>
              <a:picLocks noChangeAspect="1"/>
            </p:cNvPicPr>
            <p:nvPr/>
          </p:nvPicPr>
          <p:blipFill>
            <a:blip r:embed="rId17"/>
            <a:srcRect l="14740" t="12683" r="13037" b="17772"/>
            <a:stretch>
              <a:fillRect/>
            </a:stretch>
          </p:blipFill>
          <p:spPr>
            <a:xfrm>
              <a:off x="2400660" y="2756489"/>
              <a:ext cx="599119" cy="742693"/>
            </a:xfrm>
            <a:prstGeom prst="rect">
              <a:avLst/>
            </a:prstGeom>
            <a:ln w="50800">
              <a:noFill/>
            </a:ln>
          </p:spPr>
        </p:pic>
        <p:pic>
          <p:nvPicPr>
            <p:cNvPr id="354" name="Picture 353"/>
            <p:cNvPicPr>
              <a:picLocks noChangeAspect="1"/>
            </p:cNvPicPr>
            <p:nvPr/>
          </p:nvPicPr>
          <p:blipFill>
            <a:blip r:embed="rId18"/>
            <a:stretch>
              <a:fillRect/>
            </a:stretch>
          </p:blipFill>
          <p:spPr>
            <a:xfrm>
              <a:off x="1554955" y="875008"/>
              <a:ext cx="612648" cy="685800"/>
            </a:xfrm>
            <a:prstGeom prst="rect">
              <a:avLst/>
            </a:prstGeom>
          </p:spPr>
        </p:pic>
        <p:pic>
          <p:nvPicPr>
            <p:cNvPr id="355" name="Picture 354"/>
            <p:cNvPicPr>
              <a:picLocks noChangeAspect="1"/>
            </p:cNvPicPr>
            <p:nvPr/>
          </p:nvPicPr>
          <p:blipFill>
            <a:blip r:embed="rId19"/>
            <a:stretch>
              <a:fillRect/>
            </a:stretch>
          </p:blipFill>
          <p:spPr>
            <a:xfrm>
              <a:off x="4370978" y="3243793"/>
              <a:ext cx="513588" cy="685800"/>
            </a:xfrm>
            <a:prstGeom prst="rect">
              <a:avLst/>
            </a:prstGeom>
          </p:spPr>
        </p:pic>
        <p:pic>
          <p:nvPicPr>
            <p:cNvPr id="356" name="Picture 355"/>
            <p:cNvPicPr>
              <a:picLocks noChangeAspect="1"/>
            </p:cNvPicPr>
            <p:nvPr/>
          </p:nvPicPr>
          <p:blipFill>
            <a:blip r:embed="rId20"/>
            <a:stretch>
              <a:fillRect/>
            </a:stretch>
          </p:blipFill>
          <p:spPr>
            <a:xfrm>
              <a:off x="3235563" y="1020350"/>
              <a:ext cx="544679" cy="685800"/>
            </a:xfrm>
            <a:prstGeom prst="rect">
              <a:avLst/>
            </a:prstGeom>
          </p:spPr>
        </p:pic>
        <p:pic>
          <p:nvPicPr>
            <p:cNvPr id="357" name="Picture 356"/>
            <p:cNvPicPr>
              <a:picLocks noChangeAspect="1"/>
            </p:cNvPicPr>
            <p:nvPr/>
          </p:nvPicPr>
          <p:blipFill>
            <a:blip r:embed="rId21"/>
            <a:stretch>
              <a:fillRect/>
            </a:stretch>
          </p:blipFill>
          <p:spPr>
            <a:xfrm>
              <a:off x="6005034" y="3077752"/>
              <a:ext cx="548189" cy="685800"/>
            </a:xfrm>
            <a:prstGeom prst="rect">
              <a:avLst/>
            </a:prstGeom>
          </p:spPr>
        </p:pic>
        <p:pic>
          <p:nvPicPr>
            <p:cNvPr id="358" name="Picture 13" descr="mode1_left0041_right0572188.png"/>
            <p:cNvPicPr>
              <a:picLocks noChangeAspect="1"/>
            </p:cNvPicPr>
            <p:nvPr/>
          </p:nvPicPr>
          <p:blipFill>
            <a:blip r:embed="rId22"/>
            <a:srcRect l="16321" t="12518" r="11456" b="17937"/>
            <a:stretch>
              <a:fillRect/>
            </a:stretch>
          </p:blipFill>
          <p:spPr>
            <a:xfrm>
              <a:off x="6367106" y="677452"/>
              <a:ext cx="553224" cy="685800"/>
            </a:xfrm>
            <a:prstGeom prst="rect">
              <a:avLst/>
            </a:prstGeom>
          </p:spPr>
        </p:pic>
      </p:grpSp>
      <p:cxnSp>
        <p:nvCxnSpPr>
          <p:cNvPr id="79" name="Straight Connector 78"/>
          <p:cNvCxnSpPr>
            <a:stCxn id="354" idx="3"/>
            <a:endCxn id="328" idx="0"/>
          </p:cNvCxnSpPr>
          <p:nvPr/>
        </p:nvCxnSpPr>
        <p:spPr>
          <a:xfrm>
            <a:off x="1911024" y="1917359"/>
            <a:ext cx="1063688" cy="654285"/>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81"/>
          <p:cNvCxnSpPr>
            <a:stCxn id="339" idx="0"/>
            <a:endCxn id="354" idx="2"/>
          </p:cNvCxnSpPr>
          <p:nvPr/>
        </p:nvCxnSpPr>
        <p:spPr>
          <a:xfrm rot="16200000" flipV="1">
            <a:off x="1515896" y="2349064"/>
            <a:ext cx="406743" cy="22913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103" name="Picture 102"/>
          <p:cNvPicPr>
            <a:picLocks noChangeAspect="1"/>
          </p:cNvPicPr>
          <p:nvPr/>
        </p:nvPicPr>
        <p:blipFill>
          <a:blip r:embed="rId11"/>
          <a:stretch>
            <a:fillRect/>
          </a:stretch>
        </p:blipFill>
        <p:spPr>
          <a:xfrm>
            <a:off x="1523579" y="2646951"/>
            <a:ext cx="620502" cy="788940"/>
          </a:xfrm>
          <a:prstGeom prst="rect">
            <a:avLst/>
          </a:prstGeom>
          <a:ln w="57150" cap="flat" cmpd="sng" algn="ctr">
            <a:solidFill>
              <a:schemeClr val="tx1"/>
            </a:solidFill>
            <a:prstDash val="solid"/>
            <a:round/>
            <a:headEnd type="none" w="med" len="med"/>
            <a:tailEnd type="none" w="med" len="med"/>
          </a:ln>
        </p:spPr>
      </p:pic>
      <p:pic>
        <p:nvPicPr>
          <p:cNvPr id="111" name="Picture 110" descr="mode1_left0041_right0572024.png"/>
          <p:cNvPicPr>
            <a:picLocks noChangeAspect="1"/>
          </p:cNvPicPr>
          <p:nvPr/>
        </p:nvPicPr>
        <p:blipFill>
          <a:blip r:embed="rId17"/>
          <a:srcRect l="14740" t="12683" r="13037" b="17772"/>
          <a:stretch>
            <a:fillRect/>
          </a:stretch>
        </p:blipFill>
        <p:spPr>
          <a:xfrm>
            <a:off x="2144084" y="3455940"/>
            <a:ext cx="599119" cy="742693"/>
          </a:xfrm>
          <a:prstGeom prst="rect">
            <a:avLst/>
          </a:prstGeom>
          <a:ln w="50800">
            <a:noFill/>
          </a:ln>
        </p:spPr>
      </p:pic>
      <p:pic>
        <p:nvPicPr>
          <p:cNvPr id="327" name="Picture 5" descr="mode1_left0041_right0572001.png"/>
          <p:cNvPicPr>
            <a:picLocks noChangeAspect="1"/>
          </p:cNvPicPr>
          <p:nvPr/>
        </p:nvPicPr>
        <p:blipFill>
          <a:blip r:embed="rId4"/>
          <a:srcRect l="14740" t="12683" r="12404" b="17772"/>
          <a:stretch>
            <a:fillRect/>
          </a:stretch>
        </p:blipFill>
        <p:spPr>
          <a:xfrm>
            <a:off x="1059998" y="3798840"/>
            <a:ext cx="558080" cy="685800"/>
          </a:xfrm>
          <a:prstGeom prst="rect">
            <a:avLst/>
          </a:prstGeom>
          <a:ln w="63500" cap="flat" cmpd="sng" algn="ctr">
            <a:solidFill>
              <a:srgbClr val="000000"/>
            </a:solidFill>
            <a:prstDash val="solid"/>
            <a:round/>
            <a:headEnd type="none" w="med" len="med"/>
            <a:tailEnd type="none" w="med" len="med"/>
          </a:ln>
        </p:spPr>
      </p:pic>
      <p:pic>
        <p:nvPicPr>
          <p:cNvPr id="328" name="Picture 327" descr="mode1_left0041_right0572075.png"/>
          <p:cNvPicPr>
            <a:picLocks noChangeAspect="1"/>
          </p:cNvPicPr>
          <p:nvPr/>
        </p:nvPicPr>
        <p:blipFill>
          <a:blip r:embed="rId5"/>
          <a:srcRect l="12926" t="12683" r="14852" b="17772"/>
          <a:stretch>
            <a:fillRect/>
          </a:stretch>
        </p:blipFill>
        <p:spPr>
          <a:xfrm>
            <a:off x="2698100" y="2571643"/>
            <a:ext cx="553224" cy="685800"/>
          </a:xfrm>
          <a:prstGeom prst="rect">
            <a:avLst/>
          </a:prstGeom>
          <a:ln w="50800">
            <a:noFill/>
          </a:ln>
        </p:spPr>
      </p:pic>
      <p:pic>
        <p:nvPicPr>
          <p:cNvPr id="329" name="Picture 328" descr="mode1_left0041_right0572113.png"/>
          <p:cNvPicPr>
            <a:picLocks noChangeAspect="1"/>
          </p:cNvPicPr>
          <p:nvPr/>
        </p:nvPicPr>
        <p:blipFill>
          <a:blip r:embed="rId6"/>
          <a:srcRect l="16667" t="12683" r="11111" b="17772"/>
          <a:stretch>
            <a:fillRect/>
          </a:stretch>
        </p:blipFill>
        <p:spPr>
          <a:xfrm>
            <a:off x="3831187" y="1885843"/>
            <a:ext cx="553224" cy="685800"/>
          </a:xfrm>
          <a:prstGeom prst="rect">
            <a:avLst/>
          </a:prstGeom>
          <a:ln w="50800">
            <a:noFill/>
          </a:ln>
        </p:spPr>
      </p:pic>
      <p:pic>
        <p:nvPicPr>
          <p:cNvPr id="330" name="Picture 329" descr="mode1_left0041_right0572165.png"/>
          <p:cNvPicPr>
            <a:picLocks noChangeAspect="1"/>
          </p:cNvPicPr>
          <p:nvPr/>
        </p:nvPicPr>
        <p:blipFill>
          <a:blip r:embed="rId3"/>
          <a:srcRect l="16667" t="12518" r="11111" b="17937"/>
          <a:stretch>
            <a:fillRect/>
          </a:stretch>
        </p:blipFill>
        <p:spPr>
          <a:xfrm>
            <a:off x="4933177" y="1542943"/>
            <a:ext cx="553227" cy="685800"/>
          </a:xfrm>
          <a:prstGeom prst="rect">
            <a:avLst/>
          </a:prstGeom>
        </p:spPr>
      </p:pic>
      <p:pic>
        <p:nvPicPr>
          <p:cNvPr id="331" name="Picture 330" descr="mode1_left0041_right0572129.png"/>
          <p:cNvPicPr>
            <a:picLocks noChangeAspect="1"/>
          </p:cNvPicPr>
          <p:nvPr/>
        </p:nvPicPr>
        <p:blipFill>
          <a:blip r:embed="rId7"/>
          <a:srcRect l="13763" t="12518" r="14014" b="17937"/>
          <a:stretch>
            <a:fillRect/>
          </a:stretch>
        </p:blipFill>
        <p:spPr>
          <a:xfrm>
            <a:off x="4933176" y="3091403"/>
            <a:ext cx="553224" cy="685800"/>
          </a:xfrm>
          <a:prstGeom prst="rect">
            <a:avLst/>
          </a:prstGeom>
          <a:ln w="50800">
            <a:noFill/>
          </a:ln>
        </p:spPr>
      </p:pic>
      <p:pic>
        <p:nvPicPr>
          <p:cNvPr id="332" name="Picture 331" descr="mode1_left0041_right0572148.png"/>
          <p:cNvPicPr>
            <a:picLocks noChangeAspect="1"/>
          </p:cNvPicPr>
          <p:nvPr/>
        </p:nvPicPr>
        <p:blipFill>
          <a:blip r:embed="rId23"/>
          <a:srcRect l="20934" t="12518" r="13614" b="17937"/>
          <a:stretch>
            <a:fillRect/>
          </a:stretch>
        </p:blipFill>
        <p:spPr>
          <a:xfrm>
            <a:off x="6830021" y="3341175"/>
            <a:ext cx="501368" cy="685800"/>
          </a:xfrm>
          <a:prstGeom prst="rect">
            <a:avLst/>
          </a:prstGeom>
        </p:spPr>
      </p:pic>
      <p:pic>
        <p:nvPicPr>
          <p:cNvPr id="333" name="Picture 332" descr="mode1_left0041_right0572188.png"/>
          <p:cNvPicPr>
            <a:picLocks noChangeAspect="1"/>
          </p:cNvPicPr>
          <p:nvPr/>
        </p:nvPicPr>
        <p:blipFill>
          <a:blip r:embed="rId22"/>
          <a:srcRect l="16321" t="12518" r="11456" b="17937"/>
          <a:stretch>
            <a:fillRect/>
          </a:stretch>
        </p:blipFill>
        <p:spPr>
          <a:xfrm>
            <a:off x="6092957" y="1357155"/>
            <a:ext cx="553224" cy="685800"/>
          </a:xfrm>
          <a:prstGeom prst="rect">
            <a:avLst/>
          </a:prstGeom>
        </p:spPr>
      </p:pic>
      <p:pic>
        <p:nvPicPr>
          <p:cNvPr id="334" name="Picture 333" descr="mode1_left0041_right0572199.png"/>
          <p:cNvPicPr>
            <a:picLocks noChangeAspect="1"/>
          </p:cNvPicPr>
          <p:nvPr/>
        </p:nvPicPr>
        <p:blipFill>
          <a:blip r:embed="rId8"/>
          <a:srcRect l="17833" t="12518" r="15500" b="17937"/>
          <a:stretch>
            <a:fillRect/>
          </a:stretch>
        </p:blipFill>
        <p:spPr>
          <a:xfrm>
            <a:off x="7304864" y="1389731"/>
            <a:ext cx="510670" cy="685800"/>
          </a:xfrm>
          <a:prstGeom prst="rect">
            <a:avLst/>
          </a:prstGeom>
          <a:solidFill>
            <a:srgbClr val="C0504D"/>
          </a:solidFill>
          <a:ln w="63500">
            <a:solidFill>
              <a:schemeClr val="tx1"/>
            </a:solidFill>
          </a:ln>
        </p:spPr>
      </p:pic>
      <p:grpSp>
        <p:nvGrpSpPr>
          <p:cNvPr id="5" name="Group 99"/>
          <p:cNvGrpSpPr/>
          <p:nvPr/>
        </p:nvGrpSpPr>
        <p:grpSpPr>
          <a:xfrm>
            <a:off x="987586" y="5025606"/>
            <a:ext cx="7165814" cy="925263"/>
            <a:chOff x="987586" y="5025605"/>
            <a:chExt cx="7165814" cy="925262"/>
          </a:xfrm>
        </p:grpSpPr>
        <p:sp>
          <p:nvSpPr>
            <p:cNvPr id="89" name="Rectangle 88"/>
            <p:cNvSpPr/>
            <p:nvPr/>
          </p:nvSpPr>
          <p:spPr>
            <a:xfrm>
              <a:off x="3491913" y="5136730"/>
              <a:ext cx="1255706" cy="6849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3D Head </a:t>
              </a:r>
            </a:p>
            <a:p>
              <a:pPr algn="ctr"/>
              <a:r>
                <a:rPr lang="en-US" sz="2000" b="1" dirty="0" smtClean="0">
                  <a:solidFill>
                    <a:srgbClr val="FFFFFF"/>
                  </a:solidFill>
                </a:rPr>
                <a:t>Pose</a:t>
              </a:r>
            </a:p>
            <a:p>
              <a:pPr algn="ctr"/>
              <a:r>
                <a:rPr lang="en-US" sz="2000" b="1" dirty="0" smtClean="0">
                  <a:solidFill>
                    <a:srgbClr val="FFFFFF"/>
                  </a:solidFill>
                </a:rPr>
                <a:t>similarity</a:t>
              </a:r>
            </a:p>
          </p:txBody>
        </p:sp>
        <p:grpSp>
          <p:nvGrpSpPr>
            <p:cNvPr id="6" name="Group 28"/>
            <p:cNvGrpSpPr/>
            <p:nvPr/>
          </p:nvGrpSpPr>
          <p:grpSpPr>
            <a:xfrm>
              <a:off x="4822611" y="5136730"/>
              <a:ext cx="1628601" cy="684968"/>
              <a:chOff x="4607680" y="1148748"/>
              <a:chExt cx="1628601" cy="684968"/>
            </a:xfrm>
          </p:grpSpPr>
          <p:sp>
            <p:nvSpPr>
              <p:cNvPr id="91" name="Rectangle 90"/>
              <p:cNvSpPr/>
              <p:nvPr/>
            </p:nvSpPr>
            <p:spPr>
              <a:xfrm>
                <a:off x="4826183" y="1148748"/>
                <a:ext cx="1410098" cy="6849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Facial Expression</a:t>
                </a:r>
              </a:p>
              <a:p>
                <a:pPr algn="ctr"/>
                <a:r>
                  <a:rPr lang="en-US" sz="2000" b="1" dirty="0" smtClean="0">
                    <a:solidFill>
                      <a:srgbClr val="FFFFFF"/>
                    </a:solidFill>
                  </a:rPr>
                  <a:t>similarity</a:t>
                </a:r>
              </a:p>
            </p:txBody>
          </p:sp>
          <p:sp>
            <p:nvSpPr>
              <p:cNvPr id="92" name="Connector 91"/>
              <p:cNvSpPr>
                <a:spLocks noChangeAspect="1"/>
              </p:cNvSpPr>
              <p:nvPr/>
            </p:nvSpPr>
            <p:spPr>
              <a:xfrm>
                <a:off x="4607680" y="1471143"/>
                <a:ext cx="91440" cy="91440"/>
              </a:xfrm>
              <a:prstGeom prst="flowChartConnector">
                <a:avLst/>
              </a:prstGeom>
              <a:ln/>
            </p:spPr>
            <p:style>
              <a:lnRef idx="1">
                <a:schemeClr val="accent6"/>
              </a:lnRef>
              <a:fillRef idx="2">
                <a:schemeClr val="accent6"/>
              </a:fillRef>
              <a:effectRef idx="1">
                <a:schemeClr val="accent6"/>
              </a:effectRef>
              <a:fontRef idx="minor">
                <a:schemeClr val="dk1"/>
              </a:fontRef>
            </p:style>
          </p:sp>
        </p:grpSp>
        <p:grpSp>
          <p:nvGrpSpPr>
            <p:cNvPr id="7" name="Group 31"/>
            <p:cNvGrpSpPr/>
            <p:nvPr/>
          </p:nvGrpSpPr>
          <p:grpSpPr>
            <a:xfrm>
              <a:off x="6550806" y="5136730"/>
              <a:ext cx="1602594" cy="684968"/>
              <a:chOff x="6335877" y="1123348"/>
              <a:chExt cx="1180962" cy="684968"/>
            </a:xfrm>
          </p:grpSpPr>
          <p:sp>
            <p:nvSpPr>
              <p:cNvPr id="94" name="Rectangle 93"/>
              <p:cNvSpPr/>
              <p:nvPr/>
            </p:nvSpPr>
            <p:spPr>
              <a:xfrm>
                <a:off x="6418695" y="1123348"/>
                <a:ext cx="1098144" cy="6849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Time similarity</a:t>
                </a:r>
              </a:p>
            </p:txBody>
          </p:sp>
          <p:sp>
            <p:nvSpPr>
              <p:cNvPr id="95" name="Connector 94"/>
              <p:cNvSpPr>
                <a:spLocks/>
              </p:cNvSpPr>
              <p:nvPr/>
            </p:nvSpPr>
            <p:spPr>
              <a:xfrm>
                <a:off x="6335877" y="1471143"/>
                <a:ext cx="67383" cy="91440"/>
              </a:xfrm>
              <a:prstGeom prst="flowChartConnector">
                <a:avLst/>
              </a:prstGeom>
              <a:solidFill>
                <a:srgbClr val="FFFFFF"/>
              </a:solidFill>
              <a:ln/>
            </p:spPr>
            <p:style>
              <a:lnRef idx="1">
                <a:schemeClr val="accent6"/>
              </a:lnRef>
              <a:fillRef idx="2">
                <a:schemeClr val="accent6"/>
              </a:fillRef>
              <a:effectRef idx="1">
                <a:schemeClr val="accent6"/>
              </a:effectRef>
              <a:fontRef idx="minor">
                <a:schemeClr val="dk1"/>
              </a:fontRef>
            </p:style>
          </p:sp>
        </p:grpSp>
        <p:grpSp>
          <p:nvGrpSpPr>
            <p:cNvPr id="8" name="Group 34"/>
            <p:cNvGrpSpPr/>
            <p:nvPr/>
          </p:nvGrpSpPr>
          <p:grpSpPr>
            <a:xfrm>
              <a:off x="987586" y="5025605"/>
              <a:ext cx="2314092" cy="925262"/>
              <a:chOff x="772657" y="1037623"/>
              <a:chExt cx="2314092" cy="925262"/>
            </a:xfrm>
          </p:grpSpPr>
          <p:sp>
            <p:nvSpPr>
              <p:cNvPr id="98" name="Rectangle 97"/>
              <p:cNvSpPr/>
              <p:nvPr/>
            </p:nvSpPr>
            <p:spPr>
              <a:xfrm>
                <a:off x="772657" y="1037623"/>
                <a:ext cx="1707814" cy="9252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rgbClr val="000000"/>
                    </a:solidFill>
                  </a:rPr>
                  <a:t>Similarity between </a:t>
                </a:r>
              </a:p>
              <a:p>
                <a:pPr algn="ctr"/>
                <a:r>
                  <a:rPr lang="en-US" sz="2000" dirty="0" smtClean="0">
                    <a:solidFill>
                      <a:srgbClr val="000000"/>
                    </a:solidFill>
                  </a:rPr>
                  <a:t>2 photos</a:t>
                </a:r>
                <a:endParaRPr lang="en-US" sz="2000" dirty="0">
                  <a:solidFill>
                    <a:srgbClr val="000000"/>
                  </a:solidFill>
                </a:endParaRPr>
              </a:p>
            </p:txBody>
          </p:sp>
          <p:sp>
            <p:nvSpPr>
              <p:cNvPr id="99" name="Equal 98"/>
              <p:cNvSpPr/>
              <p:nvPr/>
            </p:nvSpPr>
            <p:spPr>
              <a:xfrm>
                <a:off x="2668134" y="1301736"/>
                <a:ext cx="418615" cy="410164"/>
              </a:xfrm>
              <a:prstGeom prst="mathEqua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500" fill="hold"/>
                                        <p:tgtEl>
                                          <p:spTgt spid="327"/>
                                        </p:tgtEl>
                                        <p:attrNameLst>
                                          <p:attrName>stroke.color</p:attrName>
                                        </p:attrNameLst>
                                      </p:cBhvr>
                                      <p:to>
                                        <a:srgbClr val="FF0000"/>
                                      </p:to>
                                    </p:animClr>
                                    <p:set>
                                      <p:cBhvr>
                                        <p:cTn id="7" dur="500" fill="hold"/>
                                        <p:tgtEl>
                                          <p:spTgt spid="327"/>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p:cBhvr>
                                        <p:cTn id="11" dur="500" fill="hold"/>
                                        <p:tgtEl>
                                          <p:spTgt spid="111"/>
                                        </p:tgtEl>
                                        <p:attrNameLst>
                                          <p:attrName>stroke.color</p:attrName>
                                        </p:attrNameLst>
                                      </p:cBhvr>
                                      <p:to>
                                        <a:srgbClr val="FF0000"/>
                                      </p:to>
                                    </p:animClr>
                                    <p:set>
                                      <p:cBhvr>
                                        <p:cTn id="12" dur="500" fill="hold"/>
                                        <p:tgtEl>
                                          <p:spTgt spid="111"/>
                                        </p:tgtEl>
                                        <p:attrNameLst>
                                          <p:attrName>stroke.on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p:cBhvr>
                                        <p:cTn id="16" dur="500" fill="hold"/>
                                        <p:tgtEl>
                                          <p:spTgt spid="103"/>
                                        </p:tgtEl>
                                        <p:attrNameLst>
                                          <p:attrName>stroke.color</p:attrName>
                                        </p:attrNameLst>
                                      </p:cBhvr>
                                      <p:to>
                                        <a:srgbClr val="0000FF"/>
                                      </p:to>
                                    </p:animClr>
                                    <p:set>
                                      <p:cBhvr>
                                        <p:cTn id="17" dur="500" fill="hold"/>
                                        <p:tgtEl>
                                          <p:spTgt spid="103"/>
                                        </p:tgtEl>
                                        <p:attrNameLst>
                                          <p:attrName>stroke.on</p:attrName>
                                        </p:attrNameLst>
                                      </p:cBhvr>
                                      <p:to>
                                        <p:strVal val="true"/>
                                      </p:to>
                                    </p:set>
                                  </p:childTnLst>
                                </p:cTn>
                              </p:par>
                              <p:par>
                                <p:cTn id="18" presetID="10" presetClass="exit" presetSubtype="0" fill="hold" nodeType="withEffect">
                                  <p:stCondLst>
                                    <p:cond delay="0"/>
                                  </p:stCondLst>
                                  <p:childTnLst>
                                    <p:animEffect transition="out" filter="fade">
                                      <p:cBhvr>
                                        <p:cTn id="19" dur="500"/>
                                        <p:tgtEl>
                                          <p:spTgt spid="111"/>
                                        </p:tgtEl>
                                      </p:cBhvr>
                                    </p:animEffect>
                                    <p:set>
                                      <p:cBhvr>
                                        <p:cTn id="20"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 name="Picture 95" descr="mode1_left0041_right0572165.png"/>
          <p:cNvPicPr>
            <a:picLocks noChangeAspect="1"/>
          </p:cNvPicPr>
          <p:nvPr/>
        </p:nvPicPr>
        <p:blipFill>
          <a:blip r:embed="rId3"/>
          <a:srcRect l="16667" t="12518" r="11111" b="17937"/>
          <a:stretch>
            <a:fillRect/>
          </a:stretch>
        </p:blipFill>
        <p:spPr>
          <a:xfrm>
            <a:off x="4914053" y="1542943"/>
            <a:ext cx="553227" cy="685800"/>
          </a:xfrm>
          <a:prstGeom prst="rect">
            <a:avLst/>
          </a:prstGeom>
        </p:spPr>
      </p:pic>
      <p:cxnSp>
        <p:nvCxnSpPr>
          <p:cNvPr id="87" name="Straight Connector 86"/>
          <p:cNvCxnSpPr>
            <a:stCxn id="329" idx="2"/>
            <a:endCxn id="357" idx="1"/>
          </p:cNvCxnSpPr>
          <p:nvPr/>
        </p:nvCxnSpPr>
        <p:spPr>
          <a:xfrm rot="16200000" flipH="1">
            <a:off x="4153898" y="2525544"/>
            <a:ext cx="1548459" cy="164065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 name="Straight Connector 84"/>
          <p:cNvCxnSpPr>
            <a:endCxn id="344" idx="1"/>
          </p:cNvCxnSpPr>
          <p:nvPr/>
        </p:nvCxnSpPr>
        <p:spPr>
          <a:xfrm rot="5400000" flipH="1" flipV="1">
            <a:off x="4169887" y="2626731"/>
            <a:ext cx="1537641" cy="109538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sp>
        <p:nvSpPr>
          <p:cNvPr id="63" name="Title 62"/>
          <p:cNvSpPr>
            <a:spLocks noGrp="1"/>
          </p:cNvSpPr>
          <p:nvPr>
            <p:ph type="title"/>
          </p:nvPr>
        </p:nvSpPr>
        <p:spPr>
          <a:xfrm>
            <a:off x="457200" y="188199"/>
            <a:ext cx="8229600" cy="1143000"/>
          </a:xfrm>
        </p:spPr>
        <p:txBody>
          <a:bodyPr/>
          <a:lstStyle/>
          <a:p>
            <a:pPr lvl="0">
              <a:defRPr/>
            </a:pPr>
            <a:r>
              <a:rPr lang="en-US" b="0" dirty="0" smtClean="0"/>
              <a:t>Represent the photo collection as a graph</a:t>
            </a:r>
            <a:endParaRPr lang="en-US" b="0" dirty="0"/>
          </a:p>
        </p:txBody>
      </p:sp>
      <p:cxnSp>
        <p:nvCxnSpPr>
          <p:cNvPr id="312" name="Straight Connector 311"/>
          <p:cNvCxnSpPr/>
          <p:nvPr/>
        </p:nvCxnSpPr>
        <p:spPr>
          <a:xfrm rot="10800000" flipV="1">
            <a:off x="5486403" y="1723438"/>
            <a:ext cx="606554" cy="1857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3" name="Straight Connector 312"/>
          <p:cNvCxnSpPr/>
          <p:nvPr/>
        </p:nvCxnSpPr>
        <p:spPr>
          <a:xfrm rot="16200000" flipV="1">
            <a:off x="5527907" y="1816358"/>
            <a:ext cx="1455333" cy="159430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4" name="Straight Connector 313"/>
          <p:cNvCxnSpPr>
            <a:stCxn id="331" idx="3"/>
            <a:endCxn id="332" idx="1"/>
          </p:cNvCxnSpPr>
          <p:nvPr/>
        </p:nvCxnSpPr>
        <p:spPr>
          <a:xfrm>
            <a:off x="5486402" y="3434303"/>
            <a:ext cx="1343621" cy="24977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nvGrpSpPr>
          <p:cNvPr id="2" name="Group 41"/>
          <p:cNvGrpSpPr/>
          <p:nvPr/>
        </p:nvGrpSpPr>
        <p:grpSpPr>
          <a:xfrm>
            <a:off x="1572223" y="1732631"/>
            <a:ext cx="5732643" cy="2394392"/>
            <a:chOff x="1828800" y="1033180"/>
            <a:chExt cx="5732643" cy="2394392"/>
          </a:xfrm>
        </p:grpSpPr>
        <p:cxnSp>
          <p:nvCxnSpPr>
            <p:cNvPr id="364" name="Straight Connector 363"/>
            <p:cNvCxnSpPr/>
            <p:nvPr/>
          </p:nvCxnSpPr>
          <p:spPr>
            <a:xfrm flipV="1">
              <a:off x="1828800" y="2200375"/>
              <a:ext cx="1122354" cy="1227197"/>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5" name="Straight Connector 364"/>
            <p:cNvCxnSpPr/>
            <p:nvPr/>
          </p:nvCxnSpPr>
          <p:spPr>
            <a:xfrm rot="5400000" flipH="1" flipV="1">
              <a:off x="3467602" y="1594930"/>
              <a:ext cx="654286" cy="58604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6" name="Straight Connector 365"/>
            <p:cNvCxnSpPr>
              <a:stCxn id="329" idx="3"/>
              <a:endCxn id="331" idx="0"/>
            </p:cNvCxnSpPr>
            <p:nvPr/>
          </p:nvCxnSpPr>
          <p:spPr>
            <a:xfrm>
              <a:off x="4640990" y="1529293"/>
              <a:ext cx="825377" cy="86265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7" name="Straight Connector 366"/>
            <p:cNvCxnSpPr>
              <a:stCxn id="331" idx="0"/>
              <a:endCxn id="334" idx="1"/>
            </p:cNvCxnSpPr>
            <p:nvPr/>
          </p:nvCxnSpPr>
          <p:spPr>
            <a:xfrm rot="5400000" flipH="1" flipV="1">
              <a:off x="5834519" y="665028"/>
              <a:ext cx="1358772" cy="209507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8" name="Straight Connector 367"/>
            <p:cNvCxnSpPr>
              <a:stCxn id="331" idx="3"/>
              <a:endCxn id="340" idx="3"/>
            </p:cNvCxnSpPr>
            <p:nvPr/>
          </p:nvCxnSpPr>
          <p:spPr>
            <a:xfrm flipH="1" flipV="1">
              <a:off x="4213729" y="2557993"/>
              <a:ext cx="1529250" cy="176859"/>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9" name="Straight Connector 368"/>
            <p:cNvCxnSpPr>
              <a:stCxn id="328" idx="3"/>
              <a:endCxn id="340" idx="1"/>
            </p:cNvCxnSpPr>
            <p:nvPr/>
          </p:nvCxnSpPr>
          <p:spPr>
            <a:xfrm>
              <a:off x="3507903" y="2215093"/>
              <a:ext cx="192130" cy="34290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0" name="Straight Connector 369"/>
            <p:cNvCxnSpPr>
              <a:stCxn id="331" idx="3"/>
              <a:endCxn id="344" idx="2"/>
            </p:cNvCxnSpPr>
            <p:nvPr/>
          </p:nvCxnSpPr>
          <p:spPr>
            <a:xfrm flipV="1">
              <a:off x="5742979" y="2049052"/>
              <a:ext cx="275315" cy="68580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cxnSp>
        <p:nvCxnSpPr>
          <p:cNvPr id="316" name="Straight Connector 315"/>
          <p:cNvCxnSpPr/>
          <p:nvPr/>
        </p:nvCxnSpPr>
        <p:spPr>
          <a:xfrm rot="5400000" flipH="1" flipV="1">
            <a:off x="3214500" y="2279660"/>
            <a:ext cx="654287" cy="586042"/>
          </a:xfrm>
          <a:prstGeom prst="line">
            <a:avLst/>
          </a:prstGeom>
          <a:noFill/>
          <a:ln w="57150" cap="flat" cmpd="sng" algn="ctr">
            <a:solidFill>
              <a:srgbClr val="FF0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317" name="Straight Connector 316"/>
          <p:cNvCxnSpPr/>
          <p:nvPr/>
        </p:nvCxnSpPr>
        <p:spPr>
          <a:xfrm flipV="1">
            <a:off x="1592867" y="2898614"/>
            <a:ext cx="1122354" cy="1227197"/>
          </a:xfrm>
          <a:prstGeom prst="line">
            <a:avLst/>
          </a:prstGeom>
          <a:noFill/>
          <a:ln w="57150" cap="flat" cmpd="sng" algn="ctr">
            <a:solidFill>
              <a:srgbClr val="FF0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318" name="Straight Connector 317"/>
          <p:cNvCxnSpPr/>
          <p:nvPr/>
        </p:nvCxnSpPr>
        <p:spPr>
          <a:xfrm>
            <a:off x="4404446" y="2245540"/>
            <a:ext cx="825377" cy="862659"/>
          </a:xfrm>
          <a:prstGeom prst="line">
            <a:avLst/>
          </a:prstGeom>
          <a:noFill/>
          <a:ln w="57150" cap="flat" cmpd="sng" algn="ctr">
            <a:solidFill>
              <a:srgbClr val="FF0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319" name="Straight Connector 318"/>
          <p:cNvCxnSpPr/>
          <p:nvPr/>
        </p:nvCxnSpPr>
        <p:spPr>
          <a:xfrm rot="16200000" flipV="1">
            <a:off x="5555884" y="1816358"/>
            <a:ext cx="1455333" cy="1594302"/>
          </a:xfrm>
          <a:prstGeom prst="line">
            <a:avLst/>
          </a:prstGeom>
          <a:noFill/>
          <a:ln w="57150" cap="flat" cmpd="sng" algn="ctr">
            <a:solidFill>
              <a:srgbClr val="FF0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321" name="Straight Connector 320"/>
          <p:cNvCxnSpPr/>
          <p:nvPr/>
        </p:nvCxnSpPr>
        <p:spPr>
          <a:xfrm>
            <a:off x="5486402" y="3433226"/>
            <a:ext cx="1343621" cy="249773"/>
          </a:xfrm>
          <a:prstGeom prst="line">
            <a:avLst/>
          </a:prstGeom>
          <a:noFill/>
          <a:ln w="57150" cap="flat" cmpd="sng" algn="ctr">
            <a:solidFill>
              <a:srgbClr val="FF0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322" name="Straight Connector 321"/>
          <p:cNvCxnSpPr/>
          <p:nvPr/>
        </p:nvCxnSpPr>
        <p:spPr>
          <a:xfrm rot="10800000" flipV="1">
            <a:off x="5503973" y="1723438"/>
            <a:ext cx="606554" cy="185788"/>
          </a:xfrm>
          <a:prstGeom prst="line">
            <a:avLst/>
          </a:prstGeom>
          <a:noFill/>
          <a:ln w="57150" cap="flat" cmpd="sng" algn="ctr">
            <a:solidFill>
              <a:srgbClr val="FF0000"/>
            </a:solidFill>
            <a:prstDash val="solid"/>
            <a:round/>
            <a:headEnd type="arrow" w="med" len="med"/>
            <a:tailEnd type="none" w="med" len="med"/>
          </a:ln>
          <a:effectLst>
            <a:outerShdw blurRad="40000" dist="20000" dir="5400000" rotWithShape="0">
              <a:srgbClr val="000000">
                <a:alpha val="38000"/>
              </a:srgbClr>
            </a:outerShdw>
          </a:effectLst>
        </p:spPr>
      </p:cxnSp>
      <p:grpSp>
        <p:nvGrpSpPr>
          <p:cNvPr id="3" name="Group 47"/>
          <p:cNvGrpSpPr/>
          <p:nvPr/>
        </p:nvGrpSpPr>
        <p:grpSpPr>
          <a:xfrm>
            <a:off x="1019336" y="1376901"/>
            <a:ext cx="6800116" cy="3107740"/>
            <a:chOff x="1275915" y="677450"/>
            <a:chExt cx="6800116" cy="3107740"/>
          </a:xfrm>
        </p:grpSpPr>
        <p:pic>
          <p:nvPicPr>
            <p:cNvPr id="359" name="Picture 358" descr="mode1_left0041_right0572001.png"/>
            <p:cNvPicPr>
              <a:picLocks noChangeAspect="1"/>
            </p:cNvPicPr>
            <p:nvPr/>
          </p:nvPicPr>
          <p:blipFill>
            <a:blip r:embed="rId4"/>
            <a:srcRect l="14740" t="12683" r="12404" b="17772"/>
            <a:stretch>
              <a:fillRect/>
            </a:stretch>
          </p:blipFill>
          <p:spPr>
            <a:xfrm>
              <a:off x="1275915" y="3099390"/>
              <a:ext cx="558080" cy="685800"/>
            </a:xfrm>
            <a:prstGeom prst="rect">
              <a:avLst/>
            </a:prstGeom>
            <a:ln w="50800" cap="flat" cmpd="sng" algn="ctr">
              <a:noFill/>
              <a:prstDash val="solid"/>
              <a:round/>
              <a:headEnd type="none" w="med" len="med"/>
              <a:tailEnd type="none" w="med" len="med"/>
            </a:ln>
          </p:spPr>
        </p:pic>
        <p:pic>
          <p:nvPicPr>
            <p:cNvPr id="360" name="Picture 359" descr="mode1_left0041_right0572075.png"/>
            <p:cNvPicPr>
              <a:picLocks noChangeAspect="1"/>
            </p:cNvPicPr>
            <p:nvPr/>
          </p:nvPicPr>
          <p:blipFill>
            <a:blip r:embed="rId5"/>
            <a:srcRect l="12926" t="12683" r="14852" b="17772"/>
            <a:stretch>
              <a:fillRect/>
            </a:stretch>
          </p:blipFill>
          <p:spPr>
            <a:xfrm>
              <a:off x="2948500" y="1872193"/>
              <a:ext cx="553224" cy="685800"/>
            </a:xfrm>
            <a:prstGeom prst="rect">
              <a:avLst/>
            </a:prstGeom>
            <a:ln w="50800">
              <a:noFill/>
            </a:ln>
          </p:spPr>
        </p:pic>
        <p:pic>
          <p:nvPicPr>
            <p:cNvPr id="361" name="Picture 360" descr="mode1_left0041_right0572113.png"/>
            <p:cNvPicPr>
              <a:picLocks noChangeAspect="1"/>
            </p:cNvPicPr>
            <p:nvPr/>
          </p:nvPicPr>
          <p:blipFill>
            <a:blip r:embed="rId6"/>
            <a:srcRect l="16667" t="12683" r="11111" b="17772"/>
            <a:stretch>
              <a:fillRect/>
            </a:stretch>
          </p:blipFill>
          <p:spPr>
            <a:xfrm>
              <a:off x="4094366" y="1186392"/>
              <a:ext cx="553224" cy="685800"/>
            </a:xfrm>
            <a:prstGeom prst="rect">
              <a:avLst/>
            </a:prstGeom>
            <a:ln w="50800">
              <a:noFill/>
            </a:ln>
          </p:spPr>
        </p:pic>
        <p:pic>
          <p:nvPicPr>
            <p:cNvPr id="362" name="Picture 361" descr="mode1_left0041_right0572129.png"/>
            <p:cNvPicPr>
              <a:picLocks noChangeAspect="1"/>
            </p:cNvPicPr>
            <p:nvPr/>
          </p:nvPicPr>
          <p:blipFill>
            <a:blip r:embed="rId7"/>
            <a:srcRect l="13763" t="12518" r="14014" b="17937"/>
            <a:stretch>
              <a:fillRect/>
            </a:stretch>
          </p:blipFill>
          <p:spPr>
            <a:xfrm>
              <a:off x="5189755" y="2393540"/>
              <a:ext cx="553224" cy="685800"/>
            </a:xfrm>
            <a:prstGeom prst="rect">
              <a:avLst/>
            </a:prstGeom>
            <a:ln w="50800">
              <a:noFill/>
            </a:ln>
          </p:spPr>
        </p:pic>
        <p:pic>
          <p:nvPicPr>
            <p:cNvPr id="363" name="Picture 362" descr="mode1_left0041_right0572199.png"/>
            <p:cNvPicPr>
              <a:picLocks noChangeAspect="1"/>
            </p:cNvPicPr>
            <p:nvPr/>
          </p:nvPicPr>
          <p:blipFill>
            <a:blip r:embed="rId8"/>
            <a:srcRect l="17833" t="12518" r="15500" b="17937"/>
            <a:stretch>
              <a:fillRect/>
            </a:stretch>
          </p:blipFill>
          <p:spPr>
            <a:xfrm>
              <a:off x="7565361" y="677450"/>
              <a:ext cx="510670" cy="685800"/>
            </a:xfrm>
            <a:prstGeom prst="rect">
              <a:avLst/>
            </a:prstGeom>
            <a:solidFill>
              <a:srgbClr val="C0504D"/>
            </a:solidFill>
            <a:ln w="50800">
              <a:noFill/>
            </a:ln>
          </p:spPr>
        </p:pic>
      </p:grpSp>
      <p:cxnSp>
        <p:nvCxnSpPr>
          <p:cNvPr id="324" name="Straight Connector 323"/>
          <p:cNvCxnSpPr/>
          <p:nvPr/>
        </p:nvCxnSpPr>
        <p:spPr>
          <a:xfrm>
            <a:off x="1575746" y="4124222"/>
            <a:ext cx="1398966" cy="15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grpSp>
        <p:nvGrpSpPr>
          <p:cNvPr id="4" name="Group 40"/>
          <p:cNvGrpSpPr/>
          <p:nvPr/>
        </p:nvGrpSpPr>
        <p:grpSpPr>
          <a:xfrm>
            <a:off x="1298376" y="1376903"/>
            <a:ext cx="6394080" cy="3252141"/>
            <a:chOff x="1554955" y="677452"/>
            <a:chExt cx="6394080" cy="3252141"/>
          </a:xfrm>
        </p:grpSpPr>
        <p:cxnSp>
          <p:nvCxnSpPr>
            <p:cNvPr id="335" name="Straight Connector 334"/>
            <p:cNvCxnSpPr/>
            <p:nvPr/>
          </p:nvCxnSpPr>
          <p:spPr>
            <a:xfrm rot="10800000" flipV="1">
              <a:off x="4640990" y="904976"/>
              <a:ext cx="1726116" cy="50894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6" name="Straight Connector 335"/>
            <p:cNvCxnSpPr/>
            <p:nvPr/>
          </p:nvCxnSpPr>
          <p:spPr>
            <a:xfrm flipV="1">
              <a:off x="1832325" y="3112625"/>
              <a:ext cx="3357430" cy="548640"/>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337" name="Picture 336"/>
            <p:cNvPicPr>
              <a:picLocks noChangeAspect="1"/>
            </p:cNvPicPr>
            <p:nvPr/>
          </p:nvPicPr>
          <p:blipFill>
            <a:blip r:embed="rId9"/>
            <a:stretch>
              <a:fillRect/>
            </a:stretch>
          </p:blipFill>
          <p:spPr>
            <a:xfrm>
              <a:off x="4370978" y="2215093"/>
              <a:ext cx="546624" cy="685800"/>
            </a:xfrm>
            <a:prstGeom prst="rect">
              <a:avLst/>
            </a:prstGeom>
          </p:spPr>
        </p:pic>
        <p:pic>
          <p:nvPicPr>
            <p:cNvPr id="338" name="Picture 15"/>
            <p:cNvPicPr>
              <a:picLocks noChangeAspect="1"/>
            </p:cNvPicPr>
            <p:nvPr/>
          </p:nvPicPr>
          <p:blipFill>
            <a:blip r:embed="rId10"/>
            <a:stretch>
              <a:fillRect/>
            </a:stretch>
          </p:blipFill>
          <p:spPr>
            <a:xfrm>
              <a:off x="7445030" y="1560808"/>
              <a:ext cx="504005" cy="685800"/>
            </a:xfrm>
            <a:prstGeom prst="rect">
              <a:avLst/>
            </a:prstGeom>
          </p:spPr>
        </p:pic>
        <p:pic>
          <p:nvPicPr>
            <p:cNvPr id="339" name="Picture 338"/>
            <p:cNvPicPr>
              <a:picLocks noChangeAspect="1"/>
            </p:cNvPicPr>
            <p:nvPr/>
          </p:nvPicPr>
          <p:blipFill>
            <a:blip r:embed="rId11"/>
            <a:stretch>
              <a:fillRect/>
            </a:stretch>
          </p:blipFill>
          <p:spPr>
            <a:xfrm>
              <a:off x="1780159" y="1967550"/>
              <a:ext cx="620502" cy="788940"/>
            </a:xfrm>
            <a:prstGeom prst="rect">
              <a:avLst/>
            </a:prstGeom>
          </p:spPr>
        </p:pic>
        <p:pic>
          <p:nvPicPr>
            <p:cNvPr id="340" name="Picture 339"/>
            <p:cNvPicPr>
              <a:picLocks noChangeAspect="1"/>
            </p:cNvPicPr>
            <p:nvPr/>
          </p:nvPicPr>
          <p:blipFill>
            <a:blip r:embed="rId12"/>
            <a:stretch>
              <a:fillRect/>
            </a:stretch>
          </p:blipFill>
          <p:spPr>
            <a:xfrm>
              <a:off x="3700033" y="2215093"/>
              <a:ext cx="513696" cy="685800"/>
            </a:xfrm>
            <a:prstGeom prst="rect">
              <a:avLst/>
            </a:prstGeom>
          </p:spPr>
        </p:pic>
        <p:pic>
          <p:nvPicPr>
            <p:cNvPr id="341" name="Picture 340"/>
            <p:cNvPicPr>
              <a:picLocks noChangeAspect="1"/>
            </p:cNvPicPr>
            <p:nvPr/>
          </p:nvPicPr>
          <p:blipFill>
            <a:blip r:embed="rId13"/>
            <a:stretch>
              <a:fillRect/>
            </a:stretch>
          </p:blipFill>
          <p:spPr>
            <a:xfrm flipH="1">
              <a:off x="6643718" y="1706152"/>
              <a:ext cx="518085" cy="685800"/>
            </a:xfrm>
            <a:prstGeom prst="rect">
              <a:avLst/>
            </a:prstGeom>
          </p:spPr>
        </p:pic>
        <p:pic>
          <p:nvPicPr>
            <p:cNvPr id="342" name="Picture 341"/>
            <p:cNvPicPr>
              <a:picLocks noChangeAspect="1"/>
            </p:cNvPicPr>
            <p:nvPr/>
          </p:nvPicPr>
          <p:blipFill>
            <a:blip r:embed="rId14"/>
            <a:stretch>
              <a:fillRect/>
            </a:stretch>
          </p:blipFill>
          <p:spPr>
            <a:xfrm>
              <a:off x="3223576" y="2900893"/>
              <a:ext cx="555554" cy="685800"/>
            </a:xfrm>
            <a:prstGeom prst="rect">
              <a:avLst/>
            </a:prstGeom>
          </p:spPr>
        </p:pic>
        <p:pic>
          <p:nvPicPr>
            <p:cNvPr id="343" name="Picture 342"/>
            <p:cNvPicPr>
              <a:picLocks noChangeAspect="1"/>
            </p:cNvPicPr>
            <p:nvPr/>
          </p:nvPicPr>
          <p:blipFill>
            <a:blip r:embed="rId15"/>
            <a:stretch>
              <a:fillRect/>
            </a:stretch>
          </p:blipFill>
          <p:spPr>
            <a:xfrm>
              <a:off x="6279129" y="2391952"/>
              <a:ext cx="524267" cy="685800"/>
            </a:xfrm>
            <a:prstGeom prst="rect">
              <a:avLst/>
            </a:prstGeom>
          </p:spPr>
        </p:pic>
        <p:pic>
          <p:nvPicPr>
            <p:cNvPr id="344" name="Picture 343"/>
            <p:cNvPicPr>
              <a:picLocks noChangeAspect="1"/>
            </p:cNvPicPr>
            <p:nvPr/>
          </p:nvPicPr>
          <p:blipFill>
            <a:blip r:embed="rId16"/>
            <a:stretch>
              <a:fillRect/>
            </a:stretch>
          </p:blipFill>
          <p:spPr>
            <a:xfrm>
              <a:off x="5742979" y="1363252"/>
              <a:ext cx="550629" cy="685800"/>
            </a:xfrm>
            <a:prstGeom prst="rect">
              <a:avLst/>
            </a:prstGeom>
          </p:spPr>
        </p:pic>
        <p:cxnSp>
          <p:nvCxnSpPr>
            <p:cNvPr id="345" name="Straight Connector 344"/>
            <p:cNvCxnSpPr>
              <a:stCxn id="327" idx="3"/>
              <a:endCxn id="353" idx="1"/>
            </p:cNvCxnSpPr>
            <p:nvPr/>
          </p:nvCxnSpPr>
          <p:spPr>
            <a:xfrm flipV="1">
              <a:off x="1874657" y="3127836"/>
              <a:ext cx="526003" cy="314454"/>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6" name="Straight Connector 345"/>
            <p:cNvCxnSpPr>
              <a:stCxn id="353" idx="3"/>
              <a:endCxn id="328" idx="2"/>
            </p:cNvCxnSpPr>
            <p:nvPr/>
          </p:nvCxnSpPr>
          <p:spPr>
            <a:xfrm flipV="1">
              <a:off x="2999779" y="2557993"/>
              <a:ext cx="231512" cy="56984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7" name="Straight Connector 346"/>
            <p:cNvCxnSpPr>
              <a:stCxn id="339" idx="0"/>
              <a:endCxn id="356" idx="1"/>
            </p:cNvCxnSpPr>
            <p:nvPr/>
          </p:nvCxnSpPr>
          <p:spPr>
            <a:xfrm rot="5400000" flipH="1" flipV="1">
              <a:off x="2360836" y="1092824"/>
              <a:ext cx="604300" cy="114515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8" name="Straight Connector 347"/>
            <p:cNvCxnSpPr>
              <a:stCxn id="327" idx="0"/>
              <a:endCxn id="339" idx="2"/>
            </p:cNvCxnSpPr>
            <p:nvPr/>
          </p:nvCxnSpPr>
          <p:spPr>
            <a:xfrm rot="5400000" flipH="1" flipV="1">
              <a:off x="1671563" y="2680544"/>
              <a:ext cx="342900" cy="494793"/>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9" name="Straight Connector 348"/>
            <p:cNvCxnSpPr>
              <a:stCxn id="328" idx="3"/>
              <a:endCxn id="344" idx="1"/>
            </p:cNvCxnSpPr>
            <p:nvPr/>
          </p:nvCxnSpPr>
          <p:spPr>
            <a:xfrm flipV="1">
              <a:off x="3507903" y="1706152"/>
              <a:ext cx="2235076" cy="50894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0" name="Straight Connector 349"/>
            <p:cNvCxnSpPr>
              <a:stCxn id="331" idx="3"/>
              <a:endCxn id="343" idx="1"/>
            </p:cNvCxnSpPr>
            <p:nvPr/>
          </p:nvCxnSpPr>
          <p:spPr>
            <a:xfrm>
              <a:off x="5742979" y="2734852"/>
              <a:ext cx="536150" cy="1588"/>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1" name="Straight Connector 350"/>
            <p:cNvCxnSpPr>
              <a:endCxn id="341" idx="0"/>
            </p:cNvCxnSpPr>
            <p:nvPr/>
          </p:nvCxnSpPr>
          <p:spPr>
            <a:xfrm rot="16200000" flipH="1">
              <a:off x="6601789" y="1405181"/>
              <a:ext cx="342900" cy="259042"/>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2" name="Straight Connector 351"/>
            <p:cNvCxnSpPr/>
            <p:nvPr/>
          </p:nvCxnSpPr>
          <p:spPr>
            <a:xfrm>
              <a:off x="6920330" y="1020352"/>
              <a:ext cx="776703" cy="540456"/>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353" name="Picture 352" descr="mode1_left0041_right0572024.png"/>
            <p:cNvPicPr>
              <a:picLocks noChangeAspect="1"/>
            </p:cNvPicPr>
            <p:nvPr/>
          </p:nvPicPr>
          <p:blipFill>
            <a:blip r:embed="rId17"/>
            <a:srcRect l="14740" t="12683" r="13037" b="17772"/>
            <a:stretch>
              <a:fillRect/>
            </a:stretch>
          </p:blipFill>
          <p:spPr>
            <a:xfrm>
              <a:off x="2400660" y="2756489"/>
              <a:ext cx="599119" cy="742693"/>
            </a:xfrm>
            <a:prstGeom prst="rect">
              <a:avLst/>
            </a:prstGeom>
            <a:ln w="50800">
              <a:noFill/>
            </a:ln>
          </p:spPr>
        </p:pic>
        <p:pic>
          <p:nvPicPr>
            <p:cNvPr id="354" name="Picture 353"/>
            <p:cNvPicPr>
              <a:picLocks noChangeAspect="1"/>
            </p:cNvPicPr>
            <p:nvPr/>
          </p:nvPicPr>
          <p:blipFill>
            <a:blip r:embed="rId18"/>
            <a:stretch>
              <a:fillRect/>
            </a:stretch>
          </p:blipFill>
          <p:spPr>
            <a:xfrm>
              <a:off x="1554955" y="875008"/>
              <a:ext cx="612648" cy="685800"/>
            </a:xfrm>
            <a:prstGeom prst="rect">
              <a:avLst/>
            </a:prstGeom>
          </p:spPr>
        </p:pic>
        <p:pic>
          <p:nvPicPr>
            <p:cNvPr id="355" name="Picture 354"/>
            <p:cNvPicPr>
              <a:picLocks noChangeAspect="1"/>
            </p:cNvPicPr>
            <p:nvPr/>
          </p:nvPicPr>
          <p:blipFill>
            <a:blip r:embed="rId19"/>
            <a:stretch>
              <a:fillRect/>
            </a:stretch>
          </p:blipFill>
          <p:spPr>
            <a:xfrm>
              <a:off x="4370978" y="3243793"/>
              <a:ext cx="513588" cy="685800"/>
            </a:xfrm>
            <a:prstGeom prst="rect">
              <a:avLst/>
            </a:prstGeom>
          </p:spPr>
        </p:pic>
        <p:pic>
          <p:nvPicPr>
            <p:cNvPr id="356" name="Picture 355"/>
            <p:cNvPicPr>
              <a:picLocks noChangeAspect="1"/>
            </p:cNvPicPr>
            <p:nvPr/>
          </p:nvPicPr>
          <p:blipFill>
            <a:blip r:embed="rId20"/>
            <a:stretch>
              <a:fillRect/>
            </a:stretch>
          </p:blipFill>
          <p:spPr>
            <a:xfrm>
              <a:off x="3235563" y="1020350"/>
              <a:ext cx="544679" cy="685800"/>
            </a:xfrm>
            <a:prstGeom prst="rect">
              <a:avLst/>
            </a:prstGeom>
          </p:spPr>
        </p:pic>
        <p:pic>
          <p:nvPicPr>
            <p:cNvPr id="357" name="Picture 356"/>
            <p:cNvPicPr>
              <a:picLocks noChangeAspect="1"/>
            </p:cNvPicPr>
            <p:nvPr/>
          </p:nvPicPr>
          <p:blipFill>
            <a:blip r:embed="rId21"/>
            <a:stretch>
              <a:fillRect/>
            </a:stretch>
          </p:blipFill>
          <p:spPr>
            <a:xfrm>
              <a:off x="6005034" y="3077752"/>
              <a:ext cx="548189" cy="685800"/>
            </a:xfrm>
            <a:prstGeom prst="rect">
              <a:avLst/>
            </a:prstGeom>
          </p:spPr>
        </p:pic>
        <p:pic>
          <p:nvPicPr>
            <p:cNvPr id="358" name="Picture 13" descr="mode1_left0041_right0572188.png"/>
            <p:cNvPicPr>
              <a:picLocks noChangeAspect="1"/>
            </p:cNvPicPr>
            <p:nvPr/>
          </p:nvPicPr>
          <p:blipFill>
            <a:blip r:embed="rId22"/>
            <a:srcRect l="16321" t="12518" r="11456" b="17937"/>
            <a:stretch>
              <a:fillRect/>
            </a:stretch>
          </p:blipFill>
          <p:spPr>
            <a:xfrm>
              <a:off x="6367106" y="677452"/>
              <a:ext cx="553224" cy="685800"/>
            </a:xfrm>
            <a:prstGeom prst="rect">
              <a:avLst/>
            </a:prstGeom>
          </p:spPr>
        </p:pic>
      </p:grpSp>
      <p:cxnSp>
        <p:nvCxnSpPr>
          <p:cNvPr id="320" name="Straight Connector 319"/>
          <p:cNvCxnSpPr>
            <a:stCxn id="333" idx="3"/>
            <a:endCxn id="334" idx="1"/>
          </p:cNvCxnSpPr>
          <p:nvPr/>
        </p:nvCxnSpPr>
        <p:spPr>
          <a:xfrm>
            <a:off x="6646183" y="1700053"/>
            <a:ext cx="658683" cy="32576"/>
          </a:xfrm>
          <a:prstGeom prst="line">
            <a:avLst/>
          </a:prstGeom>
          <a:noFill/>
          <a:ln w="57150" cap="flat" cmpd="sng" algn="ctr">
            <a:solidFill>
              <a:srgbClr val="FF0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79" name="Straight Connector 78"/>
          <p:cNvCxnSpPr>
            <a:stCxn id="354" idx="3"/>
            <a:endCxn id="328" idx="0"/>
          </p:cNvCxnSpPr>
          <p:nvPr/>
        </p:nvCxnSpPr>
        <p:spPr>
          <a:xfrm>
            <a:off x="1911024" y="1917359"/>
            <a:ext cx="1063688" cy="654285"/>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81"/>
          <p:cNvCxnSpPr>
            <a:stCxn id="339" idx="0"/>
            <a:endCxn id="354" idx="2"/>
          </p:cNvCxnSpPr>
          <p:nvPr/>
        </p:nvCxnSpPr>
        <p:spPr>
          <a:xfrm rot="16200000" flipV="1">
            <a:off x="1515896" y="2349064"/>
            <a:ext cx="406743" cy="229131"/>
          </a:xfrm>
          <a:prstGeom prst="line">
            <a:avLst/>
          </a:prstGeom>
          <a:noFill/>
          <a:ln w="12700" cap="flat" cmpd="sng" algn="ctr">
            <a:solidFill>
              <a:srgbClr val="FFE292"/>
            </a:solidFill>
            <a:prstDash val="solid"/>
            <a:round/>
            <a:headEnd type="none" w="med" len="med"/>
            <a:tailEnd type="none" w="med" len="med"/>
          </a:ln>
          <a:effectLst>
            <a:outerShdw blurRad="40000" dist="20000" dir="5400000" rotWithShape="0">
              <a:srgbClr val="000000">
                <a:alpha val="38000"/>
              </a:srgbClr>
            </a:outerShdw>
          </a:effectLst>
        </p:spPr>
      </p:cxnSp>
      <p:pic>
        <p:nvPicPr>
          <p:cNvPr id="103" name="Picture 102"/>
          <p:cNvPicPr>
            <a:picLocks noChangeAspect="1"/>
          </p:cNvPicPr>
          <p:nvPr/>
        </p:nvPicPr>
        <p:blipFill>
          <a:blip r:embed="rId11"/>
          <a:stretch>
            <a:fillRect/>
          </a:stretch>
        </p:blipFill>
        <p:spPr>
          <a:xfrm>
            <a:off x="1523579" y="2646951"/>
            <a:ext cx="620502" cy="788940"/>
          </a:xfrm>
          <a:prstGeom prst="rect">
            <a:avLst/>
          </a:prstGeom>
          <a:ln w="57150" cap="flat" cmpd="sng" algn="ctr">
            <a:solidFill>
              <a:schemeClr val="tx1"/>
            </a:solidFill>
            <a:prstDash val="solid"/>
            <a:round/>
            <a:headEnd type="none" w="med" len="med"/>
            <a:tailEnd type="none" w="med" len="med"/>
          </a:ln>
        </p:spPr>
      </p:pic>
      <p:pic>
        <p:nvPicPr>
          <p:cNvPr id="111" name="Picture 110" descr="mode1_left0041_right0572024.png"/>
          <p:cNvPicPr>
            <a:picLocks noChangeAspect="1"/>
          </p:cNvPicPr>
          <p:nvPr/>
        </p:nvPicPr>
        <p:blipFill>
          <a:blip r:embed="rId17"/>
          <a:srcRect l="14740" t="12683" r="13037" b="17772"/>
          <a:stretch>
            <a:fillRect/>
          </a:stretch>
        </p:blipFill>
        <p:spPr>
          <a:xfrm>
            <a:off x="2144084" y="3455940"/>
            <a:ext cx="599119" cy="742693"/>
          </a:xfrm>
          <a:prstGeom prst="rect">
            <a:avLst/>
          </a:prstGeom>
          <a:ln w="50800">
            <a:noFill/>
          </a:ln>
        </p:spPr>
      </p:pic>
      <p:sp>
        <p:nvSpPr>
          <p:cNvPr id="112" name="Rectangle 11"/>
          <p:cNvSpPr>
            <a:spLocks noChangeArrowheads="1"/>
          </p:cNvSpPr>
          <p:nvPr/>
        </p:nvSpPr>
        <p:spPr bwMode="auto">
          <a:xfrm>
            <a:off x="743850" y="1122319"/>
            <a:ext cx="7768277" cy="3647480"/>
          </a:xfrm>
          <a:prstGeom prst="rect">
            <a:avLst/>
          </a:prstGeom>
          <a:solidFill>
            <a:sysClr val="windowText" lastClr="000000">
              <a:alpha val="75000"/>
            </a:sysClr>
          </a:solidFill>
          <a:ln w="9525">
            <a:no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27" name="Picture 5" descr="mode1_left0041_right0572001.png"/>
          <p:cNvPicPr>
            <a:picLocks noChangeAspect="1"/>
          </p:cNvPicPr>
          <p:nvPr/>
        </p:nvPicPr>
        <p:blipFill>
          <a:blip r:embed="rId4"/>
          <a:srcRect l="14740" t="12683" r="12404" b="17772"/>
          <a:stretch>
            <a:fillRect/>
          </a:stretch>
        </p:blipFill>
        <p:spPr>
          <a:xfrm>
            <a:off x="1059998" y="3798840"/>
            <a:ext cx="558080" cy="685800"/>
          </a:xfrm>
          <a:prstGeom prst="rect">
            <a:avLst/>
          </a:prstGeom>
          <a:ln w="63500" cap="flat" cmpd="sng" algn="ctr">
            <a:solidFill>
              <a:srgbClr val="000000"/>
            </a:solidFill>
            <a:prstDash val="solid"/>
            <a:round/>
            <a:headEnd type="none" w="med" len="med"/>
            <a:tailEnd type="none" w="med" len="med"/>
          </a:ln>
        </p:spPr>
      </p:pic>
      <p:pic>
        <p:nvPicPr>
          <p:cNvPr id="328" name="Picture 327" descr="mode1_left0041_right0572075.png"/>
          <p:cNvPicPr>
            <a:picLocks noChangeAspect="1"/>
          </p:cNvPicPr>
          <p:nvPr/>
        </p:nvPicPr>
        <p:blipFill>
          <a:blip r:embed="rId5"/>
          <a:srcRect l="12926" t="12683" r="14852" b="17772"/>
          <a:stretch>
            <a:fillRect/>
          </a:stretch>
        </p:blipFill>
        <p:spPr>
          <a:xfrm>
            <a:off x="2698100" y="2571643"/>
            <a:ext cx="553224" cy="685800"/>
          </a:xfrm>
          <a:prstGeom prst="rect">
            <a:avLst/>
          </a:prstGeom>
          <a:ln w="50800">
            <a:noFill/>
          </a:ln>
        </p:spPr>
      </p:pic>
      <p:pic>
        <p:nvPicPr>
          <p:cNvPr id="329" name="Picture 328" descr="mode1_left0041_right0572113.png"/>
          <p:cNvPicPr>
            <a:picLocks noChangeAspect="1"/>
          </p:cNvPicPr>
          <p:nvPr/>
        </p:nvPicPr>
        <p:blipFill>
          <a:blip r:embed="rId6"/>
          <a:srcRect l="16667" t="12683" r="11111" b="17772"/>
          <a:stretch>
            <a:fillRect/>
          </a:stretch>
        </p:blipFill>
        <p:spPr>
          <a:xfrm>
            <a:off x="3831187" y="1885843"/>
            <a:ext cx="553224" cy="685800"/>
          </a:xfrm>
          <a:prstGeom prst="rect">
            <a:avLst/>
          </a:prstGeom>
          <a:ln w="50800">
            <a:noFill/>
          </a:ln>
        </p:spPr>
      </p:pic>
      <p:pic>
        <p:nvPicPr>
          <p:cNvPr id="330" name="Picture 329" descr="mode1_left0041_right0572165.png"/>
          <p:cNvPicPr>
            <a:picLocks noChangeAspect="1"/>
          </p:cNvPicPr>
          <p:nvPr/>
        </p:nvPicPr>
        <p:blipFill>
          <a:blip r:embed="rId3"/>
          <a:srcRect l="16667" t="12518" r="11111" b="17937"/>
          <a:stretch>
            <a:fillRect/>
          </a:stretch>
        </p:blipFill>
        <p:spPr>
          <a:xfrm>
            <a:off x="4933177" y="1542943"/>
            <a:ext cx="553227" cy="685800"/>
          </a:xfrm>
          <a:prstGeom prst="rect">
            <a:avLst/>
          </a:prstGeom>
        </p:spPr>
      </p:pic>
      <p:pic>
        <p:nvPicPr>
          <p:cNvPr id="331" name="Picture 330" descr="mode1_left0041_right0572129.png"/>
          <p:cNvPicPr>
            <a:picLocks noChangeAspect="1"/>
          </p:cNvPicPr>
          <p:nvPr/>
        </p:nvPicPr>
        <p:blipFill>
          <a:blip r:embed="rId7"/>
          <a:srcRect l="13763" t="12518" r="14014" b="17937"/>
          <a:stretch>
            <a:fillRect/>
          </a:stretch>
        </p:blipFill>
        <p:spPr>
          <a:xfrm>
            <a:off x="4933176" y="3091403"/>
            <a:ext cx="553224" cy="685800"/>
          </a:xfrm>
          <a:prstGeom prst="rect">
            <a:avLst/>
          </a:prstGeom>
          <a:ln w="50800">
            <a:noFill/>
          </a:ln>
        </p:spPr>
      </p:pic>
      <p:pic>
        <p:nvPicPr>
          <p:cNvPr id="332" name="Picture 331" descr="mode1_left0041_right0572148.png"/>
          <p:cNvPicPr>
            <a:picLocks noChangeAspect="1"/>
          </p:cNvPicPr>
          <p:nvPr/>
        </p:nvPicPr>
        <p:blipFill>
          <a:blip r:embed="rId23"/>
          <a:srcRect l="20934" t="12518" r="13614" b="17937"/>
          <a:stretch>
            <a:fillRect/>
          </a:stretch>
        </p:blipFill>
        <p:spPr>
          <a:xfrm>
            <a:off x="6830021" y="3341175"/>
            <a:ext cx="501368" cy="685800"/>
          </a:xfrm>
          <a:prstGeom prst="rect">
            <a:avLst/>
          </a:prstGeom>
        </p:spPr>
      </p:pic>
      <p:pic>
        <p:nvPicPr>
          <p:cNvPr id="333" name="Picture 332" descr="mode1_left0041_right0572188.png"/>
          <p:cNvPicPr>
            <a:picLocks noChangeAspect="1"/>
          </p:cNvPicPr>
          <p:nvPr/>
        </p:nvPicPr>
        <p:blipFill>
          <a:blip r:embed="rId22"/>
          <a:srcRect l="16321" t="12518" r="11456" b="17937"/>
          <a:stretch>
            <a:fillRect/>
          </a:stretch>
        </p:blipFill>
        <p:spPr>
          <a:xfrm>
            <a:off x="6092957" y="1357155"/>
            <a:ext cx="553224" cy="685800"/>
          </a:xfrm>
          <a:prstGeom prst="rect">
            <a:avLst/>
          </a:prstGeom>
        </p:spPr>
      </p:pic>
      <p:pic>
        <p:nvPicPr>
          <p:cNvPr id="334" name="Picture 333" descr="mode1_left0041_right0572199.png"/>
          <p:cNvPicPr>
            <a:picLocks noChangeAspect="1"/>
          </p:cNvPicPr>
          <p:nvPr/>
        </p:nvPicPr>
        <p:blipFill>
          <a:blip r:embed="rId8"/>
          <a:srcRect l="17833" t="12518" r="15500" b="17937"/>
          <a:stretch>
            <a:fillRect/>
          </a:stretch>
        </p:blipFill>
        <p:spPr>
          <a:xfrm>
            <a:off x="7304864" y="1389731"/>
            <a:ext cx="510670" cy="685800"/>
          </a:xfrm>
          <a:prstGeom prst="rect">
            <a:avLst/>
          </a:prstGeom>
          <a:solidFill>
            <a:srgbClr val="C0504D"/>
          </a:solidFill>
          <a:ln w="63500">
            <a:solidFill>
              <a:schemeClr val="tx1"/>
            </a:solidFill>
          </a:ln>
        </p:spPr>
      </p:pic>
      <p:grpSp>
        <p:nvGrpSpPr>
          <p:cNvPr id="5" name="Group 92"/>
          <p:cNvGrpSpPr/>
          <p:nvPr/>
        </p:nvGrpSpPr>
        <p:grpSpPr>
          <a:xfrm>
            <a:off x="987586" y="5025606"/>
            <a:ext cx="7165814" cy="925263"/>
            <a:chOff x="987586" y="5025605"/>
            <a:chExt cx="7165814" cy="925262"/>
          </a:xfrm>
        </p:grpSpPr>
        <p:sp>
          <p:nvSpPr>
            <p:cNvPr id="80" name="Rectangle 79"/>
            <p:cNvSpPr/>
            <p:nvPr/>
          </p:nvSpPr>
          <p:spPr>
            <a:xfrm>
              <a:off x="3491913" y="5136730"/>
              <a:ext cx="1255706" cy="6849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3D Head </a:t>
              </a:r>
            </a:p>
            <a:p>
              <a:pPr algn="ctr"/>
              <a:r>
                <a:rPr lang="en-US" sz="2000" b="1" dirty="0" smtClean="0">
                  <a:solidFill>
                    <a:srgbClr val="FFFFFF"/>
                  </a:solidFill>
                </a:rPr>
                <a:t>Pose</a:t>
              </a:r>
            </a:p>
            <a:p>
              <a:pPr algn="ctr"/>
              <a:r>
                <a:rPr lang="en-US" sz="2000" b="1" dirty="0" smtClean="0">
                  <a:solidFill>
                    <a:srgbClr val="FFFFFF"/>
                  </a:solidFill>
                </a:rPr>
                <a:t>similarity</a:t>
              </a:r>
            </a:p>
          </p:txBody>
        </p:sp>
        <p:grpSp>
          <p:nvGrpSpPr>
            <p:cNvPr id="6" name="Group 28"/>
            <p:cNvGrpSpPr/>
            <p:nvPr/>
          </p:nvGrpSpPr>
          <p:grpSpPr>
            <a:xfrm>
              <a:off x="4822611" y="5136730"/>
              <a:ext cx="1628601" cy="684968"/>
              <a:chOff x="4607680" y="1148748"/>
              <a:chExt cx="1628601" cy="684968"/>
            </a:xfrm>
          </p:grpSpPr>
          <p:sp>
            <p:nvSpPr>
              <p:cNvPr id="83" name="Rectangle 82"/>
              <p:cNvSpPr/>
              <p:nvPr/>
            </p:nvSpPr>
            <p:spPr>
              <a:xfrm>
                <a:off x="4826183" y="1148748"/>
                <a:ext cx="1410098" cy="6849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Facial Expression</a:t>
                </a:r>
              </a:p>
              <a:p>
                <a:pPr algn="ctr"/>
                <a:r>
                  <a:rPr lang="en-US" sz="2000" b="1" dirty="0" smtClean="0">
                    <a:solidFill>
                      <a:srgbClr val="FFFFFF"/>
                    </a:solidFill>
                  </a:rPr>
                  <a:t>similarity</a:t>
                </a:r>
              </a:p>
            </p:txBody>
          </p:sp>
          <p:sp>
            <p:nvSpPr>
              <p:cNvPr id="84" name="Connector 83"/>
              <p:cNvSpPr>
                <a:spLocks noChangeAspect="1"/>
              </p:cNvSpPr>
              <p:nvPr/>
            </p:nvSpPr>
            <p:spPr>
              <a:xfrm>
                <a:off x="4607680" y="1471143"/>
                <a:ext cx="91440" cy="91440"/>
              </a:xfrm>
              <a:prstGeom prst="flowChartConnector">
                <a:avLst/>
              </a:prstGeom>
              <a:ln/>
            </p:spPr>
            <p:style>
              <a:lnRef idx="1">
                <a:schemeClr val="accent6"/>
              </a:lnRef>
              <a:fillRef idx="2">
                <a:schemeClr val="accent6"/>
              </a:fillRef>
              <a:effectRef idx="1">
                <a:schemeClr val="accent6"/>
              </a:effectRef>
              <a:fontRef idx="minor">
                <a:schemeClr val="dk1"/>
              </a:fontRef>
            </p:style>
          </p:sp>
        </p:grpSp>
        <p:grpSp>
          <p:nvGrpSpPr>
            <p:cNvPr id="7" name="Group 31"/>
            <p:cNvGrpSpPr/>
            <p:nvPr/>
          </p:nvGrpSpPr>
          <p:grpSpPr>
            <a:xfrm>
              <a:off x="6550806" y="5136730"/>
              <a:ext cx="1602594" cy="684968"/>
              <a:chOff x="6335877" y="1123348"/>
              <a:chExt cx="1180962" cy="684968"/>
            </a:xfrm>
          </p:grpSpPr>
          <p:sp>
            <p:nvSpPr>
              <p:cNvPr id="88" name="Rectangle 87"/>
              <p:cNvSpPr/>
              <p:nvPr/>
            </p:nvSpPr>
            <p:spPr>
              <a:xfrm>
                <a:off x="6418695" y="1123348"/>
                <a:ext cx="1098144" cy="6849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solidFill>
                      <a:srgbClr val="FFFFFF"/>
                    </a:solidFill>
                  </a:rPr>
                  <a:t>Time similarity</a:t>
                </a:r>
              </a:p>
            </p:txBody>
          </p:sp>
          <p:sp>
            <p:nvSpPr>
              <p:cNvPr id="89" name="Connector 88"/>
              <p:cNvSpPr>
                <a:spLocks/>
              </p:cNvSpPr>
              <p:nvPr/>
            </p:nvSpPr>
            <p:spPr>
              <a:xfrm>
                <a:off x="6335877" y="1471143"/>
                <a:ext cx="67383" cy="91440"/>
              </a:xfrm>
              <a:prstGeom prst="flowChartConnector">
                <a:avLst/>
              </a:prstGeom>
              <a:solidFill>
                <a:srgbClr val="FFFFFF"/>
              </a:solidFill>
              <a:ln/>
            </p:spPr>
            <p:style>
              <a:lnRef idx="1">
                <a:schemeClr val="accent6"/>
              </a:lnRef>
              <a:fillRef idx="2">
                <a:schemeClr val="accent6"/>
              </a:fillRef>
              <a:effectRef idx="1">
                <a:schemeClr val="accent6"/>
              </a:effectRef>
              <a:fontRef idx="minor">
                <a:schemeClr val="dk1"/>
              </a:fontRef>
            </p:style>
          </p:sp>
        </p:grpSp>
        <p:grpSp>
          <p:nvGrpSpPr>
            <p:cNvPr id="8" name="Group 34"/>
            <p:cNvGrpSpPr/>
            <p:nvPr/>
          </p:nvGrpSpPr>
          <p:grpSpPr>
            <a:xfrm>
              <a:off x="987586" y="5025605"/>
              <a:ext cx="2314092" cy="925262"/>
              <a:chOff x="772657" y="1037623"/>
              <a:chExt cx="2314092" cy="925262"/>
            </a:xfrm>
          </p:grpSpPr>
          <p:sp>
            <p:nvSpPr>
              <p:cNvPr id="91" name="Rectangle 90"/>
              <p:cNvSpPr/>
              <p:nvPr/>
            </p:nvSpPr>
            <p:spPr>
              <a:xfrm>
                <a:off x="772657" y="1037623"/>
                <a:ext cx="1707814" cy="9252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rgbClr val="000000"/>
                    </a:solidFill>
                  </a:rPr>
                  <a:t>Similarity between </a:t>
                </a:r>
              </a:p>
              <a:p>
                <a:pPr algn="ctr"/>
                <a:r>
                  <a:rPr lang="en-US" sz="2000" dirty="0" smtClean="0">
                    <a:solidFill>
                      <a:srgbClr val="000000"/>
                    </a:solidFill>
                  </a:rPr>
                  <a:t>2 photos</a:t>
                </a:r>
                <a:endParaRPr lang="en-US" sz="2000" dirty="0">
                  <a:solidFill>
                    <a:srgbClr val="000000"/>
                  </a:solidFill>
                </a:endParaRPr>
              </a:p>
            </p:txBody>
          </p:sp>
          <p:sp>
            <p:nvSpPr>
              <p:cNvPr id="92" name="Equal 91"/>
              <p:cNvSpPr/>
              <p:nvPr/>
            </p:nvSpPr>
            <p:spPr>
              <a:xfrm>
                <a:off x="2668134" y="1301736"/>
                <a:ext cx="418615" cy="410164"/>
              </a:xfrm>
              <a:prstGeom prst="mathEqua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327"/>
                                        </p:tgtEl>
                                        <p:attrNameLst>
                                          <p:attrName>stroke.color</p:attrName>
                                        </p:attrNameLst>
                                      </p:cBhvr>
                                      <p:to>
                                        <a:srgbClr val="FF0000"/>
                                      </p:to>
                                    </p:animClr>
                                    <p:set>
                                      <p:cBhvr>
                                        <p:cTn id="7" dur="500" fill="hold"/>
                                        <p:tgtEl>
                                          <p:spTgt spid="327"/>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500" fill="hold"/>
                                        <p:tgtEl>
                                          <p:spTgt spid="334"/>
                                        </p:tgtEl>
                                        <p:attrNameLst>
                                          <p:attrName>stroke.color</p:attrName>
                                        </p:attrNameLst>
                                      </p:cBhvr>
                                      <p:to>
                                        <a:srgbClr val="00FF00"/>
                                      </p:to>
                                    </p:animClr>
                                    <p:set>
                                      <p:cBhvr>
                                        <p:cTn id="12" dur="500" fill="hold"/>
                                        <p:tgtEl>
                                          <p:spTgt spid="334"/>
                                        </p:tgtEl>
                                        <p:attrNameLst>
                                          <p:attrName>stroke.on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7"/>
                                        </p:tgtEl>
                                        <p:attrNameLst>
                                          <p:attrName>style.visibility</p:attrName>
                                        </p:attrNameLst>
                                      </p:cBhvr>
                                      <p:to>
                                        <p:strVal val="visible"/>
                                      </p:to>
                                    </p:set>
                                    <p:animEffect transition="in" filter="wipe(left)">
                                      <p:cBhvr>
                                        <p:cTn id="17" dur="500"/>
                                        <p:tgtEl>
                                          <p:spTgt spid="31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16"/>
                                        </p:tgtEl>
                                        <p:attrNameLst>
                                          <p:attrName>style.visibility</p:attrName>
                                        </p:attrNameLst>
                                      </p:cBhvr>
                                      <p:to>
                                        <p:strVal val="visible"/>
                                      </p:to>
                                    </p:set>
                                    <p:animEffect transition="in" filter="wipe(left)">
                                      <p:cBhvr>
                                        <p:cTn id="21" dur="500"/>
                                        <p:tgtEl>
                                          <p:spTgt spid="31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318"/>
                                        </p:tgtEl>
                                        <p:attrNameLst>
                                          <p:attrName>style.visibility</p:attrName>
                                        </p:attrNameLst>
                                      </p:cBhvr>
                                      <p:to>
                                        <p:strVal val="visible"/>
                                      </p:to>
                                    </p:set>
                                    <p:animEffect transition="in" filter="wipe(left)">
                                      <p:cBhvr>
                                        <p:cTn id="25" dur="500"/>
                                        <p:tgtEl>
                                          <p:spTgt spid="318"/>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321"/>
                                        </p:tgtEl>
                                        <p:attrNameLst>
                                          <p:attrName>style.visibility</p:attrName>
                                        </p:attrNameLst>
                                      </p:cBhvr>
                                      <p:to>
                                        <p:strVal val="visible"/>
                                      </p:to>
                                    </p:set>
                                    <p:animEffect transition="in" filter="wipe(left)">
                                      <p:cBhvr>
                                        <p:cTn id="29" dur="500"/>
                                        <p:tgtEl>
                                          <p:spTgt spid="321"/>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319"/>
                                        </p:tgtEl>
                                        <p:attrNameLst>
                                          <p:attrName>style.visibility</p:attrName>
                                        </p:attrNameLst>
                                      </p:cBhvr>
                                      <p:to>
                                        <p:strVal val="visible"/>
                                      </p:to>
                                    </p:set>
                                    <p:animEffect transition="in" filter="wipe(right)">
                                      <p:cBhvr>
                                        <p:cTn id="33" dur="500"/>
                                        <p:tgtEl>
                                          <p:spTgt spid="319"/>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322"/>
                                        </p:tgtEl>
                                        <p:attrNameLst>
                                          <p:attrName>style.visibility</p:attrName>
                                        </p:attrNameLst>
                                      </p:cBhvr>
                                      <p:to>
                                        <p:strVal val="visible"/>
                                      </p:to>
                                    </p:set>
                                    <p:animEffect transition="in" filter="wipe(left)">
                                      <p:cBhvr>
                                        <p:cTn id="37" dur="500"/>
                                        <p:tgtEl>
                                          <p:spTgt spid="322"/>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320"/>
                                        </p:tgtEl>
                                        <p:attrNameLst>
                                          <p:attrName>style.visibility</p:attrName>
                                        </p:attrNameLst>
                                      </p:cBhvr>
                                      <p:to>
                                        <p:strVal val="visible"/>
                                      </p:to>
                                    </p:set>
                                    <p:animEffect transition="in" filter="wipe(left)">
                                      <p:cBhvr>
                                        <p:cTn id="41" dur="500"/>
                                        <p:tgtEl>
                                          <p:spTgt spid="320"/>
                                        </p:tgtEl>
                                      </p:cBhvr>
                                    </p:animEffect>
                                  </p:childTnLst>
                                </p:cTn>
                              </p:par>
                            </p:childTnLst>
                          </p:cTn>
                        </p:par>
                        <p:par>
                          <p:cTn id="42" fill="hold">
                            <p:stCondLst>
                              <p:cond delay="3500"/>
                            </p:stCondLst>
                            <p:childTnLst>
                              <p:par>
                                <p:cTn id="43" presetID="0" presetClass="path" presetSubtype="0" accel="50000" decel="50000" fill="hold" nodeType="afterEffect">
                                  <p:stCondLst>
                                    <p:cond delay="4000"/>
                                  </p:stCondLst>
                                  <p:childTnLst>
                                    <p:animMotion origin="layout" path="M -3.36689E-6 3.9232E-6 L 0.11056 -0.18252 " pathEditMode="relative" rAng="0" ptsTypes="AA">
                                      <p:cBhvr>
                                        <p:cTn id="44" dur="1000" fill="hold"/>
                                        <p:tgtEl>
                                          <p:spTgt spid="327"/>
                                        </p:tgtEl>
                                        <p:attrNameLst>
                                          <p:attrName>ppt_x</p:attrName>
                                          <p:attrName>ppt_y</p:attrName>
                                        </p:attrNameLst>
                                      </p:cBhvr>
                                      <p:rCtr x="55" y="-91"/>
                                    </p:animMotion>
                                  </p:childTnLst>
                                </p:cTn>
                              </p:par>
                              <p:par>
                                <p:cTn id="45" presetID="10" presetClass="entr" presetSubtype="0" fill="hold" nodeType="withEffect">
                                  <p:stCondLst>
                                    <p:cond delay="400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par>
                                <p:cTn id="48" presetID="0" presetClass="path" presetSubtype="0" accel="50000" decel="50000" fill="hold" nodeType="withEffect">
                                  <p:stCondLst>
                                    <p:cond delay="4000"/>
                                  </p:stCondLst>
                                  <p:childTnLst>
                                    <p:animMotion origin="layout" path="M -1.94444E-6 -4.81481E-6 L -0.0618 0.09838 " pathEditMode="relative" rAng="0" ptsTypes="AA">
                                      <p:cBhvr>
                                        <p:cTn id="49" dur="1000" fill="hold"/>
                                        <p:tgtEl>
                                          <p:spTgt spid="329"/>
                                        </p:tgtEl>
                                        <p:attrNameLst>
                                          <p:attrName>ppt_x</p:attrName>
                                          <p:attrName>ppt_y</p:attrName>
                                        </p:attrNameLst>
                                      </p:cBhvr>
                                      <p:rCtr x="-31" y="49"/>
                                    </p:animMotion>
                                  </p:childTnLst>
                                </p:cTn>
                              </p:par>
                              <p:par>
                                <p:cTn id="50" presetID="0" presetClass="path" presetSubtype="0" accel="50000" decel="50000" fill="hold" nodeType="withEffect">
                                  <p:stCondLst>
                                    <p:cond delay="4000"/>
                                  </p:stCondLst>
                                  <p:childTnLst>
                                    <p:animMotion origin="layout" path="M -1.66667E-6 7.40741E-7 L -0.12048 -0.07732 " pathEditMode="relative" rAng="0" ptsTypes="AA">
                                      <p:cBhvr>
                                        <p:cTn id="51" dur="1000" fill="hold"/>
                                        <p:tgtEl>
                                          <p:spTgt spid="331"/>
                                        </p:tgtEl>
                                        <p:attrNameLst>
                                          <p:attrName>ppt_x</p:attrName>
                                          <p:attrName>ppt_y</p:attrName>
                                        </p:attrNameLst>
                                      </p:cBhvr>
                                      <p:rCtr x="-60" y="-39"/>
                                    </p:animMotion>
                                  </p:childTnLst>
                                </p:cTn>
                              </p:par>
                              <p:par>
                                <p:cTn id="52" presetID="0" presetClass="path" presetSubtype="0" accel="50000" decel="50000" fill="hold" nodeType="withEffect">
                                  <p:stCondLst>
                                    <p:cond delay="4000"/>
                                  </p:stCondLst>
                                  <p:childTnLst>
                                    <p:animMotion origin="layout" path="M 4.44444E-6 -3.33333E-6 L -0.26459 -0.11365 " pathEditMode="relative" rAng="0" ptsTypes="AA">
                                      <p:cBhvr>
                                        <p:cTn id="53" dur="1000" fill="hold"/>
                                        <p:tgtEl>
                                          <p:spTgt spid="332"/>
                                        </p:tgtEl>
                                        <p:attrNameLst>
                                          <p:attrName>ppt_x</p:attrName>
                                          <p:attrName>ppt_y</p:attrName>
                                        </p:attrNameLst>
                                      </p:cBhvr>
                                      <p:rCtr x="-132" y="-57"/>
                                    </p:animMotion>
                                  </p:childTnLst>
                                </p:cTn>
                              </p:par>
                              <p:par>
                                <p:cTn id="54" presetID="0" presetClass="path" presetSubtype="0" accel="50000" decel="50000" fill="hold" nodeType="withEffect">
                                  <p:stCondLst>
                                    <p:cond delay="4000"/>
                                  </p:stCondLst>
                                  <p:childTnLst>
                                    <p:animMotion origin="layout" path="M -1.66667E-6 -4.81481E-6 L 0.00018 0.14862 " pathEditMode="relative" rAng="0" ptsTypes="AA">
                                      <p:cBhvr>
                                        <p:cTn id="55" dur="1000" fill="hold"/>
                                        <p:tgtEl>
                                          <p:spTgt spid="330"/>
                                        </p:tgtEl>
                                        <p:attrNameLst>
                                          <p:attrName>ppt_x</p:attrName>
                                          <p:attrName>ppt_y</p:attrName>
                                        </p:attrNameLst>
                                      </p:cBhvr>
                                      <p:rCtr x="0" y="74"/>
                                    </p:animMotion>
                                  </p:childTnLst>
                                </p:cTn>
                              </p:par>
                              <p:par>
                                <p:cTn id="56" presetID="0" presetClass="path" presetSubtype="0" accel="50000" decel="50000" fill="hold" nodeType="withEffect">
                                  <p:stCondLst>
                                    <p:cond delay="4000"/>
                                  </p:stCondLst>
                                  <p:childTnLst>
                                    <p:animMotion origin="layout" path="M 2.22222E-6 -1.48148E-6 L -0.0724 0.17546 " pathEditMode="relative" rAng="0" ptsTypes="AA">
                                      <p:cBhvr>
                                        <p:cTn id="57" dur="1000" fill="hold"/>
                                        <p:tgtEl>
                                          <p:spTgt spid="333"/>
                                        </p:tgtEl>
                                        <p:attrNameLst>
                                          <p:attrName>ppt_x</p:attrName>
                                          <p:attrName>ppt_y</p:attrName>
                                        </p:attrNameLst>
                                      </p:cBhvr>
                                      <p:rCtr x="-36" y="88"/>
                                    </p:animMotion>
                                  </p:childTnLst>
                                </p:cTn>
                              </p:par>
                              <p:par>
                                <p:cTn id="58" presetID="0" presetClass="path" presetSubtype="0" accel="50000" decel="50000" fill="hold" nodeType="withEffect">
                                  <p:stCondLst>
                                    <p:cond delay="4000"/>
                                  </p:stCondLst>
                                  <p:childTnLst>
                                    <p:animMotion origin="layout" path="M 8.50399E-7 -4.71895E-7 L -0.14405 0.17303 " pathEditMode="relative" rAng="0" ptsTypes="AA">
                                      <p:cBhvr>
                                        <p:cTn id="59" dur="1000" fill="hold"/>
                                        <p:tgtEl>
                                          <p:spTgt spid="334"/>
                                        </p:tgtEl>
                                        <p:attrNameLst>
                                          <p:attrName>ppt_x</p:attrName>
                                          <p:attrName>ppt_y</p:attrName>
                                        </p:attrNameLst>
                                      </p:cBhvr>
                                      <p:rCtr x="-72" y="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generated transition</a:t>
            </a:r>
            <a:endParaRPr lang="en-US" dirty="0"/>
          </a:p>
        </p:txBody>
      </p:sp>
      <p:pic>
        <p:nvPicPr>
          <p:cNvPr id="10" name="Picture 38" descr="C:\TEX\FaceBrowser\sig10fig\Jason_Fletcher\p_1_481_to_631\img2.png"/>
          <p:cNvPicPr>
            <a:picLocks noChangeAspect="1" noChangeArrowheads="1"/>
          </p:cNvPicPr>
          <p:nvPr/>
        </p:nvPicPr>
        <p:blipFill>
          <a:blip r:embed="rId3" cstate="print"/>
          <a:srcRect l="29433" t="16332" r="24956"/>
          <a:stretch>
            <a:fillRect/>
          </a:stretch>
        </p:blipFill>
        <p:spPr bwMode="auto">
          <a:xfrm>
            <a:off x="1012190" y="2465060"/>
            <a:ext cx="975360" cy="1496427"/>
          </a:xfrm>
          <a:prstGeom prst="rect">
            <a:avLst/>
          </a:prstGeom>
          <a:noFill/>
        </p:spPr>
      </p:pic>
      <p:pic>
        <p:nvPicPr>
          <p:cNvPr id="11" name="Picture 39" descr="C:\TEX\FaceBrowser\sig10fig\Jason_Fletcher\p_1_481_to_631\img3.png"/>
          <p:cNvPicPr>
            <a:picLocks noChangeAspect="1" noChangeArrowheads="1"/>
          </p:cNvPicPr>
          <p:nvPr/>
        </p:nvPicPr>
        <p:blipFill>
          <a:blip r:embed="rId4" cstate="print"/>
          <a:srcRect l="24387" t="16332" r="26201"/>
          <a:stretch>
            <a:fillRect/>
          </a:stretch>
        </p:blipFill>
        <p:spPr bwMode="auto">
          <a:xfrm>
            <a:off x="2009140" y="2468713"/>
            <a:ext cx="1056640" cy="1496427"/>
          </a:xfrm>
          <a:prstGeom prst="rect">
            <a:avLst/>
          </a:prstGeom>
          <a:noFill/>
        </p:spPr>
      </p:pic>
      <p:pic>
        <p:nvPicPr>
          <p:cNvPr id="12" name="Picture 40" descr="C:\TEX\FaceBrowser\sig10fig\Jason_Fletcher\p_1_481_to_631\img4.png"/>
          <p:cNvPicPr>
            <a:picLocks noChangeAspect="1" noChangeArrowheads="1"/>
          </p:cNvPicPr>
          <p:nvPr/>
        </p:nvPicPr>
        <p:blipFill>
          <a:blip r:embed="rId5" cstate="print"/>
          <a:srcRect l="27903" t="16332" r="26486"/>
          <a:stretch>
            <a:fillRect/>
          </a:stretch>
        </p:blipFill>
        <p:spPr bwMode="auto">
          <a:xfrm>
            <a:off x="3087370" y="2469627"/>
            <a:ext cx="975360" cy="1496427"/>
          </a:xfrm>
          <a:prstGeom prst="rect">
            <a:avLst/>
          </a:prstGeom>
          <a:noFill/>
        </p:spPr>
      </p:pic>
      <p:pic>
        <p:nvPicPr>
          <p:cNvPr id="13" name="Picture 41" descr="C:\TEX\FaceBrowser\sig10fig\Jason_Fletcher\p_1_481_to_631\img5.png"/>
          <p:cNvPicPr>
            <a:picLocks noChangeAspect="1" noChangeArrowheads="1"/>
          </p:cNvPicPr>
          <p:nvPr/>
        </p:nvPicPr>
        <p:blipFill>
          <a:blip r:embed="rId6" cstate="print"/>
          <a:srcRect l="26658" t="16332" r="23930"/>
          <a:stretch>
            <a:fillRect/>
          </a:stretch>
        </p:blipFill>
        <p:spPr bwMode="auto">
          <a:xfrm>
            <a:off x="4084320" y="2465973"/>
            <a:ext cx="1056640" cy="1496427"/>
          </a:xfrm>
          <a:prstGeom prst="rect">
            <a:avLst/>
          </a:prstGeom>
          <a:noFill/>
        </p:spPr>
      </p:pic>
      <p:pic>
        <p:nvPicPr>
          <p:cNvPr id="14" name="Picture 42" descr="C:\TEX\FaceBrowser\sig10fig\Jason_Fletcher\p_1_481_to_631\img6.png"/>
          <p:cNvPicPr>
            <a:picLocks noChangeAspect="1" noChangeArrowheads="1"/>
          </p:cNvPicPr>
          <p:nvPr/>
        </p:nvPicPr>
        <p:blipFill>
          <a:blip r:embed="rId7" cstate="print"/>
          <a:srcRect l="28252" t="16332" r="26137"/>
          <a:stretch>
            <a:fillRect/>
          </a:stretch>
        </p:blipFill>
        <p:spPr bwMode="auto">
          <a:xfrm>
            <a:off x="5162550" y="2466887"/>
            <a:ext cx="975360" cy="1496427"/>
          </a:xfrm>
          <a:prstGeom prst="rect">
            <a:avLst/>
          </a:prstGeom>
          <a:noFill/>
        </p:spPr>
      </p:pic>
      <p:pic>
        <p:nvPicPr>
          <p:cNvPr id="15" name="Picture 43" descr="C:\TEX\FaceBrowser\sig10fig\Jason_Fletcher\p_1_481_to_631\img7.png"/>
          <p:cNvPicPr>
            <a:picLocks noChangeAspect="1" noChangeArrowheads="1"/>
          </p:cNvPicPr>
          <p:nvPr/>
        </p:nvPicPr>
        <p:blipFill>
          <a:blip r:embed="rId8" cstate="print"/>
          <a:srcRect l="27007" t="16332" r="27382"/>
          <a:stretch>
            <a:fillRect/>
          </a:stretch>
        </p:blipFill>
        <p:spPr bwMode="auto">
          <a:xfrm>
            <a:off x="6159500" y="2470540"/>
            <a:ext cx="975360" cy="1496427"/>
          </a:xfrm>
          <a:prstGeom prst="rect">
            <a:avLst/>
          </a:prstGeom>
          <a:noFill/>
        </p:spPr>
      </p:pic>
      <p:pic>
        <p:nvPicPr>
          <p:cNvPr id="16" name="Picture 44" descr="C:\TEX\FaceBrowser\sig10fig\Jason_Fletcher\p_1_481_to_631\img8.png"/>
          <p:cNvPicPr>
            <a:picLocks noChangeAspect="1" noChangeArrowheads="1"/>
          </p:cNvPicPr>
          <p:nvPr/>
        </p:nvPicPr>
        <p:blipFill>
          <a:blip r:embed="rId9" cstate="print"/>
          <a:srcRect l="29562" t="16332" r="24827"/>
          <a:stretch>
            <a:fillRect/>
          </a:stretch>
        </p:blipFill>
        <p:spPr bwMode="auto">
          <a:xfrm>
            <a:off x="7156450" y="2471451"/>
            <a:ext cx="975360" cy="1496427"/>
          </a:xfrm>
          <a:prstGeom prst="rect">
            <a:avLst/>
          </a:prstGeom>
          <a:noFill/>
        </p:spPr>
      </p:pic>
      <p:grpSp>
        <p:nvGrpSpPr>
          <p:cNvPr id="3" name="Group 22"/>
          <p:cNvGrpSpPr/>
          <p:nvPr/>
        </p:nvGrpSpPr>
        <p:grpSpPr>
          <a:xfrm>
            <a:off x="8127121" y="2471453"/>
            <a:ext cx="1005840" cy="1813473"/>
            <a:chOff x="8144639" y="1853588"/>
            <a:chExt cx="1005840" cy="1773013"/>
          </a:xfrm>
        </p:grpSpPr>
        <p:pic>
          <p:nvPicPr>
            <p:cNvPr id="8" name="Picture 36" descr="C:\TEX\FaceBrowser\sig10fig\Jason_Fletcher\p_1_481_to_631\img9.png"/>
            <p:cNvPicPr>
              <a:picLocks noChangeAspect="1" noChangeArrowheads="1"/>
            </p:cNvPicPr>
            <p:nvPr/>
          </p:nvPicPr>
          <p:blipFill>
            <a:blip r:embed="rId10" cstate="print"/>
            <a:srcRect l="27604" t="16332" r="26072"/>
            <a:stretch>
              <a:fillRect/>
            </a:stretch>
          </p:blipFill>
          <p:spPr bwMode="auto">
            <a:xfrm>
              <a:off x="8153400" y="1853588"/>
              <a:ext cx="990600" cy="1463040"/>
            </a:xfrm>
            <a:prstGeom prst="rect">
              <a:avLst/>
            </a:prstGeom>
            <a:noFill/>
          </p:spPr>
        </p:pic>
        <p:sp>
          <p:nvSpPr>
            <p:cNvPr id="17" name="Rectangle 16"/>
            <p:cNvSpPr/>
            <p:nvPr/>
          </p:nvSpPr>
          <p:spPr>
            <a:xfrm>
              <a:off x="8144639" y="1865151"/>
              <a:ext cx="1005840" cy="1463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8198374" y="3265509"/>
              <a:ext cx="889145" cy="361092"/>
            </a:xfrm>
            <a:prstGeom prst="rect">
              <a:avLst/>
            </a:prstGeom>
            <a:noFill/>
          </p:spPr>
          <p:txBody>
            <a:bodyPr wrap="square" rtlCol="0">
              <a:spAutoFit/>
            </a:bodyPr>
            <a:lstStyle/>
            <a:p>
              <a:pPr algn="ctr"/>
              <a:r>
                <a:rPr lang="en-US" dirty="0" smtClean="0">
                  <a:solidFill>
                    <a:srgbClr val="FFAA37"/>
                  </a:solidFill>
                </a:rPr>
                <a:t>Target</a:t>
              </a:r>
              <a:endParaRPr lang="en-US" dirty="0">
                <a:solidFill>
                  <a:srgbClr val="FFAA37"/>
                </a:solidFill>
              </a:endParaRPr>
            </a:p>
          </p:txBody>
        </p:sp>
      </p:grpSp>
      <p:grpSp>
        <p:nvGrpSpPr>
          <p:cNvPr id="4" name="Group 21"/>
          <p:cNvGrpSpPr/>
          <p:nvPr/>
        </p:nvGrpSpPr>
        <p:grpSpPr>
          <a:xfrm>
            <a:off x="17972" y="2464149"/>
            <a:ext cx="1024735" cy="1802057"/>
            <a:chOff x="-8308" y="1848110"/>
            <a:chExt cx="1024735" cy="1761853"/>
          </a:xfrm>
        </p:grpSpPr>
        <p:pic>
          <p:nvPicPr>
            <p:cNvPr id="9" name="Picture 37" descr="C:\TEX\FaceBrowser\sig10fig\Jason_Fletcher\p_1_481_to_631\img1.png"/>
            <p:cNvPicPr>
              <a:picLocks noChangeAspect="1" noChangeArrowheads="1"/>
            </p:cNvPicPr>
            <p:nvPr/>
          </p:nvPicPr>
          <p:blipFill>
            <a:blip r:embed="rId11" cstate="print"/>
            <a:srcRect l="26878" t="16332" r="27085"/>
            <a:stretch>
              <a:fillRect/>
            </a:stretch>
          </p:blipFill>
          <p:spPr bwMode="auto">
            <a:xfrm>
              <a:off x="6128" y="1848110"/>
              <a:ext cx="984472" cy="1463040"/>
            </a:xfrm>
            <a:prstGeom prst="rect">
              <a:avLst/>
            </a:prstGeom>
            <a:noFill/>
          </p:spPr>
        </p:pic>
        <p:sp>
          <p:nvSpPr>
            <p:cNvPr id="18" name="Rectangle 17"/>
            <p:cNvSpPr/>
            <p:nvPr/>
          </p:nvSpPr>
          <p:spPr>
            <a:xfrm>
              <a:off x="-8308" y="1848110"/>
              <a:ext cx="972631" cy="1463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127282" y="3248871"/>
              <a:ext cx="889145" cy="361092"/>
            </a:xfrm>
            <a:prstGeom prst="rect">
              <a:avLst/>
            </a:prstGeom>
            <a:noFill/>
          </p:spPr>
          <p:txBody>
            <a:bodyPr wrap="square" rtlCol="0">
              <a:spAutoFit/>
            </a:bodyPr>
            <a:lstStyle/>
            <a:p>
              <a:pPr algn="ctr"/>
              <a:r>
                <a:rPr lang="en-US" dirty="0" smtClean="0">
                  <a:solidFill>
                    <a:srgbClr val="FFAA37"/>
                  </a:solidFill>
                </a:rPr>
                <a:t>Source</a:t>
              </a:r>
              <a:endParaRPr lang="en-US" dirty="0">
                <a:solidFill>
                  <a:srgbClr val="FFAA37"/>
                </a:solidFill>
              </a:endParaRPr>
            </a:p>
          </p:txBody>
        </p:sp>
      </p:grpSp>
      <p:sp>
        <p:nvSpPr>
          <p:cNvPr id="21" name="TextBox 20"/>
          <p:cNvSpPr txBox="1"/>
          <p:nvPr/>
        </p:nvSpPr>
        <p:spPr>
          <a:xfrm>
            <a:off x="7421485" y="6355866"/>
            <a:ext cx="1744062" cy="276999"/>
          </a:xfrm>
          <a:prstGeom prst="rect">
            <a:avLst/>
          </a:prstGeom>
          <a:noFill/>
        </p:spPr>
        <p:txBody>
          <a:bodyPr wrap="none" rtlCol="0">
            <a:spAutoFit/>
          </a:bodyPr>
          <a:lstStyle/>
          <a:p>
            <a:r>
              <a:rPr lang="en-US" sz="1200" dirty="0" smtClean="0">
                <a:solidFill>
                  <a:srgbClr val="FFE292"/>
                </a:solidFill>
              </a:rPr>
              <a:t>© Photos: Jason Fletcher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Variation in faces captured in </a:t>
            </a:r>
            <a:r>
              <a:rPr lang="en-US" dirty="0" smtClean="0">
                <a:solidFill>
                  <a:srgbClr val="FFFF00"/>
                </a:solidFill>
              </a:rPr>
              <a:t>Internet </a:t>
            </a:r>
            <a:r>
              <a:rPr lang="en-US" dirty="0" smtClean="0"/>
              <a:t>photos</a:t>
            </a:r>
            <a:endParaRPr lang="en-US" dirty="0"/>
          </a:p>
        </p:txBody>
      </p:sp>
      <p:grpSp>
        <p:nvGrpSpPr>
          <p:cNvPr id="20" name="Group 19"/>
          <p:cNvGrpSpPr/>
          <p:nvPr/>
        </p:nvGrpSpPr>
        <p:grpSpPr>
          <a:xfrm>
            <a:off x="-347654" y="849943"/>
            <a:ext cx="9871097" cy="6309360"/>
            <a:chOff x="-355600" y="784693"/>
            <a:chExt cx="9871097" cy="6309360"/>
          </a:xfrm>
        </p:grpSpPr>
        <p:pic>
          <p:nvPicPr>
            <p:cNvPr id="21" name="Picture 20"/>
            <p:cNvPicPr>
              <a:picLocks noChangeAspect="1"/>
            </p:cNvPicPr>
            <p:nvPr/>
          </p:nvPicPr>
          <p:blipFill>
            <a:blip r:embed="rId3"/>
            <a:stretch>
              <a:fillRect/>
            </a:stretch>
          </p:blipFill>
          <p:spPr>
            <a:xfrm>
              <a:off x="-355600" y="784693"/>
              <a:ext cx="9871097" cy="6309360"/>
            </a:xfrm>
            <a:prstGeom prst="rect">
              <a:avLst/>
            </a:prstGeom>
          </p:spPr>
        </p:pic>
        <p:pic>
          <p:nvPicPr>
            <p:cNvPr id="22" name="Picture 21"/>
            <p:cNvPicPr>
              <a:picLocks noChangeAspect="1"/>
            </p:cNvPicPr>
            <p:nvPr/>
          </p:nvPicPr>
          <p:blipFill>
            <a:blip r:embed="rId4"/>
            <a:stretch>
              <a:fillRect/>
            </a:stretch>
          </p:blipFill>
          <p:spPr>
            <a:xfrm>
              <a:off x="1422397" y="2112432"/>
              <a:ext cx="3302000" cy="533400"/>
            </a:xfrm>
            <a:prstGeom prst="rect">
              <a:avLst/>
            </a:prstGeom>
            <a:ln w="76200" cap="flat" cmpd="sng" algn="ctr">
              <a:solidFill>
                <a:srgbClr val="FF0000"/>
              </a:solidFill>
              <a:prstDash val="solid"/>
              <a:round/>
              <a:headEnd type="none" w="med" len="med"/>
              <a:tailEnd type="none" w="med" len="med"/>
            </a:ln>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0"/>
          <p:cNvGrpSpPr/>
          <p:nvPr/>
        </p:nvGrpSpPr>
        <p:grpSpPr>
          <a:xfrm>
            <a:off x="0" y="1381125"/>
            <a:ext cx="8686801" cy="4195764"/>
            <a:chOff x="0" y="1381125"/>
            <a:chExt cx="8686801" cy="4195764"/>
          </a:xfrm>
        </p:grpSpPr>
        <p:sp>
          <p:nvSpPr>
            <p:cNvPr id="22" name="Left Bracket 21"/>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Right Bracket 22"/>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4" name="Straight Connector 23"/>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TextBox 17"/>
            <p:cNvSpPr txBox="1">
              <a:spLocks noChangeArrowheads="1"/>
            </p:cNvSpPr>
            <p:nvPr/>
          </p:nvSpPr>
          <p:spPr bwMode="auto">
            <a:xfrm>
              <a:off x="0" y="2727325"/>
              <a:ext cx="1156687" cy="830997"/>
            </a:xfrm>
            <a:prstGeom prst="rect">
              <a:avLst/>
            </a:prstGeom>
            <a:noFill/>
            <a:ln w="9525">
              <a:noFill/>
              <a:miter lim="800000"/>
              <a:headEnd/>
              <a:tailEnd/>
            </a:ln>
          </p:spPr>
          <p:txBody>
            <a:bodyPr wrap="none">
              <a:prstTxWarp prst="textNoShape">
                <a:avLst/>
              </a:prstTxWarp>
              <a:spAutoFit/>
            </a:bodyPr>
            <a:lstStyle/>
            <a:p>
              <a:r>
                <a:rPr lang="en-US" sz="4800" dirty="0" smtClean="0">
                  <a:solidFill>
                    <a:srgbClr val="FFE292"/>
                  </a:solidFill>
                </a:rPr>
                <a:t>M </a:t>
              </a:r>
              <a:r>
                <a:rPr lang="en-US" sz="4800" dirty="0">
                  <a:solidFill>
                    <a:srgbClr val="FFE292"/>
                  </a:solidFill>
                </a:rPr>
                <a:t>= </a:t>
              </a:r>
            </a:p>
          </p:txBody>
        </p:sp>
        <p:sp>
          <p:nvSpPr>
            <p:cNvPr id="35" name="TextBox 9"/>
            <p:cNvSpPr txBox="1">
              <a:spLocks noChangeArrowheads="1"/>
            </p:cNvSpPr>
            <p:nvPr/>
          </p:nvSpPr>
          <p:spPr bwMode="auto">
            <a:xfrm>
              <a:off x="2462698" y="5054601"/>
              <a:ext cx="3673475" cy="522288"/>
            </a:xfrm>
            <a:prstGeom prst="rect">
              <a:avLst/>
            </a:prstGeom>
            <a:noFill/>
            <a:ln w="9525">
              <a:noFill/>
              <a:miter lim="800000"/>
              <a:headEnd/>
              <a:tailEnd/>
            </a:ln>
          </p:spPr>
          <p:txBody>
            <a:bodyPr>
              <a:prstTxWarp prst="textNoShape">
                <a:avLst/>
              </a:prstTxWarp>
              <a:spAutoFit/>
            </a:bodyPr>
            <a:lstStyle/>
            <a:p>
              <a:pPr algn="ctr"/>
              <a:r>
                <a:rPr lang="en-US" sz="2800" dirty="0" smtClean="0">
                  <a:solidFill>
                    <a:schemeClr val="bg1"/>
                  </a:solidFill>
                </a:rPr>
                <a:t># Images</a:t>
              </a:r>
              <a:endParaRPr lang="en-US" sz="2800" dirty="0">
                <a:solidFill>
                  <a:schemeClr val="bg1"/>
                </a:solidFill>
              </a:endParaRPr>
            </a:p>
          </p:txBody>
        </p:sp>
        <p:sp>
          <p:nvSpPr>
            <p:cNvPr id="36" name="TextBox 9"/>
            <p:cNvSpPr txBox="1">
              <a:spLocks noChangeArrowheads="1"/>
            </p:cNvSpPr>
            <p:nvPr/>
          </p:nvSpPr>
          <p:spPr bwMode="auto">
            <a:xfrm rot="16200000">
              <a:off x="6588919" y="2956719"/>
              <a:ext cx="3673475" cy="522288"/>
            </a:xfrm>
            <a:prstGeom prst="rect">
              <a:avLst/>
            </a:prstGeom>
            <a:noFill/>
            <a:ln w="9525">
              <a:noFill/>
              <a:miter lim="800000"/>
              <a:headEnd/>
              <a:tailEnd/>
            </a:ln>
          </p:spPr>
          <p:txBody>
            <a:bodyPr>
              <a:prstTxWarp prst="textNoShape">
                <a:avLst/>
              </a:prstTxWarp>
              <a:spAutoFit/>
            </a:bodyPr>
            <a:lstStyle/>
            <a:p>
              <a:pPr algn="ctr"/>
              <a:r>
                <a:rPr lang="en-US" sz="2800" dirty="0" smtClean="0">
                  <a:solidFill>
                    <a:srgbClr val="FFFFFF"/>
                  </a:solidFill>
                </a:rPr>
                <a:t># Pixels</a:t>
              </a:r>
              <a:endParaRPr lang="en-US" sz="2800" dirty="0">
                <a:solidFill>
                  <a:srgbClr val="FFFFFF"/>
                </a:solidFill>
              </a:endParaRPr>
            </a:p>
          </p:txBody>
        </p:sp>
      </p:grpSp>
      <p:pic>
        <p:nvPicPr>
          <p:cNvPr id="19" name="Picture 18"/>
          <p:cNvPicPr>
            <a:picLocks noChangeAspect="1"/>
          </p:cNvPicPr>
          <p:nvPr/>
        </p:nvPicPr>
        <p:blipFill>
          <a:blip r:embed="rId3">
            <a:clrChange>
              <a:clrFrom>
                <a:srgbClr val="FFFFFF"/>
              </a:clrFrom>
              <a:clrTo>
                <a:srgbClr val="FFFFFF">
                  <a:alpha val="0"/>
                </a:srgbClr>
              </a:clrTo>
            </a:clrChange>
            <a:lum bright="7000" contrast="3000"/>
          </a:blip>
          <a:stretch>
            <a:fillRect/>
          </a:stretch>
        </p:blipFill>
        <p:spPr>
          <a:xfrm>
            <a:off x="1262134" y="2723525"/>
            <a:ext cx="6902378" cy="1220060"/>
          </a:xfrm>
          <a:prstGeom prst="rect">
            <a:avLst/>
          </a:prstGeom>
        </p:spPr>
      </p:pic>
      <p:sp>
        <p:nvSpPr>
          <p:cNvPr id="17" name="Title 16"/>
          <p:cNvSpPr>
            <a:spLocks noGrp="1"/>
          </p:cNvSpPr>
          <p:nvPr>
            <p:ph type="title"/>
          </p:nvPr>
        </p:nvSpPr>
        <p:spPr/>
        <p:txBody>
          <a:bodyPr>
            <a:normAutofit fontScale="90000"/>
          </a:bodyPr>
          <a:lstStyle/>
          <a:p>
            <a:r>
              <a:rPr lang="en-US" dirty="0" smtClean="0"/>
              <a:t>Analyze low dimensional space of Internet images (after pose correction)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0"/>
          <p:cNvGrpSpPr/>
          <p:nvPr/>
        </p:nvGrpSpPr>
        <p:grpSpPr>
          <a:xfrm>
            <a:off x="0" y="1381125"/>
            <a:ext cx="8686801" cy="3673475"/>
            <a:chOff x="0" y="1381125"/>
            <a:chExt cx="8686801" cy="3673475"/>
          </a:xfrm>
        </p:grpSpPr>
        <p:sp>
          <p:nvSpPr>
            <p:cNvPr id="22" name="Left Bracket 21"/>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Right Bracket 22"/>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4" name="Straight Connector 23"/>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TextBox 17"/>
            <p:cNvSpPr txBox="1">
              <a:spLocks noChangeArrowheads="1"/>
            </p:cNvSpPr>
            <p:nvPr/>
          </p:nvSpPr>
          <p:spPr bwMode="auto">
            <a:xfrm>
              <a:off x="0" y="2727325"/>
              <a:ext cx="1329511" cy="2308324"/>
            </a:xfrm>
            <a:prstGeom prst="rect">
              <a:avLst/>
            </a:prstGeom>
            <a:noFill/>
            <a:ln w="9525">
              <a:noFill/>
              <a:miter lim="800000"/>
              <a:headEnd/>
              <a:tailEnd/>
            </a:ln>
          </p:spPr>
          <p:txBody>
            <a:bodyPr wrap="none">
              <a:prstTxWarp prst="textNoShape">
                <a:avLst/>
              </a:prstTxWarp>
              <a:spAutoFit/>
            </a:bodyPr>
            <a:lstStyle/>
            <a:p>
              <a:r>
                <a:rPr lang="en-US" sz="4800" dirty="0" smtClean="0">
                  <a:solidFill>
                    <a:srgbClr val="FFE292"/>
                  </a:solidFill>
                </a:rPr>
                <a:t>M</a:t>
              </a:r>
              <a:r>
                <a:rPr lang="en-US" sz="7200" b="1" baseline="-25000" dirty="0" smtClean="0">
                  <a:solidFill>
                    <a:srgbClr val="FF0000"/>
                  </a:solidFill>
                </a:rPr>
                <a:t>4</a:t>
              </a:r>
              <a:r>
                <a:rPr lang="en-US" sz="4800" dirty="0" smtClean="0">
                  <a:solidFill>
                    <a:srgbClr val="FFE292"/>
                  </a:solidFill>
                </a:rPr>
                <a:t>=</a:t>
              </a:r>
            </a:p>
            <a:p>
              <a:endParaRPr lang="en-US" sz="4800" dirty="0" smtClean="0">
                <a:solidFill>
                  <a:srgbClr val="FFE292"/>
                </a:solidFill>
              </a:endParaRPr>
            </a:p>
            <a:p>
              <a:endParaRPr lang="en-US" sz="4800" dirty="0" smtClean="0">
                <a:solidFill>
                  <a:srgbClr val="FFE292"/>
                </a:solidFill>
              </a:endParaRPr>
            </a:p>
          </p:txBody>
        </p:sp>
        <p:sp>
          <p:nvSpPr>
            <p:cNvPr id="36" name="TextBox 9"/>
            <p:cNvSpPr txBox="1">
              <a:spLocks noChangeArrowheads="1"/>
            </p:cNvSpPr>
            <p:nvPr/>
          </p:nvSpPr>
          <p:spPr bwMode="auto">
            <a:xfrm rot="16200000">
              <a:off x="6588919" y="2956719"/>
              <a:ext cx="3673475" cy="522288"/>
            </a:xfrm>
            <a:prstGeom prst="rect">
              <a:avLst/>
            </a:prstGeom>
            <a:noFill/>
            <a:ln w="9525">
              <a:noFill/>
              <a:miter lim="800000"/>
              <a:headEnd/>
              <a:tailEnd/>
            </a:ln>
          </p:spPr>
          <p:txBody>
            <a:bodyPr>
              <a:prstTxWarp prst="textNoShape">
                <a:avLst/>
              </a:prstTxWarp>
              <a:spAutoFit/>
            </a:bodyPr>
            <a:lstStyle/>
            <a:p>
              <a:pPr algn="ctr"/>
              <a:r>
                <a:rPr lang="en-US" sz="2800" dirty="0" smtClean="0">
                  <a:solidFill>
                    <a:srgbClr val="FFFFFF"/>
                  </a:solidFill>
                </a:rPr>
                <a:t># Pixels</a:t>
              </a:r>
              <a:endParaRPr lang="en-US" sz="2800" dirty="0">
                <a:solidFill>
                  <a:srgbClr val="FFFFFF"/>
                </a:solidFill>
              </a:endParaRPr>
            </a:p>
          </p:txBody>
        </p:sp>
      </p:grpSp>
      <p:pic>
        <p:nvPicPr>
          <p:cNvPr id="29" name="Picture 28"/>
          <p:cNvPicPr>
            <a:picLocks/>
          </p:cNvPicPr>
          <p:nvPr/>
        </p:nvPicPr>
        <p:blipFill>
          <a:blip r:embed="rId3">
            <a:clrChange>
              <a:clrFrom>
                <a:srgbClr val="FFFFFF"/>
              </a:clrFrom>
              <a:clrTo>
                <a:srgbClr val="FFFFFF">
                  <a:alpha val="0"/>
                </a:srgbClr>
              </a:clrTo>
            </a:clrChange>
            <a:lum bright="4000"/>
          </a:blip>
          <a:stretch>
            <a:fillRect/>
          </a:stretch>
        </p:blipFill>
        <p:spPr>
          <a:xfrm>
            <a:off x="1262013" y="2695538"/>
            <a:ext cx="6903720" cy="1225296"/>
          </a:xfrm>
          <a:prstGeom prst="rect">
            <a:avLst/>
          </a:prstGeom>
        </p:spPr>
      </p:pic>
      <p:sp>
        <p:nvSpPr>
          <p:cNvPr id="18" name="Title 17"/>
          <p:cNvSpPr>
            <a:spLocks noGrp="1"/>
          </p:cNvSpPr>
          <p:nvPr>
            <p:ph type="title"/>
          </p:nvPr>
        </p:nvSpPr>
        <p:spPr/>
        <p:txBody>
          <a:bodyPr>
            <a:normAutofit fontScale="90000"/>
          </a:bodyPr>
          <a:lstStyle/>
          <a:p>
            <a:r>
              <a:rPr lang="en-US" dirty="0" smtClean="0"/>
              <a:t>Analyze low dimensional space of Internet images (after pose correction)</a:t>
            </a:r>
            <a:endParaRPr lang="en-US" dirty="0"/>
          </a:p>
        </p:txBody>
      </p:sp>
      <p:sp>
        <p:nvSpPr>
          <p:cNvPr id="19" name="TextBox 9"/>
          <p:cNvSpPr txBox="1">
            <a:spLocks noChangeArrowheads="1"/>
          </p:cNvSpPr>
          <p:nvPr/>
        </p:nvSpPr>
        <p:spPr bwMode="auto">
          <a:xfrm>
            <a:off x="2462698" y="5054601"/>
            <a:ext cx="3673475" cy="522288"/>
          </a:xfrm>
          <a:prstGeom prst="rect">
            <a:avLst/>
          </a:prstGeom>
          <a:noFill/>
          <a:ln w="9525">
            <a:noFill/>
            <a:miter lim="800000"/>
            <a:headEnd/>
            <a:tailEnd/>
          </a:ln>
        </p:spPr>
        <p:txBody>
          <a:bodyPr>
            <a:prstTxWarp prst="textNoShape">
              <a:avLst/>
            </a:prstTxWarp>
            <a:spAutoFit/>
          </a:bodyPr>
          <a:lstStyle/>
          <a:p>
            <a:pPr algn="ctr"/>
            <a:r>
              <a:rPr lang="en-US" sz="2800" dirty="0" smtClean="0">
                <a:solidFill>
                  <a:schemeClr val="bg1"/>
                </a:solidFill>
              </a:rPr>
              <a:t># Images</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Expression gets normalized</a:t>
            </a:r>
            <a:br>
              <a:rPr lang="en-US" dirty="0" smtClean="0"/>
            </a:br>
            <a:r>
              <a:rPr lang="en-US" dirty="0" smtClean="0"/>
              <a:t>Shading captured </a:t>
            </a:r>
            <a:endParaRPr lang="en-US" dirty="0"/>
          </a:p>
        </p:txBody>
      </p:sp>
      <p:pic>
        <p:nvPicPr>
          <p:cNvPr id="3" name="Picture 2"/>
          <p:cNvPicPr>
            <a:picLocks noChangeAspect="1"/>
          </p:cNvPicPr>
          <p:nvPr/>
        </p:nvPicPr>
        <p:blipFill>
          <a:blip r:embed="rId2">
            <a:clrChange>
              <a:clrFrom>
                <a:srgbClr val="FFFFFF"/>
              </a:clrFrom>
              <a:clrTo>
                <a:srgbClr val="FFFFFF">
                  <a:alpha val="0"/>
                </a:srgbClr>
              </a:clrTo>
            </a:clrChange>
            <a:lum bright="7000" contrast="3000"/>
          </a:blip>
          <a:stretch>
            <a:fillRect/>
          </a:stretch>
        </p:blipFill>
        <p:spPr>
          <a:xfrm>
            <a:off x="1783606" y="2148308"/>
            <a:ext cx="6902378" cy="1220060"/>
          </a:xfrm>
          <a:prstGeom prst="rect">
            <a:avLst/>
          </a:prstGeom>
        </p:spPr>
      </p:pic>
      <p:pic>
        <p:nvPicPr>
          <p:cNvPr id="13" name="Picture 12"/>
          <p:cNvPicPr>
            <a:picLocks/>
          </p:cNvPicPr>
          <p:nvPr/>
        </p:nvPicPr>
        <p:blipFill>
          <a:blip r:embed="rId3">
            <a:clrChange>
              <a:clrFrom>
                <a:srgbClr val="FFFFFF"/>
              </a:clrFrom>
              <a:clrTo>
                <a:srgbClr val="FFFFFF">
                  <a:alpha val="0"/>
                </a:srgbClr>
              </a:clrTo>
            </a:clrChange>
            <a:lum bright="4000"/>
          </a:blip>
          <a:stretch>
            <a:fillRect/>
          </a:stretch>
        </p:blipFill>
        <p:spPr>
          <a:xfrm>
            <a:off x="1782264" y="3368368"/>
            <a:ext cx="6903720" cy="1225296"/>
          </a:xfrm>
          <a:prstGeom prst="rect">
            <a:avLst/>
          </a:prstGeom>
        </p:spPr>
      </p:pic>
      <p:sp>
        <p:nvSpPr>
          <p:cNvPr id="15" name="TextBox 14"/>
          <p:cNvSpPr txBox="1"/>
          <p:nvPr/>
        </p:nvSpPr>
        <p:spPr>
          <a:xfrm>
            <a:off x="234112" y="2298737"/>
            <a:ext cx="1409700" cy="830997"/>
          </a:xfrm>
          <a:prstGeom prst="rect">
            <a:avLst/>
          </a:prstGeom>
          <a:noFill/>
        </p:spPr>
        <p:txBody>
          <a:bodyPr wrap="square" rtlCol="0">
            <a:spAutoFit/>
          </a:bodyPr>
          <a:lstStyle/>
          <a:p>
            <a:r>
              <a:rPr lang="en-US" sz="2400" dirty="0" smtClean="0">
                <a:solidFill>
                  <a:srgbClr val="FFFFFF"/>
                </a:solidFill>
              </a:rPr>
              <a:t>Warped to frontal</a:t>
            </a:r>
          </a:p>
        </p:txBody>
      </p:sp>
      <p:sp>
        <p:nvSpPr>
          <p:cNvPr id="16" name="TextBox 15"/>
          <p:cNvSpPr txBox="1"/>
          <p:nvPr/>
        </p:nvSpPr>
        <p:spPr>
          <a:xfrm>
            <a:off x="234112" y="3556000"/>
            <a:ext cx="1734388" cy="1200328"/>
          </a:xfrm>
          <a:prstGeom prst="rect">
            <a:avLst/>
          </a:prstGeom>
          <a:noFill/>
        </p:spPr>
        <p:txBody>
          <a:bodyPr wrap="square" rtlCol="0">
            <a:spAutoFit/>
          </a:bodyPr>
          <a:lstStyle/>
          <a:p>
            <a:r>
              <a:rPr lang="en-US" sz="2400" dirty="0" smtClean="0">
                <a:solidFill>
                  <a:srgbClr val="FFFFFF"/>
                </a:solidFill>
              </a:rPr>
              <a:t>Expression normalized</a:t>
            </a:r>
          </a:p>
          <a:p>
            <a:r>
              <a:rPr lang="en-US" sz="2400" dirty="0" smtClean="0">
                <a:solidFill>
                  <a:srgbClr val="FFFFFF"/>
                </a:solidFill>
              </a:rPr>
              <a:t>Rank = 4</a:t>
            </a:r>
          </a:p>
        </p:txBody>
      </p:sp>
      <p:sp>
        <p:nvSpPr>
          <p:cNvPr id="17" name="Rectangle 16"/>
          <p:cNvSpPr/>
          <p:nvPr/>
        </p:nvSpPr>
        <p:spPr>
          <a:xfrm>
            <a:off x="2743200" y="1993900"/>
            <a:ext cx="990600" cy="2908300"/>
          </a:xfrm>
          <a:prstGeom prst="rect">
            <a:avLst/>
          </a:prstGeom>
          <a:ln>
            <a:solidFill>
              <a:srgbClr val="FFFF00"/>
            </a:solidFill>
          </a:ln>
        </p:spPr>
        <p:txBody>
          <a:bodyPr wrap="square" rtlCol="0" anchor="ctr">
            <a:spAutoFit/>
          </a:bodyPr>
          <a:lstStyle/>
          <a:p>
            <a:pPr algn="ctr"/>
            <a:endParaRPr lang="en-US" sz="3600" b="1" dirty="0" smtClean="0">
              <a:solidFill>
                <a:prstClr val="white"/>
              </a:solidFill>
              <a:ea typeface="+mj-ea"/>
              <a:cs typeface="+mj-c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6"/>
          <p:cNvSpPr>
            <a:spLocks noGrp="1"/>
          </p:cNvSpPr>
          <p:nvPr>
            <p:ph type="title"/>
          </p:nvPr>
        </p:nvSpPr>
        <p:spPr/>
        <p:txBody>
          <a:bodyPr/>
          <a:lstStyle/>
          <a:p>
            <a:r>
              <a:rPr lang="en-US" smtClean="0"/>
              <a:t>Why expression normalized by rank=4?</a:t>
            </a:r>
            <a:endParaRPr lang="en-US" dirty="0"/>
          </a:p>
        </p:txBody>
      </p:sp>
      <p:sp>
        <p:nvSpPr>
          <p:cNvPr id="4" name="Rectangle 3"/>
          <p:cNvSpPr/>
          <p:nvPr/>
        </p:nvSpPr>
        <p:spPr>
          <a:xfrm>
            <a:off x="1021478" y="2232629"/>
            <a:ext cx="6662063" cy="1107996"/>
          </a:xfrm>
          <a:prstGeom prst="rect">
            <a:avLst/>
          </a:prstGeom>
        </p:spPr>
        <p:txBody>
          <a:bodyPr wrap="none">
            <a:spAutoFit/>
          </a:bodyPr>
          <a:lstStyle/>
          <a:p>
            <a:r>
              <a:rPr lang="en-US" sz="2400" dirty="0" smtClean="0">
                <a:solidFill>
                  <a:srgbClr val="FFFFFF"/>
                </a:solidFill>
                <a:ea typeface="+mj-ea"/>
                <a:cs typeface="+mj-cs"/>
              </a:rPr>
              <a:t>1)  Rank 4 for rigid has &gt;90% energy  </a:t>
            </a:r>
          </a:p>
          <a:p>
            <a:r>
              <a:rPr lang="en-US" dirty="0" smtClean="0">
                <a:solidFill>
                  <a:srgbClr val="FFFFFF"/>
                </a:solidFill>
                <a:ea typeface="+mj-ea"/>
                <a:cs typeface="+mj-cs"/>
              </a:rPr>
              <a:t>                                      </a:t>
            </a:r>
            <a:r>
              <a:rPr lang="en-US" dirty="0" err="1" smtClean="0">
                <a:solidFill>
                  <a:srgbClr val="FFFFFF"/>
                </a:solidFill>
                <a:ea typeface="+mj-ea"/>
                <a:cs typeface="+mj-cs"/>
              </a:rPr>
              <a:t>Ramamoorthi</a:t>
            </a:r>
            <a:r>
              <a:rPr lang="en-US" dirty="0" smtClean="0">
                <a:solidFill>
                  <a:srgbClr val="FFFFFF"/>
                </a:solidFill>
                <a:ea typeface="+mj-ea"/>
                <a:cs typeface="+mj-cs"/>
              </a:rPr>
              <a:t> &amp; Hanrahan’01, </a:t>
            </a:r>
            <a:r>
              <a:rPr lang="en-US" dirty="0" err="1" smtClean="0">
                <a:solidFill>
                  <a:srgbClr val="FFFFFF"/>
                </a:solidFill>
                <a:ea typeface="+mj-ea"/>
                <a:cs typeface="+mj-cs"/>
              </a:rPr>
              <a:t>Basri</a:t>
            </a:r>
            <a:r>
              <a:rPr lang="en-US" dirty="0" smtClean="0">
                <a:solidFill>
                  <a:srgbClr val="FFFFFF"/>
                </a:solidFill>
                <a:ea typeface="+mj-ea"/>
                <a:cs typeface="+mj-cs"/>
              </a:rPr>
              <a:t> &amp; Jacobs’01</a:t>
            </a:r>
          </a:p>
          <a:p>
            <a:endParaRPr lang="en-US" sz="2400" dirty="0" smtClean="0">
              <a:solidFill>
                <a:srgbClr val="FFFFFF"/>
              </a:solidFill>
              <a:ea typeface="+mj-ea"/>
              <a:cs typeface="+mj-cs"/>
            </a:endParaRPr>
          </a:p>
        </p:txBody>
      </p:sp>
      <p:grpSp>
        <p:nvGrpSpPr>
          <p:cNvPr id="2" name="Group 11"/>
          <p:cNvGrpSpPr/>
          <p:nvPr/>
        </p:nvGrpSpPr>
        <p:grpSpPr>
          <a:xfrm>
            <a:off x="584200" y="5166856"/>
            <a:ext cx="8297815" cy="1371600"/>
            <a:chOff x="672696" y="4125456"/>
            <a:chExt cx="8297815" cy="1371600"/>
          </a:xfrm>
        </p:grpSpPr>
        <p:grpSp>
          <p:nvGrpSpPr>
            <p:cNvPr id="5" name="Group 10"/>
            <p:cNvGrpSpPr/>
            <p:nvPr/>
          </p:nvGrpSpPr>
          <p:grpSpPr>
            <a:xfrm>
              <a:off x="672696" y="4125456"/>
              <a:ext cx="7868789" cy="1371600"/>
              <a:chOff x="672696" y="4125456"/>
              <a:chExt cx="7868789" cy="1371600"/>
            </a:xfrm>
          </p:grpSpPr>
          <p:pic>
            <p:nvPicPr>
              <p:cNvPr id="24" name="Picture 23"/>
              <p:cNvPicPr>
                <a:picLocks noChangeAspect="1"/>
              </p:cNvPicPr>
              <p:nvPr/>
            </p:nvPicPr>
            <p:blipFill>
              <a:blip r:embed="rId2"/>
              <a:srcRect r="74799" b="80092"/>
              <a:stretch>
                <a:fillRect/>
              </a:stretch>
            </p:blipFill>
            <p:spPr>
              <a:xfrm>
                <a:off x="672696" y="4125456"/>
                <a:ext cx="1076197" cy="1371600"/>
              </a:xfrm>
              <a:prstGeom prst="rect">
                <a:avLst/>
              </a:prstGeom>
            </p:spPr>
          </p:pic>
          <p:pic>
            <p:nvPicPr>
              <p:cNvPr id="25" name="Picture 24"/>
              <p:cNvPicPr>
                <a:picLocks noChangeAspect="1"/>
              </p:cNvPicPr>
              <p:nvPr/>
            </p:nvPicPr>
            <p:blipFill>
              <a:blip r:embed="rId2"/>
              <a:srcRect l="24712" b="80092"/>
              <a:stretch>
                <a:fillRect/>
              </a:stretch>
            </p:blipFill>
            <p:spPr>
              <a:xfrm>
                <a:off x="1736193" y="4125456"/>
                <a:ext cx="3215163" cy="1371600"/>
              </a:xfrm>
              <a:prstGeom prst="rect">
                <a:avLst/>
              </a:prstGeom>
            </p:spPr>
          </p:pic>
          <p:pic>
            <p:nvPicPr>
              <p:cNvPr id="26" name="Picture 25"/>
              <p:cNvPicPr>
                <a:picLocks noChangeAspect="1"/>
              </p:cNvPicPr>
              <p:nvPr/>
            </p:nvPicPr>
            <p:blipFill>
              <a:blip r:embed="rId2"/>
              <a:srcRect t="20000" r="75395" b="59912"/>
              <a:stretch>
                <a:fillRect/>
              </a:stretch>
            </p:blipFill>
            <p:spPr>
              <a:xfrm>
                <a:off x="5345056" y="4125456"/>
                <a:ext cx="1041398" cy="1371600"/>
              </a:xfrm>
              <a:prstGeom prst="rect">
                <a:avLst/>
              </a:prstGeom>
            </p:spPr>
          </p:pic>
          <p:pic>
            <p:nvPicPr>
              <p:cNvPr id="27" name="Picture 26"/>
              <p:cNvPicPr>
                <a:picLocks noChangeAspect="1"/>
              </p:cNvPicPr>
              <p:nvPr/>
            </p:nvPicPr>
            <p:blipFill>
              <a:blip r:embed="rId2"/>
              <a:srcRect l="75217" t="20000" b="60303"/>
              <a:stretch>
                <a:fillRect/>
              </a:stretch>
            </p:blipFill>
            <p:spPr>
              <a:xfrm>
                <a:off x="6373754" y="4125456"/>
                <a:ext cx="1069720" cy="1371600"/>
              </a:xfrm>
              <a:prstGeom prst="rect">
                <a:avLst/>
              </a:prstGeom>
            </p:spPr>
          </p:pic>
          <p:pic>
            <p:nvPicPr>
              <p:cNvPr id="28" name="Picture 27"/>
              <p:cNvPicPr>
                <a:picLocks noChangeAspect="1"/>
              </p:cNvPicPr>
              <p:nvPr/>
            </p:nvPicPr>
            <p:blipFill>
              <a:blip r:embed="rId2"/>
              <a:srcRect l="49749" t="80370" r="24605"/>
              <a:stretch>
                <a:fillRect/>
              </a:stretch>
            </p:blipFill>
            <p:spPr>
              <a:xfrm>
                <a:off x="7430774" y="4125456"/>
                <a:ext cx="1110711" cy="1371600"/>
              </a:xfrm>
              <a:prstGeom prst="rect">
                <a:avLst/>
              </a:prstGeom>
            </p:spPr>
          </p:pic>
        </p:grpSp>
        <p:sp>
          <p:nvSpPr>
            <p:cNvPr id="30" name="TextBox 29"/>
            <p:cNvSpPr txBox="1"/>
            <p:nvPr/>
          </p:nvSpPr>
          <p:spPr>
            <a:xfrm>
              <a:off x="8566885" y="4502888"/>
              <a:ext cx="403626" cy="461665"/>
            </a:xfrm>
            <a:prstGeom prst="rect">
              <a:avLst/>
            </a:prstGeom>
            <a:noFill/>
          </p:spPr>
          <p:txBody>
            <a:bodyPr wrap="none" rtlCol="0">
              <a:spAutoFit/>
            </a:bodyPr>
            <a:lstStyle/>
            <a:p>
              <a:pPr algn="ctr"/>
              <a:r>
                <a:rPr lang="en-US" sz="2400" b="1" dirty="0" smtClean="0">
                  <a:solidFill>
                    <a:srgbClr val="FFE292"/>
                  </a:solidFill>
                </a:rPr>
                <a:t>…</a:t>
              </a:r>
            </a:p>
          </p:txBody>
        </p:sp>
      </p:grpSp>
      <p:sp>
        <p:nvSpPr>
          <p:cNvPr id="14" name="Rectangle 13"/>
          <p:cNvSpPr/>
          <p:nvPr/>
        </p:nvSpPr>
        <p:spPr>
          <a:xfrm>
            <a:off x="2286000" y="1356598"/>
            <a:ext cx="4762500" cy="461665"/>
          </a:xfrm>
          <a:prstGeom prst="rect">
            <a:avLst/>
          </a:prstGeom>
        </p:spPr>
        <p:txBody>
          <a:bodyPr wrap="square">
            <a:spAutoFit/>
          </a:bodyPr>
          <a:lstStyle/>
          <a:p>
            <a:pPr lvl="0"/>
            <a:r>
              <a:rPr lang="en-US" sz="2400" dirty="0" smtClean="0">
                <a:solidFill>
                  <a:srgbClr val="FFAA37"/>
                </a:solidFill>
              </a:rPr>
              <a:t>Lighting dominates facial expression</a:t>
            </a:r>
          </a:p>
        </p:txBody>
      </p:sp>
      <p:grpSp>
        <p:nvGrpSpPr>
          <p:cNvPr id="6" name="Group 15"/>
          <p:cNvGrpSpPr/>
          <p:nvPr/>
        </p:nvGrpSpPr>
        <p:grpSpPr>
          <a:xfrm>
            <a:off x="1021477" y="3006991"/>
            <a:ext cx="7860538" cy="1846659"/>
            <a:chOff x="1021477" y="3006991"/>
            <a:chExt cx="7860538" cy="1846659"/>
          </a:xfrm>
        </p:grpSpPr>
        <p:sp>
          <p:nvSpPr>
            <p:cNvPr id="23" name="TextBox 22"/>
            <p:cNvSpPr txBox="1"/>
            <p:nvPr/>
          </p:nvSpPr>
          <p:spPr>
            <a:xfrm>
              <a:off x="3029304" y="4207319"/>
              <a:ext cx="5852711" cy="646331"/>
            </a:xfrm>
            <a:prstGeom prst="rect">
              <a:avLst/>
            </a:prstGeom>
            <a:noFill/>
          </p:spPr>
          <p:txBody>
            <a:bodyPr wrap="square" rtlCol="0">
              <a:spAutoFit/>
            </a:bodyPr>
            <a:lstStyle/>
            <a:p>
              <a:r>
                <a:rPr lang="en-US" dirty="0" smtClean="0">
                  <a:solidFill>
                    <a:srgbClr val="FFAA37"/>
                  </a:solidFill>
                </a:rPr>
                <a:t>Kemelmacher </a:t>
              </a:r>
              <a:r>
                <a:rPr lang="en-US" dirty="0" smtClean="0">
                  <a:solidFill>
                    <a:srgbClr val="FFFFFF"/>
                  </a:solidFill>
                </a:rPr>
                <a:t>and Seitz, </a:t>
              </a:r>
              <a:r>
                <a:rPr lang="en-US" i="1" dirty="0" smtClean="0">
                  <a:solidFill>
                    <a:srgbClr val="FFFFFF"/>
                  </a:solidFill>
                </a:rPr>
                <a:t>Collection Flow</a:t>
              </a:r>
              <a:r>
                <a:rPr lang="en-US" dirty="0" smtClean="0">
                  <a:solidFill>
                    <a:srgbClr val="FFFFFF"/>
                  </a:solidFill>
                </a:rPr>
                <a:t>, CVPR’12 </a:t>
              </a:r>
            </a:p>
            <a:p>
              <a:endParaRPr lang="en-US" dirty="0" smtClean="0">
                <a:solidFill>
                  <a:srgbClr val="FFFFFF"/>
                </a:solidFill>
              </a:endParaRPr>
            </a:p>
          </p:txBody>
        </p:sp>
        <p:sp>
          <p:nvSpPr>
            <p:cNvPr id="15" name="Rectangle 14"/>
            <p:cNvSpPr/>
            <p:nvPr/>
          </p:nvSpPr>
          <p:spPr>
            <a:xfrm>
              <a:off x="1021477" y="3006991"/>
              <a:ext cx="7860538" cy="1200328"/>
            </a:xfrm>
            <a:prstGeom prst="rect">
              <a:avLst/>
            </a:prstGeom>
          </p:spPr>
          <p:txBody>
            <a:bodyPr wrap="square">
              <a:spAutoFit/>
            </a:bodyPr>
            <a:lstStyle/>
            <a:p>
              <a:pPr marL="457200" indent="-457200">
                <a:buAutoNum type="arabicParenR" startAt="2"/>
              </a:pPr>
              <a:r>
                <a:rPr lang="en-US" sz="2400" dirty="0" smtClean="0">
                  <a:solidFill>
                    <a:srgbClr val="FFFFFF"/>
                  </a:solidFill>
                </a:rPr>
                <a:t>Lighting affects all pixels (dense)</a:t>
              </a:r>
            </a:p>
            <a:p>
              <a:pPr marL="457200" indent="-457200">
                <a:buAutoNum type="arabicParenR" startAt="3"/>
              </a:pPr>
              <a:r>
                <a:rPr lang="en-US" sz="2400" dirty="0" smtClean="0">
                  <a:solidFill>
                    <a:srgbClr val="FFFFFF"/>
                  </a:solidFill>
                </a:rPr>
                <a:t>Expression (non-rigid) affects mostly edge pixels  (sparse) </a:t>
              </a:r>
            </a:p>
            <a:p>
              <a:pPr marL="457200" indent="-457200"/>
              <a:r>
                <a:rPr lang="en-US" sz="2400" dirty="0" smtClean="0">
                  <a:solidFill>
                    <a:srgbClr val="FFFFFF"/>
                  </a:solidFill>
                  <a:sym typeface="Wingdings"/>
                </a:rPr>
                <a:t>       &amp; captured by rank=5,6,…</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0"/>
          <p:cNvGrpSpPr/>
          <p:nvPr/>
        </p:nvGrpSpPr>
        <p:grpSpPr>
          <a:xfrm>
            <a:off x="0" y="1381125"/>
            <a:ext cx="8686801" cy="3673475"/>
            <a:chOff x="0" y="1381125"/>
            <a:chExt cx="8686801" cy="3673475"/>
          </a:xfrm>
        </p:grpSpPr>
        <p:sp>
          <p:nvSpPr>
            <p:cNvPr id="22" name="Left Bracket 21"/>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Right Bracket 22"/>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4" name="Straight Connector 23"/>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TextBox 17"/>
            <p:cNvSpPr txBox="1">
              <a:spLocks noChangeArrowheads="1"/>
            </p:cNvSpPr>
            <p:nvPr/>
          </p:nvSpPr>
          <p:spPr bwMode="auto">
            <a:xfrm>
              <a:off x="0" y="2727325"/>
              <a:ext cx="1173518" cy="830997"/>
            </a:xfrm>
            <a:prstGeom prst="rect">
              <a:avLst/>
            </a:prstGeom>
            <a:noFill/>
            <a:ln w="9525">
              <a:noFill/>
              <a:miter lim="800000"/>
              <a:headEnd/>
              <a:tailEnd/>
            </a:ln>
          </p:spPr>
          <p:txBody>
            <a:bodyPr wrap="none">
              <a:prstTxWarp prst="textNoShape">
                <a:avLst/>
              </a:prstTxWarp>
              <a:spAutoFit/>
            </a:bodyPr>
            <a:lstStyle/>
            <a:p>
              <a:r>
                <a:rPr lang="en-US" sz="4800" dirty="0" smtClean="0">
                  <a:solidFill>
                    <a:srgbClr val="FFE292"/>
                  </a:solidFill>
                </a:rPr>
                <a:t>M</a:t>
              </a:r>
              <a:r>
                <a:rPr lang="en-US" sz="3200" b="1" baseline="-25000" dirty="0" smtClean="0">
                  <a:solidFill>
                    <a:srgbClr val="FF0000"/>
                  </a:solidFill>
                </a:rPr>
                <a:t>4</a:t>
              </a:r>
              <a:r>
                <a:rPr lang="en-US" sz="4800" dirty="0" smtClean="0">
                  <a:solidFill>
                    <a:srgbClr val="FFE292"/>
                  </a:solidFill>
                </a:rPr>
                <a:t>= </a:t>
              </a:r>
              <a:endParaRPr lang="en-US" sz="4800" dirty="0">
                <a:solidFill>
                  <a:srgbClr val="FFE292"/>
                </a:solidFill>
              </a:endParaRPr>
            </a:p>
          </p:txBody>
        </p:sp>
        <p:sp>
          <p:nvSpPr>
            <p:cNvPr id="36" name="TextBox 9"/>
            <p:cNvSpPr txBox="1">
              <a:spLocks noChangeArrowheads="1"/>
            </p:cNvSpPr>
            <p:nvPr/>
          </p:nvSpPr>
          <p:spPr bwMode="auto">
            <a:xfrm rot="16200000">
              <a:off x="6588919" y="2956719"/>
              <a:ext cx="3673475" cy="522288"/>
            </a:xfrm>
            <a:prstGeom prst="rect">
              <a:avLst/>
            </a:prstGeom>
            <a:noFill/>
            <a:ln w="9525">
              <a:noFill/>
              <a:miter lim="800000"/>
              <a:headEnd/>
              <a:tailEnd/>
            </a:ln>
          </p:spPr>
          <p:txBody>
            <a:bodyPr>
              <a:prstTxWarp prst="textNoShape">
                <a:avLst/>
              </a:prstTxWarp>
              <a:spAutoFit/>
            </a:bodyPr>
            <a:lstStyle/>
            <a:p>
              <a:pPr algn="ctr"/>
              <a:r>
                <a:rPr lang="en-US" sz="2800" dirty="0" smtClean="0">
                  <a:solidFill>
                    <a:srgbClr val="FFFFFF"/>
                  </a:solidFill>
                </a:rPr>
                <a:t># Pixels</a:t>
              </a:r>
              <a:endParaRPr lang="en-US" sz="2800" dirty="0">
                <a:solidFill>
                  <a:srgbClr val="FFFFFF"/>
                </a:solidFill>
              </a:endParaRPr>
            </a:p>
          </p:txBody>
        </p:sp>
      </p:grpSp>
      <p:pic>
        <p:nvPicPr>
          <p:cNvPr id="29" name="Picture 28"/>
          <p:cNvPicPr>
            <a:picLocks/>
          </p:cNvPicPr>
          <p:nvPr/>
        </p:nvPicPr>
        <p:blipFill>
          <a:blip r:embed="rId3">
            <a:clrChange>
              <a:clrFrom>
                <a:srgbClr val="FFFFFF"/>
              </a:clrFrom>
              <a:clrTo>
                <a:srgbClr val="FFFFFF">
                  <a:alpha val="0"/>
                </a:srgbClr>
              </a:clrTo>
            </a:clrChange>
            <a:lum bright="4000"/>
          </a:blip>
          <a:stretch>
            <a:fillRect/>
          </a:stretch>
        </p:blipFill>
        <p:spPr>
          <a:xfrm>
            <a:off x="1262013" y="2695538"/>
            <a:ext cx="6903720" cy="1225296"/>
          </a:xfrm>
          <a:prstGeom prst="rect">
            <a:avLst/>
          </a:prstGeom>
        </p:spPr>
      </p:pic>
      <p:sp>
        <p:nvSpPr>
          <p:cNvPr id="18" name="Title 17"/>
          <p:cNvSpPr>
            <a:spLocks noGrp="1"/>
          </p:cNvSpPr>
          <p:nvPr>
            <p:ph type="title"/>
          </p:nvPr>
        </p:nvSpPr>
        <p:spPr/>
        <p:txBody>
          <a:bodyPr/>
          <a:lstStyle/>
          <a:p>
            <a:r>
              <a:rPr lang="en-US" dirty="0" smtClean="0"/>
              <a:t>This is actually a photometric stereo setup</a:t>
            </a:r>
            <a:endParaRPr lang="en-US" dirty="0"/>
          </a:p>
        </p:txBody>
      </p:sp>
      <p:sp>
        <p:nvSpPr>
          <p:cNvPr id="20" name="Rectangle 19"/>
          <p:cNvSpPr/>
          <p:nvPr/>
        </p:nvSpPr>
        <p:spPr>
          <a:xfrm>
            <a:off x="1518841" y="5435513"/>
            <a:ext cx="6290467" cy="492443"/>
          </a:xfrm>
          <a:prstGeom prst="rect">
            <a:avLst/>
          </a:prstGeom>
        </p:spPr>
        <p:txBody>
          <a:bodyPr wrap="square" anchor="ctr">
            <a:spAutoFit/>
          </a:bodyPr>
          <a:lstStyle/>
          <a:p>
            <a:pPr marL="742950" lvl="1" indent="-285750"/>
            <a:r>
              <a:rPr lang="en-US" sz="2600" dirty="0" smtClean="0">
                <a:solidFill>
                  <a:srgbClr val="FFE292"/>
                </a:solidFill>
              </a:rPr>
              <a:t>rigid object, fixed pose, varying lighting</a:t>
            </a:r>
            <a:endParaRPr lang="en-US" sz="2600" dirty="0">
              <a:solidFill>
                <a:srgbClr val="FFE29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Photometric Stereo with Constrained Light</a:t>
            </a:r>
            <a:endParaRPr lang="en-US" dirty="0"/>
          </a:p>
        </p:txBody>
      </p:sp>
      <p:grpSp>
        <p:nvGrpSpPr>
          <p:cNvPr id="3" name="Group 40"/>
          <p:cNvGrpSpPr/>
          <p:nvPr/>
        </p:nvGrpSpPr>
        <p:grpSpPr>
          <a:xfrm>
            <a:off x="306257" y="1467093"/>
            <a:ext cx="3495572" cy="2260169"/>
            <a:chOff x="616724" y="1740225"/>
            <a:chExt cx="2949455" cy="1750421"/>
          </a:xfrm>
        </p:grpSpPr>
        <p:grpSp>
          <p:nvGrpSpPr>
            <p:cNvPr id="4" name="Group 16"/>
            <p:cNvGrpSpPr/>
            <p:nvPr/>
          </p:nvGrpSpPr>
          <p:grpSpPr>
            <a:xfrm>
              <a:off x="616724" y="1740225"/>
              <a:ext cx="2949455" cy="1473973"/>
              <a:chOff x="1258665" y="1625600"/>
              <a:chExt cx="6907067" cy="3298824"/>
            </a:xfrm>
          </p:grpSpPr>
          <p:grpSp>
            <p:nvGrpSpPr>
              <p:cNvPr id="14" name="Group 20"/>
              <p:cNvGrpSpPr/>
              <p:nvPr/>
            </p:nvGrpSpPr>
            <p:grpSpPr>
              <a:xfrm>
                <a:off x="1258665" y="1625600"/>
                <a:ext cx="6902674" cy="3298824"/>
                <a:chOff x="1258665" y="1625600"/>
                <a:chExt cx="6902673" cy="3298825"/>
              </a:xfrm>
            </p:grpSpPr>
            <p:sp>
              <p:nvSpPr>
                <p:cNvPr id="5" name="Left Bracket 4"/>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 name="Right Bracket 5"/>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7" name="Straight Connector 6"/>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6" name="Picture 15"/>
              <p:cNvPicPr>
                <a:picLocks/>
              </p:cNvPicPr>
              <p:nvPr/>
            </p:nvPicPr>
            <p:blipFill>
              <a:blip r:embed="rId3">
                <a:clrChange>
                  <a:clrFrom>
                    <a:srgbClr val="FFFFFF"/>
                  </a:clrFrom>
                  <a:clrTo>
                    <a:srgbClr val="FFFFFF">
                      <a:alpha val="0"/>
                    </a:srgbClr>
                  </a:clrTo>
                </a:clrChange>
                <a:lum bright="4000"/>
              </a:blip>
              <a:stretch>
                <a:fillRect/>
              </a:stretch>
            </p:blipFill>
            <p:spPr>
              <a:xfrm>
                <a:off x="1262013" y="2695539"/>
                <a:ext cx="6903719" cy="1054926"/>
              </a:xfrm>
              <a:prstGeom prst="rect">
                <a:avLst/>
              </a:prstGeom>
            </p:spPr>
          </p:pic>
        </p:grpSp>
        <p:sp>
          <p:nvSpPr>
            <p:cNvPr id="18" name="TextBox 17"/>
            <p:cNvSpPr txBox="1">
              <a:spLocks noChangeArrowheads="1"/>
            </p:cNvSpPr>
            <p:nvPr/>
          </p:nvSpPr>
          <p:spPr bwMode="auto">
            <a:xfrm>
              <a:off x="1097499" y="3180775"/>
              <a:ext cx="2046085" cy="309871"/>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grpSp>
        <p:nvGrpSpPr>
          <p:cNvPr id="15" name="Group 30"/>
          <p:cNvGrpSpPr/>
          <p:nvPr/>
        </p:nvGrpSpPr>
        <p:grpSpPr>
          <a:xfrm>
            <a:off x="3868665" y="1467092"/>
            <a:ext cx="5003117" cy="1890563"/>
            <a:chOff x="3868665" y="1467092"/>
            <a:chExt cx="5003117" cy="1890563"/>
          </a:xfrm>
        </p:grpSpPr>
        <p:sp>
          <p:nvSpPr>
            <p:cNvPr id="19" name="TextBox 18"/>
            <p:cNvSpPr txBox="1">
              <a:spLocks noChangeArrowheads="1"/>
            </p:cNvSpPr>
            <p:nvPr/>
          </p:nvSpPr>
          <p:spPr bwMode="auto">
            <a:xfrm>
              <a:off x="3868665" y="2046675"/>
              <a:ext cx="675974" cy="646331"/>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E292"/>
                  </a:solidFill>
                </a:rPr>
                <a:t>=</a:t>
              </a:r>
              <a:endParaRPr lang="en-US" sz="3600" dirty="0">
                <a:solidFill>
                  <a:srgbClr val="FFE292"/>
                </a:solidFill>
              </a:endParaRPr>
            </a:p>
          </p:txBody>
        </p:sp>
        <p:grpSp>
          <p:nvGrpSpPr>
            <p:cNvPr id="17" name="Group 39"/>
            <p:cNvGrpSpPr/>
            <p:nvPr/>
          </p:nvGrpSpPr>
          <p:grpSpPr>
            <a:xfrm>
              <a:off x="4325942" y="1467095"/>
              <a:ext cx="1392798" cy="1890560"/>
              <a:chOff x="4359116" y="1740227"/>
              <a:chExt cx="1022815" cy="1361268"/>
            </a:xfrm>
          </p:grpSpPr>
          <p:sp>
            <p:nvSpPr>
              <p:cNvPr id="23" name="Left Bracket 22"/>
              <p:cNvSpPr/>
              <p:nvPr/>
            </p:nvSpPr>
            <p:spPr>
              <a:xfrm>
                <a:off x="4359116" y="1740227"/>
                <a:ext cx="149059" cy="1361268"/>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Right Bracket 23"/>
              <p:cNvSpPr/>
              <p:nvPr/>
            </p:nvSpPr>
            <p:spPr>
              <a:xfrm>
                <a:off x="5132468" y="1740227"/>
                <a:ext cx="249463" cy="1361268"/>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20" name="Group 38"/>
            <p:cNvGrpSpPr/>
            <p:nvPr/>
          </p:nvGrpSpPr>
          <p:grpSpPr>
            <a:xfrm>
              <a:off x="5964904" y="1467092"/>
              <a:ext cx="2906878" cy="1225913"/>
              <a:chOff x="5779381" y="1538437"/>
              <a:chExt cx="2906878" cy="1225913"/>
            </a:xfrm>
          </p:grpSpPr>
          <p:sp>
            <p:nvSpPr>
              <p:cNvPr id="33" name="Left Bracket 32"/>
              <p:cNvSpPr/>
              <p:nvPr/>
            </p:nvSpPr>
            <p:spPr>
              <a:xfrm>
                <a:off x="5779381" y="1538439"/>
                <a:ext cx="204046" cy="1225911"/>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Right Bracket 33"/>
              <p:cNvSpPr/>
              <p:nvPr/>
            </p:nvSpPr>
            <p:spPr>
              <a:xfrm>
                <a:off x="8502460" y="1538437"/>
                <a:ext cx="183799" cy="1225913"/>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5" name="TextBox 34"/>
              <p:cNvSpPr txBox="1"/>
              <p:nvPr/>
            </p:nvSpPr>
            <p:spPr>
              <a:xfrm>
                <a:off x="6500459" y="1691936"/>
                <a:ext cx="1205178" cy="584776"/>
              </a:xfrm>
              <a:prstGeom prst="rect">
                <a:avLst/>
              </a:prstGeom>
              <a:noFill/>
            </p:spPr>
            <p:txBody>
              <a:bodyPr wrap="none" rtlCol="0">
                <a:spAutoFit/>
              </a:bodyPr>
              <a:lstStyle/>
              <a:p>
                <a:r>
                  <a:rPr lang="en-US" sz="3200" dirty="0" smtClean="0">
                    <a:solidFill>
                      <a:srgbClr val="FFFFFF"/>
                    </a:solidFill>
                  </a:rPr>
                  <a:t>Shape</a:t>
                </a:r>
              </a:p>
            </p:txBody>
          </p:sp>
        </p:grpSp>
      </p:grpSp>
      <p:sp>
        <p:nvSpPr>
          <p:cNvPr id="30" name="TextBox 29"/>
          <p:cNvSpPr txBox="1"/>
          <p:nvPr/>
        </p:nvSpPr>
        <p:spPr>
          <a:xfrm>
            <a:off x="4407751" y="1825418"/>
            <a:ext cx="1571821" cy="1077218"/>
          </a:xfrm>
          <a:prstGeom prst="rect">
            <a:avLst/>
          </a:prstGeom>
          <a:noFill/>
        </p:spPr>
        <p:txBody>
          <a:bodyPr wrap="square" rtlCol="0">
            <a:spAutoFit/>
          </a:bodyPr>
          <a:lstStyle/>
          <a:p>
            <a:r>
              <a:rPr lang="en-US" sz="3200" dirty="0" smtClean="0">
                <a:solidFill>
                  <a:srgbClr val="FFFF00"/>
                </a:solidFill>
              </a:rPr>
              <a:t>Light</a:t>
            </a:r>
          </a:p>
          <a:p>
            <a:r>
              <a:rPr lang="en-US" sz="3200" dirty="0" err="1" smtClean="0">
                <a:solidFill>
                  <a:srgbClr val="FFFF00"/>
                </a:solidFill>
              </a:rPr>
              <a:t>Coeff</a:t>
            </a:r>
            <a:r>
              <a:rPr lang="en-US" sz="3200" dirty="0" smtClean="0">
                <a:solidFill>
                  <a:srgbClr val="FFFF00"/>
                </a:solidFill>
              </a:rPr>
              <a:t>. </a:t>
            </a:r>
          </a:p>
        </p:txBody>
      </p:sp>
      <p:sp>
        <p:nvSpPr>
          <p:cNvPr id="36" name="Rectangle 35"/>
          <p:cNvSpPr/>
          <p:nvPr/>
        </p:nvSpPr>
        <p:spPr>
          <a:xfrm>
            <a:off x="187570" y="5386937"/>
            <a:ext cx="8956430" cy="1200329"/>
          </a:xfrm>
          <a:prstGeom prst="rect">
            <a:avLst/>
          </a:prstGeom>
        </p:spPr>
        <p:txBody>
          <a:bodyPr wrap="square">
            <a:spAutoFit/>
          </a:bodyPr>
          <a:lstStyle/>
          <a:p>
            <a:endParaRPr lang="en-US" i="1" dirty="0" smtClean="0">
              <a:solidFill>
                <a:srgbClr val="FFFFFF"/>
              </a:solidFill>
            </a:endParaRPr>
          </a:p>
          <a:p>
            <a:r>
              <a:rPr lang="en-US" dirty="0" smtClean="0">
                <a:solidFill>
                  <a:srgbClr val="FFFFFF"/>
                </a:solidFill>
              </a:rPr>
              <a:t>Ikeuchi,81 , </a:t>
            </a:r>
            <a:r>
              <a:rPr lang="en-US" dirty="0" err="1" smtClean="0">
                <a:solidFill>
                  <a:srgbClr val="FFFFFF"/>
                </a:solidFill>
              </a:rPr>
              <a:t>Nayar</a:t>
            </a:r>
            <a:r>
              <a:rPr lang="en-US" dirty="0" smtClean="0">
                <a:solidFill>
                  <a:srgbClr val="FFFFFF"/>
                </a:solidFill>
              </a:rPr>
              <a:t>, 90, Hayakawa JOSA’94, </a:t>
            </a:r>
            <a:r>
              <a:rPr lang="en-US" dirty="0" err="1" smtClean="0">
                <a:solidFill>
                  <a:srgbClr val="FFFFFF"/>
                </a:solidFill>
              </a:rPr>
              <a:t>Barsky</a:t>
            </a:r>
            <a:r>
              <a:rPr lang="en-US" dirty="0" smtClean="0">
                <a:solidFill>
                  <a:srgbClr val="FFFFFF"/>
                </a:solidFill>
              </a:rPr>
              <a:t> and Petro, 03, </a:t>
            </a:r>
            <a:r>
              <a:rPr lang="en-US" dirty="0" err="1" smtClean="0">
                <a:solidFill>
                  <a:srgbClr val="FFFFFF"/>
                </a:solidFill>
              </a:rPr>
              <a:t>Hertzmann</a:t>
            </a:r>
            <a:r>
              <a:rPr lang="en-US" dirty="0" smtClean="0">
                <a:solidFill>
                  <a:srgbClr val="FFFFFF"/>
                </a:solidFill>
              </a:rPr>
              <a:t> and Seitz, 05 </a:t>
            </a:r>
          </a:p>
          <a:p>
            <a:r>
              <a:rPr lang="en-US" dirty="0" err="1" smtClean="0">
                <a:solidFill>
                  <a:srgbClr val="FFFFFF"/>
                </a:solidFill>
              </a:rPr>
              <a:t>Woodham</a:t>
            </a:r>
            <a:r>
              <a:rPr lang="en-US" dirty="0" smtClean="0">
                <a:solidFill>
                  <a:srgbClr val="FFFFFF"/>
                </a:solidFill>
              </a:rPr>
              <a:t>, Optical Eng.’80, JOSA’94</a:t>
            </a:r>
            <a:endParaRPr lang="en-US" dirty="0" smtClean="0">
              <a:solidFill>
                <a:srgbClr val="FFAA37"/>
              </a:solidFill>
            </a:endParaRPr>
          </a:p>
          <a:p>
            <a:endParaRPr lang="en-US" i="1" dirty="0" smtClean="0">
              <a:solidFill>
                <a:srgbClr val="FFFFFF"/>
              </a:solidFill>
            </a:endParaRPr>
          </a:p>
        </p:txBody>
      </p:sp>
      <p:sp>
        <p:nvSpPr>
          <p:cNvPr id="42" name="TextBox 41"/>
          <p:cNvSpPr txBox="1">
            <a:spLocks noChangeArrowheads="1"/>
          </p:cNvSpPr>
          <p:nvPr/>
        </p:nvSpPr>
        <p:spPr bwMode="auto">
          <a:xfrm>
            <a:off x="3744016" y="1267040"/>
            <a:ext cx="336918" cy="954107"/>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E292"/>
                </a:solidFill>
              </a:rPr>
              <a:t>T</a:t>
            </a:r>
            <a:endParaRPr lang="en-US" sz="2800" dirty="0">
              <a:solidFill>
                <a:srgbClr val="FFE292"/>
              </a:solidFill>
            </a:endParaRPr>
          </a:p>
        </p:txBody>
      </p:sp>
      <p:sp>
        <p:nvSpPr>
          <p:cNvPr id="43" name="Rectangle 42"/>
          <p:cNvSpPr/>
          <p:nvPr/>
        </p:nvSpPr>
        <p:spPr>
          <a:xfrm>
            <a:off x="2319078" y="4047067"/>
            <a:ext cx="4177345" cy="584776"/>
          </a:xfrm>
          <a:prstGeom prst="rect">
            <a:avLst/>
          </a:prstGeom>
        </p:spPr>
        <p:txBody>
          <a:bodyPr wrap="none">
            <a:spAutoFit/>
          </a:bodyPr>
          <a:lstStyle/>
          <a:p>
            <a:pPr lvl="0"/>
            <a:r>
              <a:rPr lang="en-US" sz="3200" dirty="0" smtClean="0">
                <a:solidFill>
                  <a:srgbClr val="FFFFFF"/>
                </a:solidFill>
              </a:rPr>
              <a:t>Factorization using SVD</a:t>
            </a:r>
          </a:p>
        </p:txBody>
      </p:sp>
      <p:pic>
        <p:nvPicPr>
          <p:cNvPr id="45" name="Picture 4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376955" y="4631843"/>
            <a:ext cx="5207000" cy="52070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 with Arbitrary Light</a:t>
            </a:r>
            <a:endParaRPr lang="en-US" dirty="0"/>
          </a:p>
        </p:txBody>
      </p:sp>
      <p:grpSp>
        <p:nvGrpSpPr>
          <p:cNvPr id="3" name="Group 40"/>
          <p:cNvGrpSpPr/>
          <p:nvPr/>
        </p:nvGrpSpPr>
        <p:grpSpPr>
          <a:xfrm>
            <a:off x="306257" y="1467093"/>
            <a:ext cx="3495572" cy="2260169"/>
            <a:chOff x="616724" y="1740225"/>
            <a:chExt cx="2949455" cy="1750421"/>
          </a:xfrm>
        </p:grpSpPr>
        <p:grpSp>
          <p:nvGrpSpPr>
            <p:cNvPr id="4" name="Group 16"/>
            <p:cNvGrpSpPr/>
            <p:nvPr/>
          </p:nvGrpSpPr>
          <p:grpSpPr>
            <a:xfrm>
              <a:off x="616724" y="1740225"/>
              <a:ext cx="2949455" cy="1473973"/>
              <a:chOff x="1258665" y="1625600"/>
              <a:chExt cx="6907067" cy="3298824"/>
            </a:xfrm>
          </p:grpSpPr>
          <p:grpSp>
            <p:nvGrpSpPr>
              <p:cNvPr id="14" name="Group 20"/>
              <p:cNvGrpSpPr/>
              <p:nvPr/>
            </p:nvGrpSpPr>
            <p:grpSpPr>
              <a:xfrm>
                <a:off x="1258665" y="1625600"/>
                <a:ext cx="6902674" cy="3298824"/>
                <a:chOff x="1258665" y="1625600"/>
                <a:chExt cx="6902673" cy="3298825"/>
              </a:xfrm>
            </p:grpSpPr>
            <p:sp>
              <p:nvSpPr>
                <p:cNvPr id="5" name="Left Bracket 4"/>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 name="Right Bracket 5"/>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7" name="Straight Connector 6"/>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6" name="Picture 15"/>
              <p:cNvPicPr>
                <a:picLocks/>
              </p:cNvPicPr>
              <p:nvPr/>
            </p:nvPicPr>
            <p:blipFill>
              <a:blip r:embed="rId3">
                <a:clrChange>
                  <a:clrFrom>
                    <a:srgbClr val="FFFFFF"/>
                  </a:clrFrom>
                  <a:clrTo>
                    <a:srgbClr val="FFFFFF">
                      <a:alpha val="0"/>
                    </a:srgbClr>
                  </a:clrTo>
                </a:clrChange>
                <a:lum bright="4000"/>
              </a:blip>
              <a:stretch>
                <a:fillRect/>
              </a:stretch>
            </p:blipFill>
            <p:spPr>
              <a:xfrm>
                <a:off x="1262013" y="2695539"/>
                <a:ext cx="6903719" cy="1054926"/>
              </a:xfrm>
              <a:prstGeom prst="rect">
                <a:avLst/>
              </a:prstGeom>
            </p:spPr>
          </p:pic>
        </p:grpSp>
        <p:sp>
          <p:nvSpPr>
            <p:cNvPr id="18" name="TextBox 17"/>
            <p:cNvSpPr txBox="1">
              <a:spLocks noChangeArrowheads="1"/>
            </p:cNvSpPr>
            <p:nvPr/>
          </p:nvSpPr>
          <p:spPr bwMode="auto">
            <a:xfrm>
              <a:off x="1097499" y="3180775"/>
              <a:ext cx="2046085" cy="309871"/>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sp>
        <p:nvSpPr>
          <p:cNvPr id="19" name="TextBox 18"/>
          <p:cNvSpPr txBox="1">
            <a:spLocks noChangeArrowheads="1"/>
          </p:cNvSpPr>
          <p:nvPr/>
        </p:nvSpPr>
        <p:spPr bwMode="auto">
          <a:xfrm>
            <a:off x="3868665" y="2046675"/>
            <a:ext cx="675974" cy="646331"/>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E292"/>
                </a:solidFill>
              </a:rPr>
              <a:t>=</a:t>
            </a:r>
            <a:endParaRPr lang="en-US" sz="3600" dirty="0">
              <a:solidFill>
                <a:srgbClr val="FFE292"/>
              </a:solidFill>
            </a:endParaRPr>
          </a:p>
        </p:txBody>
      </p:sp>
      <p:grpSp>
        <p:nvGrpSpPr>
          <p:cNvPr id="15" name="Group 39"/>
          <p:cNvGrpSpPr/>
          <p:nvPr/>
        </p:nvGrpSpPr>
        <p:grpSpPr>
          <a:xfrm>
            <a:off x="4325942" y="1467095"/>
            <a:ext cx="1943261" cy="2256840"/>
            <a:chOff x="4359116" y="1740227"/>
            <a:chExt cx="1427053" cy="1625002"/>
          </a:xfrm>
        </p:grpSpPr>
        <p:sp>
          <p:nvSpPr>
            <p:cNvPr id="23" name="Left Bracket 22"/>
            <p:cNvSpPr/>
            <p:nvPr/>
          </p:nvSpPr>
          <p:spPr>
            <a:xfrm>
              <a:off x="4359116" y="1740227"/>
              <a:ext cx="149059" cy="1361268"/>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Right Bracket 23"/>
            <p:cNvSpPr/>
            <p:nvPr/>
          </p:nvSpPr>
          <p:spPr>
            <a:xfrm>
              <a:off x="5132468" y="1740227"/>
              <a:ext cx="249463" cy="1361268"/>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 name="TextBox 31"/>
            <p:cNvSpPr txBox="1"/>
            <p:nvPr/>
          </p:nvSpPr>
          <p:spPr>
            <a:xfrm>
              <a:off x="4419193" y="1998232"/>
              <a:ext cx="1154282" cy="775634"/>
            </a:xfrm>
            <a:prstGeom prst="rect">
              <a:avLst/>
            </a:prstGeom>
            <a:noFill/>
          </p:spPr>
          <p:txBody>
            <a:bodyPr wrap="square" rtlCol="0">
              <a:spAutoFit/>
            </a:bodyPr>
            <a:lstStyle/>
            <a:p>
              <a:r>
                <a:rPr lang="en-US" sz="3200" dirty="0" smtClean="0">
                  <a:solidFill>
                    <a:srgbClr val="FFFF00"/>
                  </a:solidFill>
                </a:rPr>
                <a:t>Light</a:t>
              </a:r>
            </a:p>
            <a:p>
              <a:r>
                <a:rPr lang="en-US" sz="3200" dirty="0" err="1" smtClean="0">
                  <a:solidFill>
                    <a:srgbClr val="FFFF00"/>
                  </a:solidFill>
                </a:rPr>
                <a:t>Coeff</a:t>
              </a:r>
              <a:r>
                <a:rPr lang="en-US" sz="3200" dirty="0" smtClean="0">
                  <a:solidFill>
                    <a:srgbClr val="FFFF00"/>
                  </a:solidFill>
                </a:rPr>
                <a:t>. </a:t>
              </a:r>
            </a:p>
          </p:txBody>
        </p:sp>
        <p:sp>
          <p:nvSpPr>
            <p:cNvPr id="37" name="TextBox 36"/>
            <p:cNvSpPr txBox="1">
              <a:spLocks noChangeArrowheads="1"/>
            </p:cNvSpPr>
            <p:nvPr/>
          </p:nvSpPr>
          <p:spPr bwMode="auto">
            <a:xfrm>
              <a:off x="4361622" y="3075190"/>
              <a:ext cx="1424547" cy="290039"/>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4</a:t>
              </a:r>
              <a:endParaRPr lang="en-US" sz="2000" dirty="0">
                <a:solidFill>
                  <a:srgbClr val="FFE292"/>
                </a:solidFill>
              </a:endParaRPr>
            </a:p>
          </p:txBody>
        </p:sp>
      </p:grpSp>
      <p:grpSp>
        <p:nvGrpSpPr>
          <p:cNvPr id="17" name="Group 38"/>
          <p:cNvGrpSpPr/>
          <p:nvPr/>
        </p:nvGrpSpPr>
        <p:grpSpPr>
          <a:xfrm>
            <a:off x="5964904" y="1467092"/>
            <a:ext cx="2906878" cy="1568949"/>
            <a:chOff x="5779381" y="1538437"/>
            <a:chExt cx="2906878" cy="1568949"/>
          </a:xfrm>
        </p:grpSpPr>
        <p:sp>
          <p:nvSpPr>
            <p:cNvPr id="33" name="Left Bracket 32"/>
            <p:cNvSpPr/>
            <p:nvPr/>
          </p:nvSpPr>
          <p:spPr>
            <a:xfrm>
              <a:off x="5779381" y="1538439"/>
              <a:ext cx="204046" cy="1225911"/>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Right Bracket 33"/>
            <p:cNvSpPr/>
            <p:nvPr/>
          </p:nvSpPr>
          <p:spPr>
            <a:xfrm>
              <a:off x="8502460" y="1538437"/>
              <a:ext cx="183799" cy="1225913"/>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8" name="TextBox 37"/>
            <p:cNvSpPr txBox="1">
              <a:spLocks noChangeArrowheads="1"/>
            </p:cNvSpPr>
            <p:nvPr/>
          </p:nvSpPr>
          <p:spPr bwMode="auto">
            <a:xfrm>
              <a:off x="6506502" y="2707276"/>
              <a:ext cx="2046085"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4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sp>
        <p:nvSpPr>
          <p:cNvPr id="42" name="Rectangle 41"/>
          <p:cNvSpPr/>
          <p:nvPr/>
        </p:nvSpPr>
        <p:spPr>
          <a:xfrm>
            <a:off x="187570" y="6013458"/>
            <a:ext cx="8956430" cy="646331"/>
          </a:xfrm>
          <a:prstGeom prst="rect">
            <a:avLst/>
          </a:prstGeom>
        </p:spPr>
        <p:txBody>
          <a:bodyPr wrap="square">
            <a:spAutoFit/>
          </a:bodyPr>
          <a:lstStyle/>
          <a:p>
            <a:r>
              <a:rPr lang="en-US" dirty="0" err="1" smtClean="0">
                <a:solidFill>
                  <a:srgbClr val="FFFFFF"/>
                </a:solidFill>
              </a:rPr>
              <a:t>Basri</a:t>
            </a:r>
            <a:r>
              <a:rPr lang="en-US" dirty="0" smtClean="0">
                <a:solidFill>
                  <a:srgbClr val="FFFFFF"/>
                </a:solidFill>
              </a:rPr>
              <a:t>, Jacobs and </a:t>
            </a:r>
            <a:r>
              <a:rPr lang="en-US" dirty="0" smtClean="0">
                <a:solidFill>
                  <a:srgbClr val="FFAA37"/>
                </a:solidFill>
              </a:rPr>
              <a:t>Kemelmacher, </a:t>
            </a:r>
            <a:r>
              <a:rPr lang="en-US" i="1" dirty="0" smtClean="0">
                <a:solidFill>
                  <a:srgbClr val="FFFFFF"/>
                </a:solidFill>
              </a:rPr>
              <a:t>Photometric Stereo with General Unknown Lighting, IJCV’07</a:t>
            </a:r>
          </a:p>
          <a:p>
            <a:endParaRPr lang="en-US" i="1" dirty="0" smtClean="0">
              <a:solidFill>
                <a:srgbClr val="FFFFFF"/>
              </a:solidFill>
            </a:endParaRPr>
          </a:p>
        </p:txBody>
      </p:sp>
      <p:pic>
        <p:nvPicPr>
          <p:cNvPr id="31" name="Picture 3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003902" y="2410319"/>
            <a:ext cx="592137" cy="296069"/>
          </a:xfrm>
          <a:prstGeom prst="rect">
            <a:avLst/>
          </a:prstGeom>
        </p:spPr>
      </p:pic>
      <p:pic>
        <p:nvPicPr>
          <p:cNvPr id="39" name="Picture 3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032444" y="2132340"/>
            <a:ext cx="592137" cy="326696"/>
          </a:xfrm>
          <a:prstGeom prst="rect">
            <a:avLst/>
          </a:prstGeom>
        </p:spPr>
      </p:pic>
      <p:pic>
        <p:nvPicPr>
          <p:cNvPr id="40" name="Picture 3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7032444" y="1830233"/>
            <a:ext cx="592137" cy="296069"/>
          </a:xfrm>
          <a:prstGeom prst="rect">
            <a:avLst/>
          </a:prstGeom>
        </p:spPr>
      </p:pic>
      <p:pic>
        <p:nvPicPr>
          <p:cNvPr id="41" name="Picture 40"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7194435" y="1514194"/>
            <a:ext cx="224604" cy="296069"/>
          </a:xfrm>
          <a:prstGeom prst="rect">
            <a:avLst/>
          </a:prstGeom>
        </p:spPr>
      </p:pic>
      <p:sp>
        <p:nvSpPr>
          <p:cNvPr id="35" name="TextBox 34"/>
          <p:cNvSpPr txBox="1">
            <a:spLocks noChangeArrowheads="1"/>
          </p:cNvSpPr>
          <p:nvPr/>
        </p:nvSpPr>
        <p:spPr bwMode="auto">
          <a:xfrm>
            <a:off x="3744016" y="1267040"/>
            <a:ext cx="336918" cy="954107"/>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E292"/>
                </a:solidFill>
              </a:rPr>
              <a:t>T</a:t>
            </a:r>
            <a:endParaRPr lang="en-US" sz="2800" dirty="0">
              <a:solidFill>
                <a:srgbClr val="FFE292"/>
              </a:solidFill>
            </a:endParaRPr>
          </a:p>
        </p:txBody>
      </p:sp>
      <p:sp>
        <p:nvSpPr>
          <p:cNvPr id="43" name="Rectangle 42"/>
          <p:cNvSpPr/>
          <p:nvPr/>
        </p:nvSpPr>
        <p:spPr>
          <a:xfrm>
            <a:off x="453863" y="4047067"/>
            <a:ext cx="7661272" cy="1077218"/>
          </a:xfrm>
          <a:prstGeom prst="rect">
            <a:avLst/>
          </a:prstGeom>
        </p:spPr>
        <p:txBody>
          <a:bodyPr wrap="none">
            <a:spAutoFit/>
          </a:bodyPr>
          <a:lstStyle/>
          <a:p>
            <a:pPr lvl="0"/>
            <a:r>
              <a:rPr lang="en-US" sz="3200" dirty="0" smtClean="0">
                <a:solidFill>
                  <a:srgbClr val="FFFFFF"/>
                </a:solidFill>
              </a:rPr>
              <a:t>Using spherical harmonics representation for </a:t>
            </a:r>
          </a:p>
          <a:p>
            <a:pPr lvl="0"/>
            <a:r>
              <a:rPr lang="en-US" sz="3200" dirty="0" smtClean="0">
                <a:solidFill>
                  <a:srgbClr val="FFFFFF"/>
                </a:solidFill>
              </a:rPr>
              <a:t>shape (surface </a:t>
            </a:r>
            <a:r>
              <a:rPr lang="en-US" sz="3200" dirty="0" err="1" smtClean="0">
                <a:solidFill>
                  <a:srgbClr val="FFFFFF"/>
                </a:solidFill>
              </a:rPr>
              <a:t>normals</a:t>
            </a:r>
            <a:r>
              <a:rPr lang="en-US" sz="3200" dirty="0" smtClean="0">
                <a:solidFill>
                  <a:srgbClr val="FFFFFF"/>
                </a:solidFill>
              </a:rPr>
              <a:t>) and lighting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 with Arbitrary Light</a:t>
            </a:r>
            <a:endParaRPr lang="en-US" dirty="0"/>
          </a:p>
        </p:txBody>
      </p:sp>
      <p:grpSp>
        <p:nvGrpSpPr>
          <p:cNvPr id="3" name="Group 40"/>
          <p:cNvGrpSpPr/>
          <p:nvPr/>
        </p:nvGrpSpPr>
        <p:grpSpPr>
          <a:xfrm>
            <a:off x="306257" y="1467093"/>
            <a:ext cx="3495572" cy="2260169"/>
            <a:chOff x="616724" y="1740225"/>
            <a:chExt cx="2949455" cy="1750421"/>
          </a:xfrm>
        </p:grpSpPr>
        <p:grpSp>
          <p:nvGrpSpPr>
            <p:cNvPr id="4" name="Group 16"/>
            <p:cNvGrpSpPr/>
            <p:nvPr/>
          </p:nvGrpSpPr>
          <p:grpSpPr>
            <a:xfrm>
              <a:off x="616724" y="1740225"/>
              <a:ext cx="2949455" cy="1473973"/>
              <a:chOff x="1258665" y="1625600"/>
              <a:chExt cx="6907067" cy="3298824"/>
            </a:xfrm>
          </p:grpSpPr>
          <p:grpSp>
            <p:nvGrpSpPr>
              <p:cNvPr id="14" name="Group 20"/>
              <p:cNvGrpSpPr/>
              <p:nvPr/>
            </p:nvGrpSpPr>
            <p:grpSpPr>
              <a:xfrm>
                <a:off x="1258665" y="1625600"/>
                <a:ext cx="6902674" cy="3298824"/>
                <a:chOff x="1258665" y="1625600"/>
                <a:chExt cx="6902673" cy="3298825"/>
              </a:xfrm>
            </p:grpSpPr>
            <p:sp>
              <p:nvSpPr>
                <p:cNvPr id="5" name="Left Bracket 4"/>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 name="Right Bracket 5"/>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7" name="Straight Connector 6"/>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6" name="Picture 15"/>
              <p:cNvPicPr>
                <a:picLocks/>
              </p:cNvPicPr>
              <p:nvPr/>
            </p:nvPicPr>
            <p:blipFill>
              <a:blip r:embed="rId3">
                <a:clrChange>
                  <a:clrFrom>
                    <a:srgbClr val="FFFFFF"/>
                  </a:clrFrom>
                  <a:clrTo>
                    <a:srgbClr val="FFFFFF">
                      <a:alpha val="0"/>
                    </a:srgbClr>
                  </a:clrTo>
                </a:clrChange>
                <a:lum bright="4000"/>
              </a:blip>
              <a:stretch>
                <a:fillRect/>
              </a:stretch>
            </p:blipFill>
            <p:spPr>
              <a:xfrm>
                <a:off x="1262013" y="2695539"/>
                <a:ext cx="6903719" cy="1054926"/>
              </a:xfrm>
              <a:prstGeom prst="rect">
                <a:avLst/>
              </a:prstGeom>
            </p:spPr>
          </p:pic>
        </p:grpSp>
        <p:sp>
          <p:nvSpPr>
            <p:cNvPr id="18" name="TextBox 17"/>
            <p:cNvSpPr txBox="1">
              <a:spLocks noChangeArrowheads="1"/>
            </p:cNvSpPr>
            <p:nvPr/>
          </p:nvSpPr>
          <p:spPr bwMode="auto">
            <a:xfrm>
              <a:off x="1097499" y="3180775"/>
              <a:ext cx="2046085" cy="309871"/>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sp>
        <p:nvSpPr>
          <p:cNvPr id="19" name="TextBox 18"/>
          <p:cNvSpPr txBox="1">
            <a:spLocks noChangeArrowheads="1"/>
          </p:cNvSpPr>
          <p:nvPr/>
        </p:nvSpPr>
        <p:spPr bwMode="auto">
          <a:xfrm>
            <a:off x="3868665" y="2046675"/>
            <a:ext cx="675974" cy="646331"/>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E292"/>
                </a:solidFill>
              </a:rPr>
              <a:t>=</a:t>
            </a:r>
            <a:endParaRPr lang="en-US" sz="3600" dirty="0">
              <a:solidFill>
                <a:srgbClr val="FFE292"/>
              </a:solidFill>
            </a:endParaRPr>
          </a:p>
        </p:txBody>
      </p:sp>
      <p:grpSp>
        <p:nvGrpSpPr>
          <p:cNvPr id="15" name="Group 39"/>
          <p:cNvGrpSpPr/>
          <p:nvPr/>
        </p:nvGrpSpPr>
        <p:grpSpPr>
          <a:xfrm>
            <a:off x="4325942" y="1467095"/>
            <a:ext cx="1943261" cy="2256840"/>
            <a:chOff x="4359116" y="1740227"/>
            <a:chExt cx="1427053" cy="1625002"/>
          </a:xfrm>
        </p:grpSpPr>
        <p:sp>
          <p:nvSpPr>
            <p:cNvPr id="23" name="Left Bracket 22"/>
            <p:cNvSpPr/>
            <p:nvPr/>
          </p:nvSpPr>
          <p:spPr>
            <a:xfrm>
              <a:off x="4359116" y="1740227"/>
              <a:ext cx="149059" cy="1361268"/>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Right Bracket 23"/>
            <p:cNvSpPr/>
            <p:nvPr/>
          </p:nvSpPr>
          <p:spPr>
            <a:xfrm>
              <a:off x="5132468" y="1740227"/>
              <a:ext cx="249463" cy="1361268"/>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 name="TextBox 31"/>
            <p:cNvSpPr txBox="1"/>
            <p:nvPr/>
          </p:nvSpPr>
          <p:spPr>
            <a:xfrm>
              <a:off x="4419193" y="1998232"/>
              <a:ext cx="1154282" cy="775634"/>
            </a:xfrm>
            <a:prstGeom prst="rect">
              <a:avLst/>
            </a:prstGeom>
            <a:noFill/>
          </p:spPr>
          <p:txBody>
            <a:bodyPr wrap="square" rtlCol="0">
              <a:spAutoFit/>
            </a:bodyPr>
            <a:lstStyle/>
            <a:p>
              <a:r>
                <a:rPr lang="en-US" sz="3200" dirty="0" smtClean="0">
                  <a:solidFill>
                    <a:srgbClr val="FFFF00"/>
                  </a:solidFill>
                </a:rPr>
                <a:t>Light</a:t>
              </a:r>
            </a:p>
            <a:p>
              <a:r>
                <a:rPr lang="en-US" sz="3200" dirty="0" err="1" smtClean="0">
                  <a:solidFill>
                    <a:srgbClr val="FFFF00"/>
                  </a:solidFill>
                </a:rPr>
                <a:t>Coeff</a:t>
              </a:r>
              <a:r>
                <a:rPr lang="en-US" sz="3200" dirty="0" smtClean="0">
                  <a:solidFill>
                    <a:srgbClr val="FFFF00"/>
                  </a:solidFill>
                </a:rPr>
                <a:t>. </a:t>
              </a:r>
            </a:p>
          </p:txBody>
        </p:sp>
        <p:sp>
          <p:nvSpPr>
            <p:cNvPr id="37" name="TextBox 36"/>
            <p:cNvSpPr txBox="1">
              <a:spLocks noChangeArrowheads="1"/>
            </p:cNvSpPr>
            <p:nvPr/>
          </p:nvSpPr>
          <p:spPr bwMode="auto">
            <a:xfrm>
              <a:off x="4361622" y="3075190"/>
              <a:ext cx="1424547" cy="290039"/>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4</a:t>
              </a:r>
              <a:endParaRPr lang="en-US" sz="2000" dirty="0">
                <a:solidFill>
                  <a:srgbClr val="FFE292"/>
                </a:solidFill>
              </a:endParaRPr>
            </a:p>
          </p:txBody>
        </p:sp>
      </p:grpSp>
      <p:grpSp>
        <p:nvGrpSpPr>
          <p:cNvPr id="17" name="Group 38"/>
          <p:cNvGrpSpPr/>
          <p:nvPr/>
        </p:nvGrpSpPr>
        <p:grpSpPr>
          <a:xfrm>
            <a:off x="5964904" y="1467092"/>
            <a:ext cx="2906878" cy="1568949"/>
            <a:chOff x="5779381" y="1538437"/>
            <a:chExt cx="2906878" cy="1568949"/>
          </a:xfrm>
        </p:grpSpPr>
        <p:sp>
          <p:nvSpPr>
            <p:cNvPr id="33" name="Left Bracket 32"/>
            <p:cNvSpPr/>
            <p:nvPr/>
          </p:nvSpPr>
          <p:spPr>
            <a:xfrm>
              <a:off x="5779381" y="1538439"/>
              <a:ext cx="204046" cy="1225911"/>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Right Bracket 33"/>
            <p:cNvSpPr/>
            <p:nvPr/>
          </p:nvSpPr>
          <p:spPr>
            <a:xfrm>
              <a:off x="8502460" y="1538437"/>
              <a:ext cx="183799" cy="1225913"/>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8" name="TextBox 37"/>
            <p:cNvSpPr txBox="1">
              <a:spLocks noChangeArrowheads="1"/>
            </p:cNvSpPr>
            <p:nvPr/>
          </p:nvSpPr>
          <p:spPr bwMode="auto">
            <a:xfrm>
              <a:off x="6506502" y="2707276"/>
              <a:ext cx="2046085"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4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pic>
        <p:nvPicPr>
          <p:cNvPr id="31" name="Picture 3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003902" y="2410319"/>
            <a:ext cx="592137" cy="296069"/>
          </a:xfrm>
          <a:prstGeom prst="rect">
            <a:avLst/>
          </a:prstGeom>
        </p:spPr>
      </p:pic>
      <p:pic>
        <p:nvPicPr>
          <p:cNvPr id="39" name="Picture 3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032444" y="2132340"/>
            <a:ext cx="592137" cy="326696"/>
          </a:xfrm>
          <a:prstGeom prst="rect">
            <a:avLst/>
          </a:prstGeom>
        </p:spPr>
      </p:pic>
      <p:pic>
        <p:nvPicPr>
          <p:cNvPr id="40" name="Picture 3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7032444" y="1830233"/>
            <a:ext cx="592137" cy="296069"/>
          </a:xfrm>
          <a:prstGeom prst="rect">
            <a:avLst/>
          </a:prstGeom>
        </p:spPr>
      </p:pic>
      <p:pic>
        <p:nvPicPr>
          <p:cNvPr id="41" name="Picture 40"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7194435" y="1514194"/>
            <a:ext cx="224604" cy="296069"/>
          </a:xfrm>
          <a:prstGeom prst="rect">
            <a:avLst/>
          </a:prstGeom>
        </p:spPr>
      </p:pic>
      <p:sp>
        <p:nvSpPr>
          <p:cNvPr id="35" name="TextBox 34"/>
          <p:cNvSpPr txBox="1">
            <a:spLocks noChangeArrowheads="1"/>
          </p:cNvSpPr>
          <p:nvPr/>
        </p:nvSpPr>
        <p:spPr bwMode="auto">
          <a:xfrm>
            <a:off x="3744016" y="1267040"/>
            <a:ext cx="336918" cy="954107"/>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E292"/>
                </a:solidFill>
              </a:rPr>
              <a:t>T</a:t>
            </a:r>
            <a:endParaRPr lang="en-US" sz="2800" dirty="0">
              <a:solidFill>
                <a:srgbClr val="FFE292"/>
              </a:solidFill>
            </a:endParaRPr>
          </a:p>
        </p:txBody>
      </p:sp>
      <p:sp>
        <p:nvSpPr>
          <p:cNvPr id="43" name="Rectangle 42"/>
          <p:cNvSpPr/>
          <p:nvPr/>
        </p:nvSpPr>
        <p:spPr>
          <a:xfrm>
            <a:off x="453863" y="4047067"/>
            <a:ext cx="4380526" cy="892552"/>
          </a:xfrm>
          <a:prstGeom prst="rect">
            <a:avLst/>
          </a:prstGeom>
        </p:spPr>
        <p:txBody>
          <a:bodyPr wrap="none">
            <a:spAutoFit/>
          </a:bodyPr>
          <a:lstStyle/>
          <a:p>
            <a:pPr lvl="0"/>
            <a:r>
              <a:rPr lang="en-US" sz="3200" dirty="0" smtClean="0">
                <a:solidFill>
                  <a:srgbClr val="FFFFFF"/>
                </a:solidFill>
              </a:rPr>
              <a:t>Solving for 4x4 ambiguity</a:t>
            </a:r>
          </a:p>
          <a:p>
            <a:pPr lvl="0"/>
            <a:r>
              <a:rPr lang="en-US" sz="2000" dirty="0" smtClean="0">
                <a:solidFill>
                  <a:srgbClr val="FFFFFF"/>
                </a:solidFill>
              </a:rPr>
              <a:t>Up to Lorenz transformation (6dof) </a:t>
            </a:r>
          </a:p>
        </p:txBody>
      </p:sp>
      <p:cxnSp>
        <p:nvCxnSpPr>
          <p:cNvPr id="44" name="Straight Arrow Connector 43"/>
          <p:cNvCxnSpPr/>
          <p:nvPr/>
        </p:nvCxnSpPr>
        <p:spPr>
          <a:xfrm rot="5400000" flipH="1" flipV="1">
            <a:off x="4407265" y="2874074"/>
            <a:ext cx="1896530" cy="1025189"/>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52" name="Picture 51" descr="latex-image-1.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6054388" y="4679939"/>
            <a:ext cx="1892300" cy="495300"/>
          </a:xfrm>
          <a:prstGeom prst="rect">
            <a:avLst/>
          </a:prstGeom>
        </p:spPr>
      </p:pic>
      <p:pic>
        <p:nvPicPr>
          <p:cNvPr id="53" name="Picture 52" descr="latex-image-1.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5683525" y="5335574"/>
            <a:ext cx="2947987" cy="355295"/>
          </a:xfrm>
          <a:prstGeom prst="rect">
            <a:avLst/>
          </a:prstGeom>
        </p:spPr>
      </p:pic>
      <p:sp>
        <p:nvSpPr>
          <p:cNvPr id="54" name="Rectangle 53"/>
          <p:cNvSpPr/>
          <p:nvPr/>
        </p:nvSpPr>
        <p:spPr>
          <a:xfrm>
            <a:off x="187570" y="6013458"/>
            <a:ext cx="8956430" cy="646331"/>
          </a:xfrm>
          <a:prstGeom prst="rect">
            <a:avLst/>
          </a:prstGeom>
        </p:spPr>
        <p:txBody>
          <a:bodyPr wrap="square">
            <a:spAutoFit/>
          </a:bodyPr>
          <a:lstStyle/>
          <a:p>
            <a:r>
              <a:rPr lang="en-US" dirty="0" err="1" smtClean="0">
                <a:solidFill>
                  <a:srgbClr val="FFFFFF"/>
                </a:solidFill>
              </a:rPr>
              <a:t>Basri</a:t>
            </a:r>
            <a:r>
              <a:rPr lang="en-US" dirty="0" smtClean="0">
                <a:solidFill>
                  <a:srgbClr val="FFFFFF"/>
                </a:solidFill>
              </a:rPr>
              <a:t>, Jacobs and </a:t>
            </a:r>
            <a:r>
              <a:rPr lang="en-US" dirty="0" smtClean="0">
                <a:solidFill>
                  <a:srgbClr val="FFAA37"/>
                </a:solidFill>
              </a:rPr>
              <a:t>Kemelmacher, </a:t>
            </a:r>
            <a:r>
              <a:rPr lang="en-US" i="1" dirty="0" smtClean="0">
                <a:solidFill>
                  <a:srgbClr val="FFFFFF"/>
                </a:solidFill>
              </a:rPr>
              <a:t>Photometric Stereo with General Unknown Lighting, IJCV’07</a:t>
            </a:r>
          </a:p>
          <a:p>
            <a:endParaRPr lang="en-US" i="1" dirty="0" smtClean="0">
              <a:solidFill>
                <a:srgbClr val="FFFFFF"/>
              </a:solidFill>
            </a:endParaRPr>
          </a:p>
        </p:txBody>
      </p:sp>
      <p:pic>
        <p:nvPicPr>
          <p:cNvPr id="42" name="Picture 41" descr="latex-image-1.pdf"/>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5554132" y="3945192"/>
            <a:ext cx="3081015" cy="66755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 with Arbitrary Light</a:t>
            </a:r>
            <a:endParaRPr lang="en-US" dirty="0"/>
          </a:p>
        </p:txBody>
      </p:sp>
      <p:grpSp>
        <p:nvGrpSpPr>
          <p:cNvPr id="3" name="Group 40"/>
          <p:cNvGrpSpPr/>
          <p:nvPr/>
        </p:nvGrpSpPr>
        <p:grpSpPr>
          <a:xfrm>
            <a:off x="306257" y="1467093"/>
            <a:ext cx="3495572" cy="2260169"/>
            <a:chOff x="616724" y="1740225"/>
            <a:chExt cx="2949455" cy="1750421"/>
          </a:xfrm>
        </p:grpSpPr>
        <p:grpSp>
          <p:nvGrpSpPr>
            <p:cNvPr id="4" name="Group 16"/>
            <p:cNvGrpSpPr/>
            <p:nvPr/>
          </p:nvGrpSpPr>
          <p:grpSpPr>
            <a:xfrm>
              <a:off x="616724" y="1740225"/>
              <a:ext cx="2949455" cy="1473973"/>
              <a:chOff x="1258665" y="1625600"/>
              <a:chExt cx="6907067" cy="3298824"/>
            </a:xfrm>
          </p:grpSpPr>
          <p:grpSp>
            <p:nvGrpSpPr>
              <p:cNvPr id="14" name="Group 20"/>
              <p:cNvGrpSpPr/>
              <p:nvPr/>
            </p:nvGrpSpPr>
            <p:grpSpPr>
              <a:xfrm>
                <a:off x="1258665" y="1625600"/>
                <a:ext cx="6902674" cy="3298824"/>
                <a:chOff x="1258665" y="1625600"/>
                <a:chExt cx="6902673" cy="3298825"/>
              </a:xfrm>
            </p:grpSpPr>
            <p:sp>
              <p:nvSpPr>
                <p:cNvPr id="5" name="Left Bracket 4"/>
                <p:cNvSpPr/>
                <p:nvPr/>
              </p:nvSpPr>
              <p:spPr>
                <a:xfrm>
                  <a:off x="1258665" y="1625600"/>
                  <a:ext cx="477838" cy="3298825"/>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 name="Right Bracket 5"/>
                <p:cNvSpPr/>
                <p:nvPr/>
              </p:nvSpPr>
              <p:spPr>
                <a:xfrm>
                  <a:off x="7646988" y="1625600"/>
                  <a:ext cx="514350" cy="3298825"/>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7" name="Straight Connector 6"/>
                <p:cNvCxnSpPr/>
                <p:nvPr/>
              </p:nvCxnSpPr>
              <p:spPr>
                <a:xfrm rot="16200000" flipH="1">
                  <a:off x="16748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99561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110456"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2053431" y="3255169"/>
                  <a:ext cx="3298825" cy="39688"/>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393858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4881562"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H="1">
                  <a:off x="5824537" y="3255963"/>
                  <a:ext cx="3298825" cy="38100"/>
                </a:xfrm>
                <a:prstGeom prst="line">
                  <a:avLst/>
                </a:prstGeom>
                <a:ln w="47625" cap="flat" cmpd="sng" algn="ctr">
                  <a:solidFill>
                    <a:srgbClr val="FFE29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6" name="Picture 15"/>
              <p:cNvPicPr>
                <a:picLocks/>
              </p:cNvPicPr>
              <p:nvPr/>
            </p:nvPicPr>
            <p:blipFill>
              <a:blip r:embed="rId3">
                <a:clrChange>
                  <a:clrFrom>
                    <a:srgbClr val="FFFFFF"/>
                  </a:clrFrom>
                  <a:clrTo>
                    <a:srgbClr val="FFFFFF">
                      <a:alpha val="0"/>
                    </a:srgbClr>
                  </a:clrTo>
                </a:clrChange>
                <a:lum bright="4000"/>
              </a:blip>
              <a:stretch>
                <a:fillRect/>
              </a:stretch>
            </p:blipFill>
            <p:spPr>
              <a:xfrm>
                <a:off x="1262013" y="2695539"/>
                <a:ext cx="6903719" cy="1054926"/>
              </a:xfrm>
              <a:prstGeom prst="rect">
                <a:avLst/>
              </a:prstGeom>
            </p:spPr>
          </p:pic>
        </p:grpSp>
        <p:sp>
          <p:nvSpPr>
            <p:cNvPr id="18" name="TextBox 17"/>
            <p:cNvSpPr txBox="1">
              <a:spLocks noChangeArrowheads="1"/>
            </p:cNvSpPr>
            <p:nvPr/>
          </p:nvSpPr>
          <p:spPr bwMode="auto">
            <a:xfrm>
              <a:off x="1097499" y="3180775"/>
              <a:ext cx="2046085" cy="309871"/>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sp>
        <p:nvSpPr>
          <p:cNvPr id="19" name="TextBox 18"/>
          <p:cNvSpPr txBox="1">
            <a:spLocks noChangeArrowheads="1"/>
          </p:cNvSpPr>
          <p:nvPr/>
        </p:nvSpPr>
        <p:spPr bwMode="auto">
          <a:xfrm>
            <a:off x="3868665" y="2046675"/>
            <a:ext cx="675974" cy="646331"/>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E292"/>
                </a:solidFill>
              </a:rPr>
              <a:t>=</a:t>
            </a:r>
            <a:endParaRPr lang="en-US" sz="3600" dirty="0">
              <a:solidFill>
                <a:srgbClr val="FFE292"/>
              </a:solidFill>
            </a:endParaRPr>
          </a:p>
        </p:txBody>
      </p:sp>
      <p:grpSp>
        <p:nvGrpSpPr>
          <p:cNvPr id="15" name="Group 39"/>
          <p:cNvGrpSpPr/>
          <p:nvPr/>
        </p:nvGrpSpPr>
        <p:grpSpPr>
          <a:xfrm>
            <a:off x="4325942" y="1467095"/>
            <a:ext cx="1943261" cy="2256840"/>
            <a:chOff x="4359116" y="1740227"/>
            <a:chExt cx="1427053" cy="1625002"/>
          </a:xfrm>
        </p:grpSpPr>
        <p:sp>
          <p:nvSpPr>
            <p:cNvPr id="23" name="Left Bracket 22"/>
            <p:cNvSpPr/>
            <p:nvPr/>
          </p:nvSpPr>
          <p:spPr>
            <a:xfrm>
              <a:off x="4359116" y="1740227"/>
              <a:ext cx="149059" cy="1361268"/>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Right Bracket 23"/>
            <p:cNvSpPr/>
            <p:nvPr/>
          </p:nvSpPr>
          <p:spPr>
            <a:xfrm>
              <a:off x="5132468" y="1740227"/>
              <a:ext cx="249463" cy="1361268"/>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 name="TextBox 31"/>
            <p:cNvSpPr txBox="1"/>
            <p:nvPr/>
          </p:nvSpPr>
          <p:spPr>
            <a:xfrm>
              <a:off x="4419193" y="1998232"/>
              <a:ext cx="1154282" cy="775634"/>
            </a:xfrm>
            <a:prstGeom prst="rect">
              <a:avLst/>
            </a:prstGeom>
            <a:noFill/>
          </p:spPr>
          <p:txBody>
            <a:bodyPr wrap="square" rtlCol="0">
              <a:spAutoFit/>
            </a:bodyPr>
            <a:lstStyle/>
            <a:p>
              <a:r>
                <a:rPr lang="en-US" sz="3200" dirty="0" smtClean="0">
                  <a:solidFill>
                    <a:srgbClr val="FFFF00"/>
                  </a:solidFill>
                </a:rPr>
                <a:t>Light</a:t>
              </a:r>
            </a:p>
            <a:p>
              <a:r>
                <a:rPr lang="en-US" sz="3200" dirty="0" err="1" smtClean="0">
                  <a:solidFill>
                    <a:srgbClr val="FFFF00"/>
                  </a:solidFill>
                </a:rPr>
                <a:t>Coeff</a:t>
              </a:r>
              <a:r>
                <a:rPr lang="en-US" sz="3200" dirty="0" smtClean="0">
                  <a:solidFill>
                    <a:srgbClr val="FFFF00"/>
                  </a:solidFill>
                </a:rPr>
                <a:t>. </a:t>
              </a:r>
            </a:p>
          </p:txBody>
        </p:sp>
        <p:sp>
          <p:nvSpPr>
            <p:cNvPr id="37" name="TextBox 36"/>
            <p:cNvSpPr txBox="1">
              <a:spLocks noChangeArrowheads="1"/>
            </p:cNvSpPr>
            <p:nvPr/>
          </p:nvSpPr>
          <p:spPr bwMode="auto">
            <a:xfrm>
              <a:off x="4361622" y="3075190"/>
              <a:ext cx="1424547" cy="290039"/>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#images </a:t>
              </a:r>
              <a:r>
                <a:rPr lang="en-US" sz="2000" dirty="0" err="1" smtClean="0">
                  <a:solidFill>
                    <a:srgbClr val="FFE292"/>
                  </a:solidFill>
                </a:rPr>
                <a:t>x</a:t>
              </a:r>
              <a:r>
                <a:rPr lang="en-US" sz="2000" dirty="0" smtClean="0">
                  <a:solidFill>
                    <a:srgbClr val="FFE292"/>
                  </a:solidFill>
                </a:rPr>
                <a:t> 4</a:t>
              </a:r>
              <a:endParaRPr lang="en-US" sz="2000" dirty="0">
                <a:solidFill>
                  <a:srgbClr val="FFE292"/>
                </a:solidFill>
              </a:endParaRPr>
            </a:p>
          </p:txBody>
        </p:sp>
      </p:grpSp>
      <p:grpSp>
        <p:nvGrpSpPr>
          <p:cNvPr id="17" name="Group 38"/>
          <p:cNvGrpSpPr/>
          <p:nvPr/>
        </p:nvGrpSpPr>
        <p:grpSpPr>
          <a:xfrm>
            <a:off x="5964904" y="1467092"/>
            <a:ext cx="2906878" cy="1568949"/>
            <a:chOff x="5779381" y="1538437"/>
            <a:chExt cx="2906878" cy="1568949"/>
          </a:xfrm>
        </p:grpSpPr>
        <p:sp>
          <p:nvSpPr>
            <p:cNvPr id="33" name="Left Bracket 32"/>
            <p:cNvSpPr/>
            <p:nvPr/>
          </p:nvSpPr>
          <p:spPr>
            <a:xfrm>
              <a:off x="5779381" y="1538439"/>
              <a:ext cx="204046" cy="1225911"/>
            </a:xfrm>
            <a:prstGeom prst="lef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Right Bracket 33"/>
            <p:cNvSpPr/>
            <p:nvPr/>
          </p:nvSpPr>
          <p:spPr>
            <a:xfrm>
              <a:off x="8502460" y="1538437"/>
              <a:ext cx="183799" cy="1225913"/>
            </a:xfrm>
            <a:prstGeom prst="rightBracket">
              <a:avLst/>
            </a:prstGeom>
            <a:ln w="12700"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8" name="TextBox 37"/>
            <p:cNvSpPr txBox="1">
              <a:spLocks noChangeArrowheads="1"/>
            </p:cNvSpPr>
            <p:nvPr/>
          </p:nvSpPr>
          <p:spPr bwMode="auto">
            <a:xfrm>
              <a:off x="6506502" y="2707276"/>
              <a:ext cx="2046085"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E292"/>
                  </a:solidFill>
                </a:rPr>
                <a:t>4 </a:t>
              </a:r>
              <a:r>
                <a:rPr lang="en-US" sz="2000" dirty="0" err="1" smtClean="0">
                  <a:solidFill>
                    <a:srgbClr val="FFE292"/>
                  </a:solidFill>
                </a:rPr>
                <a:t>x</a:t>
              </a:r>
              <a:r>
                <a:rPr lang="en-US" sz="2000" dirty="0" smtClean="0">
                  <a:solidFill>
                    <a:srgbClr val="FFE292"/>
                  </a:solidFill>
                </a:rPr>
                <a:t> #pixels </a:t>
              </a:r>
              <a:endParaRPr lang="en-US" sz="2000" dirty="0">
                <a:solidFill>
                  <a:srgbClr val="FFE292"/>
                </a:solidFill>
              </a:endParaRPr>
            </a:p>
          </p:txBody>
        </p:sp>
      </p:grpSp>
      <p:pic>
        <p:nvPicPr>
          <p:cNvPr id="31" name="Picture 3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003902" y="2410319"/>
            <a:ext cx="592137" cy="296069"/>
          </a:xfrm>
          <a:prstGeom prst="rect">
            <a:avLst/>
          </a:prstGeom>
        </p:spPr>
      </p:pic>
      <p:pic>
        <p:nvPicPr>
          <p:cNvPr id="39" name="Picture 3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032444" y="2132340"/>
            <a:ext cx="592137" cy="326696"/>
          </a:xfrm>
          <a:prstGeom prst="rect">
            <a:avLst/>
          </a:prstGeom>
        </p:spPr>
      </p:pic>
      <p:pic>
        <p:nvPicPr>
          <p:cNvPr id="40" name="Picture 3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7032444" y="1830233"/>
            <a:ext cx="592137" cy="296069"/>
          </a:xfrm>
          <a:prstGeom prst="rect">
            <a:avLst/>
          </a:prstGeom>
        </p:spPr>
      </p:pic>
      <p:pic>
        <p:nvPicPr>
          <p:cNvPr id="41" name="Picture 40"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7194435" y="1514194"/>
            <a:ext cx="224604" cy="296069"/>
          </a:xfrm>
          <a:prstGeom prst="rect">
            <a:avLst/>
          </a:prstGeom>
        </p:spPr>
      </p:pic>
      <p:sp>
        <p:nvSpPr>
          <p:cNvPr id="35" name="TextBox 34"/>
          <p:cNvSpPr txBox="1">
            <a:spLocks noChangeArrowheads="1"/>
          </p:cNvSpPr>
          <p:nvPr/>
        </p:nvSpPr>
        <p:spPr bwMode="auto">
          <a:xfrm>
            <a:off x="3744016" y="1267040"/>
            <a:ext cx="336918" cy="954107"/>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E292"/>
                </a:solidFill>
              </a:rPr>
              <a:t>T</a:t>
            </a:r>
            <a:endParaRPr lang="en-US" sz="2800" dirty="0">
              <a:solidFill>
                <a:srgbClr val="FFE292"/>
              </a:solidFill>
            </a:endParaRPr>
          </a:p>
        </p:txBody>
      </p:sp>
      <p:sp>
        <p:nvSpPr>
          <p:cNvPr id="43" name="Rectangle 42"/>
          <p:cNvSpPr/>
          <p:nvPr/>
        </p:nvSpPr>
        <p:spPr>
          <a:xfrm>
            <a:off x="453863" y="4148667"/>
            <a:ext cx="5245547" cy="1077218"/>
          </a:xfrm>
          <a:prstGeom prst="rect">
            <a:avLst/>
          </a:prstGeom>
        </p:spPr>
        <p:txBody>
          <a:bodyPr wrap="none">
            <a:spAutoFit/>
          </a:bodyPr>
          <a:lstStyle/>
          <a:p>
            <a:pPr lvl="0"/>
            <a:r>
              <a:rPr lang="en-US" sz="3200" dirty="0" smtClean="0">
                <a:solidFill>
                  <a:srgbClr val="FFFFFF"/>
                </a:solidFill>
              </a:rPr>
              <a:t>For faces use another person’s </a:t>
            </a:r>
          </a:p>
          <a:p>
            <a:pPr lvl="0"/>
            <a:r>
              <a:rPr lang="en-US" sz="3200" dirty="0" smtClean="0">
                <a:solidFill>
                  <a:srgbClr val="FFFFFF"/>
                </a:solidFill>
              </a:rPr>
              <a:t>face to solve the ambiguity </a:t>
            </a:r>
            <a:endParaRPr lang="en-US" sz="2000" dirty="0" smtClean="0">
              <a:solidFill>
                <a:srgbClr val="FFFFFF"/>
              </a:solidFill>
            </a:endParaRPr>
          </a:p>
        </p:txBody>
      </p:sp>
      <p:cxnSp>
        <p:nvCxnSpPr>
          <p:cNvPr id="44" name="Straight Arrow Connector 43"/>
          <p:cNvCxnSpPr/>
          <p:nvPr/>
        </p:nvCxnSpPr>
        <p:spPr>
          <a:xfrm rot="5400000" flipH="1" flipV="1">
            <a:off x="4407265" y="2874074"/>
            <a:ext cx="1896530" cy="1025189"/>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58498" y="6013458"/>
            <a:ext cx="8008163" cy="646331"/>
          </a:xfrm>
          <a:prstGeom prst="rect">
            <a:avLst/>
          </a:prstGeom>
        </p:spPr>
        <p:txBody>
          <a:bodyPr wrap="square">
            <a:spAutoFit/>
          </a:bodyPr>
          <a:lstStyle/>
          <a:p>
            <a:r>
              <a:rPr lang="en-US" dirty="0" smtClean="0">
                <a:solidFill>
                  <a:schemeClr val="accent6"/>
                </a:solidFill>
              </a:rPr>
              <a:t>Kemelmacher </a:t>
            </a:r>
            <a:r>
              <a:rPr lang="en-US" dirty="0" smtClean="0"/>
              <a:t>and Seitz, </a:t>
            </a:r>
            <a:r>
              <a:rPr lang="en-US" i="1" dirty="0" smtClean="0"/>
              <a:t>Face Reconstruction in the Wild, ICCV’11</a:t>
            </a:r>
          </a:p>
          <a:p>
            <a:endParaRPr lang="en-US" i="1" dirty="0" smtClean="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Estimation Result</a:t>
            </a:r>
            <a:endParaRPr lang="en-US" dirty="0"/>
          </a:p>
        </p:txBody>
      </p:sp>
      <p:sp>
        <p:nvSpPr>
          <p:cNvPr id="5" name="Rectangle 4"/>
          <p:cNvSpPr/>
          <p:nvPr/>
        </p:nvSpPr>
        <p:spPr>
          <a:xfrm>
            <a:off x="458498" y="6013458"/>
            <a:ext cx="8008163" cy="646331"/>
          </a:xfrm>
          <a:prstGeom prst="rect">
            <a:avLst/>
          </a:prstGeom>
        </p:spPr>
        <p:txBody>
          <a:bodyPr wrap="square">
            <a:spAutoFit/>
          </a:bodyPr>
          <a:lstStyle/>
          <a:p>
            <a:r>
              <a:rPr lang="en-US" dirty="0" smtClean="0">
                <a:solidFill>
                  <a:srgbClr val="FFAA37"/>
                </a:solidFill>
              </a:rPr>
              <a:t>Kemelmacher </a:t>
            </a:r>
            <a:r>
              <a:rPr lang="en-US" dirty="0" smtClean="0">
                <a:solidFill>
                  <a:prstClr val="white"/>
                </a:solidFill>
              </a:rPr>
              <a:t>and Seitz, </a:t>
            </a:r>
            <a:r>
              <a:rPr lang="en-US" i="1" dirty="0" smtClean="0">
                <a:solidFill>
                  <a:prstClr val="white"/>
                </a:solidFill>
              </a:rPr>
              <a:t>Face </a:t>
            </a:r>
            <a:r>
              <a:rPr lang="en-US" i="1" dirty="0" smtClean="0">
                <a:solidFill>
                  <a:srgbClr val="FFFFFF"/>
                </a:solidFill>
              </a:rPr>
              <a:t>Reconstruction in the Wild, ICCV’11</a:t>
            </a:r>
          </a:p>
          <a:p>
            <a:endParaRPr lang="en-US" i="1" dirty="0" smtClean="0">
              <a:solidFill>
                <a:srgbClr val="FFFFFF"/>
              </a:solidFill>
            </a:endParaRPr>
          </a:p>
        </p:txBody>
      </p:sp>
      <p:pic>
        <p:nvPicPr>
          <p:cNvPr id="7" name="Picture 6" descr="surf_1_neutralwarped.png"/>
          <p:cNvPicPr>
            <a:picLocks noChangeAspect="1"/>
          </p:cNvPicPr>
          <p:nvPr/>
        </p:nvPicPr>
        <p:blipFill>
          <a:blip r:embed="rId3">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6239" r="46335" b="16061"/>
          <a:stretch>
            <a:fillRect/>
          </a:stretch>
        </p:blipFill>
        <p:spPr>
          <a:xfrm>
            <a:off x="4966477" y="1800272"/>
            <a:ext cx="2517570" cy="2921679"/>
          </a:xfrm>
          <a:prstGeom prst="rect">
            <a:avLst/>
          </a:prstGeom>
        </p:spPr>
      </p:pic>
      <p:pic>
        <p:nvPicPr>
          <p:cNvPr id="8" name="Picture 7" descr="surf_1_neutralwarped_view.png"/>
          <p:cNvPicPr>
            <a:picLocks noChangeAspect="1"/>
          </p:cNvPicPr>
          <p:nvPr/>
        </p:nvPicPr>
        <p:blipFill>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764" t="13794" r="22342" b="10427"/>
          <a:stretch>
            <a:fillRect/>
          </a:stretch>
        </p:blipFill>
        <p:spPr>
          <a:xfrm>
            <a:off x="6607196" y="1800272"/>
            <a:ext cx="2732174" cy="3179934"/>
          </a:xfrm>
          <a:prstGeom prst="rect">
            <a:avLst/>
          </a:prstGeom>
        </p:spPr>
      </p:pic>
      <p:pic>
        <p:nvPicPr>
          <p:cNvPr id="9" name="Picture 8"/>
          <p:cNvPicPr>
            <a:picLocks noChangeAspect="1"/>
          </p:cNvPicPr>
          <p:nvPr/>
        </p:nvPicPr>
        <p:blipFill>
          <a:blip r:embed="rId5"/>
          <a:stretch>
            <a:fillRect/>
          </a:stretch>
        </p:blipFill>
        <p:spPr>
          <a:xfrm>
            <a:off x="-34562" y="1794876"/>
            <a:ext cx="5140033" cy="328538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Variation in faces captured in </a:t>
            </a:r>
            <a:r>
              <a:rPr lang="en-US" dirty="0" smtClean="0">
                <a:solidFill>
                  <a:srgbClr val="FFFF00"/>
                </a:solidFill>
              </a:rPr>
              <a:t>Internet </a:t>
            </a:r>
            <a:r>
              <a:rPr lang="en-US" dirty="0" smtClean="0"/>
              <a:t>photos</a:t>
            </a:r>
            <a:endParaRPr lang="en-US" dirty="0"/>
          </a:p>
        </p:txBody>
      </p:sp>
      <p:pic>
        <p:nvPicPr>
          <p:cNvPr id="4" name="Picture 3"/>
          <p:cNvPicPr>
            <a:picLocks noChangeAspect="1"/>
          </p:cNvPicPr>
          <p:nvPr/>
        </p:nvPicPr>
        <p:blipFill>
          <a:blip r:embed="rId3"/>
          <a:stretch>
            <a:fillRect/>
          </a:stretch>
        </p:blipFill>
        <p:spPr>
          <a:xfrm>
            <a:off x="-347652" y="849943"/>
            <a:ext cx="9871095" cy="630936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Shape Estimation Result</a:t>
            </a:r>
            <a:endParaRPr lang="en-US" dirty="0"/>
          </a:p>
        </p:txBody>
      </p:sp>
      <p:pic>
        <p:nvPicPr>
          <p:cNvPr id="5" name="Picture 4" descr="clinton_text.png"/>
          <p:cNvPicPr>
            <a:picLocks noChangeAspect="1"/>
          </p:cNvPicPr>
          <p:nvPr/>
        </p:nvPicPr>
        <p:blipFill>
          <a:blip r:embed="rId3">
            <a:clrChange>
              <a:clrFrom>
                <a:srgbClr val="FFFFFF"/>
              </a:clrFrom>
              <a:clrTo>
                <a:srgbClr val="FFFFFF">
                  <a:alpha val="0"/>
                </a:srgbClr>
              </a:clrTo>
            </a:clrChange>
          </a:blip>
          <a:stretch>
            <a:fillRect/>
          </a:stretch>
        </p:blipFill>
        <p:spPr>
          <a:xfrm>
            <a:off x="3757517" y="2167690"/>
            <a:ext cx="1598400" cy="2334407"/>
          </a:xfrm>
          <a:prstGeom prst="rect">
            <a:avLst/>
          </a:prstGeom>
        </p:spPr>
      </p:pic>
      <p:pic>
        <p:nvPicPr>
          <p:cNvPr id="6" name="Picture 5" descr="clinton_text2.png"/>
          <p:cNvPicPr>
            <a:picLocks noChangeAspect="1"/>
          </p:cNvPicPr>
          <p:nvPr/>
        </p:nvPicPr>
        <p:blipFill>
          <a:blip r:embed="rId4">
            <a:clrChange>
              <a:clrFrom>
                <a:srgbClr val="FFFFFF"/>
              </a:clrFrom>
              <a:clrTo>
                <a:srgbClr val="FFFFFF">
                  <a:alpha val="0"/>
                </a:srgbClr>
              </a:clrTo>
            </a:clrChange>
          </a:blip>
          <a:stretch>
            <a:fillRect/>
          </a:stretch>
        </p:blipFill>
        <p:spPr>
          <a:xfrm>
            <a:off x="5443370" y="2128393"/>
            <a:ext cx="1651000" cy="2413000"/>
          </a:xfrm>
          <a:prstGeom prst="rect">
            <a:avLst/>
          </a:prstGeom>
        </p:spPr>
      </p:pic>
      <p:pic>
        <p:nvPicPr>
          <p:cNvPr id="7" name="Picture 6" descr="clinton_text3.png"/>
          <p:cNvPicPr>
            <a:picLocks noChangeAspect="1"/>
          </p:cNvPicPr>
          <p:nvPr/>
        </p:nvPicPr>
        <p:blipFill>
          <a:blip r:embed="rId5">
            <a:clrChange>
              <a:clrFrom>
                <a:srgbClr val="FFFFFF"/>
              </a:clrFrom>
              <a:clrTo>
                <a:srgbClr val="FFFFFF">
                  <a:alpha val="0"/>
                </a:srgbClr>
              </a:clrTo>
            </a:clrChange>
          </a:blip>
          <a:stretch>
            <a:fillRect/>
          </a:stretch>
        </p:blipFill>
        <p:spPr>
          <a:xfrm>
            <a:off x="7181822" y="2185543"/>
            <a:ext cx="1689100" cy="2298700"/>
          </a:xfrm>
          <a:prstGeom prst="rect">
            <a:avLst/>
          </a:prstGeom>
        </p:spPr>
      </p:pic>
      <p:pic>
        <p:nvPicPr>
          <p:cNvPr id="9" name="Picture 8" descr="clinton_view1.png"/>
          <p:cNvPicPr>
            <a:picLocks noChangeAspect="1"/>
          </p:cNvPicPr>
          <p:nvPr/>
        </p:nvPicPr>
        <p:blipFill>
          <a:blip r:embed="rId6">
            <a:clrChange>
              <a:clrFrom>
                <a:srgbClr val="FFFFFF"/>
              </a:clrFrom>
              <a:clrTo>
                <a:srgbClr val="FFFFFF">
                  <a:alpha val="0"/>
                </a:srgbClr>
              </a:clrTo>
            </a:clrChange>
          </a:blip>
          <a:stretch>
            <a:fillRect/>
          </a:stretch>
        </p:blipFill>
        <p:spPr>
          <a:xfrm>
            <a:off x="457200" y="2169641"/>
            <a:ext cx="1621220" cy="2330505"/>
          </a:xfrm>
          <a:prstGeom prst="rect">
            <a:avLst/>
          </a:prstGeom>
        </p:spPr>
      </p:pic>
      <p:pic>
        <p:nvPicPr>
          <p:cNvPr id="10" name="Picture 9" descr="clinton_view0.png"/>
          <p:cNvPicPr>
            <a:picLocks noChangeAspect="1"/>
          </p:cNvPicPr>
          <p:nvPr/>
        </p:nvPicPr>
        <p:blipFill>
          <a:blip r:embed="rId7">
            <a:clrChange>
              <a:clrFrom>
                <a:srgbClr val="FFFFFF"/>
              </a:clrFrom>
              <a:clrTo>
                <a:srgbClr val="FFFFFF">
                  <a:alpha val="0"/>
                </a:srgbClr>
              </a:clrTo>
            </a:clrChange>
          </a:blip>
          <a:stretch>
            <a:fillRect/>
          </a:stretch>
        </p:blipFill>
        <p:spPr>
          <a:xfrm>
            <a:off x="2165873" y="2131541"/>
            <a:ext cx="1504191" cy="240670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Estimation Result</a:t>
            </a:r>
            <a:endParaRPr lang="en-US" dirty="0"/>
          </a:p>
        </p:txBody>
      </p:sp>
      <p:grpSp>
        <p:nvGrpSpPr>
          <p:cNvPr id="3" name="Group 2"/>
          <p:cNvGrpSpPr/>
          <p:nvPr/>
        </p:nvGrpSpPr>
        <p:grpSpPr>
          <a:xfrm>
            <a:off x="728174" y="1689102"/>
            <a:ext cx="7342643" cy="3885402"/>
            <a:chOff x="2106634" y="107134"/>
            <a:chExt cx="6358699" cy="3095248"/>
          </a:xfrm>
        </p:grpSpPr>
        <p:pic>
          <p:nvPicPr>
            <p:cNvPr id="4" name="Picture 3"/>
            <p:cNvPicPr>
              <a:picLocks noChangeAspect="1"/>
            </p:cNvPicPr>
            <p:nvPr/>
          </p:nvPicPr>
          <p:blipFill>
            <a:blip r:embed="rId2"/>
            <a:stretch>
              <a:fillRect/>
            </a:stretch>
          </p:blipFill>
          <p:spPr>
            <a:xfrm>
              <a:off x="7087199" y="1710937"/>
              <a:ext cx="1378134" cy="1481328"/>
            </a:xfrm>
            <a:prstGeom prst="rect">
              <a:avLst/>
            </a:prstGeom>
          </p:spPr>
        </p:pic>
        <p:pic>
          <p:nvPicPr>
            <p:cNvPr id="5" name="Picture 4" descr="hanks_view0.png"/>
            <p:cNvPicPr>
              <a:picLocks noChangeAspect="1"/>
            </p:cNvPicPr>
            <p:nvPr/>
          </p:nvPicPr>
          <p:blipFill>
            <a:blip r:embed="rId3">
              <a:clrChange>
                <a:clrFrom>
                  <a:srgbClr val="FFFFFF"/>
                </a:clrFrom>
                <a:clrTo>
                  <a:srgbClr val="FFFFFF">
                    <a:alpha val="0"/>
                  </a:srgbClr>
                </a:clrTo>
              </a:clrChange>
            </a:blip>
            <a:stretch>
              <a:fillRect/>
            </a:stretch>
          </p:blipFill>
          <p:spPr>
            <a:xfrm rot="588877">
              <a:off x="7256751" y="110089"/>
              <a:ext cx="1079233" cy="148132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856525" y="163442"/>
              <a:ext cx="1155644" cy="1353474"/>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2106634" y="107134"/>
              <a:ext cx="1381919" cy="1383531"/>
            </a:xfrm>
            <a:prstGeom prst="rect">
              <a:avLst/>
            </a:prstGeom>
          </p:spPr>
        </p:pic>
        <p:pic>
          <p:nvPicPr>
            <p:cNvPr id="8" name="Picture 7"/>
            <p:cNvPicPr>
              <a:picLocks noChangeAspect="1"/>
            </p:cNvPicPr>
            <p:nvPr/>
          </p:nvPicPr>
          <p:blipFill>
            <a:blip r:embed="rId6"/>
            <a:stretch>
              <a:fillRect/>
            </a:stretch>
          </p:blipFill>
          <p:spPr>
            <a:xfrm>
              <a:off x="2262454" y="1618088"/>
              <a:ext cx="1540583" cy="1572649"/>
            </a:xfrm>
            <a:prstGeom prst="rect">
              <a:avLst/>
            </a:prstGeom>
          </p:spPr>
        </p:pic>
        <p:pic>
          <p:nvPicPr>
            <p:cNvPr id="9" name="Picture 8"/>
            <p:cNvPicPr>
              <a:picLocks noChangeAspect="1"/>
            </p:cNvPicPr>
            <p:nvPr/>
          </p:nvPicPr>
          <p:blipFill>
            <a:blip r:embed="rId7"/>
            <a:stretch>
              <a:fillRect/>
            </a:stretch>
          </p:blipFill>
          <p:spPr>
            <a:xfrm>
              <a:off x="4856525" y="1629733"/>
              <a:ext cx="1280615" cy="1572649"/>
            </a:xfrm>
            <a:prstGeom prst="rect">
              <a:avLst/>
            </a:prstGeom>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885" y="61198"/>
            <a:ext cx="8229600" cy="1143000"/>
          </a:xfrm>
        </p:spPr>
        <p:txBody>
          <a:bodyPr>
            <a:normAutofit/>
          </a:bodyPr>
          <a:lstStyle/>
          <a:p>
            <a:r>
              <a:rPr lang="en-US" sz="3200" dirty="0" smtClean="0">
                <a:solidFill>
                  <a:schemeClr val="tx1"/>
                </a:solidFill>
              </a:rPr>
              <a:t>Lighting invariant optical flow</a:t>
            </a:r>
            <a:endParaRPr lang="en-US" sz="3200" dirty="0">
              <a:solidFill>
                <a:schemeClr val="tx1"/>
              </a:solidFill>
            </a:endParaRPr>
          </a:p>
        </p:txBody>
      </p:sp>
      <p:cxnSp>
        <p:nvCxnSpPr>
          <p:cNvPr id="5" name="Straight Arrow Connector 4"/>
          <p:cNvCxnSpPr/>
          <p:nvPr/>
        </p:nvCxnSpPr>
        <p:spPr>
          <a:xfrm>
            <a:off x="4677297" y="2231261"/>
            <a:ext cx="1153622" cy="0"/>
          </a:xfrm>
          <a:prstGeom prst="straightConnector1">
            <a:avLst/>
          </a:prstGeom>
          <a:ln w="57150" cap="flat" cmpd="sng" algn="ctr">
            <a:solidFill>
              <a:srgbClr val="FF0000"/>
            </a:solidFill>
            <a:prstDash val="solid"/>
            <a:round/>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4995623" y="1625713"/>
            <a:ext cx="382352" cy="523220"/>
          </a:xfrm>
          <a:prstGeom prst="rect">
            <a:avLst/>
          </a:prstGeom>
          <a:noFill/>
        </p:spPr>
        <p:txBody>
          <a:bodyPr wrap="square" rtlCol="0">
            <a:spAutoFit/>
          </a:bodyPr>
          <a:lstStyle/>
          <a:p>
            <a:r>
              <a:rPr lang="en-US" sz="2800" dirty="0" smtClean="0">
                <a:solidFill>
                  <a:prstClr val="black"/>
                </a:solidFill>
              </a:rPr>
              <a:t>?</a:t>
            </a:r>
            <a:endParaRPr lang="en-US" sz="2800" dirty="0">
              <a:solidFill>
                <a:prstClr val="black"/>
              </a:solidFill>
            </a:endParaRPr>
          </a:p>
        </p:txBody>
      </p:sp>
      <p:pic>
        <p:nvPicPr>
          <p:cNvPr id="10" name="Picture 9" descr="George_W_Bush_0364.jpg"/>
          <p:cNvPicPr>
            <a:picLocks noChangeAspect="1"/>
          </p:cNvPicPr>
          <p:nvPr/>
        </p:nvPicPr>
        <p:blipFill>
          <a:blip r:embed="rId2">
            <a:lum bright="-11000" contrast="6000"/>
          </a:blip>
          <a:stretch>
            <a:fillRect/>
          </a:stretch>
        </p:blipFill>
        <p:spPr>
          <a:xfrm>
            <a:off x="2606075" y="1171804"/>
            <a:ext cx="1685320" cy="1853559"/>
          </a:xfrm>
          <a:prstGeom prst="rect">
            <a:avLst/>
          </a:prstGeom>
        </p:spPr>
      </p:pic>
      <p:pic>
        <p:nvPicPr>
          <p:cNvPr id="11" name="Picture 10" descr="George_W_Bush_0349.jpg"/>
          <p:cNvPicPr>
            <a:picLocks noChangeAspect="1"/>
          </p:cNvPicPr>
          <p:nvPr/>
        </p:nvPicPr>
        <p:blipFill>
          <a:blip r:embed="rId3"/>
          <a:stretch>
            <a:fillRect/>
          </a:stretch>
        </p:blipFill>
        <p:spPr>
          <a:xfrm>
            <a:off x="6230079" y="1157133"/>
            <a:ext cx="1683018" cy="1853559"/>
          </a:xfrm>
          <a:prstGeom prst="rect">
            <a:avLst/>
          </a:prstGeom>
        </p:spPr>
      </p:pic>
      <p:sp>
        <p:nvSpPr>
          <p:cNvPr id="16" name="TextBox 15"/>
          <p:cNvSpPr txBox="1"/>
          <p:nvPr/>
        </p:nvSpPr>
        <p:spPr>
          <a:xfrm>
            <a:off x="201207" y="1810379"/>
            <a:ext cx="1746083" cy="400081"/>
          </a:xfrm>
          <a:prstGeom prst="rect">
            <a:avLst/>
          </a:prstGeom>
          <a:noFill/>
          <a:ln>
            <a:solidFill>
              <a:srgbClr val="000000"/>
            </a:solidFill>
          </a:ln>
        </p:spPr>
        <p:style>
          <a:lnRef idx="1">
            <a:schemeClr val="accent2"/>
          </a:lnRef>
          <a:fillRef idx="2">
            <a:schemeClr val="accent2"/>
          </a:fillRef>
          <a:effectRef idx="1">
            <a:schemeClr val="accent2"/>
          </a:effectRef>
          <a:fontRef idx="minor">
            <a:schemeClr val="dk1"/>
          </a:fontRef>
        </p:style>
        <p:txBody>
          <a:bodyPr wrap="square" lIns="91410" tIns="45706" rIns="91410" bIns="45706">
            <a:spAutoFit/>
          </a:bodyPr>
          <a:lstStyle>
            <a:lvl1pPr eaLnBrk="0" hangingPunct="0">
              <a:defRPr sz="7200">
                <a:solidFill>
                  <a:schemeClr val="tx1"/>
                </a:solidFill>
                <a:latin typeface="Arquitectura" charset="0"/>
                <a:ea typeface="ＭＳ Ｐゴシック" charset="0"/>
                <a:cs typeface="ＭＳ Ｐゴシック" charset="0"/>
              </a:defRPr>
            </a:lvl1pPr>
            <a:lvl2pPr marL="37931725" indent="-37474525" eaLnBrk="0" hangingPunct="0">
              <a:defRPr sz="7200">
                <a:solidFill>
                  <a:schemeClr val="tx1"/>
                </a:solidFill>
                <a:latin typeface="Arquitectura" charset="0"/>
                <a:ea typeface="ＭＳ Ｐゴシック" charset="0"/>
              </a:defRPr>
            </a:lvl2pPr>
            <a:lvl3pPr eaLnBrk="0" hangingPunct="0">
              <a:defRPr sz="7200">
                <a:solidFill>
                  <a:schemeClr val="tx1"/>
                </a:solidFill>
                <a:latin typeface="Arquitectura" charset="0"/>
                <a:ea typeface="ＭＳ Ｐゴシック" charset="0"/>
              </a:defRPr>
            </a:lvl3pPr>
            <a:lvl4pPr eaLnBrk="0" hangingPunct="0">
              <a:defRPr sz="7200">
                <a:solidFill>
                  <a:schemeClr val="tx1"/>
                </a:solidFill>
                <a:latin typeface="Arquitectura" charset="0"/>
                <a:ea typeface="ＭＳ Ｐゴシック" charset="0"/>
              </a:defRPr>
            </a:lvl4pPr>
            <a:lvl5pPr eaLnBrk="0" hangingPunct="0">
              <a:defRPr sz="7200">
                <a:solidFill>
                  <a:schemeClr val="tx1"/>
                </a:solidFill>
                <a:latin typeface="Arquitectura" charset="0"/>
                <a:ea typeface="ＭＳ Ｐゴシック" charset="0"/>
              </a:defRPr>
            </a:lvl5pPr>
            <a:lvl6pPr marL="457200" eaLnBrk="0" fontAlgn="base" hangingPunct="0">
              <a:spcBef>
                <a:spcPct val="0"/>
              </a:spcBef>
              <a:spcAft>
                <a:spcPct val="0"/>
              </a:spcAft>
              <a:defRPr sz="7200">
                <a:solidFill>
                  <a:schemeClr val="tx1"/>
                </a:solidFill>
                <a:latin typeface="Arquitectura" charset="0"/>
                <a:ea typeface="ＭＳ Ｐゴシック" charset="0"/>
              </a:defRPr>
            </a:lvl6pPr>
            <a:lvl7pPr marL="914400" eaLnBrk="0" fontAlgn="base" hangingPunct="0">
              <a:spcBef>
                <a:spcPct val="0"/>
              </a:spcBef>
              <a:spcAft>
                <a:spcPct val="0"/>
              </a:spcAft>
              <a:defRPr sz="7200">
                <a:solidFill>
                  <a:schemeClr val="tx1"/>
                </a:solidFill>
                <a:latin typeface="Arquitectura" charset="0"/>
                <a:ea typeface="ＭＳ Ｐゴシック" charset="0"/>
              </a:defRPr>
            </a:lvl7pPr>
            <a:lvl8pPr marL="1371600" eaLnBrk="0" fontAlgn="base" hangingPunct="0">
              <a:spcBef>
                <a:spcPct val="0"/>
              </a:spcBef>
              <a:spcAft>
                <a:spcPct val="0"/>
              </a:spcAft>
              <a:defRPr sz="7200">
                <a:solidFill>
                  <a:schemeClr val="tx1"/>
                </a:solidFill>
                <a:latin typeface="Arquitectura" charset="0"/>
                <a:ea typeface="ＭＳ Ｐゴシック" charset="0"/>
              </a:defRPr>
            </a:lvl8pPr>
            <a:lvl9pPr marL="1828800" eaLnBrk="0" fontAlgn="base" hangingPunct="0">
              <a:spcBef>
                <a:spcPct val="0"/>
              </a:spcBef>
              <a:spcAft>
                <a:spcPct val="0"/>
              </a:spcAft>
              <a:defRPr sz="7200">
                <a:solidFill>
                  <a:schemeClr val="tx1"/>
                </a:solidFill>
                <a:latin typeface="Arquitectura" charset="0"/>
                <a:ea typeface="ＭＳ Ｐゴシック" charset="0"/>
              </a:defRPr>
            </a:lvl9pPr>
          </a:lstStyle>
          <a:p>
            <a:pPr eaLnBrk="1" hangingPunct="1"/>
            <a:r>
              <a:rPr lang="en-US" sz="2000" dirty="0" smtClean="0">
                <a:solidFill>
                  <a:srgbClr val="000000"/>
                </a:solidFill>
                <a:latin typeface="Calibri"/>
                <a:cs typeface="Calibri"/>
              </a:rPr>
              <a:t>input images</a:t>
            </a:r>
          </a:p>
        </p:txBody>
      </p:sp>
      <p:sp>
        <p:nvSpPr>
          <p:cNvPr id="25" name="TextBox 24"/>
          <p:cNvSpPr txBox="1"/>
          <p:nvPr/>
        </p:nvSpPr>
        <p:spPr>
          <a:xfrm>
            <a:off x="4677297" y="2311784"/>
            <a:ext cx="1135925" cy="523220"/>
          </a:xfrm>
          <a:prstGeom prst="rect">
            <a:avLst/>
          </a:prstGeom>
          <a:noFill/>
        </p:spPr>
        <p:txBody>
          <a:bodyPr wrap="square" rtlCol="0">
            <a:spAutoFit/>
          </a:bodyPr>
          <a:lstStyle/>
          <a:p>
            <a:r>
              <a:rPr lang="en-US" sz="1400" dirty="0" smtClean="0">
                <a:solidFill>
                  <a:srgbClr val="FF0000"/>
                </a:solidFill>
              </a:rPr>
              <a:t>bright. const. doesn’t hold</a:t>
            </a:r>
            <a:endParaRPr lang="en-US" sz="1400" dirty="0">
              <a:solidFill>
                <a:srgbClr val="FF0000"/>
              </a:solidFill>
            </a:endParaRPr>
          </a:p>
        </p:txBody>
      </p:sp>
      <p:sp>
        <p:nvSpPr>
          <p:cNvPr id="15" name="TextBox 14"/>
          <p:cNvSpPr txBox="1"/>
          <p:nvPr/>
        </p:nvSpPr>
        <p:spPr>
          <a:xfrm>
            <a:off x="69775" y="4186388"/>
            <a:ext cx="2292714" cy="707858"/>
          </a:xfrm>
          <a:prstGeom prst="rect">
            <a:avLst/>
          </a:prstGeom>
          <a:noFill/>
          <a:ln>
            <a:solidFill>
              <a:srgbClr val="000000"/>
            </a:solidFill>
          </a:ln>
        </p:spPr>
        <p:style>
          <a:lnRef idx="1">
            <a:schemeClr val="accent2"/>
          </a:lnRef>
          <a:fillRef idx="2">
            <a:schemeClr val="accent2"/>
          </a:fillRef>
          <a:effectRef idx="1">
            <a:schemeClr val="accent2"/>
          </a:effectRef>
          <a:fontRef idx="minor">
            <a:schemeClr val="dk1"/>
          </a:fontRef>
        </p:style>
        <p:txBody>
          <a:bodyPr wrap="square" lIns="91410" tIns="45706" rIns="91410" bIns="45706">
            <a:spAutoFit/>
          </a:bodyPr>
          <a:lstStyle>
            <a:lvl1pPr eaLnBrk="0" hangingPunct="0">
              <a:defRPr sz="7200">
                <a:solidFill>
                  <a:schemeClr val="tx1"/>
                </a:solidFill>
                <a:latin typeface="Arquitectura" charset="0"/>
                <a:ea typeface="ＭＳ Ｐゴシック" charset="0"/>
                <a:cs typeface="ＭＳ Ｐゴシック" charset="0"/>
              </a:defRPr>
            </a:lvl1pPr>
            <a:lvl2pPr marL="37931725" indent="-37474525" eaLnBrk="0" hangingPunct="0">
              <a:defRPr sz="7200">
                <a:solidFill>
                  <a:schemeClr val="tx1"/>
                </a:solidFill>
                <a:latin typeface="Arquitectura" charset="0"/>
                <a:ea typeface="ＭＳ Ｐゴシック" charset="0"/>
              </a:defRPr>
            </a:lvl2pPr>
            <a:lvl3pPr eaLnBrk="0" hangingPunct="0">
              <a:defRPr sz="7200">
                <a:solidFill>
                  <a:schemeClr val="tx1"/>
                </a:solidFill>
                <a:latin typeface="Arquitectura" charset="0"/>
                <a:ea typeface="ＭＳ Ｐゴシック" charset="0"/>
              </a:defRPr>
            </a:lvl3pPr>
            <a:lvl4pPr eaLnBrk="0" hangingPunct="0">
              <a:defRPr sz="7200">
                <a:solidFill>
                  <a:schemeClr val="tx1"/>
                </a:solidFill>
                <a:latin typeface="Arquitectura" charset="0"/>
                <a:ea typeface="ＭＳ Ｐゴシック" charset="0"/>
              </a:defRPr>
            </a:lvl4pPr>
            <a:lvl5pPr eaLnBrk="0" hangingPunct="0">
              <a:defRPr sz="7200">
                <a:solidFill>
                  <a:schemeClr val="tx1"/>
                </a:solidFill>
                <a:latin typeface="Arquitectura" charset="0"/>
                <a:ea typeface="ＭＳ Ｐゴシック" charset="0"/>
              </a:defRPr>
            </a:lvl5pPr>
            <a:lvl6pPr marL="457200" eaLnBrk="0" fontAlgn="base" hangingPunct="0">
              <a:spcBef>
                <a:spcPct val="0"/>
              </a:spcBef>
              <a:spcAft>
                <a:spcPct val="0"/>
              </a:spcAft>
              <a:defRPr sz="7200">
                <a:solidFill>
                  <a:schemeClr val="tx1"/>
                </a:solidFill>
                <a:latin typeface="Arquitectura" charset="0"/>
                <a:ea typeface="ＭＳ Ｐゴシック" charset="0"/>
              </a:defRPr>
            </a:lvl6pPr>
            <a:lvl7pPr marL="914400" eaLnBrk="0" fontAlgn="base" hangingPunct="0">
              <a:spcBef>
                <a:spcPct val="0"/>
              </a:spcBef>
              <a:spcAft>
                <a:spcPct val="0"/>
              </a:spcAft>
              <a:defRPr sz="7200">
                <a:solidFill>
                  <a:schemeClr val="tx1"/>
                </a:solidFill>
                <a:latin typeface="Arquitectura" charset="0"/>
                <a:ea typeface="ＭＳ Ｐゴシック" charset="0"/>
              </a:defRPr>
            </a:lvl7pPr>
            <a:lvl8pPr marL="1371600" eaLnBrk="0" fontAlgn="base" hangingPunct="0">
              <a:spcBef>
                <a:spcPct val="0"/>
              </a:spcBef>
              <a:spcAft>
                <a:spcPct val="0"/>
              </a:spcAft>
              <a:defRPr sz="7200">
                <a:solidFill>
                  <a:schemeClr val="tx1"/>
                </a:solidFill>
                <a:latin typeface="Arquitectura" charset="0"/>
                <a:ea typeface="ＭＳ Ｐゴシック" charset="0"/>
              </a:defRPr>
            </a:lvl8pPr>
            <a:lvl9pPr marL="1828800" eaLnBrk="0" fontAlgn="base" hangingPunct="0">
              <a:spcBef>
                <a:spcPct val="0"/>
              </a:spcBef>
              <a:spcAft>
                <a:spcPct val="0"/>
              </a:spcAft>
              <a:defRPr sz="7200">
                <a:solidFill>
                  <a:schemeClr val="tx1"/>
                </a:solidFill>
                <a:latin typeface="Arquitectura" charset="0"/>
                <a:ea typeface="ＭＳ Ｐゴシック" charset="0"/>
              </a:defRPr>
            </a:lvl9pPr>
          </a:lstStyle>
          <a:p>
            <a:pPr eaLnBrk="1" hangingPunct="1"/>
            <a:r>
              <a:rPr lang="en-US" sz="2000" i="1" dirty="0" err="1" smtClean="0">
                <a:solidFill>
                  <a:srgbClr val="FF0000"/>
                </a:solidFill>
                <a:latin typeface="Calibri"/>
                <a:cs typeface="Calibri"/>
              </a:rPr>
              <a:t>k</a:t>
            </a:r>
            <a:r>
              <a:rPr lang="en-US" sz="2000" dirty="0" smtClean="0">
                <a:solidFill>
                  <a:srgbClr val="000000"/>
                </a:solidFill>
                <a:latin typeface="Calibri"/>
                <a:cs typeface="Calibri"/>
              </a:rPr>
              <a:t>-rank projections</a:t>
            </a:r>
          </a:p>
          <a:p>
            <a:pPr eaLnBrk="1" hangingPunct="1"/>
            <a:r>
              <a:rPr lang="en-US" sz="2000" dirty="0" smtClean="0">
                <a:solidFill>
                  <a:srgbClr val="000000"/>
                </a:solidFill>
                <a:latin typeface="Calibri"/>
                <a:cs typeface="Calibri"/>
              </a:rPr>
              <a:t>of warped images</a:t>
            </a:r>
          </a:p>
        </p:txBody>
      </p:sp>
      <p:sp>
        <p:nvSpPr>
          <p:cNvPr id="26" name="TextBox 25"/>
          <p:cNvSpPr txBox="1"/>
          <p:nvPr/>
        </p:nvSpPr>
        <p:spPr>
          <a:xfrm>
            <a:off x="2736290" y="5380469"/>
            <a:ext cx="7339047" cy="923330"/>
          </a:xfrm>
          <a:prstGeom prst="rect">
            <a:avLst/>
          </a:prstGeom>
          <a:noFill/>
        </p:spPr>
        <p:txBody>
          <a:bodyPr wrap="square" rtlCol="0">
            <a:spAutoFit/>
          </a:bodyPr>
          <a:lstStyle/>
          <a:p>
            <a:r>
              <a:rPr lang="en-US" b="1" dirty="0" smtClean="0">
                <a:solidFill>
                  <a:prstClr val="black"/>
                </a:solidFill>
              </a:rPr>
              <a:t>Key properties of projected images: </a:t>
            </a:r>
          </a:p>
          <a:p>
            <a:pPr marL="457200" indent="-457200"/>
            <a:r>
              <a:rPr lang="en-US" dirty="0" smtClean="0">
                <a:solidFill>
                  <a:srgbClr val="0000FF"/>
                </a:solidFill>
              </a:rPr>
              <a:t>1) Very similar lighting/shading to their corresponding input  </a:t>
            </a:r>
          </a:p>
          <a:p>
            <a:r>
              <a:rPr lang="en-US" dirty="0" smtClean="0">
                <a:solidFill>
                  <a:srgbClr val="FF0000"/>
                </a:solidFill>
              </a:rPr>
              <a:t>2) Deformation (facial expression) normalized!</a:t>
            </a:r>
          </a:p>
        </p:txBody>
      </p:sp>
      <p:grpSp>
        <p:nvGrpSpPr>
          <p:cNvPr id="3" name="Group 28"/>
          <p:cNvGrpSpPr/>
          <p:nvPr/>
        </p:nvGrpSpPr>
        <p:grpSpPr>
          <a:xfrm>
            <a:off x="2890096" y="3116589"/>
            <a:ext cx="4703690" cy="2214573"/>
            <a:chOff x="2890096" y="3116589"/>
            <a:chExt cx="4703690" cy="2214573"/>
          </a:xfrm>
        </p:grpSpPr>
        <p:cxnSp>
          <p:nvCxnSpPr>
            <p:cNvPr id="7" name="Straight Arrow Connector 6"/>
            <p:cNvCxnSpPr/>
            <p:nvPr/>
          </p:nvCxnSpPr>
          <p:spPr>
            <a:xfrm>
              <a:off x="3406030" y="3171190"/>
              <a:ext cx="11330" cy="642565"/>
            </a:xfrm>
            <a:prstGeom prst="straightConnector1">
              <a:avLst/>
            </a:prstGeom>
            <a:ln w="57150" cap="flat" cmpd="sng" algn="ctr">
              <a:solidFill>
                <a:srgbClr val="0000FF"/>
              </a:solidFill>
              <a:prstDash val="solid"/>
              <a:round/>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836810" y="4186388"/>
              <a:ext cx="996944" cy="369332"/>
            </a:xfrm>
            <a:prstGeom prst="rect">
              <a:avLst/>
            </a:prstGeom>
            <a:noFill/>
          </p:spPr>
          <p:txBody>
            <a:bodyPr wrap="square" rtlCol="0">
              <a:spAutoFit/>
            </a:bodyPr>
            <a:lstStyle/>
            <a:p>
              <a:r>
                <a:rPr lang="en-US" dirty="0" smtClean="0">
                  <a:solidFill>
                    <a:prstClr val="black"/>
                  </a:solidFill>
                </a:rPr>
                <a:t>flow=0</a:t>
              </a:r>
              <a:endParaRPr lang="en-US" dirty="0">
                <a:solidFill>
                  <a:prstClr val="black"/>
                </a:solidFill>
              </a:endParaRPr>
            </a:p>
          </p:txBody>
        </p:sp>
        <p:cxnSp>
          <p:nvCxnSpPr>
            <p:cNvPr id="9" name="Straight Arrow Connector 8"/>
            <p:cNvCxnSpPr/>
            <p:nvPr/>
          </p:nvCxnSpPr>
          <p:spPr>
            <a:xfrm flipH="1" flipV="1">
              <a:off x="6993539" y="3127178"/>
              <a:ext cx="6363" cy="677126"/>
            </a:xfrm>
            <a:prstGeom prst="straightConnector1">
              <a:avLst/>
            </a:prstGeom>
            <a:ln w="57150" cap="flat" cmpd="sng" algn="ctr">
              <a:solidFill>
                <a:srgbClr val="0000FF"/>
              </a:solidFill>
              <a:prstDash val="solid"/>
              <a:round/>
              <a:headEnd type="none" w="med" len="med"/>
              <a:tailEnd type="arrow" w="med" len="med"/>
            </a:ln>
          </p:spPr>
          <p:style>
            <a:lnRef idx="2">
              <a:schemeClr val="dk1"/>
            </a:lnRef>
            <a:fillRef idx="0">
              <a:schemeClr val="dk1"/>
            </a:fillRef>
            <a:effectRef idx="1">
              <a:schemeClr val="dk1"/>
            </a:effectRef>
            <a:fontRef idx="minor">
              <a:schemeClr val="tx1"/>
            </a:fontRef>
          </p:style>
        </p:cxnSp>
        <p:pic>
          <p:nvPicPr>
            <p:cNvPr id="12" name="Picture 11"/>
            <p:cNvPicPr>
              <a:picLocks noChangeAspect="1"/>
            </p:cNvPicPr>
            <p:nvPr/>
          </p:nvPicPr>
          <p:blipFill>
            <a:blip r:embed="rId4">
              <a:clrChange>
                <a:clrFrom>
                  <a:srgbClr val="FFFFFF"/>
                </a:clrFrom>
                <a:clrTo>
                  <a:srgbClr val="FFFFFF">
                    <a:alpha val="0"/>
                  </a:srgbClr>
                </a:clrTo>
              </a:clrChange>
              <a:lum bright="4000"/>
            </a:blip>
            <a:srcRect l="57879" r="28876"/>
            <a:stretch>
              <a:fillRect/>
            </a:stretch>
          </p:blipFill>
          <p:spPr>
            <a:xfrm>
              <a:off x="2890096" y="3848315"/>
              <a:ext cx="1210310" cy="1482847"/>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lum bright="4000"/>
            </a:blip>
            <a:srcRect l="14831" r="71924"/>
            <a:stretch>
              <a:fillRect/>
            </a:stretch>
          </p:blipFill>
          <p:spPr>
            <a:xfrm>
              <a:off x="6383476" y="3848315"/>
              <a:ext cx="1210310" cy="1482847"/>
            </a:xfrm>
            <a:prstGeom prst="rect">
              <a:avLst/>
            </a:prstGeom>
          </p:spPr>
        </p:pic>
        <p:cxnSp>
          <p:nvCxnSpPr>
            <p:cNvPr id="14" name="Straight Arrow Connector 13"/>
            <p:cNvCxnSpPr/>
            <p:nvPr/>
          </p:nvCxnSpPr>
          <p:spPr>
            <a:xfrm>
              <a:off x="4677297" y="4618271"/>
              <a:ext cx="1153622" cy="0"/>
            </a:xfrm>
            <a:prstGeom prst="straightConnector1">
              <a:avLst/>
            </a:prstGeom>
            <a:ln w="57150" cap="flat" cmpd="sng" algn="ctr">
              <a:solidFill>
                <a:srgbClr val="0000FF"/>
              </a:solidFill>
              <a:prstDash val="solid"/>
              <a:round/>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24" name="Rectangle 23"/>
            <p:cNvSpPr/>
            <p:nvPr/>
          </p:nvSpPr>
          <p:spPr>
            <a:xfrm>
              <a:off x="3503688" y="3116589"/>
              <a:ext cx="1491935" cy="584776"/>
            </a:xfrm>
            <a:prstGeom prst="rect">
              <a:avLst/>
            </a:prstGeom>
            <a:ln>
              <a:noFill/>
            </a:ln>
          </p:spPr>
          <p:txBody>
            <a:bodyPr wrap="square">
              <a:spAutoFit/>
            </a:bodyPr>
            <a:lstStyle/>
            <a:p>
              <a:pPr marL="742950" indent="-742950"/>
              <a:r>
                <a:rPr lang="en-US" sz="1600" b="1" dirty="0" err="1" smtClean="0">
                  <a:solidFill>
                    <a:srgbClr val="0000FF"/>
                  </a:solidFill>
                  <a:cs typeface="Calibri"/>
                </a:rPr>
                <a:t>b.c</a:t>
              </a:r>
              <a:r>
                <a:rPr lang="en-US" sz="1600" b="1" dirty="0" smtClean="0">
                  <a:solidFill>
                    <a:srgbClr val="0000FF"/>
                  </a:solidFill>
                  <a:cs typeface="Calibri"/>
                </a:rPr>
                <a:t>.</a:t>
              </a:r>
            </a:p>
            <a:p>
              <a:pPr marL="742950" indent="-742950"/>
              <a:r>
                <a:rPr lang="en-US" sz="1600" b="1" dirty="0" smtClean="0">
                  <a:solidFill>
                    <a:srgbClr val="0000FF"/>
                  </a:solidFill>
                  <a:cs typeface="Calibri"/>
                </a:rPr>
                <a:t>satisfied</a:t>
              </a:r>
            </a:p>
          </p:txBody>
        </p:sp>
        <p:sp>
          <p:nvSpPr>
            <p:cNvPr id="27" name="Rectangle 26"/>
            <p:cNvSpPr/>
            <p:nvPr/>
          </p:nvSpPr>
          <p:spPr>
            <a:xfrm>
              <a:off x="6126742" y="3116589"/>
              <a:ext cx="948434" cy="584776"/>
            </a:xfrm>
            <a:prstGeom prst="rect">
              <a:avLst/>
            </a:prstGeom>
            <a:ln>
              <a:noFill/>
            </a:ln>
          </p:spPr>
          <p:txBody>
            <a:bodyPr wrap="square">
              <a:spAutoFit/>
            </a:bodyPr>
            <a:lstStyle/>
            <a:p>
              <a:pPr marL="742950" indent="-742950"/>
              <a:r>
                <a:rPr lang="en-US" sz="1600" b="1" dirty="0" err="1" smtClean="0">
                  <a:solidFill>
                    <a:srgbClr val="0000FF"/>
                  </a:solidFill>
                  <a:cs typeface="Calibri"/>
                </a:rPr>
                <a:t>b.c</a:t>
              </a:r>
              <a:r>
                <a:rPr lang="en-US" sz="1600" b="1" dirty="0" smtClean="0">
                  <a:solidFill>
                    <a:srgbClr val="0000FF"/>
                  </a:solidFill>
                  <a:cs typeface="Calibri"/>
                </a:rPr>
                <a:t>.</a:t>
              </a:r>
            </a:p>
            <a:p>
              <a:pPr marL="742950" indent="-742950"/>
              <a:r>
                <a:rPr lang="en-US" sz="1600" b="1" dirty="0" smtClean="0">
                  <a:solidFill>
                    <a:srgbClr val="0000FF"/>
                  </a:solidFill>
                  <a:cs typeface="Calibri"/>
                </a:rPr>
                <a:t>satisfied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bush_32_399_to_342_ours.mp4">
            <a:hlinkClick r:id="" action="ppaction://media"/>
          </p:cNvPr>
          <p:cNvPicPr/>
          <p:nvPr>
            <a:videoFile r:link="rId1"/>
          </p:nvPr>
        </p:nvPicPr>
        <p:blipFill>
          <a:blip r:embed="rId4"/>
          <a:stretch>
            <a:fillRect/>
          </a:stretch>
        </p:blipFill>
        <p:spPr>
          <a:xfrm>
            <a:off x="1016000" y="762000"/>
            <a:ext cx="7112000" cy="5334000"/>
          </a:xfrm>
          <a:prstGeom prst="rect">
            <a:avLst/>
          </a:prstGeom>
        </p:spPr>
      </p:pic>
      <p:sp>
        <p:nvSpPr>
          <p:cNvPr id="5" name="Title 4"/>
          <p:cNvSpPr>
            <a:spLocks noGrp="1"/>
          </p:cNvSpPr>
          <p:nvPr>
            <p:ph type="title"/>
          </p:nvPr>
        </p:nvSpPr>
        <p:spPr/>
        <p:txBody>
          <a:bodyPr>
            <a:normAutofit fontScale="90000"/>
          </a:bodyPr>
          <a:lstStyle/>
          <a:p>
            <a:r>
              <a:rPr lang="en-US" dirty="0" smtClean="0"/>
              <a:t>Result of flow estimation applied to morphing</a:t>
            </a:r>
            <a:endParaRPr lang="en-US" dirty="0"/>
          </a:p>
        </p:txBody>
      </p:sp>
      <p:sp>
        <p:nvSpPr>
          <p:cNvPr id="4" name="TextBox 3"/>
          <p:cNvSpPr txBox="1"/>
          <p:nvPr/>
        </p:nvSpPr>
        <p:spPr>
          <a:xfrm>
            <a:off x="889000" y="2489200"/>
            <a:ext cx="2540000" cy="707886"/>
          </a:xfrm>
          <a:prstGeom prst="rect">
            <a:avLst/>
          </a:prstGeom>
          <a:noFill/>
        </p:spPr>
        <p:txBody>
          <a:bodyPr wrap="square" rtlCol="0">
            <a:spAutoFit/>
          </a:bodyPr>
          <a:lstStyle/>
          <a:p>
            <a:r>
              <a:rPr lang="en-US" sz="2000" dirty="0" smtClean="0">
                <a:solidFill>
                  <a:srgbClr val="FFFFFF"/>
                </a:solidFill>
              </a:rPr>
              <a:t>Accounts for lighting and shape changes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DrewFaces_25_to_33_tv.mp4">
            <a:hlinkClick r:id="" action="ppaction://media"/>
          </p:cNvPr>
          <p:cNvPicPr/>
          <p:nvPr>
            <a:videoFile r:link="rId1"/>
          </p:nvPr>
        </p:nvPicPr>
        <p:blipFill>
          <a:blip r:embed="rId3"/>
          <a:stretch>
            <a:fillRect/>
          </a:stretch>
        </p:blipFill>
        <p:spPr>
          <a:xfrm>
            <a:off x="2540000" y="1897211"/>
            <a:ext cx="4255008" cy="3191256"/>
          </a:xfrm>
          <a:prstGeom prst="rect">
            <a:avLst/>
          </a:prstGeom>
        </p:spPr>
      </p:pic>
      <p:sp>
        <p:nvSpPr>
          <p:cNvPr id="2" name="Title 1"/>
          <p:cNvSpPr>
            <a:spLocks noGrp="1"/>
          </p:cNvSpPr>
          <p:nvPr>
            <p:ph type="title"/>
          </p:nvPr>
        </p:nvSpPr>
        <p:spPr/>
        <p:txBody>
          <a:bodyPr>
            <a:normAutofit/>
          </a:bodyPr>
          <a:lstStyle/>
          <a:p>
            <a:r>
              <a:rPr lang="en-US" dirty="0" smtClean="0"/>
              <a:t>Challenging for state of the art </a:t>
            </a:r>
            <a:endParaRPr lang="en-US" dirty="0"/>
          </a:p>
        </p:txBody>
      </p:sp>
      <p:sp>
        <p:nvSpPr>
          <p:cNvPr id="7" name="Rectangle 6"/>
          <p:cNvSpPr/>
          <p:nvPr/>
        </p:nvSpPr>
        <p:spPr>
          <a:xfrm>
            <a:off x="457199" y="5604929"/>
            <a:ext cx="8229601" cy="923330"/>
          </a:xfrm>
          <a:prstGeom prst="rect">
            <a:avLst/>
          </a:prstGeom>
        </p:spPr>
        <p:txBody>
          <a:bodyPr wrap="square">
            <a:spAutoFit/>
          </a:bodyPr>
          <a:lstStyle/>
          <a:p>
            <a:pPr marL="342900" indent="-342900"/>
            <a:r>
              <a:rPr lang="en-US" dirty="0" smtClean="0">
                <a:solidFill>
                  <a:prstClr val="white"/>
                </a:solidFill>
              </a:rPr>
              <a:t>C. Liu. PhD thesis, MIT, 2009</a:t>
            </a:r>
          </a:p>
          <a:p>
            <a:pPr marL="342900" indent="-342900"/>
            <a:r>
              <a:rPr lang="en-US" dirty="0" err="1" smtClean="0">
                <a:solidFill>
                  <a:prstClr val="white"/>
                </a:solidFill>
              </a:rPr>
              <a:t>Brox</a:t>
            </a:r>
            <a:r>
              <a:rPr lang="en-US" dirty="0" smtClean="0">
                <a:solidFill>
                  <a:prstClr val="white"/>
                </a:solidFill>
              </a:rPr>
              <a:t> et al. ECCV’04</a:t>
            </a:r>
          </a:p>
          <a:p>
            <a:pPr marL="342900" indent="-342900"/>
            <a:r>
              <a:rPr lang="en-US" dirty="0" smtClean="0">
                <a:solidFill>
                  <a:prstClr val="white"/>
                </a:solidFill>
              </a:rPr>
              <a:t>Bruhn et al. IJCV’05</a:t>
            </a:r>
            <a:endParaRPr lang="en-US" dirty="0">
              <a:solidFill>
                <a:prstClr val="white"/>
              </a:solidFill>
            </a:endParaRPr>
          </a:p>
        </p:txBody>
      </p:sp>
      <p:sp>
        <p:nvSpPr>
          <p:cNvPr id="6" name="TextBox 5"/>
          <p:cNvSpPr txBox="1"/>
          <p:nvPr/>
        </p:nvSpPr>
        <p:spPr>
          <a:xfrm>
            <a:off x="889000" y="2489200"/>
            <a:ext cx="2540000" cy="1015663"/>
          </a:xfrm>
          <a:prstGeom prst="rect">
            <a:avLst/>
          </a:prstGeom>
          <a:noFill/>
        </p:spPr>
        <p:txBody>
          <a:bodyPr wrap="square" rtlCol="0">
            <a:spAutoFit/>
          </a:bodyPr>
          <a:lstStyle/>
          <a:p>
            <a:r>
              <a:rPr lang="en-US" sz="2000" dirty="0" smtClean="0">
                <a:solidFill>
                  <a:srgbClr val="FFFFFF"/>
                </a:solidFill>
              </a:rPr>
              <a:t>Note the </a:t>
            </a:r>
            <a:r>
              <a:rPr lang="en-US" sz="2000" dirty="0" smtClean="0">
                <a:solidFill>
                  <a:srgbClr val="FFAA37"/>
                </a:solidFill>
              </a:rPr>
              <a:t>distortions </a:t>
            </a:r>
            <a:r>
              <a:rPr lang="en-US" sz="2000" dirty="0" smtClean="0">
                <a:solidFill>
                  <a:srgbClr val="FFFFFF"/>
                </a:solidFill>
              </a:rPr>
              <a:t>due to violation of the brightness constancy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of the art flow on unstructured photos</a:t>
            </a:r>
            <a:endParaRPr lang="en-US" dirty="0"/>
          </a:p>
        </p:txBody>
      </p:sp>
      <p:sp>
        <p:nvSpPr>
          <p:cNvPr id="5" name="TextBox 4"/>
          <p:cNvSpPr txBox="1"/>
          <p:nvPr/>
        </p:nvSpPr>
        <p:spPr>
          <a:xfrm>
            <a:off x="4063999" y="1204198"/>
            <a:ext cx="1140231" cy="646331"/>
          </a:xfrm>
          <a:prstGeom prst="rect">
            <a:avLst/>
          </a:prstGeom>
          <a:noFill/>
        </p:spPr>
        <p:txBody>
          <a:bodyPr wrap="none" rtlCol="0">
            <a:spAutoFit/>
          </a:bodyPr>
          <a:lstStyle/>
          <a:p>
            <a:r>
              <a:rPr lang="en-US" sz="3600" dirty="0" smtClean="0">
                <a:solidFill>
                  <a:srgbClr val="FFFFFF"/>
                </a:solidFill>
              </a:rPr>
              <a:t>TV-L</a:t>
            </a:r>
            <a:r>
              <a:rPr lang="en-US" sz="3600" baseline="-25000" dirty="0" smtClean="0">
                <a:solidFill>
                  <a:srgbClr val="FFFFFF"/>
                </a:solidFill>
              </a:rPr>
              <a:t>1</a:t>
            </a:r>
          </a:p>
        </p:txBody>
      </p:sp>
      <p:pic>
        <p:nvPicPr>
          <p:cNvPr id="7" name="DrewFaces_25_to_33_tv.mp4">
            <a:hlinkClick r:id="" action="ppaction://media"/>
          </p:cNvPr>
          <p:cNvPicPr/>
          <p:nvPr>
            <a:videoFile r:link="rId1"/>
          </p:nvPr>
        </p:nvPicPr>
        <p:blipFill>
          <a:blip r:embed="rId3"/>
          <a:stretch>
            <a:fillRect/>
          </a:stretch>
        </p:blipFill>
        <p:spPr>
          <a:xfrm>
            <a:off x="2540000" y="2176611"/>
            <a:ext cx="4255008" cy="3191256"/>
          </a:xfrm>
          <a:prstGeom prst="rect">
            <a:avLst/>
          </a:prstGeom>
        </p:spPr>
      </p:pic>
      <p:sp>
        <p:nvSpPr>
          <p:cNvPr id="8" name="Rectangle 7"/>
          <p:cNvSpPr/>
          <p:nvPr/>
        </p:nvSpPr>
        <p:spPr>
          <a:xfrm>
            <a:off x="457200" y="6079069"/>
            <a:ext cx="5827098" cy="369332"/>
          </a:xfrm>
          <a:prstGeom prst="rect">
            <a:avLst/>
          </a:prstGeom>
        </p:spPr>
        <p:txBody>
          <a:bodyPr wrap="none">
            <a:spAutoFit/>
          </a:bodyPr>
          <a:lstStyle/>
          <a:p>
            <a:r>
              <a:rPr lang="en-US" dirty="0" err="1" smtClean="0">
                <a:solidFill>
                  <a:srgbClr val="FFFFFF"/>
                </a:solidFill>
              </a:rPr>
              <a:t>Chambolle</a:t>
            </a:r>
            <a:r>
              <a:rPr lang="en-US" dirty="0" smtClean="0">
                <a:solidFill>
                  <a:srgbClr val="FFFFFF"/>
                </a:solidFill>
              </a:rPr>
              <a:t> &amp; Pock, J. Mathematical Imaging and Vision 2011</a:t>
            </a:r>
            <a:endParaRPr lang="en-US"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of the art flow on unstructured photos</a:t>
            </a:r>
            <a:endParaRPr lang="en-US" dirty="0"/>
          </a:p>
        </p:txBody>
      </p:sp>
      <p:sp>
        <p:nvSpPr>
          <p:cNvPr id="4" name="TextBox 3"/>
          <p:cNvSpPr txBox="1"/>
          <p:nvPr/>
        </p:nvSpPr>
        <p:spPr>
          <a:xfrm>
            <a:off x="3793065" y="1204198"/>
            <a:ext cx="1944312" cy="646331"/>
          </a:xfrm>
          <a:prstGeom prst="rect">
            <a:avLst/>
          </a:prstGeom>
          <a:noFill/>
        </p:spPr>
        <p:txBody>
          <a:bodyPr wrap="none" rtlCol="0">
            <a:spAutoFit/>
          </a:bodyPr>
          <a:lstStyle/>
          <a:p>
            <a:r>
              <a:rPr lang="en-US" sz="3600" dirty="0" smtClean="0">
                <a:solidFill>
                  <a:srgbClr val="FFFFFF"/>
                </a:solidFill>
              </a:rPr>
              <a:t>SIFT Flow</a:t>
            </a:r>
            <a:endParaRPr lang="en-US" sz="3600" baseline="-25000" dirty="0" smtClean="0">
              <a:solidFill>
                <a:srgbClr val="FFFFFF"/>
              </a:solidFill>
            </a:endParaRPr>
          </a:p>
        </p:txBody>
      </p:sp>
      <p:pic>
        <p:nvPicPr>
          <p:cNvPr id="5" name="DrewFaces_25_to_33_sift.mp4">
            <a:hlinkClick r:id="" action="ppaction://media"/>
          </p:cNvPr>
          <p:cNvPicPr/>
          <p:nvPr>
            <a:videoFile r:link="rId1"/>
          </p:nvPr>
        </p:nvPicPr>
        <p:blipFill>
          <a:blip r:embed="rId3"/>
          <a:stretch>
            <a:fillRect/>
          </a:stretch>
        </p:blipFill>
        <p:spPr>
          <a:xfrm>
            <a:off x="2540000" y="2176611"/>
            <a:ext cx="4255008" cy="3191256"/>
          </a:xfrm>
          <a:prstGeom prst="rect">
            <a:avLst/>
          </a:prstGeom>
        </p:spPr>
      </p:pic>
      <p:sp>
        <p:nvSpPr>
          <p:cNvPr id="6" name="Rectangle 5"/>
          <p:cNvSpPr/>
          <p:nvPr/>
        </p:nvSpPr>
        <p:spPr>
          <a:xfrm>
            <a:off x="254000" y="5895667"/>
            <a:ext cx="8432800" cy="369332"/>
          </a:xfrm>
          <a:prstGeom prst="rect">
            <a:avLst/>
          </a:prstGeom>
        </p:spPr>
        <p:txBody>
          <a:bodyPr wrap="square">
            <a:spAutoFit/>
          </a:bodyPr>
          <a:lstStyle/>
          <a:p>
            <a:r>
              <a:rPr lang="en-US" dirty="0" smtClean="0">
                <a:solidFill>
                  <a:prstClr val="white"/>
                </a:solidFill>
              </a:rPr>
              <a:t> C. Liu, J. Yuen, and A. </a:t>
            </a:r>
            <a:r>
              <a:rPr lang="en-US" dirty="0" err="1" smtClean="0">
                <a:solidFill>
                  <a:prstClr val="white"/>
                </a:solidFill>
              </a:rPr>
              <a:t>Torralba</a:t>
            </a:r>
            <a:r>
              <a:rPr lang="en-US" dirty="0" smtClean="0">
                <a:solidFill>
                  <a:prstClr val="white"/>
                </a:solidFill>
              </a:rPr>
              <a:t>. Sift </a:t>
            </a:r>
            <a:r>
              <a:rPr lang="en-US" dirty="0" err="1" smtClean="0">
                <a:solidFill>
                  <a:prstClr val="white"/>
                </a:solidFill>
              </a:rPr>
              <a:t>ﬂow</a:t>
            </a:r>
            <a:r>
              <a:rPr lang="en-US" dirty="0" smtClean="0">
                <a:solidFill>
                  <a:prstClr val="white"/>
                </a:solidFill>
              </a:rPr>
              <a:t>: Dense correspondence across scenes.. PAMI’11</a:t>
            </a:r>
            <a:endParaRPr lang="en-US" dirty="0">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AA37"/>
                </a:solidFill>
              </a:rPr>
              <a:t>Collection Flow (ours) </a:t>
            </a:r>
            <a:endParaRPr lang="en-US" dirty="0"/>
          </a:p>
        </p:txBody>
      </p:sp>
      <p:pic>
        <p:nvPicPr>
          <p:cNvPr id="3" name="DrewFaces_25_to_33_ours.mp4">
            <a:hlinkClick r:id="" action="ppaction://media"/>
          </p:cNvPr>
          <p:cNvPicPr/>
          <p:nvPr>
            <a:videoFile r:link="rId1"/>
          </p:nvPr>
        </p:nvPicPr>
        <p:blipFill>
          <a:blip r:embed="rId3"/>
          <a:stretch>
            <a:fillRect/>
          </a:stretch>
        </p:blipFill>
        <p:spPr>
          <a:xfrm>
            <a:off x="2544741" y="1913467"/>
            <a:ext cx="4250267" cy="3187700"/>
          </a:xfrm>
          <a:prstGeom prst="rect">
            <a:avLst/>
          </a:prstGeom>
        </p:spPr>
      </p:pic>
      <p:sp>
        <p:nvSpPr>
          <p:cNvPr id="4" name="TextBox 3"/>
          <p:cNvSpPr txBox="1"/>
          <p:nvPr/>
        </p:nvSpPr>
        <p:spPr>
          <a:xfrm>
            <a:off x="457200" y="5804145"/>
            <a:ext cx="5715508" cy="369332"/>
          </a:xfrm>
          <a:prstGeom prst="rect">
            <a:avLst/>
          </a:prstGeom>
          <a:noFill/>
        </p:spPr>
        <p:txBody>
          <a:bodyPr wrap="square" rtlCol="0">
            <a:spAutoFit/>
          </a:bodyPr>
          <a:lstStyle/>
          <a:p>
            <a:r>
              <a:rPr lang="en-US" dirty="0" smtClean="0">
                <a:solidFill>
                  <a:srgbClr val="FFAA37"/>
                </a:solidFill>
              </a:rPr>
              <a:t>Kemelmacher </a:t>
            </a:r>
            <a:r>
              <a:rPr lang="en-US" dirty="0" smtClean="0">
                <a:solidFill>
                  <a:srgbClr val="FFFFFF"/>
                </a:solidFill>
              </a:rPr>
              <a:t>and Seitz, </a:t>
            </a:r>
            <a:r>
              <a:rPr lang="en-US" i="1" dirty="0" smtClean="0">
                <a:solidFill>
                  <a:srgbClr val="FFFFFF"/>
                </a:solidFill>
              </a:rPr>
              <a:t>Collection Flow</a:t>
            </a:r>
            <a:r>
              <a:rPr lang="en-US" dirty="0" smtClean="0">
                <a:solidFill>
                  <a:srgbClr val="FFFFFF"/>
                </a:solidFill>
              </a:rPr>
              <a:t>, CVPR’12</a:t>
            </a:r>
          </a:p>
        </p:txBody>
      </p:sp>
      <p:sp>
        <p:nvSpPr>
          <p:cNvPr id="5" name="TextBox 4"/>
          <p:cNvSpPr txBox="1"/>
          <p:nvPr/>
        </p:nvSpPr>
        <p:spPr>
          <a:xfrm>
            <a:off x="889000" y="2489200"/>
            <a:ext cx="2540000" cy="707886"/>
          </a:xfrm>
          <a:prstGeom prst="rect">
            <a:avLst/>
          </a:prstGeom>
          <a:noFill/>
        </p:spPr>
        <p:txBody>
          <a:bodyPr wrap="square" rtlCol="0">
            <a:spAutoFit/>
          </a:bodyPr>
          <a:lstStyle/>
          <a:p>
            <a:r>
              <a:rPr lang="en-US" sz="2000" dirty="0" smtClean="0">
                <a:solidFill>
                  <a:srgbClr val="FFFFFF"/>
                </a:solidFill>
              </a:rPr>
              <a:t>Accounts for lighting and shape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 Flow</a:t>
            </a:r>
            <a:endParaRPr lang="en-US" dirty="0"/>
          </a:p>
        </p:txBody>
      </p:sp>
      <p:grpSp>
        <p:nvGrpSpPr>
          <p:cNvPr id="3" name="Group 2"/>
          <p:cNvGrpSpPr/>
          <p:nvPr/>
        </p:nvGrpSpPr>
        <p:grpSpPr>
          <a:xfrm>
            <a:off x="923517" y="1321823"/>
            <a:ext cx="7442318" cy="1822606"/>
            <a:chOff x="21729475" y="4770661"/>
            <a:chExt cx="9212140" cy="2121408"/>
          </a:xfrm>
        </p:grpSpPr>
        <p:pic>
          <p:nvPicPr>
            <p:cNvPr id="4" name="Picture 3"/>
            <p:cNvPicPr>
              <a:picLocks noChangeAspect="1"/>
            </p:cNvPicPr>
            <p:nvPr/>
          </p:nvPicPr>
          <p:blipFill>
            <a:blip r:embed="rId2"/>
            <a:stretch>
              <a:fillRect/>
            </a:stretch>
          </p:blipFill>
          <p:spPr>
            <a:xfrm>
              <a:off x="21729475" y="4770661"/>
              <a:ext cx="9212140" cy="2121408"/>
            </a:xfrm>
            <a:prstGeom prst="rect">
              <a:avLst/>
            </a:prstGeom>
          </p:spPr>
        </p:pic>
        <p:sp>
          <p:nvSpPr>
            <p:cNvPr id="5" name="Rectangle 4"/>
            <p:cNvSpPr/>
            <p:nvPr/>
          </p:nvSpPr>
          <p:spPr>
            <a:xfrm>
              <a:off x="23499297" y="4819451"/>
              <a:ext cx="5685303" cy="2039112"/>
            </a:xfrm>
            <a:prstGeom prst="rect">
              <a:avLst/>
            </a:prstGeom>
            <a:noFill/>
            <a:ln w="12700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10" name="Rectangle 9"/>
          <p:cNvSpPr/>
          <p:nvPr/>
        </p:nvSpPr>
        <p:spPr>
          <a:xfrm>
            <a:off x="2962117" y="889165"/>
            <a:ext cx="3303496" cy="369332"/>
          </a:xfrm>
          <a:prstGeom prst="rect">
            <a:avLst/>
          </a:prstGeom>
        </p:spPr>
        <p:txBody>
          <a:bodyPr wrap="none">
            <a:spAutoFit/>
          </a:bodyPr>
          <a:lstStyle/>
          <a:p>
            <a:r>
              <a:rPr lang="en-US" dirty="0" smtClean="0">
                <a:solidFill>
                  <a:srgbClr val="FFFF00"/>
                </a:solidFill>
              </a:rPr>
              <a:t>Automatically </a:t>
            </a:r>
            <a:r>
              <a:rPr lang="en-US" i="1" dirty="0" smtClean="0">
                <a:solidFill>
                  <a:srgbClr val="FFFF00"/>
                </a:solidFill>
              </a:rPr>
              <a:t>synthesized </a:t>
            </a:r>
            <a:r>
              <a:rPr lang="en-US" dirty="0" smtClean="0">
                <a:solidFill>
                  <a:srgbClr val="FFFF00"/>
                </a:solidFill>
              </a:rPr>
              <a:t>photos</a:t>
            </a:r>
            <a:endParaRPr lang="en-US" dirty="0">
              <a:solidFill>
                <a:srgbClr val="FFFF00"/>
              </a:solidFill>
            </a:endParaRPr>
          </a:p>
        </p:txBody>
      </p:sp>
      <p:pic>
        <p:nvPicPr>
          <p:cNvPr id="15" name="Picture 14"/>
          <p:cNvPicPr>
            <a:picLocks noChangeAspect="1"/>
          </p:cNvPicPr>
          <p:nvPr/>
        </p:nvPicPr>
        <p:blipFill>
          <a:blip r:embed="rId3"/>
          <a:stretch>
            <a:fillRect/>
          </a:stretch>
        </p:blipFill>
        <p:spPr>
          <a:xfrm>
            <a:off x="4009979" y="4973372"/>
            <a:ext cx="1404368" cy="1828800"/>
          </a:xfrm>
          <a:prstGeom prst="rect">
            <a:avLst/>
          </a:prstGeom>
        </p:spPr>
      </p:pic>
      <p:pic>
        <p:nvPicPr>
          <p:cNvPr id="18" name="Picture 17"/>
          <p:cNvPicPr>
            <a:picLocks noChangeAspect="1"/>
          </p:cNvPicPr>
          <p:nvPr/>
        </p:nvPicPr>
        <p:blipFill>
          <a:blip r:embed="rId4"/>
          <a:stretch>
            <a:fillRect/>
          </a:stretch>
        </p:blipFill>
        <p:spPr>
          <a:xfrm>
            <a:off x="4009979" y="3186300"/>
            <a:ext cx="1407735" cy="1828800"/>
          </a:xfrm>
          <a:prstGeom prst="rect">
            <a:avLst/>
          </a:prstGeom>
        </p:spPr>
      </p:pic>
      <p:sp>
        <p:nvSpPr>
          <p:cNvPr id="23" name="Rectangle 22"/>
          <p:cNvSpPr/>
          <p:nvPr/>
        </p:nvSpPr>
        <p:spPr>
          <a:xfrm>
            <a:off x="2556045" y="5526874"/>
            <a:ext cx="1453934" cy="646331"/>
          </a:xfrm>
          <a:prstGeom prst="rect">
            <a:avLst/>
          </a:prstGeom>
        </p:spPr>
        <p:txBody>
          <a:bodyPr wrap="square">
            <a:spAutoFit/>
          </a:bodyPr>
          <a:lstStyle/>
          <a:p>
            <a:r>
              <a:rPr lang="en-US" dirty="0" err="1" smtClean="0">
                <a:solidFill>
                  <a:srgbClr val="FF0000"/>
                </a:solidFill>
              </a:rPr>
              <a:t>Brox</a:t>
            </a:r>
            <a:r>
              <a:rPr lang="en-US" dirty="0" smtClean="0">
                <a:solidFill>
                  <a:srgbClr val="FF0000"/>
                </a:solidFill>
              </a:rPr>
              <a:t> et al. &amp; </a:t>
            </a:r>
          </a:p>
          <a:p>
            <a:r>
              <a:rPr lang="en-US" dirty="0" smtClean="0">
                <a:solidFill>
                  <a:srgbClr val="FF0000"/>
                </a:solidFill>
              </a:rPr>
              <a:t>Bruhn et al.</a:t>
            </a:r>
            <a:endParaRPr lang="en-US" dirty="0">
              <a:solidFill>
                <a:srgbClr val="FF0000"/>
              </a:solidFill>
            </a:endParaRPr>
          </a:p>
        </p:txBody>
      </p:sp>
      <p:sp>
        <p:nvSpPr>
          <p:cNvPr id="24" name="Rectangle 23"/>
          <p:cNvSpPr/>
          <p:nvPr/>
        </p:nvSpPr>
        <p:spPr>
          <a:xfrm>
            <a:off x="3170377" y="3859563"/>
            <a:ext cx="672142" cy="369332"/>
          </a:xfrm>
          <a:prstGeom prst="rect">
            <a:avLst/>
          </a:prstGeom>
        </p:spPr>
        <p:txBody>
          <a:bodyPr wrap="none">
            <a:spAutoFit/>
          </a:bodyPr>
          <a:lstStyle/>
          <a:p>
            <a:r>
              <a:rPr lang="en-US" b="1" dirty="0" smtClean="0">
                <a:solidFill>
                  <a:srgbClr val="FF0000"/>
                </a:solidFill>
                <a:cs typeface="Calibri"/>
              </a:rPr>
              <a:t>TV-L</a:t>
            </a:r>
            <a:r>
              <a:rPr lang="en-US" b="1" baseline="-25000" dirty="0" smtClean="0">
                <a:solidFill>
                  <a:srgbClr val="FF0000"/>
                </a:solidFill>
                <a:cs typeface="Calibri"/>
              </a:rPr>
              <a:t>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spacey_seq3_ours.mp4">
            <a:hlinkClick r:id="" action="ppaction://media"/>
          </p:cNvPr>
          <p:cNvPicPr/>
          <p:nvPr>
            <a:videoFile r:link="rId1"/>
          </p:nvPr>
        </p:nvPicPr>
        <p:blipFill>
          <a:blip r:embed="rId3"/>
          <a:stretch>
            <a:fillRect/>
          </a:stretch>
        </p:blipFill>
        <p:spPr>
          <a:xfrm>
            <a:off x="1016000" y="762000"/>
            <a:ext cx="7112000" cy="5334000"/>
          </a:xfrm>
          <a:prstGeom prst="rect">
            <a:avLst/>
          </a:prstGeom>
        </p:spPr>
      </p:pic>
      <p:sp>
        <p:nvSpPr>
          <p:cNvPr id="4" name="Title 3"/>
          <p:cNvSpPr>
            <a:spLocks noGrp="1"/>
          </p:cNvSpPr>
          <p:nvPr>
            <p:ph type="title"/>
          </p:nvPr>
        </p:nvSpPr>
        <p:spPr/>
        <p:txBody>
          <a:bodyPr>
            <a:normAutofit fontScale="90000"/>
          </a:bodyPr>
          <a:lstStyle/>
          <a:p>
            <a:r>
              <a:rPr lang="en-US" dirty="0" smtClean="0"/>
              <a:t>Result of flow estimation applied to morphing</a:t>
            </a:r>
            <a:endParaRPr lang="en-US" dirty="0"/>
          </a:p>
        </p:txBody>
      </p:sp>
      <p:sp>
        <p:nvSpPr>
          <p:cNvPr id="5" name="TextBox 4"/>
          <p:cNvSpPr txBox="1"/>
          <p:nvPr/>
        </p:nvSpPr>
        <p:spPr>
          <a:xfrm>
            <a:off x="889000" y="2489200"/>
            <a:ext cx="2540000" cy="707886"/>
          </a:xfrm>
          <a:prstGeom prst="rect">
            <a:avLst/>
          </a:prstGeom>
          <a:noFill/>
        </p:spPr>
        <p:txBody>
          <a:bodyPr wrap="square" rtlCol="0">
            <a:spAutoFit/>
          </a:bodyPr>
          <a:lstStyle/>
          <a:p>
            <a:r>
              <a:rPr lang="en-US" sz="2000" dirty="0" smtClean="0">
                <a:solidFill>
                  <a:srgbClr val="FFFFFF"/>
                </a:solidFill>
              </a:rPr>
              <a:t>Accounts for lighting and shape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Variation in faces captured in </a:t>
            </a:r>
            <a:r>
              <a:rPr lang="en-US" dirty="0" smtClean="0">
                <a:solidFill>
                  <a:srgbClr val="FFFF00"/>
                </a:solidFill>
              </a:rPr>
              <a:t>Internet </a:t>
            </a:r>
            <a:r>
              <a:rPr lang="en-US" dirty="0" smtClean="0"/>
              <a:t>photos</a:t>
            </a:r>
            <a:endParaRPr lang="en-US" dirty="0"/>
          </a:p>
        </p:txBody>
      </p:sp>
      <p:pic>
        <p:nvPicPr>
          <p:cNvPr id="7" name="Picture 6"/>
          <p:cNvPicPr>
            <a:picLocks noChangeAspect="1"/>
          </p:cNvPicPr>
          <p:nvPr/>
        </p:nvPicPr>
        <p:blipFill>
          <a:blip r:embed="rId2"/>
          <a:stretch>
            <a:fillRect/>
          </a:stretch>
        </p:blipFill>
        <p:spPr>
          <a:xfrm>
            <a:off x="-347652" y="849943"/>
            <a:ext cx="9871095" cy="630936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a:t>
            </a:r>
            <a:r>
              <a:rPr lang="en-US" i="1" dirty="0" smtClean="0"/>
              <a:t>synthesized </a:t>
            </a:r>
            <a:r>
              <a:rPr lang="en-US" dirty="0" smtClean="0"/>
              <a:t>photos</a:t>
            </a:r>
            <a:endParaRPr lang="en-US" dirty="0"/>
          </a:p>
        </p:txBody>
      </p:sp>
      <p:pic>
        <p:nvPicPr>
          <p:cNvPr id="3" name="Picture 2"/>
          <p:cNvPicPr>
            <a:picLocks noChangeAspect="1"/>
          </p:cNvPicPr>
          <p:nvPr/>
        </p:nvPicPr>
        <p:blipFill>
          <a:blip r:embed="rId2"/>
          <a:stretch>
            <a:fillRect/>
          </a:stretch>
        </p:blipFill>
        <p:spPr>
          <a:xfrm>
            <a:off x="457199" y="3643295"/>
            <a:ext cx="8161643" cy="1970737"/>
          </a:xfrm>
          <a:prstGeom prst="rect">
            <a:avLst/>
          </a:prstGeom>
        </p:spPr>
      </p:pic>
      <p:pic>
        <p:nvPicPr>
          <p:cNvPr id="4" name="Picture 3"/>
          <p:cNvPicPr>
            <a:picLocks noChangeAspect="1"/>
          </p:cNvPicPr>
          <p:nvPr/>
        </p:nvPicPr>
        <p:blipFill>
          <a:blip r:embed="rId3"/>
          <a:stretch>
            <a:fillRect/>
          </a:stretch>
        </p:blipFill>
        <p:spPr>
          <a:xfrm>
            <a:off x="457199" y="1509708"/>
            <a:ext cx="8161644" cy="1915078"/>
          </a:xfrm>
          <a:prstGeom prst="rect">
            <a:avLst/>
          </a:prstGeom>
        </p:spPr>
      </p:pic>
      <p:sp>
        <p:nvSpPr>
          <p:cNvPr id="6" name="TextBox 5"/>
          <p:cNvSpPr txBox="1"/>
          <p:nvPr/>
        </p:nvSpPr>
        <p:spPr>
          <a:xfrm>
            <a:off x="1107851" y="5614032"/>
            <a:ext cx="530449" cy="523220"/>
          </a:xfrm>
          <a:prstGeom prst="rect">
            <a:avLst/>
          </a:prstGeom>
          <a:noFill/>
        </p:spPr>
        <p:txBody>
          <a:bodyPr wrap="square" rtlCol="0">
            <a:spAutoFit/>
          </a:bodyPr>
          <a:lstStyle/>
          <a:p>
            <a:r>
              <a:rPr lang="en-US" sz="2800" dirty="0" smtClean="0">
                <a:solidFill>
                  <a:prstClr val="black"/>
                </a:solidFill>
              </a:rPr>
              <a:t>I</a:t>
            </a:r>
            <a:endParaRPr lang="en-US" sz="2800" dirty="0">
              <a:solidFill>
                <a:srgbClr val="0000FF"/>
              </a:solidFill>
            </a:endParaRPr>
          </a:p>
        </p:txBody>
      </p:sp>
      <p:sp>
        <p:nvSpPr>
          <p:cNvPr id="7" name="TextBox 6"/>
          <p:cNvSpPr txBox="1"/>
          <p:nvPr/>
        </p:nvSpPr>
        <p:spPr>
          <a:xfrm>
            <a:off x="7737251" y="5601332"/>
            <a:ext cx="530449" cy="523220"/>
          </a:xfrm>
          <a:prstGeom prst="rect">
            <a:avLst/>
          </a:prstGeom>
          <a:noFill/>
        </p:spPr>
        <p:txBody>
          <a:bodyPr wrap="square" rtlCol="0">
            <a:spAutoFit/>
          </a:bodyPr>
          <a:lstStyle/>
          <a:p>
            <a:r>
              <a:rPr lang="en-US" sz="2800" dirty="0" smtClean="0">
                <a:solidFill>
                  <a:prstClr val="black"/>
                </a:solidFill>
              </a:rPr>
              <a:t>J</a:t>
            </a:r>
            <a:endParaRPr lang="en-US" sz="2800" dirty="0">
              <a:solidFill>
                <a:srgbClr val="0000FF"/>
              </a:solidFill>
            </a:endParaRPr>
          </a:p>
        </p:txBody>
      </p:sp>
      <p:sp>
        <p:nvSpPr>
          <p:cNvPr id="8" name="Rectangle 7"/>
          <p:cNvSpPr/>
          <p:nvPr/>
        </p:nvSpPr>
        <p:spPr>
          <a:xfrm>
            <a:off x="2047651" y="1509708"/>
            <a:ext cx="4988149" cy="4129092"/>
          </a:xfrm>
          <a:prstGeom prst="rect">
            <a:avLst/>
          </a:prstGeom>
          <a:noFill/>
          <a:ln w="7620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Animation from Internet photos</a:t>
            </a:r>
            <a:endParaRPr lang="en-US" dirty="0"/>
          </a:p>
        </p:txBody>
      </p:sp>
      <p:pic>
        <p:nvPicPr>
          <p:cNvPr id="5" name="p_1_125_to_165.mp4">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4"/>
              </p:ext>
            </p:extLst>
          </p:nvPr>
        </p:nvPicPr>
        <p:blipFill>
          <a:blip r:embed="rId5"/>
          <a:stretch>
            <a:fillRect/>
          </a:stretch>
        </p:blipFill>
        <p:spPr>
          <a:xfrm>
            <a:off x="3484188" y="3518263"/>
            <a:ext cx="2283106" cy="2129502"/>
          </a:xfrm>
          <a:prstGeom prst="rect">
            <a:avLst/>
          </a:prstGeom>
        </p:spPr>
      </p:pic>
      <p:pic>
        <p:nvPicPr>
          <p:cNvPr id="6" name="Picture 5"/>
          <p:cNvPicPr>
            <a:picLocks noChangeAspect="1"/>
          </p:cNvPicPr>
          <p:nvPr/>
        </p:nvPicPr>
        <p:blipFill>
          <a:blip r:embed="rId6"/>
          <a:srcRect l="13611" t="8193" r="14266" b="3029"/>
          <a:stretch>
            <a:fillRect/>
          </a:stretch>
        </p:blipFill>
        <p:spPr>
          <a:xfrm>
            <a:off x="5554800" y="1308299"/>
            <a:ext cx="1540997" cy="1947672"/>
          </a:xfrm>
          <a:prstGeom prst="rect">
            <a:avLst/>
          </a:prstGeom>
        </p:spPr>
      </p:pic>
      <p:sp>
        <p:nvSpPr>
          <p:cNvPr id="7" name="Right Arrow 6"/>
          <p:cNvSpPr/>
          <p:nvPr/>
        </p:nvSpPr>
        <p:spPr>
          <a:xfrm>
            <a:off x="4179603" y="2050610"/>
            <a:ext cx="940026" cy="43997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8" name="Picture 7"/>
          <p:cNvPicPr>
            <a:picLocks noChangeAspect="1"/>
          </p:cNvPicPr>
          <p:nvPr/>
        </p:nvPicPr>
        <p:blipFill>
          <a:blip r:embed="rId7"/>
          <a:stretch>
            <a:fillRect/>
          </a:stretch>
        </p:blipFill>
        <p:spPr>
          <a:xfrm>
            <a:off x="1976977" y="1305900"/>
            <a:ext cx="1732670" cy="1947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repeatCount="indefinite"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2604" y="1204199"/>
            <a:ext cx="9379108" cy="6002629"/>
          </a:xfrm>
          <a:prstGeom prst="rect">
            <a:avLst/>
          </a:prstGeom>
        </p:spPr>
      </p:pic>
      <p:pic>
        <p:nvPicPr>
          <p:cNvPr id="10" name="Picture 9"/>
          <p:cNvPicPr>
            <a:picLocks noChangeAspect="1"/>
          </p:cNvPicPr>
          <p:nvPr/>
        </p:nvPicPr>
        <p:blipFill>
          <a:blip r:embed="rId4"/>
          <a:srcRect r="5854"/>
          <a:stretch>
            <a:fillRect/>
          </a:stretch>
        </p:blipFill>
        <p:spPr>
          <a:xfrm>
            <a:off x="2315633" y="1727195"/>
            <a:ext cx="3272371" cy="873715"/>
          </a:xfrm>
          <a:prstGeom prst="rect">
            <a:avLst/>
          </a:prstGeom>
          <a:ln w="76200" cap="flat" cmpd="sng" algn="ctr">
            <a:solidFill>
              <a:srgbClr val="FF0000"/>
            </a:solidFill>
            <a:prstDash val="solid"/>
            <a:round/>
            <a:headEnd type="none" w="med" len="med"/>
            <a:tailEnd type="none" w="med" len="med"/>
          </a:ln>
        </p:spPr>
      </p:pic>
      <p:sp>
        <p:nvSpPr>
          <p:cNvPr id="13" name="Title 12"/>
          <p:cNvSpPr>
            <a:spLocks noGrp="1"/>
          </p:cNvSpPr>
          <p:nvPr>
            <p:ph type="title"/>
          </p:nvPr>
        </p:nvSpPr>
        <p:spPr/>
        <p:txBody>
          <a:bodyPr/>
          <a:lstStyle/>
          <a:p>
            <a:r>
              <a:rPr lang="en-US" dirty="0" smtClean="0"/>
              <a:t>Face Movie feature in Google’s Picasa</a:t>
            </a:r>
            <a:endParaRPr lang="en-US" dirty="0"/>
          </a:p>
        </p:txBody>
      </p:sp>
      <p:cxnSp>
        <p:nvCxnSpPr>
          <p:cNvPr id="15" name="Straight Arrow Connector 14"/>
          <p:cNvCxnSpPr/>
          <p:nvPr/>
        </p:nvCxnSpPr>
        <p:spPr>
          <a:xfrm rot="10800000" flipV="1">
            <a:off x="4792132" y="1456266"/>
            <a:ext cx="795870" cy="541867"/>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 name="picasa_promo.mp4">
            <a:hlinkClick r:id="" action="ppaction://media"/>
          </p:cNvPr>
          <p:cNvPicPr/>
          <p:nvPr>
            <a:videoFile r:link="rId1"/>
          </p:nvPr>
        </p:nvPicPr>
        <p:blipFill>
          <a:blip r:embed="rId4"/>
          <a:stretch>
            <a:fillRect/>
          </a:stretch>
        </p:blipFill>
        <p:spPr>
          <a:xfrm>
            <a:off x="0" y="73435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ameron_diaz.mp4">
            <a:hlinkClick r:id="" action="ppaction://media"/>
          </p:cNvPr>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ameron_aditya-1.mp4">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4"/>
              </p:ext>
            </p:extLst>
          </p:nvPr>
        </p:nvPicPr>
        <p:blipFill>
          <a:blip r:embed="rId5"/>
          <a:stretch>
            <a:fillRect/>
          </a:stretch>
        </p:blipFill>
        <p:spPr>
          <a:xfrm>
            <a:off x="0" y="0"/>
            <a:ext cx="9144000" cy="6858000"/>
          </a:xfrm>
          <a:prstGeom prst="rect">
            <a:avLst/>
          </a:prstGeom>
        </p:spPr>
      </p:pic>
      <p:sp>
        <p:nvSpPr>
          <p:cNvPr id="5" name="Title 1"/>
          <p:cNvSpPr txBox="1">
            <a:spLocks/>
          </p:cNvSpPr>
          <p:nvPr/>
        </p:nvSpPr>
        <p:spPr>
          <a:xfrm>
            <a:off x="457200" y="44265"/>
            <a:ext cx="8229600" cy="1143000"/>
          </a:xfrm>
          <a:prstGeom prst="rect">
            <a:avLst/>
          </a:prstGeom>
        </p:spPr>
        <p:txBody>
          <a:bodyPr vert="horz" lIns="91440" tIns="45720" rIns="91440" bIns="45720" rtlCol="0" anchor="ctr">
            <a:normAutofit/>
          </a:bodyPr>
          <a:lstStyle/>
          <a:p>
            <a:pPr algn="ctr">
              <a:spcBef>
                <a:spcPct val="0"/>
              </a:spcBef>
              <a:defRPr/>
            </a:pPr>
            <a:r>
              <a:rPr lang="en-US" sz="3600" dirty="0" smtClean="0">
                <a:solidFill>
                  <a:srgbClr val="FFFFFF"/>
                </a:solidFill>
              </a:rPr>
              <a:t>Being John </a:t>
            </a:r>
            <a:r>
              <a:rPr lang="en-US" sz="3600" dirty="0" err="1" smtClean="0">
                <a:solidFill>
                  <a:srgbClr val="FFFFFF"/>
                </a:solidFill>
              </a:rPr>
              <a:t>Malkovich</a:t>
            </a:r>
            <a:endParaRPr lang="en-US" sz="3600" dirty="0">
              <a:solidFill>
                <a:srgbClr val="FFFFFF"/>
              </a:solidFill>
            </a:endParaRPr>
          </a:p>
        </p:txBody>
      </p:sp>
      <p:sp>
        <p:nvSpPr>
          <p:cNvPr id="6" name="TextBox 5"/>
          <p:cNvSpPr txBox="1"/>
          <p:nvPr/>
        </p:nvSpPr>
        <p:spPr>
          <a:xfrm>
            <a:off x="807317" y="5736167"/>
            <a:ext cx="6853467" cy="646331"/>
          </a:xfrm>
          <a:prstGeom prst="rect">
            <a:avLst/>
          </a:prstGeom>
          <a:noFill/>
        </p:spPr>
        <p:txBody>
          <a:bodyPr wrap="square" rtlCol="0">
            <a:spAutoFit/>
          </a:bodyPr>
          <a:lstStyle/>
          <a:p>
            <a:r>
              <a:rPr lang="en-US" dirty="0" smtClean="0">
                <a:solidFill>
                  <a:srgbClr val="FFFFFF"/>
                </a:solidFill>
              </a:rPr>
              <a:t>Kemelmacher, </a:t>
            </a:r>
            <a:r>
              <a:rPr lang="en-US" dirty="0" err="1" smtClean="0">
                <a:solidFill>
                  <a:srgbClr val="FFFFFF"/>
                </a:solidFill>
              </a:rPr>
              <a:t>Sankar</a:t>
            </a:r>
            <a:r>
              <a:rPr lang="en-US" dirty="0" smtClean="0">
                <a:solidFill>
                  <a:srgbClr val="FFFFFF"/>
                </a:solidFill>
              </a:rPr>
              <a:t>, </a:t>
            </a:r>
            <a:r>
              <a:rPr lang="en-US" dirty="0" err="1" smtClean="0">
                <a:solidFill>
                  <a:srgbClr val="FFFFFF"/>
                </a:solidFill>
              </a:rPr>
              <a:t>Shechtman</a:t>
            </a:r>
            <a:r>
              <a:rPr lang="en-US" dirty="0" smtClean="0">
                <a:solidFill>
                  <a:srgbClr val="FFFFFF"/>
                </a:solidFill>
              </a:rPr>
              <a:t>, Seitz</a:t>
            </a:r>
          </a:p>
          <a:p>
            <a:r>
              <a:rPr lang="en-US" dirty="0" smtClean="0">
                <a:solidFill>
                  <a:srgbClr val="FFFFFF"/>
                </a:solidFill>
              </a:rPr>
              <a:t>Being John </a:t>
            </a:r>
            <a:r>
              <a:rPr lang="en-US" dirty="0" err="1" smtClean="0">
                <a:solidFill>
                  <a:srgbClr val="FFFFFF"/>
                </a:solidFill>
              </a:rPr>
              <a:t>Malkovich</a:t>
            </a:r>
            <a:r>
              <a:rPr lang="en-US" dirty="0" smtClean="0">
                <a:solidFill>
                  <a:srgbClr val="FFFFFF"/>
                </a:solidFill>
              </a:rPr>
              <a:t>, ECCV’10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0" dirty="0" smtClean="0"/>
              <a:t>How to animate the resulted photo sequence?</a:t>
            </a:r>
            <a:endParaRPr lang="en-US" b="0" dirty="0"/>
          </a:p>
        </p:txBody>
      </p:sp>
      <p:grpSp>
        <p:nvGrpSpPr>
          <p:cNvPr id="2" name="Group 9"/>
          <p:cNvGrpSpPr/>
          <p:nvPr/>
        </p:nvGrpSpPr>
        <p:grpSpPr>
          <a:xfrm>
            <a:off x="1975694" y="1829500"/>
            <a:ext cx="5208648" cy="2560320"/>
            <a:chOff x="1975694" y="2601027"/>
            <a:chExt cx="5208648" cy="2560320"/>
          </a:xfrm>
        </p:grpSpPr>
        <p:pic>
          <p:nvPicPr>
            <p:cNvPr id="8" name="Picture 7"/>
            <p:cNvPicPr>
              <a:picLocks/>
            </p:cNvPicPr>
            <p:nvPr/>
          </p:nvPicPr>
          <p:blipFill>
            <a:blip r:embed="rId3">
              <a:clrChange>
                <a:clrFrom>
                  <a:srgbClr val="FFFFFF"/>
                </a:clrFrom>
                <a:clrTo>
                  <a:srgbClr val="FFFFFF">
                    <a:alpha val="0"/>
                  </a:srgbClr>
                </a:clrTo>
              </a:clrChange>
              <a:duotone>
                <a:schemeClr val="bg1"/>
                <a:srgbClr val="FFF1C1"/>
              </a:duotone>
            </a:blip>
            <a:srcRect l="34063" r="14198"/>
            <a:stretch>
              <a:fillRect/>
            </a:stretch>
          </p:blipFill>
          <p:spPr>
            <a:xfrm>
              <a:off x="1975694" y="2601027"/>
              <a:ext cx="5208648" cy="2560320"/>
            </a:xfrm>
            <a:prstGeom prst="rect">
              <a:avLst/>
            </a:prstGeom>
          </p:spPr>
        </p:pic>
        <p:pic>
          <p:nvPicPr>
            <p:cNvPr id="12" name="Picture 11" descr="ariel_part 21.png"/>
            <p:cNvPicPr>
              <a:picLocks noChangeAspect="1"/>
            </p:cNvPicPr>
            <p:nvPr/>
          </p:nvPicPr>
          <p:blipFill>
            <a:blip r:embed="rId4"/>
            <a:stretch>
              <a:fillRect/>
            </a:stretch>
          </p:blipFill>
          <p:spPr>
            <a:xfrm>
              <a:off x="2753994" y="3023934"/>
              <a:ext cx="1637247" cy="1733550"/>
            </a:xfrm>
            <a:prstGeom prst="rect">
              <a:avLst/>
            </a:prstGeom>
            <a:ln>
              <a:noFill/>
            </a:ln>
          </p:spPr>
        </p:pic>
        <p:pic>
          <p:nvPicPr>
            <p:cNvPr id="15" name="Picture 14" descr="ariel_part 43.png"/>
            <p:cNvPicPr>
              <a:picLocks noChangeAspect="1"/>
            </p:cNvPicPr>
            <p:nvPr/>
          </p:nvPicPr>
          <p:blipFill>
            <a:blip r:embed="rId5"/>
            <a:stretch>
              <a:fillRect/>
            </a:stretch>
          </p:blipFill>
          <p:spPr>
            <a:xfrm>
              <a:off x="4774833" y="3020124"/>
              <a:ext cx="1640848" cy="1737360"/>
            </a:xfrm>
            <a:prstGeom prst="rect">
              <a:avLst/>
            </a:prstGeom>
          </p:spPr>
        </p:pic>
      </p:grpSp>
      <p:sp>
        <p:nvSpPr>
          <p:cNvPr id="9" name="Rectangle 8"/>
          <p:cNvSpPr/>
          <p:nvPr/>
        </p:nvSpPr>
        <p:spPr>
          <a:xfrm>
            <a:off x="-1244431" y="4757484"/>
            <a:ext cx="914400" cy="914400"/>
          </a:xfrm>
          <a:prstGeom prst="rect">
            <a:avLst/>
          </a:prstGeom>
        </p:spPr>
        <p:txBody>
          <a:bodyPr wrap="square" rtlCol="0" anchor="ctr">
            <a:spAutoFit/>
          </a:bodyPr>
          <a:lstStyle/>
          <a:p>
            <a:pPr algn="ctr"/>
            <a:endParaRPr lang="en-US" sz="3600" b="1" dirty="0" smtClean="0">
              <a:solidFill>
                <a:prstClr val="white"/>
              </a:solidFill>
            </a:endParaRPr>
          </a:p>
        </p:txBody>
      </p:sp>
      <p:sp>
        <p:nvSpPr>
          <p:cNvPr id="13" name="TextBox 12"/>
          <p:cNvSpPr txBox="1"/>
          <p:nvPr/>
        </p:nvSpPr>
        <p:spPr>
          <a:xfrm>
            <a:off x="1816094" y="4934888"/>
            <a:ext cx="5501151" cy="1384995"/>
          </a:xfrm>
          <a:prstGeom prst="rect">
            <a:avLst/>
          </a:prstGeom>
          <a:solidFill>
            <a:schemeClr val="bg1"/>
          </a:solidFill>
        </p:spPr>
        <p:txBody>
          <a:bodyPr wrap="none" rtlCol="0">
            <a:spAutoFit/>
          </a:bodyPr>
          <a:lstStyle/>
          <a:p>
            <a:pPr algn="ctr"/>
            <a:r>
              <a:rPr lang="en-US" sz="2800" b="1" dirty="0" smtClean="0">
                <a:solidFill>
                  <a:prstClr val="black">
                    <a:lumMod val="95000"/>
                    <a:lumOff val="5000"/>
                  </a:prstClr>
                </a:solidFill>
              </a:rPr>
              <a:t>Linear interpolation (cross-dissolve) </a:t>
            </a:r>
          </a:p>
          <a:p>
            <a:pPr algn="ctr"/>
            <a:r>
              <a:rPr lang="en-US" sz="2800" b="1" dirty="0" smtClean="0">
                <a:solidFill>
                  <a:prstClr val="black">
                    <a:lumMod val="95000"/>
                    <a:lumOff val="5000"/>
                  </a:prstClr>
                </a:solidFill>
              </a:rPr>
              <a:t>between 2 images </a:t>
            </a:r>
          </a:p>
          <a:p>
            <a:pPr algn="ctr"/>
            <a:r>
              <a:rPr lang="en-US" sz="2800" b="1" dirty="0" smtClean="0">
                <a:solidFill>
                  <a:prstClr val="black">
                    <a:lumMod val="95000"/>
                    <a:lumOff val="5000"/>
                  </a:prstClr>
                </a:solidFill>
              </a:rPr>
              <a:t>can create physical </a:t>
            </a:r>
            <a:r>
              <a:rPr lang="en-US" sz="2800" b="1" dirty="0" smtClean="0">
                <a:solidFill>
                  <a:srgbClr val="FF0000"/>
                </a:solidFill>
              </a:rPr>
              <a:t>motion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0" name="fading1.mov">
            <a:hlinkClick r:id="" action="ppaction://media"/>
          </p:cNvPr>
          <p:cNvPicPr/>
          <p:nvPr>
            <a:videoFile r:link="rId1"/>
          </p:nvPr>
        </p:nvPicPr>
        <p:blipFill>
          <a:blip r:embed="rId4"/>
          <a:stretch>
            <a:fillRect/>
          </a:stretch>
        </p:blipFill>
        <p:spPr>
          <a:xfrm>
            <a:off x="1896710" y="1563713"/>
            <a:ext cx="4937125" cy="3702844"/>
          </a:xfrm>
          <a:prstGeom prst="rect">
            <a:avLst/>
          </a:prstGeom>
        </p:spPr>
      </p:pic>
      <p:sp>
        <p:nvSpPr>
          <p:cNvPr id="16" name="TextBox 15"/>
          <p:cNvSpPr txBox="1"/>
          <p:nvPr/>
        </p:nvSpPr>
        <p:spPr>
          <a:xfrm>
            <a:off x="297271" y="3008808"/>
            <a:ext cx="1868220" cy="584776"/>
          </a:xfrm>
          <a:prstGeom prst="rect">
            <a:avLst/>
          </a:prstGeom>
          <a:noFill/>
        </p:spPr>
        <p:txBody>
          <a:bodyPr wrap="none" rtlCol="0">
            <a:spAutoFit/>
          </a:bodyPr>
          <a:lstStyle/>
          <a:p>
            <a:r>
              <a:rPr lang="en-US" sz="3200" dirty="0" smtClean="0">
                <a:solidFill>
                  <a:prstClr val="white">
                    <a:lumMod val="75000"/>
                  </a:prstClr>
                </a:solidFill>
              </a:rPr>
              <a:t>FADE OUT</a:t>
            </a:r>
          </a:p>
        </p:txBody>
      </p:sp>
      <p:sp>
        <p:nvSpPr>
          <p:cNvPr id="9" name="TextBox 8"/>
          <p:cNvSpPr txBox="1"/>
          <p:nvPr/>
        </p:nvSpPr>
        <p:spPr>
          <a:xfrm>
            <a:off x="6999265" y="3008808"/>
            <a:ext cx="1501533" cy="584776"/>
          </a:xfrm>
          <a:prstGeom prst="rect">
            <a:avLst/>
          </a:prstGeom>
          <a:noFill/>
        </p:spPr>
        <p:txBody>
          <a:bodyPr wrap="none" rtlCol="0">
            <a:spAutoFit/>
          </a:bodyPr>
          <a:lstStyle/>
          <a:p>
            <a:r>
              <a:rPr lang="en-US" sz="3200" dirty="0" smtClean="0">
                <a:solidFill>
                  <a:prstClr val="white">
                    <a:lumMod val="75000"/>
                  </a:prstClr>
                </a:solidFill>
              </a:rPr>
              <a:t>FADE IN</a:t>
            </a:r>
          </a:p>
        </p:txBody>
      </p:sp>
      <p:pic>
        <p:nvPicPr>
          <p:cNvPr id="15" name="Picture 14" descr="latex-image-1.pdf"/>
          <p:cNvPicPr>
            <a:picLocks noChangeAspect="1"/>
          </p:cNvPicPr>
          <p:nvPr/>
        </p:nvPicPr>
        <p:blipFill>
          <a:blip r:embed="rId5"/>
          <a:srcRect r="35293"/>
          <a:stretch>
            <a:fillRect/>
          </a:stretch>
        </p:blipFill>
        <p:spPr>
          <a:xfrm>
            <a:off x="4270023" y="3071035"/>
            <a:ext cx="446790" cy="460323"/>
          </a:xfrm>
          <a:prstGeom prst="rect">
            <a:avLst/>
          </a:prstGeom>
        </p:spPr>
      </p:pic>
      <p:sp>
        <p:nvSpPr>
          <p:cNvPr id="7" name="Title 6"/>
          <p:cNvSpPr>
            <a:spLocks noGrp="1"/>
          </p:cNvSpPr>
          <p:nvPr>
            <p:ph type="title"/>
          </p:nvPr>
        </p:nvSpPr>
        <p:spPr/>
        <p:txBody>
          <a:bodyPr/>
          <a:lstStyle/>
          <a:p>
            <a:r>
              <a:rPr lang="en-US" b="0" dirty="0" smtClean="0"/>
              <a:t>What is Cross-Dissolve?</a:t>
            </a:r>
            <a:endParaRPr lang="en-US"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ariel_cross_ff_nosound1.mp4">
            <a:hlinkClick r:id="" action="ppaction://media"/>
          </p:cNvPr>
          <p:cNvPicPr/>
          <p:nvPr>
            <a:videoFile r:link="rId1"/>
          </p:nvPr>
        </p:nvPicPr>
        <p:blipFill>
          <a:blip r:embed="rId4"/>
          <a:stretch>
            <a:fillRect/>
          </a:stretch>
        </p:blipFill>
        <p:spPr>
          <a:xfrm>
            <a:off x="2557643" y="1705074"/>
            <a:ext cx="4025683" cy="3206405"/>
          </a:xfrm>
          <a:prstGeom prst="rect">
            <a:avLst/>
          </a:prstGeom>
        </p:spPr>
      </p:pic>
      <p:sp>
        <p:nvSpPr>
          <p:cNvPr id="6" name="Title 5"/>
          <p:cNvSpPr>
            <a:spLocks noGrp="1"/>
          </p:cNvSpPr>
          <p:nvPr>
            <p:ph type="title"/>
          </p:nvPr>
        </p:nvSpPr>
        <p:spPr/>
        <p:txBody>
          <a:bodyPr/>
          <a:lstStyle/>
          <a:p>
            <a:r>
              <a:rPr lang="en-US" b="0" dirty="0" smtClean="0"/>
              <a:t>Cross-Dissolve produces motion</a:t>
            </a:r>
            <a:endParaRPr lang="en-US" b="0" dirty="0"/>
          </a:p>
        </p:txBody>
      </p:sp>
      <p:sp>
        <p:nvSpPr>
          <p:cNvPr id="7" name="Title 5"/>
          <p:cNvSpPr txBox="1">
            <a:spLocks/>
          </p:cNvSpPr>
          <p:nvPr/>
        </p:nvSpPr>
        <p:spPr>
          <a:xfrm>
            <a:off x="609600" y="5197290"/>
            <a:ext cx="8229600" cy="1143000"/>
          </a:xfrm>
          <a:prstGeom prst="rect">
            <a:avLst/>
          </a:prstGeom>
        </p:spPr>
        <p:txBody>
          <a:bodyPr vert="horz" lIns="91440" tIns="45720" rIns="91440" bIns="45720" rtlCol="0" anchor="ctr">
            <a:normAutofit/>
          </a:bodyPr>
          <a:lstStyle/>
          <a:p>
            <a:pPr algn="ctr">
              <a:spcBef>
                <a:spcPct val="0"/>
              </a:spcBef>
              <a:defRPr/>
            </a:pPr>
            <a:r>
              <a:rPr lang="en-US" sz="3600" dirty="0" smtClean="0">
                <a:solidFill>
                  <a:srgbClr val="FFFFFF"/>
                </a:solidFill>
              </a:rPr>
              <a:t>Why?</a:t>
            </a:r>
            <a:endParaRPr lang="en-US" sz="3600"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 name="Picture 11" descr="ariel_part 21.png"/>
          <p:cNvPicPr>
            <a:picLocks noChangeAspect="1"/>
          </p:cNvPicPr>
          <p:nvPr/>
        </p:nvPicPr>
        <p:blipFill>
          <a:blip r:embed="rId3"/>
          <a:srcRect l="7309" t="33111" r="14191" b="11038"/>
          <a:stretch>
            <a:fillRect/>
          </a:stretch>
        </p:blipFill>
        <p:spPr>
          <a:xfrm>
            <a:off x="1885950" y="1204198"/>
            <a:ext cx="3600450" cy="2712323"/>
          </a:xfrm>
          <a:prstGeom prst="rect">
            <a:avLst/>
          </a:prstGeom>
        </p:spPr>
      </p:pic>
      <p:sp>
        <p:nvSpPr>
          <p:cNvPr id="2" name="Title 1"/>
          <p:cNvSpPr>
            <a:spLocks noGrp="1"/>
          </p:cNvSpPr>
          <p:nvPr>
            <p:ph type="title"/>
          </p:nvPr>
        </p:nvSpPr>
        <p:spPr/>
        <p:txBody>
          <a:bodyPr>
            <a:normAutofit fontScale="90000"/>
          </a:bodyPr>
          <a:lstStyle/>
          <a:p>
            <a:r>
              <a:rPr lang="en-US" b="0" dirty="0" smtClean="0"/>
              <a:t>Lets represent an image as a collection of edges</a:t>
            </a:r>
            <a:endParaRPr lang="en-US" b="0" dirty="0"/>
          </a:p>
        </p:txBody>
      </p:sp>
      <p:grpSp>
        <p:nvGrpSpPr>
          <p:cNvPr id="3" name="Group 12"/>
          <p:cNvGrpSpPr/>
          <p:nvPr/>
        </p:nvGrpSpPr>
        <p:grpSpPr>
          <a:xfrm rot="5400000">
            <a:off x="2962516" y="1546619"/>
            <a:ext cx="1471772" cy="3839534"/>
            <a:chOff x="2877400" y="-959791"/>
            <a:chExt cx="805022" cy="4283093"/>
          </a:xfrm>
        </p:grpSpPr>
        <p:cxnSp>
          <p:nvCxnSpPr>
            <p:cNvPr id="14" name="Straight Connector 13"/>
            <p:cNvCxnSpPr/>
            <p:nvPr/>
          </p:nvCxnSpPr>
          <p:spPr>
            <a:xfrm rot="16200000">
              <a:off x="2434578" y="-508286"/>
              <a:ext cx="1699349" cy="796339"/>
            </a:xfrm>
            <a:prstGeom prst="line">
              <a:avLst/>
            </a:prstGeom>
            <a:ln w="9525"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V="1">
              <a:off x="2181784" y="1822664"/>
              <a:ext cx="2196254" cy="805022"/>
            </a:xfrm>
            <a:prstGeom prst="line">
              <a:avLst/>
            </a:prstGeom>
            <a:ln w="9525"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3747444" y="2681250"/>
            <a:ext cx="347361" cy="65125"/>
          </a:xfrm>
          <a:prstGeom prst="rect">
            <a:avLst/>
          </a:prstGeom>
          <a:noFill/>
          <a:ln w="19050" cap="flat" cmpd="sng" algn="ctr">
            <a:solidFill>
              <a:srgbClr val="FFE292"/>
            </a:solidFill>
            <a:prstDash val="solid"/>
            <a:roun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7" name="Picture 16" descr="ariel_part 21.png"/>
          <p:cNvPicPr>
            <a:picLocks/>
          </p:cNvPicPr>
          <p:nvPr/>
        </p:nvPicPr>
        <p:blipFill>
          <a:blip r:embed="rId3">
            <a:grayscl/>
            <a:lum bright="15000" contrast="35000"/>
          </a:blip>
          <a:srcRect l="46806" t="63558" r="41332" b="35564"/>
          <a:stretch>
            <a:fillRect/>
          </a:stretch>
        </p:blipFill>
        <p:spPr>
          <a:xfrm>
            <a:off x="1777690" y="4202271"/>
            <a:ext cx="3840479" cy="7619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Variation in faces captured in </a:t>
            </a:r>
            <a:r>
              <a:rPr lang="en-US" dirty="0" smtClean="0">
                <a:solidFill>
                  <a:srgbClr val="FFFF00"/>
                </a:solidFill>
              </a:rPr>
              <a:t>Internet </a:t>
            </a:r>
            <a:r>
              <a:rPr lang="en-US" dirty="0" smtClean="0"/>
              <a:t>photos</a:t>
            </a:r>
            <a:endParaRPr lang="en-US" dirty="0"/>
          </a:p>
        </p:txBody>
      </p:sp>
      <p:pic>
        <p:nvPicPr>
          <p:cNvPr id="5" name="Picture 4"/>
          <p:cNvPicPr>
            <a:picLocks noChangeAspect="1"/>
          </p:cNvPicPr>
          <p:nvPr/>
        </p:nvPicPr>
        <p:blipFill>
          <a:blip r:embed="rId2"/>
          <a:stretch>
            <a:fillRect/>
          </a:stretch>
        </p:blipFill>
        <p:spPr>
          <a:xfrm>
            <a:off x="-347652" y="849943"/>
            <a:ext cx="9871095" cy="630936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3" name="Picture 22" descr="ariel_part 21.png"/>
          <p:cNvPicPr>
            <a:picLocks/>
          </p:cNvPicPr>
          <p:nvPr/>
        </p:nvPicPr>
        <p:blipFill>
          <a:blip r:embed="rId3">
            <a:grayscl/>
            <a:lum bright="15000" contrast="35000"/>
          </a:blip>
          <a:srcRect l="46806" t="63558" r="41332" b="35564"/>
          <a:stretch>
            <a:fillRect/>
          </a:stretch>
        </p:blipFill>
        <p:spPr>
          <a:xfrm>
            <a:off x="1777690" y="4202271"/>
            <a:ext cx="3840479" cy="761999"/>
          </a:xfrm>
          <a:prstGeom prst="rect">
            <a:avLst/>
          </a:prstGeom>
        </p:spPr>
      </p:pic>
      <p:pic>
        <p:nvPicPr>
          <p:cNvPr id="32" name="Picture 31" descr="ariel_part 21.png"/>
          <p:cNvPicPr>
            <a:picLocks noChangeAspect="1"/>
          </p:cNvPicPr>
          <p:nvPr/>
        </p:nvPicPr>
        <p:blipFill>
          <a:blip r:embed="rId3"/>
          <a:srcRect l="5232" t="33111" r="16891" b="11038"/>
          <a:stretch>
            <a:fillRect/>
          </a:stretch>
        </p:blipFill>
        <p:spPr>
          <a:xfrm>
            <a:off x="1885950" y="1204198"/>
            <a:ext cx="3571875" cy="2712323"/>
          </a:xfrm>
          <a:prstGeom prst="rect">
            <a:avLst/>
          </a:prstGeom>
        </p:spPr>
      </p:pic>
      <p:sp>
        <p:nvSpPr>
          <p:cNvPr id="2" name="Title 1"/>
          <p:cNvSpPr>
            <a:spLocks noGrp="1"/>
          </p:cNvSpPr>
          <p:nvPr>
            <p:ph type="title"/>
          </p:nvPr>
        </p:nvSpPr>
        <p:spPr/>
        <p:txBody>
          <a:bodyPr>
            <a:normAutofit fontScale="90000"/>
          </a:bodyPr>
          <a:lstStyle/>
          <a:p>
            <a:r>
              <a:rPr lang="en-US" b="0" dirty="0" smtClean="0"/>
              <a:t>Lets represent an image as a collection of edges</a:t>
            </a:r>
            <a:endParaRPr lang="en-US" dirty="0"/>
          </a:p>
        </p:txBody>
      </p:sp>
      <p:pic>
        <p:nvPicPr>
          <p:cNvPr id="9" name="Picture 8" descr="ariel_part 21.png"/>
          <p:cNvPicPr>
            <a:picLocks/>
          </p:cNvPicPr>
          <p:nvPr/>
        </p:nvPicPr>
        <p:blipFill>
          <a:blip r:embed="rId3">
            <a:grayscl/>
            <a:lum bright="15000" contrast="35000"/>
          </a:blip>
          <a:srcRect l="43451" t="63558" r="42404" b="35564"/>
          <a:stretch>
            <a:fillRect/>
          </a:stretch>
        </p:blipFill>
        <p:spPr>
          <a:xfrm>
            <a:off x="1778635" y="5793859"/>
            <a:ext cx="3840479" cy="768096"/>
          </a:xfrm>
          <a:prstGeom prst="rect">
            <a:avLst/>
          </a:prstGeom>
        </p:spPr>
      </p:pic>
      <p:grpSp>
        <p:nvGrpSpPr>
          <p:cNvPr id="3" name="Group 11"/>
          <p:cNvGrpSpPr/>
          <p:nvPr/>
        </p:nvGrpSpPr>
        <p:grpSpPr>
          <a:xfrm rot="5400000">
            <a:off x="2167195" y="2341940"/>
            <a:ext cx="3063359" cy="3840478"/>
            <a:chOff x="2877400" y="-960845"/>
            <a:chExt cx="1675580" cy="4284146"/>
          </a:xfrm>
        </p:grpSpPr>
        <p:cxnSp>
          <p:nvCxnSpPr>
            <p:cNvPr id="13" name="Straight Connector 12"/>
            <p:cNvCxnSpPr/>
            <p:nvPr/>
          </p:nvCxnSpPr>
          <p:spPr>
            <a:xfrm rot="10800000" flipH="1">
              <a:off x="2886083" y="-960845"/>
              <a:ext cx="1666897" cy="1700404"/>
            </a:xfrm>
            <a:prstGeom prst="line">
              <a:avLst/>
            </a:prstGeom>
            <a:ln w="9525"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77400" y="1127045"/>
              <a:ext cx="1675580" cy="2196256"/>
            </a:xfrm>
            <a:prstGeom prst="line">
              <a:avLst/>
            </a:prstGeom>
            <a:ln w="9525" cap="flat" cmpd="sng" algn="ctr">
              <a:solidFill>
                <a:srgbClr val="FFE29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9" name="Rectangle 18"/>
          <p:cNvSpPr/>
          <p:nvPr/>
        </p:nvSpPr>
        <p:spPr>
          <a:xfrm>
            <a:off x="3747444" y="2681250"/>
            <a:ext cx="347361" cy="65125"/>
          </a:xfrm>
          <a:prstGeom prst="rect">
            <a:avLst/>
          </a:prstGeom>
          <a:noFill/>
          <a:ln w="19050" cap="flat" cmpd="sng" algn="ctr">
            <a:solidFill>
              <a:srgbClr val="FFE292"/>
            </a:solidFill>
            <a:prstDash val="solid"/>
            <a:roun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7" name="Rectangle 16"/>
          <p:cNvSpPr/>
          <p:nvPr/>
        </p:nvSpPr>
        <p:spPr>
          <a:xfrm>
            <a:off x="3745850" y="2682875"/>
            <a:ext cx="347361" cy="65125"/>
          </a:xfrm>
          <a:prstGeom prst="rect">
            <a:avLst/>
          </a:prstGeom>
          <a:noFill/>
          <a:ln w="19050" cap="flat" cmpd="sng" algn="ctr">
            <a:solidFill>
              <a:srgbClr val="FFE292"/>
            </a:solidFill>
            <a:prstDash val="solid"/>
            <a:roun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Picture 3" descr="ariel_part 21.png"/>
          <p:cNvPicPr>
            <a:picLocks/>
          </p:cNvPicPr>
          <p:nvPr/>
        </p:nvPicPr>
        <p:blipFill>
          <a:blip r:embed="rId3">
            <a:grayscl/>
            <a:lum bright="15000" contrast="35000"/>
          </a:blip>
          <a:srcRect l="43451" t="63558" r="42404" b="35564"/>
          <a:stretch>
            <a:fillRect/>
          </a:stretch>
        </p:blipFill>
        <p:spPr>
          <a:xfrm>
            <a:off x="2591745" y="3184213"/>
            <a:ext cx="3840479" cy="768096"/>
          </a:xfrm>
          <a:prstGeom prst="rect">
            <a:avLst/>
          </a:prstGeom>
        </p:spPr>
      </p:pic>
      <p:pic>
        <p:nvPicPr>
          <p:cNvPr id="5" name="Picture 4" descr="ariel_part 21.png"/>
          <p:cNvPicPr>
            <a:picLocks/>
          </p:cNvPicPr>
          <p:nvPr/>
        </p:nvPicPr>
        <p:blipFill>
          <a:blip r:embed="rId3">
            <a:grayscl/>
            <a:lum bright="15000" contrast="35000"/>
          </a:blip>
          <a:srcRect l="46806" t="63558" r="41332" b="35564"/>
          <a:stretch>
            <a:fillRect/>
          </a:stretch>
        </p:blipFill>
        <p:spPr>
          <a:xfrm>
            <a:off x="2590800" y="1592625"/>
            <a:ext cx="3840479" cy="761999"/>
          </a:xfrm>
          <a:prstGeom prst="rect">
            <a:avLst/>
          </a:prstGeom>
        </p:spPr>
      </p:pic>
      <p:sp>
        <p:nvSpPr>
          <p:cNvPr id="13" name="Title 12"/>
          <p:cNvSpPr>
            <a:spLocks noGrp="1"/>
          </p:cNvSpPr>
          <p:nvPr>
            <p:ph type="title"/>
          </p:nvPr>
        </p:nvSpPr>
        <p:spPr/>
        <p:txBody>
          <a:bodyPr/>
          <a:lstStyle/>
          <a:p>
            <a:r>
              <a:rPr lang="en-US" dirty="0" smtClean="0"/>
              <a:t>Can we move one edge to another?</a:t>
            </a:r>
            <a:endParaRPr lang="en-US" dirty="0"/>
          </a:p>
        </p:txBody>
      </p:sp>
      <p:sp>
        <p:nvSpPr>
          <p:cNvPr id="14" name="TextBox 13"/>
          <p:cNvSpPr txBox="1"/>
          <p:nvPr/>
        </p:nvSpPr>
        <p:spPr>
          <a:xfrm>
            <a:off x="580308" y="1618968"/>
            <a:ext cx="1672453" cy="646331"/>
          </a:xfrm>
          <a:prstGeom prst="rect">
            <a:avLst/>
          </a:prstGeom>
          <a:noFill/>
        </p:spPr>
        <p:txBody>
          <a:bodyPr wrap="none" rtlCol="0">
            <a:spAutoFit/>
          </a:bodyPr>
          <a:lstStyle/>
          <a:p>
            <a:r>
              <a:rPr lang="en-US" sz="3600" dirty="0" smtClean="0">
                <a:solidFill>
                  <a:srgbClr val="FFFFFF"/>
                </a:solidFill>
              </a:rPr>
              <a:t>Image 1</a:t>
            </a:r>
            <a:endParaRPr lang="en-US" sz="2800" dirty="0" smtClean="0">
              <a:solidFill>
                <a:srgbClr val="FFFFFF"/>
              </a:solidFill>
            </a:endParaRPr>
          </a:p>
        </p:txBody>
      </p:sp>
      <p:sp>
        <p:nvSpPr>
          <p:cNvPr id="15" name="TextBox 14"/>
          <p:cNvSpPr txBox="1"/>
          <p:nvPr/>
        </p:nvSpPr>
        <p:spPr>
          <a:xfrm>
            <a:off x="569937" y="3147403"/>
            <a:ext cx="1672453" cy="646331"/>
          </a:xfrm>
          <a:prstGeom prst="rect">
            <a:avLst/>
          </a:prstGeom>
          <a:noFill/>
        </p:spPr>
        <p:txBody>
          <a:bodyPr wrap="none" rtlCol="0">
            <a:spAutoFit/>
          </a:bodyPr>
          <a:lstStyle/>
          <a:p>
            <a:r>
              <a:rPr lang="en-US" sz="3600" dirty="0" smtClean="0">
                <a:solidFill>
                  <a:srgbClr val="FFFFFF"/>
                </a:solidFill>
              </a:rPr>
              <a:t>Image 2</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7" name="sin1_small_nocomp_nolines.avi">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7"/>
              </p:ext>
            </p:extLst>
          </p:nvPr>
        </p:nvPicPr>
        <p:blipFill>
          <a:blip r:embed="rId8"/>
          <a:stretch>
            <a:fillRect/>
          </a:stretch>
        </p:blipFill>
        <p:spPr>
          <a:xfrm>
            <a:off x="2590800" y="1592624"/>
            <a:ext cx="3835506" cy="2286000"/>
          </a:xfrm>
          <a:prstGeom prst="rect">
            <a:avLst/>
          </a:prstGeom>
          <a:ln w="19050" cap="flat" cmpd="sng" algn="ctr">
            <a:solidFill>
              <a:srgbClr val="000000"/>
            </a:solidFill>
            <a:prstDash val="solid"/>
            <a:round/>
            <a:headEnd type="none" w="med" len="med"/>
            <a:tailEnd type="none" w="med" len="med"/>
          </a:ln>
        </p:spPr>
      </p:pic>
      <p:sp>
        <p:nvSpPr>
          <p:cNvPr id="8" name="Rectangle 7"/>
          <p:cNvSpPr/>
          <p:nvPr/>
        </p:nvSpPr>
        <p:spPr>
          <a:xfrm>
            <a:off x="2209802" y="2361431"/>
            <a:ext cx="4433845" cy="762769"/>
          </a:xfrm>
          <a:prstGeom prst="rect">
            <a:avLst/>
          </a:prstGeom>
          <a:solidFill>
            <a:schemeClr val="tx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8" name="Picture 17"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9518" y="3257833"/>
            <a:ext cx="2463800" cy="508000"/>
          </a:xfrm>
          <a:prstGeom prst="rect">
            <a:avLst/>
          </a:prstGeom>
        </p:spPr>
      </p:pic>
      <p:sp>
        <p:nvSpPr>
          <p:cNvPr id="19" name="Title 18"/>
          <p:cNvSpPr>
            <a:spLocks noGrp="1"/>
          </p:cNvSpPr>
          <p:nvPr>
            <p:ph type="title"/>
          </p:nvPr>
        </p:nvSpPr>
        <p:spPr/>
        <p:txBody>
          <a:bodyPr/>
          <a:lstStyle/>
          <a:p>
            <a:r>
              <a:rPr lang="en-US" dirty="0" smtClean="0"/>
              <a:t>Let’s approximate with a sine</a:t>
            </a:r>
            <a:endParaRPr lang="en-US" dirty="0"/>
          </a:p>
        </p:txBody>
      </p:sp>
      <p:pic>
        <p:nvPicPr>
          <p:cNvPr id="9" name="Picture 8"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813745" y="1763023"/>
            <a:ext cx="1778000" cy="508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7" name="Picture 1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13745" y="1763023"/>
            <a:ext cx="1778000" cy="508000"/>
          </a:xfrm>
          <a:prstGeom prst="rect">
            <a:avLst/>
          </a:prstGeom>
        </p:spPr>
      </p:pic>
      <p:pic>
        <p:nvPicPr>
          <p:cNvPr id="18" name="Picture 1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49518" y="3257833"/>
            <a:ext cx="2463800" cy="508000"/>
          </a:xfrm>
          <a:prstGeom prst="rect">
            <a:avLst/>
          </a:prstGeom>
        </p:spPr>
      </p:pic>
      <p:sp>
        <p:nvSpPr>
          <p:cNvPr id="19" name="Title 18"/>
          <p:cNvSpPr>
            <a:spLocks noGrp="1"/>
          </p:cNvSpPr>
          <p:nvPr>
            <p:ph type="title"/>
          </p:nvPr>
        </p:nvSpPr>
        <p:spPr/>
        <p:txBody>
          <a:bodyPr/>
          <a:lstStyle/>
          <a:p>
            <a:r>
              <a:rPr lang="en-US" dirty="0" smtClean="0"/>
              <a:t>While doing cross-dissolve we see motion!</a:t>
            </a:r>
            <a:endParaRPr lang="en-US" dirty="0"/>
          </a:p>
        </p:txBody>
      </p:sp>
      <p:sp>
        <p:nvSpPr>
          <p:cNvPr id="10" name="TextBox 9"/>
          <p:cNvSpPr txBox="1"/>
          <p:nvPr/>
        </p:nvSpPr>
        <p:spPr>
          <a:xfrm>
            <a:off x="114842" y="2440515"/>
            <a:ext cx="2496998" cy="584776"/>
          </a:xfrm>
          <a:prstGeom prst="rect">
            <a:avLst/>
          </a:prstGeom>
          <a:noFill/>
        </p:spPr>
        <p:txBody>
          <a:bodyPr wrap="none" rtlCol="0">
            <a:spAutoFit/>
          </a:bodyPr>
          <a:lstStyle/>
          <a:p>
            <a:r>
              <a:rPr lang="en-US" sz="3200" dirty="0" smtClean="0">
                <a:solidFill>
                  <a:srgbClr val="FFAA37"/>
                </a:solidFill>
              </a:rPr>
              <a:t>Cross dissolve</a:t>
            </a:r>
          </a:p>
        </p:txBody>
      </p:sp>
      <p:pic>
        <p:nvPicPr>
          <p:cNvPr id="7" name="sin1_small_nocomp_nolines.avi">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8"/>
              </p:ext>
            </p:extLst>
          </p:nvPr>
        </p:nvPicPr>
        <p:blipFill>
          <a:blip r:embed="rId9"/>
          <a:stretch>
            <a:fillRect/>
          </a:stretch>
        </p:blipFill>
        <p:spPr>
          <a:xfrm>
            <a:off x="2590800" y="1592624"/>
            <a:ext cx="3835506" cy="2286000"/>
          </a:xfrm>
          <a:prstGeom prst="rect">
            <a:avLst/>
          </a:prstGeom>
          <a:ln w="19050" cap="flat" cmpd="sng" algn="ctr">
            <a:solidFill>
              <a:schemeClr val="tx1"/>
            </a:solidFill>
            <a:prstDash val="solid"/>
            <a:round/>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7" name="sin1_small_nocomp_nolines.avi">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7"/>
              </p:ext>
            </p:extLst>
          </p:nvPr>
        </p:nvPicPr>
        <p:blipFill>
          <a:blip r:embed="rId8"/>
          <a:stretch>
            <a:fillRect/>
          </a:stretch>
        </p:blipFill>
        <p:spPr>
          <a:xfrm>
            <a:off x="2590800" y="1592624"/>
            <a:ext cx="3835506" cy="2286000"/>
          </a:xfrm>
          <a:prstGeom prst="rect">
            <a:avLst/>
          </a:prstGeom>
          <a:ln w="19050" cap="flat" cmpd="sng" algn="ctr">
            <a:solidFill>
              <a:srgbClr val="000000"/>
            </a:solidFill>
            <a:prstDash val="solid"/>
            <a:round/>
            <a:headEnd type="none" w="med" len="med"/>
            <a:tailEnd type="none" w="med" len="med"/>
          </a:ln>
        </p:spPr>
      </p:pic>
      <p:pic>
        <p:nvPicPr>
          <p:cNvPr id="17" name="Picture 16"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813745" y="1763023"/>
            <a:ext cx="1778000" cy="508000"/>
          </a:xfrm>
          <a:prstGeom prst="rect">
            <a:avLst/>
          </a:prstGeom>
        </p:spPr>
      </p:pic>
      <p:pic>
        <p:nvPicPr>
          <p:cNvPr id="18" name="Picture 17"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149518" y="3257833"/>
            <a:ext cx="2463800" cy="508000"/>
          </a:xfrm>
          <a:prstGeom prst="rect">
            <a:avLst/>
          </a:prstGeom>
        </p:spPr>
      </p:pic>
      <p:sp>
        <p:nvSpPr>
          <p:cNvPr id="19" name="Title 18"/>
          <p:cNvSpPr>
            <a:spLocks noGrp="1"/>
          </p:cNvSpPr>
          <p:nvPr>
            <p:ph type="title"/>
          </p:nvPr>
        </p:nvSpPr>
        <p:spPr/>
        <p:txBody>
          <a:bodyPr/>
          <a:lstStyle/>
          <a:p>
            <a:r>
              <a:rPr lang="en-US" dirty="0" smtClean="0"/>
              <a:t>It is actually a physical motion!</a:t>
            </a:r>
            <a:endParaRPr lang="en-US" dirty="0"/>
          </a:p>
        </p:txBody>
      </p:sp>
      <p:sp>
        <p:nvSpPr>
          <p:cNvPr id="10" name="TextBox 9"/>
          <p:cNvSpPr txBox="1"/>
          <p:nvPr/>
        </p:nvSpPr>
        <p:spPr>
          <a:xfrm>
            <a:off x="114842" y="2440515"/>
            <a:ext cx="2496998" cy="584776"/>
          </a:xfrm>
          <a:prstGeom prst="rect">
            <a:avLst/>
          </a:prstGeom>
          <a:noFill/>
        </p:spPr>
        <p:txBody>
          <a:bodyPr wrap="none" rtlCol="0">
            <a:spAutoFit/>
          </a:bodyPr>
          <a:lstStyle/>
          <a:p>
            <a:r>
              <a:rPr lang="en-US" sz="3200" dirty="0" smtClean="0">
                <a:solidFill>
                  <a:srgbClr val="FFAA37"/>
                </a:solidFill>
              </a:rPr>
              <a:t>Cross dissolve</a:t>
            </a:r>
          </a:p>
        </p:txBody>
      </p:sp>
      <p:pic>
        <p:nvPicPr>
          <p:cNvPr id="8" name="Picture 7" descr="latex-image-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6463122" y="2458920"/>
            <a:ext cx="2399030" cy="508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3" name="sin1_large_comp_nolines.avi">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5"/>
              </p:ext>
            </p:extLst>
          </p:nvPr>
        </p:nvPicPr>
        <p:blipFill>
          <a:blip r:embed="rId6"/>
          <a:stretch>
            <a:fillRect/>
          </a:stretch>
        </p:blipFill>
        <p:spPr>
          <a:xfrm>
            <a:off x="2585995" y="1592624"/>
            <a:ext cx="3835506" cy="2286000"/>
          </a:xfrm>
          <a:prstGeom prst="rect">
            <a:avLst/>
          </a:prstGeom>
          <a:ln w="19050" cap="flat" cmpd="sng" algn="ctr">
            <a:solidFill>
              <a:srgbClr val="000000"/>
            </a:solidFill>
            <a:prstDash val="solid"/>
            <a:round/>
            <a:headEnd type="none" w="med" len="med"/>
            <a:tailEnd type="none" w="med" len="med"/>
          </a:ln>
        </p:spPr>
      </p:pic>
      <p:sp>
        <p:nvSpPr>
          <p:cNvPr id="6" name="Title 5"/>
          <p:cNvSpPr>
            <a:spLocks noGrp="1"/>
          </p:cNvSpPr>
          <p:nvPr>
            <p:ph type="title"/>
          </p:nvPr>
        </p:nvSpPr>
        <p:spPr/>
        <p:txBody>
          <a:bodyPr/>
          <a:lstStyle/>
          <a:p>
            <a:r>
              <a:rPr lang="en-US" dirty="0" smtClean="0"/>
              <a:t>Motion effect with larger phase shift</a:t>
            </a:r>
            <a:endParaRPr lang="en-US" dirty="0"/>
          </a:p>
        </p:txBody>
      </p:sp>
      <p:pic>
        <p:nvPicPr>
          <p:cNvPr id="10" name="Picture 9"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813745" y="1763023"/>
            <a:ext cx="1778000" cy="508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9518" y="3257833"/>
            <a:ext cx="2463800" cy="508000"/>
          </a:xfrm>
          <a:prstGeom prst="rect">
            <a:avLst/>
          </a:prstGeom>
        </p:spPr>
      </p:pic>
      <p:sp>
        <p:nvSpPr>
          <p:cNvPr id="12" name="TextBox 11"/>
          <p:cNvSpPr txBox="1"/>
          <p:nvPr/>
        </p:nvSpPr>
        <p:spPr>
          <a:xfrm>
            <a:off x="114842" y="2440515"/>
            <a:ext cx="2496998" cy="584776"/>
          </a:xfrm>
          <a:prstGeom prst="rect">
            <a:avLst/>
          </a:prstGeom>
          <a:noFill/>
        </p:spPr>
        <p:txBody>
          <a:bodyPr wrap="none" rtlCol="0">
            <a:spAutoFit/>
          </a:bodyPr>
          <a:lstStyle/>
          <a:p>
            <a:r>
              <a:rPr lang="en-US" sz="3200" dirty="0" smtClean="0">
                <a:solidFill>
                  <a:srgbClr val="FFAA37"/>
                </a:solidFill>
              </a:rPr>
              <a:t>Cross dissolve</a:t>
            </a:r>
          </a:p>
        </p:txBody>
      </p:sp>
      <p:pic>
        <p:nvPicPr>
          <p:cNvPr id="13" name="Picture 12"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6463122" y="2458920"/>
            <a:ext cx="2399030" cy="50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 name="Rectangle 10"/>
          <p:cNvSpPr/>
          <p:nvPr/>
        </p:nvSpPr>
        <p:spPr>
          <a:xfrm>
            <a:off x="373785" y="2596883"/>
            <a:ext cx="8482115" cy="3481090"/>
          </a:xfrm>
          <a:prstGeom prst="rect">
            <a:avLst/>
          </a:prstGeom>
          <a:solidFill>
            <a:schemeClr val="bg1"/>
          </a:solidFill>
        </p:spPr>
        <p:txBody>
          <a:bodyPr wrap="square" rtlCol="0" anchor="ctr">
            <a:spAutoFit/>
          </a:bodyPr>
          <a:lstStyle/>
          <a:p>
            <a:pPr algn="ctr"/>
            <a:endParaRPr lang="en-US" sz="3600" b="1" dirty="0" smtClean="0">
              <a:solidFill>
                <a:prstClr val="white"/>
              </a:solidFill>
            </a:endParaRPr>
          </a:p>
        </p:txBody>
      </p:sp>
      <p:sp>
        <p:nvSpPr>
          <p:cNvPr id="4" name="Title 1"/>
          <p:cNvSpPr>
            <a:spLocks noGrp="1"/>
          </p:cNvSpPr>
          <p:nvPr>
            <p:ph type="title"/>
          </p:nvPr>
        </p:nvSpPr>
        <p:spPr/>
        <p:txBody>
          <a:bodyPr/>
          <a:lstStyle/>
          <a:p>
            <a:r>
              <a:rPr lang="en-US" dirty="0" smtClean="0"/>
              <a:t>The motion is non linear</a:t>
            </a:r>
            <a:endParaRPr lang="en-US" dirty="0"/>
          </a:p>
        </p:txBody>
      </p:sp>
      <p:pic>
        <p:nvPicPr>
          <p:cNvPr id="16" name="Picture 15" descr="latex-image-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124787" y="1393231"/>
            <a:ext cx="4681340" cy="963147"/>
          </a:xfrm>
          <a:prstGeom prst="rect">
            <a:avLst/>
          </a:prstGeom>
        </p:spPr>
      </p:pic>
      <p:grpSp>
        <p:nvGrpSpPr>
          <p:cNvPr id="2" name="Group 24"/>
          <p:cNvGrpSpPr/>
          <p:nvPr/>
        </p:nvGrpSpPr>
        <p:grpSpPr>
          <a:xfrm>
            <a:off x="5043609" y="2622262"/>
            <a:ext cx="4852459" cy="3315336"/>
            <a:chOff x="5043609" y="2622262"/>
            <a:chExt cx="4852459" cy="3315336"/>
          </a:xfrm>
        </p:grpSpPr>
        <p:grpSp>
          <p:nvGrpSpPr>
            <p:cNvPr id="3" name="Group 17"/>
            <p:cNvGrpSpPr/>
            <p:nvPr/>
          </p:nvGrpSpPr>
          <p:grpSpPr>
            <a:xfrm>
              <a:off x="5043609" y="2622262"/>
              <a:ext cx="4852459" cy="3315336"/>
              <a:chOff x="-1" y="4132693"/>
              <a:chExt cx="4852459" cy="3315336"/>
            </a:xfrm>
          </p:grpSpPr>
          <p:sp>
            <p:nvSpPr>
              <p:cNvPr id="20" name="TextBox 19"/>
              <p:cNvSpPr txBox="1"/>
              <p:nvPr/>
            </p:nvSpPr>
            <p:spPr>
              <a:xfrm>
                <a:off x="34845" y="6801698"/>
                <a:ext cx="4721364" cy="646331"/>
              </a:xfrm>
              <a:prstGeom prst="rect">
                <a:avLst/>
              </a:prstGeom>
              <a:noFill/>
            </p:spPr>
            <p:txBody>
              <a:bodyPr wrap="square" rtlCol="0">
                <a:spAutoFit/>
              </a:bodyPr>
              <a:lstStyle/>
              <a:p>
                <a:r>
                  <a:rPr lang="en-US" dirty="0" smtClean="0">
                    <a:solidFill>
                      <a:srgbClr val="000000"/>
                    </a:solidFill>
                  </a:rPr>
                  <a:t>Walt Disney Animation Principles, 1930</a:t>
                </a:r>
              </a:p>
              <a:p>
                <a:r>
                  <a:rPr lang="en-US" dirty="0" smtClean="0">
                    <a:solidFill>
                      <a:srgbClr val="000000"/>
                    </a:solidFill>
                  </a:rPr>
                  <a:t>J. </a:t>
                </a:r>
                <a:r>
                  <a:rPr lang="en-US" dirty="0" err="1" smtClean="0">
                    <a:solidFill>
                      <a:srgbClr val="000000"/>
                    </a:solidFill>
                  </a:rPr>
                  <a:t>Lasseter</a:t>
                </a:r>
                <a:r>
                  <a:rPr lang="en-US" dirty="0" smtClean="0">
                    <a:solidFill>
                      <a:srgbClr val="000000"/>
                    </a:solidFill>
                  </a:rPr>
                  <a:t>, SIGGRAPH’87</a:t>
                </a:r>
              </a:p>
            </p:txBody>
          </p:sp>
          <p:pic>
            <p:nvPicPr>
              <p:cNvPr id="12" name="Picture 11"/>
              <p:cNvPicPr>
                <a:picLocks noChangeAspect="1"/>
              </p:cNvPicPr>
              <p:nvPr/>
            </p:nvPicPr>
            <p:blipFill>
              <a:blip r:embed="rId5"/>
              <a:srcRect l="10038" t="18500" r="9278" b="24903"/>
              <a:stretch>
                <a:fillRect/>
              </a:stretch>
            </p:blipFill>
            <p:spPr>
              <a:xfrm flipH="1">
                <a:off x="114969" y="5088083"/>
                <a:ext cx="2241935" cy="1687508"/>
              </a:xfrm>
              <a:prstGeom prst="rect">
                <a:avLst/>
              </a:prstGeom>
              <a:ln>
                <a:solidFill>
                  <a:schemeClr val="tx1"/>
                </a:solidFill>
              </a:ln>
            </p:spPr>
          </p:pic>
          <p:sp>
            <p:nvSpPr>
              <p:cNvPr id="15" name="TextBox 14"/>
              <p:cNvSpPr txBox="1"/>
              <p:nvPr/>
            </p:nvSpPr>
            <p:spPr>
              <a:xfrm>
                <a:off x="-1" y="4132693"/>
                <a:ext cx="4852459" cy="461665"/>
              </a:xfrm>
              <a:prstGeom prst="rect">
                <a:avLst/>
              </a:prstGeom>
              <a:noFill/>
            </p:spPr>
            <p:txBody>
              <a:bodyPr wrap="square" rtlCol="0">
                <a:spAutoFit/>
              </a:bodyPr>
              <a:lstStyle/>
              <a:p>
                <a:r>
                  <a:rPr lang="en-US" sz="2400" dirty="0" smtClean="0">
                    <a:solidFill>
                      <a:prstClr val="black"/>
                    </a:solidFill>
                  </a:rPr>
                  <a:t>Rule of Thumb in animation</a:t>
                </a:r>
              </a:p>
            </p:txBody>
          </p:sp>
        </p:grpSp>
        <p:pic>
          <p:nvPicPr>
            <p:cNvPr id="13" name="Picture 12"/>
            <p:cNvPicPr>
              <a:picLocks noChangeAspect="1"/>
            </p:cNvPicPr>
            <p:nvPr/>
          </p:nvPicPr>
          <p:blipFill>
            <a:blip r:embed="rId6"/>
            <a:srcRect t="11010" b="18037"/>
            <a:stretch>
              <a:fillRect/>
            </a:stretch>
          </p:blipFill>
          <p:spPr>
            <a:xfrm>
              <a:off x="7084616" y="3226700"/>
              <a:ext cx="1752068" cy="1243135"/>
            </a:xfrm>
            <a:prstGeom prst="rect">
              <a:avLst/>
            </a:prstGeom>
          </p:spPr>
        </p:pic>
      </p:grpSp>
      <p:grpSp>
        <p:nvGrpSpPr>
          <p:cNvPr id="5" name="Group 23"/>
          <p:cNvGrpSpPr/>
          <p:nvPr/>
        </p:nvGrpSpPr>
        <p:grpSpPr>
          <a:xfrm>
            <a:off x="373785" y="2613595"/>
            <a:ext cx="4852459" cy="3386233"/>
            <a:chOff x="373785" y="2596883"/>
            <a:chExt cx="4852459" cy="3386233"/>
          </a:xfrm>
        </p:grpSpPr>
        <p:pic>
          <p:nvPicPr>
            <p:cNvPr id="19" name="Picture 18"/>
            <p:cNvPicPr>
              <a:picLocks noChangeAspect="1"/>
            </p:cNvPicPr>
            <p:nvPr/>
          </p:nvPicPr>
          <p:blipFill>
            <a:blip r:embed="rId7"/>
            <a:stretch>
              <a:fillRect/>
            </a:stretch>
          </p:blipFill>
          <p:spPr>
            <a:xfrm>
              <a:off x="507458" y="3415771"/>
              <a:ext cx="3661809" cy="2567345"/>
            </a:xfrm>
            <a:prstGeom prst="rect">
              <a:avLst/>
            </a:prstGeom>
          </p:spPr>
        </p:pic>
        <p:sp>
          <p:nvSpPr>
            <p:cNvPr id="14" name="TextBox 13"/>
            <p:cNvSpPr txBox="1"/>
            <p:nvPr/>
          </p:nvSpPr>
          <p:spPr>
            <a:xfrm>
              <a:off x="373785" y="2596883"/>
              <a:ext cx="4852459" cy="830997"/>
            </a:xfrm>
            <a:prstGeom prst="rect">
              <a:avLst/>
            </a:prstGeom>
            <a:noFill/>
          </p:spPr>
          <p:txBody>
            <a:bodyPr wrap="square" rtlCol="0">
              <a:spAutoFit/>
            </a:bodyPr>
            <a:lstStyle/>
            <a:p>
              <a:r>
                <a:rPr lang="en-US" sz="2400" dirty="0" smtClean="0">
                  <a:solidFill>
                    <a:prstClr val="black"/>
                  </a:solidFill>
                </a:rPr>
                <a:t>There is slow-in slow-out</a:t>
              </a:r>
            </a:p>
            <a:p>
              <a:r>
                <a:rPr lang="en-US" sz="2400" dirty="0" smtClean="0">
                  <a:solidFill>
                    <a:prstClr val="black"/>
                  </a:solidFill>
                </a:rPr>
                <a:t>dynamics</a:t>
              </a:r>
            </a:p>
          </p:txBody>
        </p:sp>
      </p:grpSp>
      <p:sp>
        <p:nvSpPr>
          <p:cNvPr id="21" name="TextBox 20"/>
          <p:cNvSpPr txBox="1"/>
          <p:nvPr/>
        </p:nvSpPr>
        <p:spPr>
          <a:xfrm>
            <a:off x="122895" y="6100753"/>
            <a:ext cx="9021105" cy="369332"/>
          </a:xfrm>
          <a:prstGeom prst="rect">
            <a:avLst/>
          </a:prstGeom>
          <a:noFill/>
        </p:spPr>
        <p:txBody>
          <a:bodyPr wrap="square" rtlCol="0">
            <a:spAutoFit/>
          </a:bodyPr>
          <a:lstStyle/>
          <a:p>
            <a:pPr algn="ctr"/>
            <a:r>
              <a:rPr lang="en-US" dirty="0" smtClean="0">
                <a:solidFill>
                  <a:prstClr val="white">
                    <a:lumMod val="75000"/>
                  </a:prstClr>
                </a:solidFill>
              </a:rPr>
              <a:t>Kemelmacher et al.  SIGGRAPH’11 </a:t>
            </a:r>
            <a:endParaRPr lang="en-US" dirty="0"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When motion is produced?</a:t>
            </a:r>
            <a:endParaRPr lang="en-US" b="0" dirty="0"/>
          </a:p>
        </p:txBody>
      </p:sp>
      <p:sp>
        <p:nvSpPr>
          <p:cNvPr id="8" name="Content Placeholder 7"/>
          <p:cNvSpPr>
            <a:spLocks noGrp="1"/>
          </p:cNvSpPr>
          <p:nvPr>
            <p:ph idx="1"/>
          </p:nvPr>
        </p:nvSpPr>
        <p:spPr/>
        <p:txBody>
          <a:bodyPr/>
          <a:lstStyle/>
          <a:p>
            <a:r>
              <a:rPr lang="en-US" b="0" dirty="0" smtClean="0"/>
              <a:t>Approximately same frequency edges</a:t>
            </a:r>
          </a:p>
          <a:p>
            <a:r>
              <a:rPr lang="en-US" b="0" dirty="0" smtClean="0"/>
              <a:t>The distance edges can move depends on the frequency</a:t>
            </a:r>
            <a:endParaRPr lang="en-US" b="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Cross-dissolve produces edge </a:t>
            </a:r>
            <a:r>
              <a:rPr lang="en-US" dirty="0" smtClean="0">
                <a:solidFill>
                  <a:srgbClr val="FFAA37"/>
                </a:solidFill>
              </a:rPr>
              <a:t>rotation</a:t>
            </a:r>
            <a:endParaRPr lang="en-US" dirty="0">
              <a:solidFill>
                <a:srgbClr val="FFAA37"/>
              </a:solidFill>
            </a:endParaRPr>
          </a:p>
        </p:txBody>
      </p:sp>
      <p:grpSp>
        <p:nvGrpSpPr>
          <p:cNvPr id="2" name="Group 4"/>
          <p:cNvGrpSpPr/>
          <p:nvPr/>
        </p:nvGrpSpPr>
        <p:grpSpPr>
          <a:xfrm>
            <a:off x="530190" y="1904922"/>
            <a:ext cx="2231136" cy="3059690"/>
            <a:chOff x="457200" y="1437753"/>
            <a:chExt cx="2231136" cy="3059690"/>
          </a:xfrm>
        </p:grpSpPr>
        <p:pic>
          <p:nvPicPr>
            <p:cNvPr id="6" name="Picture 5" descr="sin_rotation_tiny0.png"/>
            <p:cNvPicPr>
              <a:picLocks noChangeAspect="1"/>
            </p:cNvPicPr>
            <p:nvPr/>
          </p:nvPicPr>
          <p:blipFill>
            <a:blip r:embed="rId4"/>
            <a:stretch>
              <a:fillRect/>
            </a:stretch>
          </p:blipFill>
          <p:spPr>
            <a:xfrm>
              <a:off x="457200" y="1437753"/>
              <a:ext cx="2231136" cy="2231136"/>
            </a:xfrm>
            <a:prstGeom prst="rect">
              <a:avLst/>
            </a:prstGeom>
          </p:spPr>
        </p:pic>
        <p:sp>
          <p:nvSpPr>
            <p:cNvPr id="7" name="TextBox 6"/>
            <p:cNvSpPr txBox="1"/>
            <p:nvPr/>
          </p:nvSpPr>
          <p:spPr>
            <a:xfrm>
              <a:off x="1038580" y="4035778"/>
              <a:ext cx="1176524" cy="461665"/>
            </a:xfrm>
            <a:prstGeom prst="rect">
              <a:avLst/>
            </a:prstGeom>
            <a:noFill/>
          </p:spPr>
          <p:txBody>
            <a:bodyPr wrap="none" rtlCol="0">
              <a:spAutoFit/>
            </a:bodyPr>
            <a:lstStyle/>
            <a:p>
              <a:r>
                <a:rPr lang="en-US" sz="2400" dirty="0" smtClean="0">
                  <a:solidFill>
                    <a:srgbClr val="FFE292"/>
                  </a:solidFill>
                </a:rPr>
                <a:t>Image 1</a:t>
              </a:r>
            </a:p>
          </p:txBody>
        </p:sp>
      </p:grpSp>
      <p:grpSp>
        <p:nvGrpSpPr>
          <p:cNvPr id="3" name="Group 7"/>
          <p:cNvGrpSpPr/>
          <p:nvPr/>
        </p:nvGrpSpPr>
        <p:grpSpPr>
          <a:xfrm>
            <a:off x="6366958" y="1911912"/>
            <a:ext cx="2231136" cy="3052700"/>
            <a:chOff x="6293968" y="1444743"/>
            <a:chExt cx="2231136" cy="3052700"/>
          </a:xfrm>
        </p:grpSpPr>
        <p:pic>
          <p:nvPicPr>
            <p:cNvPr id="9" name="Picture 8" descr="sin_rotation_tiny1.png"/>
            <p:cNvPicPr>
              <a:picLocks noChangeAspect="1"/>
            </p:cNvPicPr>
            <p:nvPr/>
          </p:nvPicPr>
          <p:blipFill>
            <a:blip r:embed="rId5"/>
            <a:stretch>
              <a:fillRect/>
            </a:stretch>
          </p:blipFill>
          <p:spPr>
            <a:xfrm>
              <a:off x="6293968" y="1444743"/>
              <a:ext cx="2231136" cy="2231136"/>
            </a:xfrm>
            <a:prstGeom prst="rect">
              <a:avLst/>
            </a:prstGeom>
          </p:spPr>
        </p:pic>
        <p:sp>
          <p:nvSpPr>
            <p:cNvPr id="10" name="TextBox 9"/>
            <p:cNvSpPr txBox="1"/>
            <p:nvPr/>
          </p:nvSpPr>
          <p:spPr>
            <a:xfrm>
              <a:off x="6986835" y="4035778"/>
              <a:ext cx="1176524" cy="461665"/>
            </a:xfrm>
            <a:prstGeom prst="rect">
              <a:avLst/>
            </a:prstGeom>
            <a:noFill/>
          </p:spPr>
          <p:txBody>
            <a:bodyPr wrap="none" rtlCol="0">
              <a:spAutoFit/>
            </a:bodyPr>
            <a:lstStyle/>
            <a:p>
              <a:r>
                <a:rPr lang="en-US" sz="2400" dirty="0" smtClean="0">
                  <a:solidFill>
                    <a:srgbClr val="FFE292"/>
                  </a:solidFill>
                </a:rPr>
                <a:t>Image 2</a:t>
              </a:r>
            </a:p>
          </p:txBody>
        </p:sp>
      </p:grpSp>
      <p:pic>
        <p:nvPicPr>
          <p:cNvPr id="13" name="sin_rotation_tiny.avi">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6"/>
              </p:ext>
            </p:extLst>
          </p:nvPr>
        </p:nvPicPr>
        <p:blipFill>
          <a:blip r:embed="rId7"/>
          <a:stretch>
            <a:fillRect/>
          </a:stretch>
        </p:blipFill>
        <p:spPr>
          <a:xfrm>
            <a:off x="3517984" y="1911911"/>
            <a:ext cx="2231137" cy="2231137"/>
          </a:xfrm>
          <a:prstGeom prst="rect">
            <a:avLst/>
          </a:prstGeom>
        </p:spPr>
      </p:pic>
      <p:sp>
        <p:nvSpPr>
          <p:cNvPr id="14" name="TextBox 13"/>
          <p:cNvSpPr txBox="1"/>
          <p:nvPr/>
        </p:nvSpPr>
        <p:spPr>
          <a:xfrm>
            <a:off x="168817" y="4173747"/>
            <a:ext cx="9321877" cy="1077218"/>
          </a:xfrm>
          <a:prstGeom prst="rect">
            <a:avLst/>
          </a:prstGeom>
          <a:noFill/>
        </p:spPr>
        <p:txBody>
          <a:bodyPr wrap="square" rtlCol="0">
            <a:spAutoFit/>
          </a:bodyPr>
          <a:lstStyle/>
          <a:p>
            <a:pPr algn="ctr"/>
            <a:r>
              <a:rPr lang="en-US" sz="3200" dirty="0" smtClean="0">
                <a:solidFill>
                  <a:srgbClr val="FFE292"/>
                </a:solidFill>
              </a:rPr>
              <a:t>Cross dissolve</a:t>
            </a:r>
          </a:p>
          <a:p>
            <a:pPr algn="ctr"/>
            <a:r>
              <a:rPr lang="en-US" sz="3200" dirty="0" smtClean="0">
                <a:solidFill>
                  <a:srgbClr val="FFE292"/>
                </a:solidFill>
              </a:rPr>
              <a:t>= edge rotation </a:t>
            </a:r>
            <a:r>
              <a:rPr lang="en-US" sz="2000" dirty="0" smtClean="0">
                <a:solidFill>
                  <a:srgbClr val="FFE292"/>
                </a:solidFill>
              </a:rPr>
              <a:t>(proof in the paper)</a:t>
            </a:r>
          </a:p>
        </p:txBody>
      </p:sp>
      <p:sp>
        <p:nvSpPr>
          <p:cNvPr id="11" name="TextBox 10"/>
          <p:cNvSpPr txBox="1"/>
          <p:nvPr/>
        </p:nvSpPr>
        <p:spPr>
          <a:xfrm>
            <a:off x="-1185333" y="4080933"/>
            <a:ext cx="184666" cy="369332"/>
          </a:xfrm>
          <a:prstGeom prst="rect">
            <a:avLst/>
          </a:prstGeom>
          <a:noFill/>
        </p:spPr>
        <p:txBody>
          <a:bodyPr wrap="none" rtlCol="0">
            <a:spAutoFit/>
          </a:bodyPr>
          <a:lstStyle/>
          <a:p>
            <a:endParaRPr lang="en-US" dirty="0"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3"/>
                                        </p:tgtEl>
                                      </p:cBhvr>
                                    </p:cmd>
                                  </p:childTnLst>
                                </p:cTn>
                              </p:par>
                            </p:childTnLst>
                          </p:cTn>
                        </p:par>
                      </p:childTnLst>
                    </p:cTn>
                  </p:par>
                </p:childTnLst>
              </p:cTn>
              <p:nextCondLst>
                <p:cond evt="onClick" delay="0">
                  <p:tgtEl>
                    <p:spTgt spid="13"/>
                  </p:tgtEl>
                </p:cond>
              </p:nextCondLst>
            </p:seq>
            <p:video>
              <p:cMediaNode>
                <p:cTn id="30" repeatCount="indefinite" fill="hold" display="0">
                  <p:stCondLst>
                    <p:cond delay="indefinite"/>
                  </p:stCondLst>
                  <p:endCondLst>
                    <p:cond evt="onNext" delay="0">
                      <p:tgtEl>
                        <p:sldTgt/>
                      </p:tgtEl>
                    </p:cond>
                    <p:cond evt="onPrev" delay="0">
                      <p:tgtEl>
                        <p:sldTgt/>
                      </p:tgtEl>
                    </p:cond>
                  </p:endCondLst>
                </p:cTn>
                <p:tgtEl>
                  <p:spTgt spid="13"/>
                </p:tgtEl>
              </p:cMediaNode>
            </p:video>
          </p:childTnLst>
        </p:cTn>
      </p:par>
    </p:tnLst>
    <p:bldLst>
      <p:bldP spid="14"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Cross-dissolve produces </a:t>
            </a:r>
            <a:r>
              <a:rPr lang="en-US" dirty="0" smtClean="0">
                <a:solidFill>
                  <a:srgbClr val="FFAA37"/>
                </a:solidFill>
              </a:rPr>
              <a:t>light </a:t>
            </a:r>
            <a:r>
              <a:rPr lang="en-US" dirty="0" smtClean="0"/>
              <a:t>motion</a:t>
            </a:r>
            <a:endParaRPr lang="en-US" dirty="0"/>
          </a:p>
        </p:txBody>
      </p:sp>
      <p:grpSp>
        <p:nvGrpSpPr>
          <p:cNvPr id="3" name="Group 27"/>
          <p:cNvGrpSpPr/>
          <p:nvPr/>
        </p:nvGrpSpPr>
        <p:grpSpPr>
          <a:xfrm>
            <a:off x="163503" y="2166369"/>
            <a:ext cx="2236906" cy="2536440"/>
            <a:chOff x="163503" y="2166369"/>
            <a:chExt cx="2236906" cy="2536440"/>
          </a:xfrm>
        </p:grpSpPr>
        <p:sp>
          <p:nvSpPr>
            <p:cNvPr id="71" name="TextBox 70"/>
            <p:cNvSpPr txBox="1"/>
            <p:nvPr/>
          </p:nvSpPr>
          <p:spPr>
            <a:xfrm>
              <a:off x="778368" y="4241144"/>
              <a:ext cx="1176524" cy="461665"/>
            </a:xfrm>
            <a:prstGeom prst="rect">
              <a:avLst/>
            </a:prstGeom>
            <a:noFill/>
          </p:spPr>
          <p:txBody>
            <a:bodyPr wrap="none" rtlCol="0">
              <a:spAutoFit/>
            </a:bodyPr>
            <a:lstStyle/>
            <a:p>
              <a:r>
                <a:rPr lang="en-US" sz="2400" dirty="0" smtClean="0">
                  <a:solidFill>
                    <a:srgbClr val="FFE292"/>
                  </a:solidFill>
                </a:rPr>
                <a:t>Image 1</a:t>
              </a:r>
            </a:p>
          </p:txBody>
        </p:sp>
        <p:pic>
          <p:nvPicPr>
            <p:cNvPr id="74" name="Picture 73"/>
            <p:cNvPicPr>
              <a:picLocks noChangeAspect="1"/>
            </p:cNvPicPr>
            <p:nvPr/>
          </p:nvPicPr>
          <p:blipFill>
            <a:blip r:embed="rId4">
              <a:clrChange>
                <a:clrFrom>
                  <a:srgbClr val="FFFFFF"/>
                </a:clrFrom>
                <a:clrTo>
                  <a:srgbClr val="FFFFFF">
                    <a:alpha val="0"/>
                  </a:srgbClr>
                </a:clrTo>
              </a:clrChange>
            </a:blip>
            <a:stretch>
              <a:fillRect/>
            </a:stretch>
          </p:blipFill>
          <p:spPr>
            <a:xfrm>
              <a:off x="163503" y="2805517"/>
              <a:ext cx="471852" cy="471852"/>
            </a:xfrm>
            <a:prstGeom prst="rect">
              <a:avLst/>
            </a:prstGeom>
          </p:spPr>
        </p:pic>
        <p:pic>
          <p:nvPicPr>
            <p:cNvPr id="76" name="Picture 75"/>
            <p:cNvPicPr>
              <a:picLocks noChangeAspect="1"/>
            </p:cNvPicPr>
            <p:nvPr/>
          </p:nvPicPr>
          <p:blipFill>
            <a:blip r:embed="rId5"/>
            <a:stretch>
              <a:fillRect/>
            </a:stretch>
          </p:blipFill>
          <p:spPr>
            <a:xfrm>
              <a:off x="635355" y="2166369"/>
              <a:ext cx="1765054" cy="1814774"/>
            </a:xfrm>
            <a:prstGeom prst="rect">
              <a:avLst/>
            </a:prstGeom>
          </p:spPr>
        </p:pic>
      </p:grpSp>
      <p:grpSp>
        <p:nvGrpSpPr>
          <p:cNvPr id="4" name="Group 28"/>
          <p:cNvGrpSpPr/>
          <p:nvPr/>
        </p:nvGrpSpPr>
        <p:grpSpPr>
          <a:xfrm>
            <a:off x="6697511" y="2163928"/>
            <a:ext cx="2135314" cy="2508843"/>
            <a:chOff x="6697511" y="2163928"/>
            <a:chExt cx="2135314" cy="2508843"/>
          </a:xfrm>
        </p:grpSpPr>
        <p:sp>
          <p:nvSpPr>
            <p:cNvPr id="72" name="TextBox 71"/>
            <p:cNvSpPr txBox="1"/>
            <p:nvPr/>
          </p:nvSpPr>
          <p:spPr>
            <a:xfrm>
              <a:off x="7050107" y="4211106"/>
              <a:ext cx="1176524" cy="461665"/>
            </a:xfrm>
            <a:prstGeom prst="rect">
              <a:avLst/>
            </a:prstGeom>
            <a:noFill/>
          </p:spPr>
          <p:txBody>
            <a:bodyPr wrap="none" rtlCol="0">
              <a:spAutoFit/>
            </a:bodyPr>
            <a:lstStyle/>
            <a:p>
              <a:r>
                <a:rPr lang="en-US" sz="2400" dirty="0" smtClean="0">
                  <a:solidFill>
                    <a:srgbClr val="FFE292"/>
                  </a:solidFill>
                </a:rPr>
                <a:t>Image 2</a:t>
              </a:r>
            </a:p>
          </p:txBody>
        </p:sp>
        <p:pic>
          <p:nvPicPr>
            <p:cNvPr id="75" name="Picture 74"/>
            <p:cNvPicPr>
              <a:picLocks noChangeAspect="1"/>
            </p:cNvPicPr>
            <p:nvPr/>
          </p:nvPicPr>
          <p:blipFill>
            <a:blip r:embed="rId4">
              <a:clrChange>
                <a:clrFrom>
                  <a:srgbClr val="FFFFFF"/>
                </a:clrFrom>
                <a:clrTo>
                  <a:srgbClr val="FFFFFF">
                    <a:alpha val="0"/>
                  </a:srgbClr>
                </a:clrTo>
              </a:clrChange>
            </a:blip>
            <a:stretch>
              <a:fillRect/>
            </a:stretch>
          </p:blipFill>
          <p:spPr>
            <a:xfrm>
              <a:off x="8360973" y="2805517"/>
              <a:ext cx="471852" cy="471852"/>
            </a:xfrm>
            <a:prstGeom prst="rect">
              <a:avLst/>
            </a:prstGeom>
          </p:spPr>
        </p:pic>
        <p:pic>
          <p:nvPicPr>
            <p:cNvPr id="77" name="Picture 76"/>
            <p:cNvPicPr>
              <a:picLocks noChangeAspect="1"/>
            </p:cNvPicPr>
            <p:nvPr/>
          </p:nvPicPr>
          <p:blipFill>
            <a:blip r:embed="rId6"/>
            <a:stretch>
              <a:fillRect/>
            </a:stretch>
          </p:blipFill>
          <p:spPr>
            <a:xfrm>
              <a:off x="6697511" y="2163928"/>
              <a:ext cx="1663462" cy="1819656"/>
            </a:xfrm>
            <a:prstGeom prst="rect">
              <a:avLst/>
            </a:prstGeom>
          </p:spPr>
        </p:pic>
      </p:grpSp>
      <p:pic>
        <p:nvPicPr>
          <p:cNvPr id="78" name="light_dissolve1.mp4">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19"/>
              </p:ext>
            </p:extLst>
          </p:nvPr>
        </p:nvPicPr>
        <p:blipFill>
          <a:blip r:embed="rId20"/>
          <a:stretch>
            <a:fillRect/>
          </a:stretch>
        </p:blipFill>
        <p:spPr>
          <a:xfrm>
            <a:off x="3655147" y="2109293"/>
            <a:ext cx="2163045" cy="1959905"/>
          </a:xfrm>
          <a:prstGeom prst="rect">
            <a:avLst/>
          </a:prstGeom>
        </p:spPr>
      </p:pic>
      <p:sp>
        <p:nvSpPr>
          <p:cNvPr id="13" name="TextBox 12"/>
          <p:cNvSpPr txBox="1"/>
          <p:nvPr/>
        </p:nvSpPr>
        <p:spPr>
          <a:xfrm>
            <a:off x="168817" y="4157035"/>
            <a:ext cx="9321877" cy="1077218"/>
          </a:xfrm>
          <a:prstGeom prst="rect">
            <a:avLst/>
          </a:prstGeom>
          <a:noFill/>
        </p:spPr>
        <p:txBody>
          <a:bodyPr wrap="square" rtlCol="0">
            <a:spAutoFit/>
          </a:bodyPr>
          <a:lstStyle/>
          <a:p>
            <a:pPr algn="ctr"/>
            <a:r>
              <a:rPr lang="en-US" sz="3200" dirty="0" smtClean="0">
                <a:solidFill>
                  <a:srgbClr val="FFE292"/>
                </a:solidFill>
              </a:rPr>
              <a:t>Cross dissolve</a:t>
            </a:r>
          </a:p>
          <a:p>
            <a:pPr algn="ctr"/>
            <a:r>
              <a:rPr lang="en-US" sz="3200" dirty="0" smtClean="0">
                <a:solidFill>
                  <a:srgbClr val="FFE292"/>
                </a:solidFill>
              </a:rPr>
              <a:t>= light motion </a:t>
            </a:r>
            <a:r>
              <a:rPr lang="en-US" sz="2000" dirty="0" smtClean="0">
                <a:solidFill>
                  <a:srgbClr val="FFE292"/>
                </a:solidFill>
              </a:rPr>
              <a:t>(proof in the paper)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87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5" display="0">
                  <p:stCondLst>
                    <p:cond delay="indefinite"/>
                  </p:stCondLst>
                  <p:endCondLst>
                    <p:cond evt="onNext" delay="0">
                      <p:tgtEl>
                        <p:sldTgt/>
                      </p:tgtEl>
                    </p:cond>
                    <p:cond evt="onPrev" delay="0">
                      <p:tgtEl>
                        <p:sldTgt/>
                      </p:tgtEl>
                    </p:cond>
                  </p:endCondLst>
                </p:cTn>
                <p:tgtEl>
                  <p:spTgt spid="78"/>
                </p:tgtEl>
              </p:cMediaNode>
            </p:video>
          </p:childTnLst>
        </p:cTn>
      </p:par>
    </p:tnLst>
    <p:bldLst>
      <p:bldP spid="1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Collages9.jpg"/>
          <p:cNvPicPr>
            <a:picLocks noChangeAspect="1"/>
          </p:cNvPicPr>
          <p:nvPr/>
        </p:nvPicPr>
        <p:blipFill>
          <a:blip r:embed="rId3"/>
          <a:stretch>
            <a:fillRect/>
          </a:stretch>
        </p:blipFill>
        <p:spPr>
          <a:xfrm>
            <a:off x="7" y="656927"/>
            <a:ext cx="9144001" cy="5222533"/>
          </a:xfrm>
          <a:prstGeom prst="rect">
            <a:avLst/>
          </a:prstGeom>
        </p:spPr>
      </p:pic>
      <p:pic>
        <p:nvPicPr>
          <p:cNvPr id="9" name="Picture 8" descr="Collages8.jpg"/>
          <p:cNvPicPr>
            <a:picLocks noChangeAspect="1"/>
          </p:cNvPicPr>
          <p:nvPr/>
        </p:nvPicPr>
        <p:blipFill>
          <a:blip r:embed="rId4"/>
          <a:stretch>
            <a:fillRect/>
          </a:stretch>
        </p:blipFill>
        <p:spPr>
          <a:xfrm>
            <a:off x="7" y="656925"/>
            <a:ext cx="9144001" cy="5222535"/>
          </a:xfrm>
          <a:prstGeom prst="rect">
            <a:avLst/>
          </a:prstGeom>
        </p:spPr>
      </p:pic>
      <p:pic>
        <p:nvPicPr>
          <p:cNvPr id="10" name="Picture 9" descr="Collages7.jpg"/>
          <p:cNvPicPr>
            <a:picLocks noChangeAspect="1"/>
          </p:cNvPicPr>
          <p:nvPr/>
        </p:nvPicPr>
        <p:blipFill>
          <a:blip r:embed="rId5"/>
          <a:stretch>
            <a:fillRect/>
          </a:stretch>
        </p:blipFill>
        <p:spPr>
          <a:xfrm>
            <a:off x="-1" y="656924"/>
            <a:ext cx="9144001" cy="5222537"/>
          </a:xfrm>
          <a:prstGeom prst="rect">
            <a:avLst/>
          </a:prstGeom>
        </p:spPr>
      </p:pic>
      <p:sp>
        <p:nvSpPr>
          <p:cNvPr id="5" name="TextBox 4"/>
          <p:cNvSpPr txBox="1"/>
          <p:nvPr/>
        </p:nvSpPr>
        <p:spPr>
          <a:xfrm>
            <a:off x="7284660" y="6355869"/>
            <a:ext cx="1895696" cy="276999"/>
          </a:xfrm>
          <a:prstGeom prst="rect">
            <a:avLst/>
          </a:prstGeom>
          <a:noFill/>
        </p:spPr>
        <p:txBody>
          <a:bodyPr wrap="none" rtlCol="0">
            <a:spAutoFit/>
          </a:bodyPr>
          <a:lstStyle/>
          <a:p>
            <a:r>
              <a:rPr lang="en-US" sz="1200" dirty="0" smtClean="0">
                <a:solidFill>
                  <a:srgbClr val="FFE292"/>
                </a:solidFill>
              </a:rPr>
              <a:t>© Photos: Ariel McClendon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scroll_longer.mp4">
            <a:hlinkClick r:id="" action="ppaction://media"/>
          </p:cNvPr>
          <p:cNvPicPr/>
          <p:nvPr>
            <a:videoFile r:link="rId1"/>
          </p:nvPr>
        </p:nvPicPr>
        <p:blipFill>
          <a:blip r:embed="rId4"/>
          <a:stretch>
            <a:fillRect/>
          </a:stretch>
        </p:blipFill>
        <p:spPr>
          <a:xfrm>
            <a:off x="0" y="821154"/>
            <a:ext cx="9144000" cy="49597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rcRect l="19222" t="2916" r="3612" b="7914"/>
          <a:stretch>
            <a:fillRect/>
          </a:stretch>
        </p:blipFill>
        <p:spPr>
          <a:xfrm>
            <a:off x="12701" y="25401"/>
            <a:ext cx="9144000" cy="6762591"/>
          </a:xfrm>
          <a:prstGeom prst="rect">
            <a:avLst/>
          </a:prstGeom>
        </p:spPr>
      </p:pic>
      <p:sp>
        <p:nvSpPr>
          <p:cNvPr id="2" name="Title 1"/>
          <p:cNvSpPr>
            <a:spLocks noGrp="1"/>
          </p:cNvSpPr>
          <p:nvPr>
            <p:ph type="title"/>
          </p:nvPr>
        </p:nvSpPr>
        <p:spPr>
          <a:xfrm>
            <a:off x="457200" y="175499"/>
            <a:ext cx="8229600" cy="1143000"/>
          </a:xfrm>
        </p:spPr>
        <p:txBody>
          <a:bodyPr/>
          <a:lstStyle/>
          <a:p>
            <a:r>
              <a:rPr lang="en-US" b="1" dirty="0" smtClean="0">
                <a:solidFill>
                  <a:schemeClr val="tx1"/>
                </a:solidFill>
              </a:rPr>
              <a:t>Challenges</a:t>
            </a:r>
            <a:endParaRPr lang="en-US" b="1" dirty="0">
              <a:solidFill>
                <a:schemeClr val="tx1"/>
              </a:solidFill>
            </a:endParaRPr>
          </a:p>
        </p:txBody>
      </p:sp>
      <p:sp>
        <p:nvSpPr>
          <p:cNvPr id="6" name="Rectangle 5"/>
          <p:cNvSpPr/>
          <p:nvPr/>
        </p:nvSpPr>
        <p:spPr>
          <a:xfrm>
            <a:off x="114300" y="1229380"/>
            <a:ext cx="5453286" cy="523220"/>
          </a:xfrm>
          <a:prstGeom prst="rect">
            <a:avLst/>
          </a:prstGeom>
          <a:solidFill>
            <a:srgbClr val="0000FF"/>
          </a:solidFill>
        </p:spPr>
        <p:txBody>
          <a:bodyPr wrap="none">
            <a:spAutoFit/>
          </a:bodyPr>
          <a:lstStyle/>
          <a:p>
            <a:pPr lvl="0"/>
            <a:r>
              <a:rPr lang="en-US" sz="2800" b="1" dirty="0" smtClean="0">
                <a:solidFill>
                  <a:srgbClr val="FFFF00"/>
                </a:solidFill>
              </a:rPr>
              <a:t>Non-rigid (facial expressions, age…)</a:t>
            </a:r>
          </a:p>
        </p:txBody>
      </p:sp>
      <p:sp>
        <p:nvSpPr>
          <p:cNvPr id="7" name="Rectangle 6"/>
          <p:cNvSpPr/>
          <p:nvPr/>
        </p:nvSpPr>
        <p:spPr>
          <a:xfrm>
            <a:off x="114300" y="1783091"/>
            <a:ext cx="4190220" cy="523220"/>
          </a:xfrm>
          <a:prstGeom prst="rect">
            <a:avLst/>
          </a:prstGeom>
          <a:solidFill>
            <a:srgbClr val="0000FF"/>
          </a:solidFill>
        </p:spPr>
        <p:txBody>
          <a:bodyPr wrap="none">
            <a:spAutoFit/>
          </a:bodyPr>
          <a:lstStyle/>
          <a:p>
            <a:pPr lvl="0"/>
            <a:r>
              <a:rPr lang="en-US" sz="2800" b="1" dirty="0" smtClean="0">
                <a:solidFill>
                  <a:srgbClr val="FFFF00"/>
                </a:solidFill>
              </a:rPr>
              <a:t>Occlusions (hair, glasses …)</a:t>
            </a:r>
          </a:p>
        </p:txBody>
      </p:sp>
      <p:sp>
        <p:nvSpPr>
          <p:cNvPr id="8" name="Rectangle 7"/>
          <p:cNvSpPr/>
          <p:nvPr/>
        </p:nvSpPr>
        <p:spPr>
          <a:xfrm>
            <a:off x="114302" y="2334280"/>
            <a:ext cx="3613915" cy="523220"/>
          </a:xfrm>
          <a:prstGeom prst="rect">
            <a:avLst/>
          </a:prstGeom>
          <a:solidFill>
            <a:srgbClr val="0000FF"/>
          </a:solidFill>
        </p:spPr>
        <p:txBody>
          <a:bodyPr wrap="none">
            <a:spAutoFit/>
          </a:bodyPr>
          <a:lstStyle/>
          <a:p>
            <a:pPr lvl="0"/>
            <a:r>
              <a:rPr lang="en-US" sz="2800" b="1" dirty="0" smtClean="0">
                <a:solidFill>
                  <a:srgbClr val="FFFF00"/>
                </a:solidFill>
              </a:rPr>
              <a:t>Arbitrary lighting, pose</a:t>
            </a:r>
          </a:p>
        </p:txBody>
      </p:sp>
      <p:sp>
        <p:nvSpPr>
          <p:cNvPr id="9" name="Rectangle 8"/>
          <p:cNvSpPr/>
          <p:nvPr/>
        </p:nvSpPr>
        <p:spPr>
          <a:xfrm>
            <a:off x="114302" y="2882900"/>
            <a:ext cx="5664907" cy="523220"/>
          </a:xfrm>
          <a:prstGeom prst="rect">
            <a:avLst/>
          </a:prstGeom>
          <a:solidFill>
            <a:srgbClr val="0000FF"/>
          </a:solidFill>
        </p:spPr>
        <p:txBody>
          <a:bodyPr wrap="none">
            <a:spAutoFit/>
          </a:bodyPr>
          <a:lstStyle/>
          <a:p>
            <a:pPr lvl="0"/>
            <a:r>
              <a:rPr lang="en-US" sz="2800" b="1" dirty="0" smtClean="0">
                <a:solidFill>
                  <a:srgbClr val="FFFF00"/>
                </a:solidFill>
              </a:rPr>
              <a:t>Different cameras, exposure, focus …</a:t>
            </a:r>
          </a:p>
        </p:txBody>
      </p:sp>
      <p:sp>
        <p:nvSpPr>
          <p:cNvPr id="10" name="Rectangle 9"/>
          <p:cNvSpPr/>
          <p:nvPr/>
        </p:nvSpPr>
        <p:spPr>
          <a:xfrm>
            <a:off x="114302" y="4686300"/>
            <a:ext cx="4989667" cy="584776"/>
          </a:xfrm>
          <a:prstGeom prst="rect">
            <a:avLst/>
          </a:prstGeom>
          <a:solidFill>
            <a:srgbClr val="FFFF00"/>
          </a:solidFill>
        </p:spPr>
        <p:txBody>
          <a:bodyPr wrap="none">
            <a:spAutoFit/>
          </a:bodyPr>
          <a:lstStyle/>
          <a:p>
            <a:pPr lvl="0"/>
            <a:r>
              <a:rPr lang="en-US" sz="3200" b="1" dirty="0" smtClean="0"/>
              <a:t>But: there are many photos!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Image registration</a:t>
            </a:r>
            <a:endParaRPr lang="en-US" dirty="0"/>
          </a:p>
        </p:txBody>
      </p:sp>
      <p:grpSp>
        <p:nvGrpSpPr>
          <p:cNvPr id="2" name="Group 34"/>
          <p:cNvGrpSpPr/>
          <p:nvPr/>
        </p:nvGrpSpPr>
        <p:grpSpPr>
          <a:xfrm>
            <a:off x="457200" y="1390488"/>
            <a:ext cx="2381250" cy="2983649"/>
            <a:chOff x="457200" y="2161067"/>
            <a:chExt cx="2381250" cy="2983649"/>
          </a:xfrm>
        </p:grpSpPr>
        <p:pic>
          <p:nvPicPr>
            <p:cNvPr id="6" name="Picture 2"/>
            <p:cNvPicPr>
              <a:picLocks noChangeAspect="1" noChangeArrowheads="1"/>
            </p:cNvPicPr>
            <p:nvPr/>
          </p:nvPicPr>
          <p:blipFill>
            <a:blip r:embed="rId3"/>
            <a:srcRect t="6400"/>
            <a:stretch>
              <a:fillRect/>
            </a:stretch>
          </p:blipFill>
          <p:spPr bwMode="auto">
            <a:xfrm>
              <a:off x="457200" y="2161067"/>
              <a:ext cx="2381250" cy="2228850"/>
            </a:xfrm>
            <a:prstGeom prst="rect">
              <a:avLst/>
            </a:prstGeom>
            <a:noFill/>
            <a:ln w="9525">
              <a:noFill/>
              <a:miter lim="800000"/>
              <a:headEnd/>
              <a:tailEnd/>
            </a:ln>
            <a:effectLst/>
          </p:spPr>
        </p:pic>
        <p:sp>
          <p:nvSpPr>
            <p:cNvPr id="7" name="Rectangle 6"/>
            <p:cNvSpPr/>
            <p:nvPr/>
          </p:nvSpPr>
          <p:spPr>
            <a:xfrm rot="21267465">
              <a:off x="1152805" y="2707943"/>
              <a:ext cx="1069173" cy="12282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2000" y="4313719"/>
              <a:ext cx="1676400" cy="830997"/>
            </a:xfrm>
            <a:prstGeom prst="rect">
              <a:avLst/>
            </a:prstGeom>
            <a:noFill/>
          </p:spPr>
          <p:txBody>
            <a:bodyPr wrap="square" rtlCol="0">
              <a:spAutoFit/>
            </a:bodyPr>
            <a:lstStyle/>
            <a:p>
              <a:pPr algn="ctr"/>
              <a:r>
                <a:rPr lang="en-US" dirty="0">
                  <a:solidFill>
                    <a:srgbClr val="FFE292"/>
                  </a:solidFill>
                </a:rPr>
                <a:t>Face detection</a:t>
              </a:r>
            </a:p>
            <a:p>
              <a:pPr algn="ctr"/>
              <a:r>
                <a:rPr lang="en-US" sz="1200" i="1" dirty="0" err="1">
                  <a:solidFill>
                    <a:srgbClr val="FFE292"/>
                  </a:solidFill>
                </a:rPr>
                <a:t>Bourdev</a:t>
              </a:r>
              <a:r>
                <a:rPr lang="en-US" sz="1200" i="1" dirty="0">
                  <a:solidFill>
                    <a:srgbClr val="FFE292"/>
                  </a:solidFill>
                </a:rPr>
                <a:t> and Brandt ‘05</a:t>
              </a:r>
            </a:p>
            <a:p>
              <a:pPr algn="ctr"/>
              <a:endParaRPr lang="en-US" dirty="0">
                <a:solidFill>
                  <a:srgbClr val="FFE292"/>
                </a:solidFill>
              </a:endParaRPr>
            </a:p>
          </p:txBody>
        </p:sp>
      </p:grpSp>
      <p:grpSp>
        <p:nvGrpSpPr>
          <p:cNvPr id="3" name="Group 45"/>
          <p:cNvGrpSpPr/>
          <p:nvPr/>
        </p:nvGrpSpPr>
        <p:grpSpPr>
          <a:xfrm>
            <a:off x="2980681" y="1718024"/>
            <a:ext cx="2516318" cy="2434117"/>
            <a:chOff x="2980681" y="2488603"/>
            <a:chExt cx="2516318" cy="2434117"/>
          </a:xfrm>
        </p:grpSpPr>
        <p:pic>
          <p:nvPicPr>
            <p:cNvPr id="10" name="Picture 9" descr="2dfiducial.png"/>
            <p:cNvPicPr>
              <a:picLocks noChangeAspect="1"/>
            </p:cNvPicPr>
            <p:nvPr/>
          </p:nvPicPr>
          <p:blipFill>
            <a:blip r:embed="rId4"/>
            <a:srcRect l="7996" t="12222" r="22710" b="14444"/>
            <a:stretch>
              <a:fillRect/>
            </a:stretch>
          </p:blipFill>
          <p:spPr>
            <a:xfrm>
              <a:off x="3669639" y="2488603"/>
              <a:ext cx="1371600" cy="1740876"/>
            </a:xfrm>
            <a:prstGeom prst="rect">
              <a:avLst/>
            </a:prstGeom>
          </p:spPr>
        </p:pic>
        <p:sp>
          <p:nvSpPr>
            <p:cNvPr id="11" name="TextBox 10"/>
            <p:cNvSpPr txBox="1"/>
            <p:nvPr/>
          </p:nvSpPr>
          <p:spPr>
            <a:xfrm>
              <a:off x="3096456" y="4153279"/>
              <a:ext cx="2400543" cy="769441"/>
            </a:xfrm>
            <a:prstGeom prst="rect">
              <a:avLst/>
            </a:prstGeom>
            <a:noFill/>
          </p:spPr>
          <p:txBody>
            <a:bodyPr wrap="square" rtlCol="0">
              <a:spAutoFit/>
            </a:bodyPr>
            <a:lstStyle/>
            <a:p>
              <a:pPr algn="ctr"/>
              <a:r>
                <a:rPr lang="en-US" sz="1600" dirty="0" err="1">
                  <a:solidFill>
                    <a:srgbClr val="FFE292"/>
                  </a:solidFill>
                </a:rPr>
                <a:t>Fiducial</a:t>
              </a:r>
              <a:r>
                <a:rPr lang="en-US" sz="1600" dirty="0">
                  <a:solidFill>
                    <a:srgbClr val="FFE292"/>
                  </a:solidFill>
                </a:rPr>
                <a:t> points</a:t>
              </a:r>
            </a:p>
            <a:p>
              <a:pPr algn="ctr"/>
              <a:r>
                <a:rPr lang="en-US" sz="1600" dirty="0">
                  <a:solidFill>
                    <a:srgbClr val="FFE292"/>
                  </a:solidFill>
                </a:rPr>
                <a:t>detection</a:t>
              </a:r>
            </a:p>
            <a:p>
              <a:pPr algn="ctr"/>
              <a:r>
                <a:rPr lang="en-US" sz="1200" i="1" dirty="0" err="1">
                  <a:solidFill>
                    <a:srgbClr val="FFE292"/>
                  </a:solidFill>
                </a:rPr>
                <a:t>Everingham</a:t>
              </a:r>
              <a:r>
                <a:rPr lang="en-US" sz="1200" i="1" dirty="0">
                  <a:solidFill>
                    <a:srgbClr val="FFE292"/>
                  </a:solidFill>
                </a:rPr>
                <a:t> et al. ‘06</a:t>
              </a:r>
            </a:p>
          </p:txBody>
        </p:sp>
        <p:sp>
          <p:nvSpPr>
            <p:cNvPr id="12" name="Right Arrow 11"/>
            <p:cNvSpPr/>
            <p:nvPr/>
          </p:nvSpPr>
          <p:spPr>
            <a:xfrm>
              <a:off x="2980681" y="3086479"/>
              <a:ext cx="57111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4768209" y="3258055"/>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610178" y="3259943"/>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4732469" y="3702072"/>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4666620" y="3542153"/>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4422038" y="3297571"/>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4226379" y="3318273"/>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4376891" y="3741588"/>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442740" y="3534634"/>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4574438" y="3562855"/>
              <a:ext cx="17611" cy="18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68"/>
          <p:cNvGrpSpPr/>
          <p:nvPr/>
        </p:nvGrpSpPr>
        <p:grpSpPr>
          <a:xfrm>
            <a:off x="5211440" y="1759537"/>
            <a:ext cx="2018256" cy="2278637"/>
            <a:chOff x="5211440" y="2530114"/>
            <a:chExt cx="2018256" cy="2278637"/>
          </a:xfrm>
        </p:grpSpPr>
        <p:grpSp>
          <p:nvGrpSpPr>
            <p:cNvPr id="9" name="Group 47"/>
            <p:cNvGrpSpPr/>
            <p:nvPr/>
          </p:nvGrpSpPr>
          <p:grpSpPr>
            <a:xfrm>
              <a:off x="5883945" y="2530114"/>
              <a:ext cx="1345751" cy="2278637"/>
              <a:chOff x="5883945" y="2530114"/>
              <a:chExt cx="1345751" cy="2278637"/>
            </a:xfrm>
          </p:grpSpPr>
          <p:pic>
            <p:nvPicPr>
              <p:cNvPr id="35" name="Picture 34" descr="warp0.pdf"/>
              <p:cNvPicPr>
                <a:picLocks noChangeAspect="1"/>
              </p:cNvPicPr>
              <p:nvPr/>
            </p:nvPicPr>
            <p:blipFill>
              <a:blip r:embed="rId5"/>
              <a:srcRect l="24408" t="9542" r="24049" b="17975"/>
              <a:stretch>
                <a:fillRect/>
              </a:stretch>
            </p:blipFill>
            <p:spPr>
              <a:xfrm>
                <a:off x="5904810" y="2530114"/>
                <a:ext cx="1324886" cy="1708504"/>
              </a:xfrm>
              <a:prstGeom prst="rect">
                <a:avLst/>
              </a:prstGeom>
              <a:ln>
                <a:solidFill>
                  <a:schemeClr val="bg1"/>
                </a:solidFill>
              </a:ln>
            </p:spPr>
          </p:pic>
          <p:sp>
            <p:nvSpPr>
              <p:cNvPr id="36" name="TextBox 35"/>
              <p:cNvSpPr txBox="1"/>
              <p:nvPr/>
            </p:nvSpPr>
            <p:spPr>
              <a:xfrm>
                <a:off x="5883945" y="4162420"/>
                <a:ext cx="1295400" cy="646331"/>
              </a:xfrm>
              <a:prstGeom prst="rect">
                <a:avLst/>
              </a:prstGeom>
              <a:noFill/>
            </p:spPr>
            <p:txBody>
              <a:bodyPr wrap="square" rtlCol="0">
                <a:spAutoFit/>
              </a:bodyPr>
              <a:lstStyle/>
              <a:p>
                <a:pPr algn="ctr"/>
                <a:r>
                  <a:rPr lang="en-US" b="1" dirty="0">
                    <a:solidFill>
                      <a:srgbClr val="FFE292"/>
                    </a:solidFill>
                  </a:rPr>
                  <a:t>2D</a:t>
                </a:r>
                <a:r>
                  <a:rPr lang="en-US" dirty="0">
                    <a:solidFill>
                      <a:srgbClr val="FFE292"/>
                    </a:solidFill>
                  </a:rPr>
                  <a:t> registration</a:t>
                </a:r>
              </a:p>
            </p:txBody>
          </p:sp>
        </p:grpSp>
        <p:grpSp>
          <p:nvGrpSpPr>
            <p:cNvPr id="22" name="Group 63"/>
            <p:cNvGrpSpPr/>
            <p:nvPr/>
          </p:nvGrpSpPr>
          <p:grpSpPr>
            <a:xfrm>
              <a:off x="6169887" y="3158950"/>
              <a:ext cx="774612" cy="587321"/>
              <a:chOff x="6169887" y="3158950"/>
              <a:chExt cx="774612" cy="587321"/>
            </a:xfrm>
          </p:grpSpPr>
          <p:sp>
            <p:nvSpPr>
              <p:cNvPr id="26" name="Oval 25"/>
              <p:cNvSpPr/>
              <p:nvPr/>
            </p:nvSpPr>
            <p:spPr>
              <a:xfrm rot="235400">
                <a:off x="6922026" y="3170344"/>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rot="235400">
                <a:off x="6720673" y="3158950"/>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rot="235400">
                <a:off x="6787812" y="3703959"/>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rot="235400">
                <a:off x="6739348" y="3487483"/>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rot="235400">
                <a:off x="6413652" y="3176157"/>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rot="235400">
                <a:off x="6169887" y="3192564"/>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rot="235400">
                <a:off x="6331678" y="3723220"/>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rot="235400">
                <a:off x="6444502" y="3488391"/>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rot="235400">
                <a:off x="6629913" y="3523493"/>
                <a:ext cx="22473" cy="23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5" name="Right Arrow 24"/>
            <p:cNvSpPr/>
            <p:nvPr/>
          </p:nvSpPr>
          <p:spPr>
            <a:xfrm>
              <a:off x="5211440" y="3078223"/>
              <a:ext cx="57111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grpSp>
      <p:grpSp>
        <p:nvGrpSpPr>
          <p:cNvPr id="23" name="Group 36"/>
          <p:cNvGrpSpPr/>
          <p:nvPr/>
        </p:nvGrpSpPr>
        <p:grpSpPr>
          <a:xfrm>
            <a:off x="7394620" y="1799445"/>
            <a:ext cx="1526033" cy="3141223"/>
            <a:chOff x="7394616" y="1799446"/>
            <a:chExt cx="1526033" cy="3141222"/>
          </a:xfrm>
        </p:grpSpPr>
        <p:grpSp>
          <p:nvGrpSpPr>
            <p:cNvPr id="24" name="Group 46"/>
            <p:cNvGrpSpPr/>
            <p:nvPr/>
          </p:nvGrpSpPr>
          <p:grpSpPr>
            <a:xfrm>
              <a:off x="7777649" y="3011511"/>
              <a:ext cx="1143000" cy="1929157"/>
              <a:chOff x="4677851" y="876679"/>
              <a:chExt cx="1143000" cy="1929157"/>
            </a:xfrm>
          </p:grpSpPr>
          <p:grpSp>
            <p:nvGrpSpPr>
              <p:cNvPr id="37" name="Group 3"/>
              <p:cNvGrpSpPr/>
              <p:nvPr/>
            </p:nvGrpSpPr>
            <p:grpSpPr>
              <a:xfrm>
                <a:off x="4736439" y="876679"/>
                <a:ext cx="990600" cy="1371600"/>
                <a:chOff x="838200" y="1143014"/>
                <a:chExt cx="2743207" cy="3841791"/>
              </a:xfrm>
            </p:grpSpPr>
            <p:pic>
              <p:nvPicPr>
                <p:cNvPr id="43" name="Picture 42" descr="3dshape.png"/>
                <p:cNvPicPr>
                  <a:picLocks noChangeAspect="1"/>
                </p:cNvPicPr>
                <p:nvPr/>
              </p:nvPicPr>
              <p:blipFill>
                <a:blip r:embed="rId6" cstate="print"/>
                <a:stretch>
                  <a:fillRect/>
                </a:stretch>
              </p:blipFill>
              <p:spPr>
                <a:xfrm>
                  <a:off x="838200" y="1143014"/>
                  <a:ext cx="2743207" cy="3841791"/>
                </a:xfrm>
                <a:prstGeom prst="rect">
                  <a:avLst/>
                </a:prstGeom>
              </p:spPr>
            </p:pic>
            <p:sp>
              <p:nvSpPr>
                <p:cNvPr id="44" name="Oval 43"/>
                <p:cNvSpPr/>
                <p:nvPr/>
              </p:nvSpPr>
              <p:spPr>
                <a:xfrm>
                  <a:off x="2209806" y="25908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1676407" y="25908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2819410" y="25908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3276611" y="25146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p:cNvSpPr/>
                <p:nvPr/>
              </p:nvSpPr>
              <p:spPr>
                <a:xfrm>
                  <a:off x="2895605" y="327663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2743206" y="3302238"/>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2465837" y="3302235"/>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2209804" y="3759410"/>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2999233" y="3759404"/>
                  <a:ext cx="48769" cy="50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2" name="TextBox 41"/>
              <p:cNvSpPr txBox="1"/>
              <p:nvPr/>
            </p:nvSpPr>
            <p:spPr>
              <a:xfrm>
                <a:off x="4677851" y="2159505"/>
                <a:ext cx="1143000" cy="646331"/>
              </a:xfrm>
              <a:prstGeom prst="rect">
                <a:avLst/>
              </a:prstGeom>
              <a:noFill/>
            </p:spPr>
            <p:txBody>
              <a:bodyPr wrap="square" rtlCol="0">
                <a:spAutoFit/>
              </a:bodyPr>
              <a:lstStyle/>
              <a:p>
                <a:pPr algn="ctr"/>
                <a:r>
                  <a:rPr lang="en-US" dirty="0">
                    <a:solidFill>
                      <a:srgbClr val="FFE292"/>
                    </a:solidFill>
                  </a:rPr>
                  <a:t>Template 3D model</a:t>
                </a:r>
              </a:p>
            </p:txBody>
          </p:sp>
        </p:grpSp>
        <p:sp>
          <p:nvSpPr>
            <p:cNvPr id="39" name="TextBox 21"/>
            <p:cNvSpPr txBox="1"/>
            <p:nvPr/>
          </p:nvSpPr>
          <p:spPr>
            <a:xfrm>
              <a:off x="7639847" y="1799446"/>
              <a:ext cx="1212593" cy="646331"/>
            </a:xfrm>
            <a:prstGeom prst="rect">
              <a:avLst/>
            </a:prstGeom>
            <a:noFill/>
          </p:spPr>
          <p:txBody>
            <a:bodyPr wrap="square" rtlCol="0">
              <a:spAutoFit/>
            </a:bodyPr>
            <a:lstStyle/>
            <a:p>
              <a:pPr algn="ctr"/>
              <a:r>
                <a:rPr lang="en-US" dirty="0">
                  <a:solidFill>
                    <a:srgbClr val="FFAA37"/>
                  </a:solidFill>
                </a:rPr>
                <a:t>Estimate 3D pose</a:t>
              </a:r>
            </a:p>
          </p:txBody>
        </p:sp>
        <p:sp>
          <p:nvSpPr>
            <p:cNvPr id="40" name="Bent Arrow 39"/>
            <p:cNvSpPr/>
            <p:nvPr/>
          </p:nvSpPr>
          <p:spPr>
            <a:xfrm flipH="1">
              <a:off x="7394616" y="2364078"/>
              <a:ext cx="1029377" cy="624994"/>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grpSp>
      <p:sp>
        <p:nvSpPr>
          <p:cNvPr id="53" name="TextBox 52"/>
          <p:cNvSpPr txBox="1"/>
          <p:nvPr/>
        </p:nvSpPr>
        <p:spPr>
          <a:xfrm>
            <a:off x="609601" y="6100753"/>
            <a:ext cx="9021105" cy="369332"/>
          </a:xfrm>
          <a:prstGeom prst="rect">
            <a:avLst/>
          </a:prstGeom>
          <a:noFill/>
        </p:spPr>
        <p:txBody>
          <a:bodyPr wrap="square" rtlCol="0">
            <a:spAutoFit/>
          </a:bodyPr>
          <a:lstStyle/>
          <a:p>
            <a:r>
              <a:rPr lang="en-US" dirty="0" smtClean="0">
                <a:solidFill>
                  <a:srgbClr val="FFAA37"/>
                </a:solidFill>
              </a:rPr>
              <a:t>Kemelmacher</a:t>
            </a:r>
            <a:r>
              <a:rPr lang="en-US" dirty="0" smtClean="0">
                <a:solidFill>
                  <a:srgbClr val="FFFFFF"/>
                </a:solidFill>
              </a:rPr>
              <a:t>, </a:t>
            </a:r>
            <a:r>
              <a:rPr lang="en-US" dirty="0" err="1" smtClean="0">
                <a:solidFill>
                  <a:srgbClr val="FFFFFF"/>
                </a:solidFill>
              </a:rPr>
              <a:t>Shechtman</a:t>
            </a:r>
            <a:r>
              <a:rPr lang="en-US" dirty="0" smtClean="0">
                <a:solidFill>
                  <a:srgbClr val="FFFFFF"/>
                </a:solidFill>
              </a:rPr>
              <a:t>, </a:t>
            </a:r>
            <a:r>
              <a:rPr lang="en-US" dirty="0" err="1" smtClean="0">
                <a:solidFill>
                  <a:srgbClr val="FFFFFF"/>
                </a:solidFill>
              </a:rPr>
              <a:t>Garg</a:t>
            </a:r>
            <a:r>
              <a:rPr lang="en-US" dirty="0" smtClean="0">
                <a:solidFill>
                  <a:srgbClr val="FFFFFF"/>
                </a:solidFill>
              </a:rPr>
              <a:t>, Seitz, </a:t>
            </a:r>
            <a:r>
              <a:rPr lang="en-US" i="1" dirty="0" smtClean="0">
                <a:solidFill>
                  <a:srgbClr val="FFFFFF"/>
                </a:solidFill>
              </a:rPr>
              <a:t>Exploring </a:t>
            </a:r>
            <a:r>
              <a:rPr lang="en-US" i="1" dirty="0" err="1" smtClean="0">
                <a:solidFill>
                  <a:srgbClr val="FFFFFF"/>
                </a:solidFill>
              </a:rPr>
              <a:t>Photobios</a:t>
            </a:r>
            <a:r>
              <a:rPr lang="en-US" dirty="0" smtClean="0">
                <a:solidFill>
                  <a:srgbClr val="FFFFFF"/>
                </a:solidFill>
              </a:rPr>
              <a:t>, SIGGRAPH’11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3600" b="1" dirty="0" smtClean="0">
            <a:solidFill>
              <a:prstClr val="white"/>
            </a:solidFill>
            <a:ea typeface="+mj-ea"/>
            <a:cs typeface="+mj-cs"/>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rgbClr val="FFFFF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6"/>
        </a:lnRef>
        <a:fillRef idx="2">
          <a:schemeClr val="accent6"/>
        </a:fillRef>
        <a:effectRef idx="1">
          <a:schemeClr val="accent6"/>
        </a:effectRef>
        <a:fontRef idx="minor">
          <a:schemeClr val="dk1"/>
        </a:fontRef>
      </a:style>
    </a:spDef>
    <a:lnDef>
      <a:spPr>
        <a:ln w="12700" cap="flat" cmpd="sng" algn="ctr">
          <a:solidFill>
            <a:srgbClr val="FFE292"/>
          </a:solidFill>
          <a:prstDash val="solid"/>
          <a:round/>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rgbClr val="FFE292"/>
            </a:solidFill>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6"/>
        </a:lnRef>
        <a:fillRef idx="2">
          <a:schemeClr val="accent6"/>
        </a:fillRef>
        <a:effectRef idx="1">
          <a:schemeClr val="accent6"/>
        </a:effectRef>
        <a:fontRef idx="minor">
          <a:schemeClr val="dk1"/>
        </a:fontRef>
      </a:style>
    </a:spDef>
    <a:lnDef>
      <a:spPr>
        <a:ln w="12700" cap="flat" cmpd="sng" algn="ctr">
          <a:solidFill>
            <a:srgbClr val="FFE292"/>
          </a:solidFill>
          <a:prstDash val="solid"/>
          <a:round/>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rgbClr val="FFE292"/>
            </a:solidFill>
          </a:defRPr>
        </a:defPPr>
      </a:lst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3600" b="1" dirty="0" smtClean="0">
            <a:solidFill>
              <a:prstClr val="white"/>
            </a:solidFill>
            <a:ea typeface="+mj-ea"/>
            <a:cs typeface="+mj-cs"/>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rgbClr val="FFFFFF"/>
            </a:soli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105567</TotalTime>
  <Words>2511</Words>
  <Application>Microsoft Macintosh PowerPoint</Application>
  <PresentationFormat>On-screen Show (4:3)</PresentationFormat>
  <Paragraphs>421</Paragraphs>
  <Slides>59</Slides>
  <Notes>42</Notes>
  <HiddenSlides>16</HiddenSlides>
  <MMClips>19</MMClips>
  <ScaleCrop>false</ScaleCrop>
  <HeadingPairs>
    <vt:vector size="4" baseType="variant">
      <vt:variant>
        <vt:lpstr>Design Template</vt:lpstr>
      </vt:variant>
      <vt:variant>
        <vt:i4>4</vt:i4>
      </vt:variant>
      <vt:variant>
        <vt:lpstr>Slide Titles</vt:lpstr>
      </vt:variant>
      <vt:variant>
        <vt:i4>59</vt:i4>
      </vt:variant>
    </vt:vector>
  </HeadingPairs>
  <TitlesOfParts>
    <vt:vector size="63" baseType="lpstr">
      <vt:lpstr>Office Theme</vt:lpstr>
      <vt:lpstr>1_Office Theme</vt:lpstr>
      <vt:lpstr>2_Office Theme</vt:lpstr>
      <vt:lpstr>3_Office Theme</vt:lpstr>
      <vt:lpstr>Slide 1</vt:lpstr>
      <vt:lpstr>Variation in faces captured in Internet photos</vt:lpstr>
      <vt:lpstr>Variation in faces captured in Internet photos</vt:lpstr>
      <vt:lpstr>Variation in faces captured in Internet photos</vt:lpstr>
      <vt:lpstr>Variation in faces captured in Internet photos</vt:lpstr>
      <vt:lpstr>Slide 6</vt:lpstr>
      <vt:lpstr>Slide 7</vt:lpstr>
      <vt:lpstr>Challenges</vt:lpstr>
      <vt:lpstr>Image registration</vt:lpstr>
      <vt:lpstr>Image registration</vt:lpstr>
      <vt:lpstr>3D transformed photos</vt:lpstr>
      <vt:lpstr>Facial expression similarity</vt:lpstr>
      <vt:lpstr>Facial expression similarity</vt:lpstr>
      <vt:lpstr>Facial expression similarity</vt:lpstr>
      <vt:lpstr>Facial expression similarity</vt:lpstr>
      <vt:lpstr>Represent the photo collection as a graph</vt:lpstr>
      <vt:lpstr>Represent the photo collection as a graph</vt:lpstr>
      <vt:lpstr>Represent the photo collection as a graph</vt:lpstr>
      <vt:lpstr>Automatically generated transition</vt:lpstr>
      <vt:lpstr>Analyze low dimensional space of Internet images (after pose correction)</vt:lpstr>
      <vt:lpstr>Analyze low dimensional space of Internet images (after pose correction)</vt:lpstr>
      <vt:lpstr>Expression gets normalized Shading captured </vt:lpstr>
      <vt:lpstr>Why expression normalized by rank=4?</vt:lpstr>
      <vt:lpstr>This is actually a photometric stereo setup</vt:lpstr>
      <vt:lpstr>Photometric Stereo with Constrained Light</vt:lpstr>
      <vt:lpstr>Photometric Stereo with Arbitrary Light</vt:lpstr>
      <vt:lpstr>Photometric Stereo with Arbitrary Light</vt:lpstr>
      <vt:lpstr>Photometric Stereo with Arbitrary Light</vt:lpstr>
      <vt:lpstr>Shape Estimation Result</vt:lpstr>
      <vt:lpstr>Shape Estimation Result</vt:lpstr>
      <vt:lpstr>Shape Estimation Result</vt:lpstr>
      <vt:lpstr>Lighting invariant optical flow</vt:lpstr>
      <vt:lpstr>Result of flow estimation applied to morphing</vt:lpstr>
      <vt:lpstr>Challenging for state of the art </vt:lpstr>
      <vt:lpstr>State of the art flow on unstructured photos</vt:lpstr>
      <vt:lpstr>State of the art flow on unstructured photos</vt:lpstr>
      <vt:lpstr>Collection Flow (ours) </vt:lpstr>
      <vt:lpstr>Collection Flow</vt:lpstr>
      <vt:lpstr>Result of flow estimation applied to morphing</vt:lpstr>
      <vt:lpstr>Automatically synthesized photos</vt:lpstr>
      <vt:lpstr>Animation from Internet photos</vt:lpstr>
      <vt:lpstr>Face Movie feature in Google’s Picasa</vt:lpstr>
      <vt:lpstr>Slide 43</vt:lpstr>
      <vt:lpstr>Slide 44</vt:lpstr>
      <vt:lpstr>Slide 45</vt:lpstr>
      <vt:lpstr>How to animate the resulted photo sequence?</vt:lpstr>
      <vt:lpstr>What is Cross-Dissolve?</vt:lpstr>
      <vt:lpstr>Cross-Dissolve produces motion</vt:lpstr>
      <vt:lpstr>Lets represent an image as a collection of edges</vt:lpstr>
      <vt:lpstr>Lets represent an image as a collection of edges</vt:lpstr>
      <vt:lpstr>Can we move one edge to another?</vt:lpstr>
      <vt:lpstr>Let’s approximate with a sine</vt:lpstr>
      <vt:lpstr>While doing cross-dissolve we see motion!</vt:lpstr>
      <vt:lpstr>It is actually a physical motion!</vt:lpstr>
      <vt:lpstr>Motion effect with larger phase shift</vt:lpstr>
      <vt:lpstr>The motion is non linear</vt:lpstr>
      <vt:lpstr>When motion is produced?</vt:lpstr>
      <vt:lpstr>Cross-dissolve produces edge rotation</vt:lpstr>
      <vt:lpstr>Cross-dissolve produces light motion</vt:lpstr>
    </vt:vector>
  </TitlesOfParts>
  <Company>uw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Photobios</dc:title>
  <dc:creator>Ira Kemelmacher</dc:creator>
  <cp:lastModifiedBy>Ira Kemelmacher</cp:lastModifiedBy>
  <cp:revision>2331</cp:revision>
  <dcterms:created xsi:type="dcterms:W3CDTF">2013-05-29T20:12:21Z</dcterms:created>
  <dcterms:modified xsi:type="dcterms:W3CDTF">2013-05-29T20:14:38Z</dcterms:modified>
</cp:coreProperties>
</file>