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306" r:id="rId21"/>
    <p:sldId id="303" r:id="rId22"/>
    <p:sldId id="297" r:id="rId23"/>
    <p:sldId id="298" r:id="rId24"/>
    <p:sldId id="299" r:id="rId25"/>
    <p:sldId id="304" r:id="rId26"/>
    <p:sldId id="305" r:id="rId27"/>
    <p:sldId id="300" r:id="rId28"/>
    <p:sldId id="301" r:id="rId29"/>
    <p:sldId id="266" r:id="rId30"/>
    <p:sldId id="268" r:id="rId31"/>
    <p:sldId id="319" r:id="rId32"/>
    <p:sldId id="320" r:id="rId33"/>
    <p:sldId id="277" r:id="rId34"/>
    <p:sldId id="278" r:id="rId35"/>
    <p:sldId id="279" r:id="rId36"/>
    <p:sldId id="280" r:id="rId37"/>
    <p:sldId id="282" r:id="rId38"/>
    <p:sldId id="283" r:id="rId39"/>
    <p:sldId id="307" r:id="rId40"/>
    <p:sldId id="308" r:id="rId41"/>
    <p:sldId id="309" r:id="rId42"/>
    <p:sldId id="310" r:id="rId43"/>
    <p:sldId id="311" r:id="rId44"/>
    <p:sldId id="286" r:id="rId45"/>
    <p:sldId id="312" r:id="rId46"/>
    <p:sldId id="321" r:id="rId47"/>
    <p:sldId id="313" r:id="rId48"/>
    <p:sldId id="314" r:id="rId49"/>
    <p:sldId id="315" r:id="rId50"/>
    <p:sldId id="316" r:id="rId51"/>
    <p:sldId id="323" r:id="rId52"/>
    <p:sldId id="317" r:id="rId53"/>
    <p:sldId id="318" r:id="rId54"/>
    <p:sldId id="32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912"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image" Target="../media/image34.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3/30/2017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44</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gy</a:t>
            </a:r>
            <a:r>
              <a:rPr lang="en-US" baseline="0" dirty="0" smtClean="0"/>
              <a:t> because y=2 is below y=1, and we typically want 90 degrees to point up</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25</a:t>
            </a:fld>
            <a:endParaRPr lang="en-US"/>
          </a:p>
        </p:txBody>
      </p:sp>
    </p:spTree>
    <p:extLst>
      <p:ext uri="{BB962C8B-B14F-4D97-AF65-F5344CB8AC3E}">
        <p14:creationId xmlns:p14="http://schemas.microsoft.com/office/powerpoint/2010/main" val="18379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3DE68-A9CC-49FB-B6CC-C90BEE96E025}"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BCBD8-11A0-4EA7-AD6F-B94EFC1A4044}"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389F2-499F-458E-AEFE-407D854DD466}"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2EB4E-FBDA-417E-8338-9BCCABC35E16}"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E9A2A-1C9A-4D08-AC21-DB5BE0622CCF}"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433EC-2ADE-42B7-AD5E-EBC883AA28BE}" type="datetime1">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4DA9A-2F73-4A1F-A88B-F4BCA80E26EC}" type="datetime1">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C88F2-A977-447D-812E-0D9A4B0A8530}" type="datetime1">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C88F7-FAAC-4F83-8858-91AD972941A0}" type="datetime1">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73B50-01CB-4540-B5C2-F2DABB6704D2}" type="datetime1">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E1B3-4B01-4921-A684-4C668C542005}" type="datetime1">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21EBB-9443-4ED5-9483-2C78C4AA94DF}" type="datetime1">
              <a:rPr lang="en-US" smtClean="0"/>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10"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image" Target="../media/image31.png"/><Relationship Id="rId5" Type="http://schemas.openxmlformats.org/officeDocument/2006/relationships/tags" Target="../tags/tag15.xml"/><Relationship Id="rId10" Type="http://schemas.openxmlformats.org/officeDocument/2006/relationships/image" Target="../media/image30.png"/><Relationship Id="rId4" Type="http://schemas.openxmlformats.org/officeDocument/2006/relationships/tags" Target="../tags/tag14.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6.w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xplore.ieee.org/xpls/abs_all.jsp?isnumber=4767846&amp;arnumber=4767851&amp;count=16&amp;index=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19.xml"/><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11" Type="http://schemas.openxmlformats.org/officeDocument/2006/relationships/image" Target="../media/image75.png"/><Relationship Id="rId5" Type="http://schemas.openxmlformats.org/officeDocument/2006/relationships/tags" Target="../tags/tag21.xml"/><Relationship Id="rId10" Type="http://schemas.openxmlformats.org/officeDocument/2006/relationships/image" Target="../media/image74.png"/><Relationship Id="rId4" Type="http://schemas.openxmlformats.org/officeDocument/2006/relationships/tags" Target="../tags/tag20.xml"/><Relationship Id="rId9"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tags" Target="../tags/tag9.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smtClean="0"/>
              <a:t>EE/CSE 576</a:t>
            </a:r>
            <a:endParaRPr lang="en-US" dirty="0" smtClean="0"/>
          </a:p>
          <a:p>
            <a:r>
              <a:rPr lang="en-US" dirty="0" smtClean="0"/>
              <a:t>Linda Shapiro</a:t>
            </a:r>
            <a:endParaRPr lang="en-US" dirty="0"/>
          </a:p>
        </p:txBody>
      </p:sp>
    </p:spTree>
    <p:extLst>
      <p:ext uri="{BB962C8B-B14F-4D97-AF65-F5344CB8AC3E}">
        <p14:creationId xmlns:p14="http://schemas.microsoft.com/office/powerpoint/2010/main" val="243482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186"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187"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a:t>
            </a:r>
            <a:endParaRPr lang="en-US" i="1" dirty="0">
              <a:solidFill>
                <a:srgbClr val="FF0000"/>
              </a:solidFill>
              <a:latin typeface="Arial"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10</a:t>
            </a:fld>
            <a:endParaRPr lang="en-US"/>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smtClean="0"/>
              <a:t>Difference filters respond strongly to noise</a:t>
            </a:r>
          </a:p>
          <a:p>
            <a:pPr lvl="1"/>
            <a:r>
              <a:rPr lang="en-US" smtClean="0"/>
              <a:t>Image noise results in pixels that look very different from their neighbors</a:t>
            </a:r>
          </a:p>
          <a:p>
            <a:pPr lvl="1"/>
            <a:r>
              <a:rPr lang="en-US" smtClean="0"/>
              <a:t>Generally, the larger the noise the stronger the response</a:t>
            </a:r>
          </a:p>
          <a:p>
            <a:pPr>
              <a:buFontTx/>
              <a:buChar char="•"/>
            </a:pPr>
            <a:r>
              <a:rPr lang="en-US" smtClean="0"/>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
        <p:nvSpPr>
          <p:cNvPr id="2" name="Slide Number Placeholder 1"/>
          <p:cNvSpPr>
            <a:spLocks noGrp="1"/>
          </p:cNvSpPr>
          <p:nvPr>
            <p:ph type="sldNum" sz="quarter" idx="12"/>
          </p:nvPr>
        </p:nvSpPr>
        <p:spPr/>
        <p:txBody>
          <a:bodyPr/>
          <a:lstStyle/>
          <a:p>
            <a:fld id="{79F1D11F-BC38-B14D-812C-5420C814BEF5}" type="slidenum">
              <a:rPr lang="en-US" smtClean="0"/>
              <a:t>11</a:t>
            </a:fld>
            <a:endParaRPr lang="en-US"/>
          </a:p>
        </p:txBody>
      </p:sp>
    </p:spTree>
    <p:extLst>
      <p:ext uri="{BB962C8B-B14F-4D97-AF65-F5344CB8AC3E}">
        <p14:creationId xmlns:p14="http://schemas.microsoft.com/office/powerpoint/2010/main" val="25799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  </a:t>
            </a:r>
            <a:endParaRPr lang="en-US" i="1" dirty="0">
              <a:solidFill>
                <a:srgbClr val="FF0000"/>
              </a:solidFill>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68"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
        <p:nvSpPr>
          <p:cNvPr id="2" name="Slide Number Placeholder 1"/>
          <p:cNvSpPr>
            <a:spLocks noGrp="1"/>
          </p:cNvSpPr>
          <p:nvPr>
            <p:ph type="sldNum" sz="quarter" idx="12"/>
          </p:nvPr>
        </p:nvSpPr>
        <p:spPr/>
        <p:txBody>
          <a:bodyPr/>
          <a:lstStyle/>
          <a:p>
            <a:fld id="{79F1D11F-BC38-B14D-812C-5420C814BEF5}" type="slidenum">
              <a:rPr lang="en-US" smtClean="0"/>
              <a:t>12</a:t>
            </a:fld>
            <a:endParaRPr lang="en-US"/>
          </a:p>
        </p:txBody>
      </p:sp>
      <p:sp>
        <p:nvSpPr>
          <p:cNvPr id="5" name="5-Point Star 4"/>
          <p:cNvSpPr/>
          <p:nvPr/>
        </p:nvSpPr>
        <p:spPr>
          <a:xfrm>
            <a:off x="5302321" y="4820417"/>
            <a:ext cx="317643" cy="38014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248"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249"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250"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251"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13</a:t>
            </a:fld>
            <a:endParaRPr lang="en-US"/>
          </a:p>
        </p:txBody>
      </p:sp>
      <p:sp>
        <p:nvSpPr>
          <p:cNvPr id="3" name="TextBox 2"/>
          <p:cNvSpPr txBox="1"/>
          <p:nvPr/>
        </p:nvSpPr>
        <p:spPr>
          <a:xfrm>
            <a:off x="7804298" y="5357806"/>
            <a:ext cx="1049839" cy="646331"/>
          </a:xfrm>
          <a:prstGeom prst="rect">
            <a:avLst/>
          </a:prstGeom>
          <a:noFill/>
        </p:spPr>
        <p:txBody>
          <a:bodyPr wrap="none" rtlCol="0">
            <a:spAutoFit/>
          </a:bodyPr>
          <a:lstStyle/>
          <a:p>
            <a:r>
              <a:rPr lang="en-US" dirty="0" smtClean="0">
                <a:solidFill>
                  <a:srgbClr val="FF0000"/>
                </a:solidFill>
              </a:rPr>
              <a:t>We don’t</a:t>
            </a:r>
          </a:p>
          <a:p>
            <a:r>
              <a:rPr lang="en-US" dirty="0" smtClean="0">
                <a:solidFill>
                  <a:srgbClr val="FF0000"/>
                </a:solidFill>
              </a:rPr>
              <a:t>do that.</a:t>
            </a:r>
            <a:endParaRPr lang="en-US" dirty="0">
              <a:solidFill>
                <a:srgbClr val="FF0000"/>
              </a:solidFill>
            </a:endParaRPr>
          </a:p>
        </p:txBody>
      </p:sp>
    </p:spTree>
    <p:extLst>
      <p:ext uri="{BB962C8B-B14F-4D97-AF65-F5344CB8AC3E}">
        <p14:creationId xmlns:p14="http://schemas.microsoft.com/office/powerpoint/2010/main" val="242940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14</a:t>
            </a:fld>
            <a:endParaRPr lang="en-US"/>
          </a:p>
        </p:txBody>
      </p:sp>
    </p:spTree>
    <p:extLst>
      <p:ext uri="{BB962C8B-B14F-4D97-AF65-F5344CB8AC3E}">
        <p14:creationId xmlns:p14="http://schemas.microsoft.com/office/powerpoint/2010/main" val="3738112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rgbClr val="FF0000"/>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
        <p:nvSpPr>
          <p:cNvPr id="2" name="Slide Number Placeholder 1"/>
          <p:cNvSpPr>
            <a:spLocks noGrp="1"/>
          </p:cNvSpPr>
          <p:nvPr>
            <p:ph type="sldNum" sz="quarter" idx="12"/>
          </p:nvPr>
        </p:nvSpPr>
        <p:spPr/>
        <p:txBody>
          <a:bodyPr/>
          <a:lstStyle/>
          <a:p>
            <a:fld id="{79F1D11F-BC38-B14D-812C-5420C814BEF5}" type="slidenum">
              <a:rPr lang="en-US" smtClean="0"/>
              <a:t>15</a:t>
            </a:fld>
            <a:endParaRPr lang="en-US"/>
          </a:p>
        </p:txBody>
      </p:sp>
      <p:sp>
        <p:nvSpPr>
          <p:cNvPr id="3" name="5-Point Star 2"/>
          <p:cNvSpPr/>
          <p:nvPr/>
        </p:nvSpPr>
        <p:spPr>
          <a:xfrm>
            <a:off x="5273755" y="5130407"/>
            <a:ext cx="442752" cy="4448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16</a:t>
            </a:fld>
            <a:endParaRPr lang="en-US"/>
          </a:p>
        </p:txBody>
      </p:sp>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
        <p:nvSpPr>
          <p:cNvPr id="2" name="Slide Number Placeholder 1"/>
          <p:cNvSpPr>
            <a:spLocks noGrp="1"/>
          </p:cNvSpPr>
          <p:nvPr>
            <p:ph type="sldNum" sz="quarter" idx="12"/>
          </p:nvPr>
        </p:nvSpPr>
        <p:spPr/>
        <p:txBody>
          <a:bodyPr/>
          <a:lstStyle/>
          <a:p>
            <a:fld id="{79F1D11F-BC38-B14D-812C-5420C814BEF5}" type="slidenum">
              <a:rPr lang="en-US" smtClean="0"/>
              <a:t>17</a:t>
            </a:fld>
            <a:endParaRPr lang="en-US"/>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
        <p:nvSpPr>
          <p:cNvPr id="2" name="Slide Number Placeholder 1"/>
          <p:cNvSpPr>
            <a:spLocks noGrp="1"/>
          </p:cNvSpPr>
          <p:nvPr>
            <p:ph type="sldNum" sz="quarter" idx="12"/>
          </p:nvPr>
        </p:nvSpPr>
        <p:spPr/>
        <p:txBody>
          <a:bodyPr/>
          <a:lstStyle/>
          <a:p>
            <a:fld id="{79F1D11F-BC38-B14D-812C-5420C814BEF5}" type="slidenum">
              <a:rPr lang="en-US" smtClean="0"/>
              <a:t>18</a:t>
            </a:fld>
            <a:endParaRPr lang="en-US"/>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 name="Slide Number Placeholder 1"/>
          <p:cNvSpPr>
            <a:spLocks noGrp="1"/>
          </p:cNvSpPr>
          <p:nvPr>
            <p:ph type="sldNum" sz="quarter" idx="12"/>
          </p:nvPr>
        </p:nvSpPr>
        <p:spPr/>
        <p:txBody>
          <a:bodyPr/>
          <a:lstStyle/>
          <a:p>
            <a:fld id="{79F1D11F-BC38-B14D-812C-5420C814BEF5}" type="slidenum">
              <a:rPr lang="en-US" smtClean="0"/>
              <a:t>19</a:t>
            </a:fld>
            <a:endParaRPr lang="en-US"/>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2</a:t>
            </a:fld>
            <a:endParaRPr lang="en-US"/>
          </a:p>
        </p:txBody>
      </p:sp>
    </p:spTree>
    <p:extLst>
      <p:ext uri="{BB962C8B-B14F-4D97-AF65-F5344CB8AC3E}">
        <p14:creationId xmlns:p14="http://schemas.microsoft.com/office/powerpoint/2010/main" val="1763275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LoG</a:t>
            </a:r>
            <a:r>
              <a:rPr lang="en-US" dirty="0" smtClean="0"/>
              <a:t> Function</a:t>
            </a:r>
            <a:br>
              <a:rPr lang="en-US" dirty="0" smtClean="0"/>
            </a:br>
            <a:r>
              <a:rPr lang="en-US" dirty="0" smtClean="0"/>
              <a:t>(Laplacian of Gaussian)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LoG</a:t>
            </a:r>
            <a:r>
              <a:rPr lang="en-US" dirty="0" smtClean="0"/>
              <a:t> function will be</a:t>
            </a:r>
          </a:p>
          <a:p>
            <a:pPr lvl="1"/>
            <a:r>
              <a:rPr lang="en-US" dirty="0" smtClean="0"/>
              <a:t>Zero far away from the edge</a:t>
            </a:r>
          </a:p>
          <a:p>
            <a:pPr lvl="1"/>
            <a:r>
              <a:rPr lang="en-US" dirty="0" smtClean="0"/>
              <a:t>Positive on one side</a:t>
            </a:r>
          </a:p>
          <a:p>
            <a:pPr lvl="1"/>
            <a:r>
              <a:rPr lang="en-US" dirty="0" smtClean="0"/>
              <a:t>Negative on the other side</a:t>
            </a:r>
          </a:p>
          <a:p>
            <a:pPr lvl="1"/>
            <a:r>
              <a:rPr lang="en-US" dirty="0" smtClean="0"/>
              <a:t>Zero just at the edge</a:t>
            </a:r>
          </a:p>
          <a:p>
            <a:r>
              <a:rPr lang="en-US" dirty="0" smtClean="0"/>
              <a:t>It has simple digital mask implementation(s)</a:t>
            </a:r>
          </a:p>
          <a:p>
            <a:r>
              <a:rPr lang="en-US" dirty="0" smtClean="0"/>
              <a:t>So it can be used as an edge operator</a:t>
            </a:r>
          </a:p>
          <a:p>
            <a:r>
              <a:rPr lang="en-US" dirty="0" smtClean="0">
                <a:solidFill>
                  <a:srgbClr val="FF0000"/>
                </a:solidFill>
              </a:rPr>
              <a:t>BUT, THERE’S SOMETHING BETTER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20</a:t>
            </a:fld>
            <a:endParaRPr lang="en-US"/>
          </a:p>
        </p:txBody>
      </p:sp>
    </p:spTree>
    <p:extLst>
      <p:ext uri="{BB962C8B-B14F-4D97-AF65-F5344CB8AC3E}">
        <p14:creationId xmlns:p14="http://schemas.microsoft.com/office/powerpoint/2010/main" val="1710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
        <p:nvSpPr>
          <p:cNvPr id="2" name="Slide Number Placeholder 1"/>
          <p:cNvSpPr>
            <a:spLocks noGrp="1"/>
          </p:cNvSpPr>
          <p:nvPr>
            <p:ph type="sldNum" sz="quarter" idx="12"/>
          </p:nvPr>
        </p:nvSpPr>
        <p:spPr/>
        <p:txBody>
          <a:bodyPr/>
          <a:lstStyle/>
          <a:p>
            <a:fld id="{79F1D11F-BC38-B14D-812C-5420C814BEF5}" type="slidenum">
              <a:rPr lang="en-US" smtClean="0"/>
              <a:t>21</a:t>
            </a:fld>
            <a:endParaRPr lang="en-US"/>
          </a:p>
        </p:txBody>
      </p:sp>
    </p:spTree>
    <p:extLst>
      <p:ext uri="{BB962C8B-B14F-4D97-AF65-F5344CB8AC3E}">
        <p14:creationId xmlns:p14="http://schemas.microsoft.com/office/powerpoint/2010/main" val="834431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22</a:t>
            </a:fld>
            <a:endParaRPr lang="en-US"/>
          </a:p>
        </p:txBody>
      </p:sp>
      <p:sp>
        <p:nvSpPr>
          <p:cNvPr id="3" name="TextBox 2"/>
          <p:cNvSpPr txBox="1"/>
          <p:nvPr/>
        </p:nvSpPr>
        <p:spPr>
          <a:xfrm>
            <a:off x="7495953" y="2434856"/>
            <a:ext cx="1401025" cy="923330"/>
          </a:xfrm>
          <a:prstGeom prst="rect">
            <a:avLst/>
          </a:prstGeom>
          <a:noFill/>
        </p:spPr>
        <p:txBody>
          <a:bodyPr wrap="none" rtlCol="0">
            <a:spAutoFit/>
          </a:bodyPr>
          <a:lstStyle/>
          <a:p>
            <a:r>
              <a:rPr lang="en-US" dirty="0" smtClean="0">
                <a:solidFill>
                  <a:srgbClr val="FF0000"/>
                </a:solidFill>
              </a:rPr>
              <a:t>Note:</a:t>
            </a:r>
          </a:p>
          <a:p>
            <a:r>
              <a:rPr lang="en-US" dirty="0" smtClean="0">
                <a:solidFill>
                  <a:srgbClr val="FF0000"/>
                </a:solidFill>
              </a:rPr>
              <a:t>I hate the</a:t>
            </a:r>
          </a:p>
          <a:p>
            <a:r>
              <a:rPr lang="en-US" dirty="0" smtClean="0">
                <a:solidFill>
                  <a:srgbClr val="FF0000"/>
                </a:solidFill>
              </a:rPr>
              <a:t>Lena images.</a:t>
            </a:r>
            <a:endParaRPr lang="en-US" dirty="0">
              <a:solidFill>
                <a:srgbClr val="FF0000"/>
              </a:solidFill>
            </a:endParaRPr>
          </a:p>
        </p:txBody>
      </p:sp>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8676"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norm of the gradient</a:t>
            </a:r>
          </a:p>
        </p:txBody>
      </p:sp>
      <p:sp>
        <p:nvSpPr>
          <p:cNvPr id="2" name="Slide Number Placeholder 1"/>
          <p:cNvSpPr>
            <a:spLocks noGrp="1"/>
          </p:cNvSpPr>
          <p:nvPr>
            <p:ph type="sldNum" sz="quarter" idx="12"/>
          </p:nvPr>
        </p:nvSpPr>
        <p:spPr/>
        <p:txBody>
          <a:bodyPr/>
          <a:lstStyle/>
          <a:p>
            <a:fld id="{79F1D11F-BC38-B14D-812C-5420C814BEF5}" type="slidenum">
              <a:rPr lang="en-US" smtClean="0"/>
              <a:t>23</a:t>
            </a:fld>
            <a:endParaRPr lang="en-US"/>
          </a:p>
        </p:txBody>
      </p:sp>
    </p:spTree>
    <p:extLst>
      <p:ext uri="{BB962C8B-B14F-4D97-AF65-F5344CB8AC3E}">
        <p14:creationId xmlns:p14="http://schemas.microsoft.com/office/powerpoint/2010/main" val="10468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rIns="132080"/>
          <a:lstStyle/>
          <a:p>
            <a:r>
              <a:rPr lang="en-US"/>
              <a:t>The Canny edge detector</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6086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700"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thresholding</a:t>
            </a:r>
          </a:p>
        </p:txBody>
      </p:sp>
      <p:sp>
        <p:nvSpPr>
          <p:cNvPr id="2" name="Slide Number Placeholder 1"/>
          <p:cNvSpPr>
            <a:spLocks noGrp="1"/>
          </p:cNvSpPr>
          <p:nvPr>
            <p:ph type="sldNum" sz="quarter" idx="12"/>
          </p:nvPr>
        </p:nvSpPr>
        <p:spPr/>
        <p:txBody>
          <a:bodyPr/>
          <a:lstStyle/>
          <a:p>
            <a:fld id="{79F1D11F-BC38-B14D-812C-5420C814BEF5}" type="slidenum">
              <a:rPr lang="en-US" smtClean="0"/>
              <a:t>24</a:t>
            </a:fld>
            <a:endParaRPr lang="en-US"/>
          </a:p>
        </p:txBody>
      </p:sp>
    </p:spTree>
    <p:extLst>
      <p:ext uri="{BB962C8B-B14F-4D97-AF65-F5344CB8AC3E}">
        <p14:creationId xmlns:p14="http://schemas.microsoft.com/office/powerpoint/2010/main" val="4927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Get Orientation at Each Pixel</a:t>
            </a:r>
          </a:p>
        </p:txBody>
      </p:sp>
      <p:pic>
        <p:nvPicPr>
          <p:cNvPr id="28676" name="Picture 2" descr="C:\Documents and Settings\Derek Hoiem\My Documents\Classes\Spring10 - Computer Vision\figs\7\lena_edge_dir.png"/>
          <p:cNvPicPr>
            <a:picLocks noChangeAspect="1" noChangeArrowheads="1"/>
          </p:cNvPicPr>
          <p:nvPr/>
        </p:nvPicPr>
        <p:blipFill>
          <a:blip r:embed="rId3" cstate="print"/>
          <a:srcRect/>
          <a:stretch>
            <a:fillRect/>
          </a:stretch>
        </p:blipFill>
        <p:spPr bwMode="auto">
          <a:xfrm>
            <a:off x="533400" y="1598509"/>
            <a:ext cx="4876800" cy="4876800"/>
          </a:xfrm>
          <a:prstGeom prst="rect">
            <a:avLst/>
          </a:prstGeom>
          <a:noFill/>
          <a:ln w="9525">
            <a:noFill/>
            <a:miter lim="800000"/>
            <a:headEnd/>
            <a:tailEnd/>
          </a:ln>
        </p:spPr>
      </p:pic>
      <p:sp>
        <p:nvSpPr>
          <p:cNvPr id="28677" name="TextBox 8"/>
          <p:cNvSpPr txBox="1">
            <a:spLocks noChangeArrowheads="1"/>
          </p:cNvSpPr>
          <p:nvPr/>
        </p:nvSpPr>
        <p:spPr bwMode="auto">
          <a:xfrm>
            <a:off x="5791200" y="2057400"/>
            <a:ext cx="3095335" cy="461665"/>
          </a:xfrm>
          <a:prstGeom prst="rect">
            <a:avLst/>
          </a:prstGeom>
          <a:noFill/>
          <a:ln w="9525">
            <a:noFill/>
            <a:miter lim="800000"/>
            <a:headEnd/>
            <a:tailEnd/>
          </a:ln>
        </p:spPr>
        <p:txBody>
          <a:bodyPr wrap="none">
            <a:spAutoFit/>
          </a:bodyPr>
          <a:lstStyle/>
          <a:p>
            <a:r>
              <a:rPr lang="en-US" sz="2400" dirty="0"/>
              <a:t>theta = atan2</a:t>
            </a:r>
            <a:r>
              <a:rPr lang="en-US" sz="2400" dirty="0" smtClean="0"/>
              <a:t>(-</a:t>
            </a:r>
            <a:r>
              <a:rPr lang="en-US" sz="2400" dirty="0" err="1" smtClean="0"/>
              <a:t>gy</a:t>
            </a:r>
            <a:r>
              <a:rPr lang="en-US" sz="2400" dirty="0"/>
              <a:t>, </a:t>
            </a:r>
            <a:r>
              <a:rPr lang="en-US" sz="2400" dirty="0" err="1"/>
              <a:t>gx</a:t>
            </a:r>
            <a:r>
              <a:rPr lang="en-US" sz="2400" dirty="0"/>
              <a:t>)</a:t>
            </a:r>
          </a:p>
        </p:txBody>
      </p:sp>
      <p:sp>
        <p:nvSpPr>
          <p:cNvPr id="2" name="Slide Number Placeholder 1"/>
          <p:cNvSpPr>
            <a:spLocks noGrp="1"/>
          </p:cNvSpPr>
          <p:nvPr>
            <p:ph type="sldNum" sz="quarter" idx="12"/>
          </p:nvPr>
        </p:nvSpPr>
        <p:spPr/>
        <p:txBody>
          <a:bodyPr/>
          <a:lstStyle/>
          <a:p>
            <a:fld id="{79F1D11F-BC38-B14D-812C-5420C814BEF5}" type="slidenum">
              <a:rPr lang="en-US" smtClean="0"/>
              <a:t>25</a:t>
            </a:fld>
            <a:endParaRPr lang="en-US"/>
          </a:p>
        </p:txBody>
      </p:sp>
    </p:spTree>
    <p:extLst>
      <p:ext uri="{BB962C8B-B14F-4D97-AF65-F5344CB8AC3E}">
        <p14:creationId xmlns:p14="http://schemas.microsoft.com/office/powerpoint/2010/main" val="1855390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26</a:t>
            </a:fld>
            <a:endParaRPr lang="en-US"/>
          </a:p>
        </p:txBody>
      </p:sp>
    </p:spTree>
    <p:extLst>
      <p:ext uri="{BB962C8B-B14F-4D97-AF65-F5344CB8AC3E}">
        <p14:creationId xmlns:p14="http://schemas.microsoft.com/office/powerpoint/2010/main" val="7981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a:t>The Canny edge detector</a:t>
            </a:r>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
        <p:nvSpPr>
          <p:cNvPr id="2" name="Slide Number Placeholder 1"/>
          <p:cNvSpPr>
            <a:spLocks noGrp="1"/>
          </p:cNvSpPr>
          <p:nvPr>
            <p:ph type="sldNum" sz="quarter" idx="12"/>
          </p:nvPr>
        </p:nvSpPr>
        <p:spPr/>
        <p:txBody>
          <a:bodyPr/>
          <a:lstStyle/>
          <a:p>
            <a:fld id="{79F1D11F-BC38-B14D-812C-5420C814BEF5}" type="slidenum">
              <a:rPr lang="en-US" smtClean="0"/>
              <a:t>27</a:t>
            </a:fld>
            <a:endParaRPr lang="en-US"/>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lstStyle/>
          <a:p>
            <a:pPr marL="382588" indent="-342900"/>
            <a:r>
              <a:rPr lang="en-US" dirty="0"/>
              <a:t>Check if pixel is local maximum along gradient </a:t>
            </a:r>
            <a:r>
              <a:rPr lang="en-US" dirty="0" smtClean="0"/>
              <a:t>direction</a:t>
            </a:r>
            <a:endParaRPr lang="en-US" dirty="0"/>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28</a:t>
            </a:fld>
            <a:endParaRPr lang="en-US"/>
          </a:p>
        </p:txBody>
      </p:sp>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Compute Gradients (DoG)</a:t>
            </a:r>
          </a:p>
        </p:txBody>
      </p:sp>
      <p:pic>
        <p:nvPicPr>
          <p:cNvPr id="27651" name="Picture 4" descr="C:\Documents and Settings\Derek Hoiem\My Documents\Classes\Spring10 - Computer Vision\figs\7\lena_gmag.png"/>
          <p:cNvPicPr>
            <a:picLocks noChangeAspect="1" noChangeArrowheads="1"/>
          </p:cNvPicPr>
          <p:nvPr/>
        </p:nvPicPr>
        <p:blipFill>
          <a:blip r:embed="rId2" cstate="print"/>
          <a:srcRect/>
          <a:stretch>
            <a:fillRect/>
          </a:stretch>
        </p:blipFill>
        <p:spPr bwMode="auto">
          <a:xfrm>
            <a:off x="6172200" y="1981200"/>
            <a:ext cx="2925763" cy="2925763"/>
          </a:xfrm>
          <a:prstGeom prst="rect">
            <a:avLst/>
          </a:prstGeom>
          <a:noFill/>
          <a:ln w="9525">
            <a:noFill/>
            <a:miter lim="800000"/>
            <a:headEnd/>
            <a:tailEnd/>
          </a:ln>
        </p:spPr>
      </p:pic>
      <p:pic>
        <p:nvPicPr>
          <p:cNvPr id="27652" name="Picture 5" descr="C:\Documents and Settings\Derek Hoiem\My Documents\Classes\Spring10 - Computer Vision\figs\7\lena_gmag_x.png"/>
          <p:cNvPicPr>
            <a:picLocks noChangeAspect="1" noChangeArrowheads="1"/>
          </p:cNvPicPr>
          <p:nvPr/>
        </p:nvPicPr>
        <p:blipFill>
          <a:blip r:embed="rId3" cstate="print"/>
          <a:srcRect/>
          <a:stretch>
            <a:fillRect/>
          </a:stretch>
        </p:blipFill>
        <p:spPr bwMode="auto">
          <a:xfrm>
            <a:off x="0" y="1981200"/>
            <a:ext cx="2925763" cy="2925763"/>
          </a:xfrm>
          <a:prstGeom prst="rect">
            <a:avLst/>
          </a:prstGeom>
          <a:noFill/>
          <a:ln w="9525">
            <a:noFill/>
            <a:miter lim="800000"/>
            <a:headEnd/>
            <a:tailEnd/>
          </a:ln>
        </p:spPr>
      </p:pic>
      <p:pic>
        <p:nvPicPr>
          <p:cNvPr id="27653" name="Picture 6" descr="C:\Documents and Settings\Derek Hoiem\My Documents\Classes\Spring10 - Computer Vision\figs\7\lena_gmag_y.png"/>
          <p:cNvPicPr>
            <a:picLocks noChangeAspect="1" noChangeArrowheads="1"/>
          </p:cNvPicPr>
          <p:nvPr/>
        </p:nvPicPr>
        <p:blipFill>
          <a:blip r:embed="rId4" cstate="print"/>
          <a:srcRect/>
          <a:stretch>
            <a:fillRect/>
          </a:stretch>
        </p:blipFill>
        <p:spPr bwMode="auto">
          <a:xfrm>
            <a:off x="3124200" y="1981200"/>
            <a:ext cx="2925763" cy="2925763"/>
          </a:xfrm>
          <a:prstGeom prst="rect">
            <a:avLst/>
          </a:prstGeom>
          <a:noFill/>
          <a:ln w="9525">
            <a:noFill/>
            <a:miter lim="800000"/>
            <a:headEnd/>
            <a:tailEnd/>
          </a:ln>
        </p:spPr>
      </p:pic>
      <p:sp>
        <p:nvSpPr>
          <p:cNvPr id="27654" name="TextBox 6"/>
          <p:cNvSpPr txBox="1">
            <a:spLocks noChangeArrowheads="1"/>
          </p:cNvSpPr>
          <p:nvPr/>
        </p:nvSpPr>
        <p:spPr bwMode="auto">
          <a:xfrm>
            <a:off x="0" y="4876800"/>
            <a:ext cx="3124200" cy="369888"/>
          </a:xfrm>
          <a:prstGeom prst="rect">
            <a:avLst/>
          </a:prstGeom>
          <a:noFill/>
          <a:ln w="9525">
            <a:noFill/>
            <a:miter lim="800000"/>
            <a:headEnd/>
            <a:tailEnd/>
          </a:ln>
        </p:spPr>
        <p:txBody>
          <a:bodyPr>
            <a:spAutoFit/>
          </a:bodyPr>
          <a:lstStyle/>
          <a:p>
            <a:pPr algn="ctr"/>
            <a:r>
              <a:rPr lang="en-US"/>
              <a:t>X-Derivative of Gaussian</a:t>
            </a:r>
          </a:p>
        </p:txBody>
      </p:sp>
      <p:sp>
        <p:nvSpPr>
          <p:cNvPr id="27655" name="TextBox 7"/>
          <p:cNvSpPr txBox="1">
            <a:spLocks noChangeArrowheads="1"/>
          </p:cNvSpPr>
          <p:nvPr/>
        </p:nvSpPr>
        <p:spPr bwMode="auto">
          <a:xfrm>
            <a:off x="2971800" y="4876800"/>
            <a:ext cx="3124200" cy="369888"/>
          </a:xfrm>
          <a:prstGeom prst="rect">
            <a:avLst/>
          </a:prstGeom>
          <a:noFill/>
          <a:ln w="9525">
            <a:noFill/>
            <a:miter lim="800000"/>
            <a:headEnd/>
            <a:tailEnd/>
          </a:ln>
        </p:spPr>
        <p:txBody>
          <a:bodyPr>
            <a:spAutoFit/>
          </a:bodyPr>
          <a:lstStyle/>
          <a:p>
            <a:pPr algn="ctr"/>
            <a:r>
              <a:rPr lang="en-US"/>
              <a:t>Y-Derivative of Gaussian</a:t>
            </a:r>
          </a:p>
        </p:txBody>
      </p:sp>
      <p:sp>
        <p:nvSpPr>
          <p:cNvPr id="27656" name="TextBox 8"/>
          <p:cNvSpPr txBox="1">
            <a:spLocks noChangeArrowheads="1"/>
          </p:cNvSpPr>
          <p:nvPr/>
        </p:nvSpPr>
        <p:spPr bwMode="auto">
          <a:xfrm>
            <a:off x="6096000" y="4876800"/>
            <a:ext cx="3124200" cy="369888"/>
          </a:xfrm>
          <a:prstGeom prst="rect">
            <a:avLst/>
          </a:prstGeom>
          <a:noFill/>
          <a:ln w="9525">
            <a:noFill/>
            <a:miter lim="800000"/>
            <a:headEnd/>
            <a:tailEnd/>
          </a:ln>
        </p:spPr>
        <p:txBody>
          <a:bodyPr>
            <a:spAutoFit/>
          </a:bodyPr>
          <a:lstStyle/>
          <a:p>
            <a:pPr algn="ctr"/>
            <a:r>
              <a:rPr lang="en-US"/>
              <a:t>Gradient Magnitude</a:t>
            </a:r>
          </a:p>
        </p:txBody>
      </p:sp>
      <p:sp>
        <p:nvSpPr>
          <p:cNvPr id="2" name="Slide Number Placeholder 1"/>
          <p:cNvSpPr>
            <a:spLocks noGrp="1"/>
          </p:cNvSpPr>
          <p:nvPr>
            <p:ph type="sldNum" sz="quarter" idx="12"/>
          </p:nvPr>
        </p:nvSpPr>
        <p:spPr/>
        <p:txBody>
          <a:bodyPr/>
          <a:lstStyle/>
          <a:p>
            <a:fld id="{79F1D11F-BC38-B14D-812C-5420C814BEF5}" type="slidenum">
              <a:rPr lang="en-US" smtClean="0"/>
              <a:t>29</a:t>
            </a:fld>
            <a:endParaRPr lang="en-US"/>
          </a:p>
        </p:txBody>
      </p:sp>
    </p:spTree>
    <p:extLst>
      <p:ext uri="{BB962C8B-B14F-4D97-AF65-F5344CB8AC3E}">
        <p14:creationId xmlns:p14="http://schemas.microsoft.com/office/powerpoint/2010/main" val="220146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dirty="0"/>
              <a:t>Edges are caused by a variety of </a:t>
            </a:r>
            <a:r>
              <a:rPr lang="en-US" dirty="0" smtClean="0"/>
              <a:t>factors.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9F1D11F-BC38-B14D-812C-5420C814BEF5}" type="slidenum">
              <a:rPr lang="en-US" smtClean="0"/>
              <a:t>30</a:t>
            </a:fld>
            <a:endParaRPr lang="en-US"/>
          </a:p>
        </p:txBody>
      </p:sp>
    </p:spTree>
    <p:extLst>
      <p:ext uri="{BB962C8B-B14F-4D97-AF65-F5344CB8AC3E}">
        <p14:creationId xmlns:p14="http://schemas.microsoft.com/office/powerpoint/2010/main" val="962013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smtClean="0">
                <a:solidFill>
                  <a:srgbClr val="FF0000"/>
                </a:solidFill>
              </a:rPr>
              <a:t>Canny on Kidney</a:t>
            </a:r>
            <a:r>
              <a:rPr lang="en-US" altLang="en-US" smtClean="0">
                <a:solidFill>
                  <a:srgbClr val="FFCC00"/>
                </a:solidFill>
              </a:rPr>
              <a:t> </a:t>
            </a:r>
          </a:p>
        </p:txBody>
      </p:sp>
      <p:pic>
        <p:nvPicPr>
          <p:cNvPr id="15363" name="Picture 3" descr="cannykid"/>
          <p:cNvPicPr>
            <a:picLocks noChangeAspect="1" noChangeArrowheads="1"/>
          </p:cNvPicPr>
          <p:nvPr/>
        </p:nvPicPr>
        <p:blipFill>
          <a:blip r:embed="rId2">
            <a:extLst>
              <a:ext uri="{28A0092B-C50C-407E-A947-70E740481C1C}">
                <a14:useLocalDpi xmlns:a14="http://schemas.microsoft.com/office/drawing/2010/main" val="0"/>
              </a:ext>
            </a:extLst>
          </a:blip>
          <a:srcRect r="40625" b="22653"/>
          <a:stretch>
            <a:fillRect/>
          </a:stretch>
        </p:blipFill>
        <p:spPr bwMode="auto">
          <a:xfrm>
            <a:off x="2438400" y="16002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BD897-4A27-4BCF-BE06-6F89E179856B}" type="slidenum">
              <a:rPr lang="en-US" altLang="en-US"/>
              <a:pPr eaLnBrk="1" hangingPunct="1"/>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200" smtClean="0">
                <a:solidFill>
                  <a:srgbClr val="FF0000"/>
                </a:solidFill>
              </a:rPr>
              <a:t>Canny Characteristics</a:t>
            </a:r>
          </a:p>
        </p:txBody>
      </p:sp>
      <p:sp>
        <p:nvSpPr>
          <p:cNvPr id="16387" name="Rectangle 3"/>
          <p:cNvSpPr>
            <a:spLocks noGrp="1" noChangeArrowheads="1"/>
          </p:cNvSpPr>
          <p:nvPr>
            <p:ph type="body" idx="1"/>
          </p:nvPr>
        </p:nvSpPr>
        <p:spPr/>
        <p:txBody>
          <a:bodyPr/>
          <a:lstStyle/>
          <a:p>
            <a:pPr eaLnBrk="1" hangingPunct="1">
              <a:lnSpc>
                <a:spcPct val="90000"/>
              </a:lnSpc>
            </a:pPr>
            <a:r>
              <a:rPr lang="en-US" altLang="en-US" sz="2800" smtClean="0"/>
              <a:t>The Canny operator gives single-pixel-wide images with good continuation between adjacent pixels</a:t>
            </a:r>
          </a:p>
          <a:p>
            <a:pPr eaLnBrk="1" hangingPunct="1">
              <a:lnSpc>
                <a:spcPct val="90000"/>
              </a:lnSpc>
            </a:pPr>
            <a:endParaRPr lang="en-US" altLang="en-US" sz="2800" smtClean="0"/>
          </a:p>
          <a:p>
            <a:pPr eaLnBrk="1" hangingPunct="1">
              <a:lnSpc>
                <a:spcPct val="90000"/>
              </a:lnSpc>
            </a:pPr>
            <a:r>
              <a:rPr lang="en-US" altLang="en-US" sz="2800" smtClean="0"/>
              <a:t>It is the most widely used edge operator today; no one has done better since it came out in the late 80s.  Many implementations are available.</a:t>
            </a:r>
          </a:p>
          <a:p>
            <a:pPr eaLnBrk="1" hangingPunct="1">
              <a:lnSpc>
                <a:spcPct val="90000"/>
              </a:lnSpc>
            </a:pPr>
            <a:endParaRPr lang="en-US" altLang="en-US" sz="2800" smtClean="0"/>
          </a:p>
          <a:p>
            <a:pPr eaLnBrk="1" hangingPunct="1">
              <a:lnSpc>
                <a:spcPct val="90000"/>
              </a:lnSpc>
            </a:pPr>
            <a:r>
              <a:rPr lang="en-US" altLang="en-US" sz="2800" smtClean="0"/>
              <a:t>It is very sensitive to its parameters, which need to be adjusted for different application domains.</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E889E-CF07-4CF0-923D-6F2870A04925}" type="slidenum">
              <a:rPr lang="en-US" altLang="en-US"/>
              <a:pPr eaLnBrk="1" hangingPunct="1"/>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79F1D11F-BC38-B14D-812C-5420C814BEF5}" type="slidenum">
              <a:rPr lang="en-US" smtClean="0"/>
              <a:t>33</a:t>
            </a:fld>
            <a:endParaRPr lang="en-US"/>
          </a:p>
        </p:txBody>
      </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How can we detect </a:t>
            </a:r>
            <a:r>
              <a:rPr lang="en-US" b="1" i="1" dirty="0">
                <a:solidFill>
                  <a:srgbClr val="FF0000"/>
                </a:solidFill>
                <a:latin typeface="Arial" charset="0"/>
              </a:rPr>
              <a:t>lines </a:t>
            </a:r>
            <a:r>
              <a:rPr lang="en-US" dirty="0">
                <a:solidFill>
                  <a:srgbClr val="FF0000"/>
                </a:solidFill>
                <a:latin typeface="Arial" charset="0"/>
              </a:rPr>
              <a:t>?</a:t>
            </a:r>
          </a:p>
        </p:txBody>
      </p:sp>
      <p:sp>
        <p:nvSpPr>
          <p:cNvPr id="2" name="Slide Number Placeholder 1"/>
          <p:cNvSpPr>
            <a:spLocks noGrp="1"/>
          </p:cNvSpPr>
          <p:nvPr>
            <p:ph type="sldNum" sz="quarter" idx="12"/>
          </p:nvPr>
        </p:nvSpPr>
        <p:spPr/>
        <p:txBody>
          <a:bodyPr/>
          <a:lstStyle/>
          <a:p>
            <a:fld id="{79F1D11F-BC38-B14D-812C-5420C814BEF5}" type="slidenum">
              <a:rPr lang="en-US" smtClean="0"/>
              <a:t>34</a:t>
            </a:fld>
            <a:endParaRPr lang="en-US"/>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
        <p:nvSpPr>
          <p:cNvPr id="2" name="Slide Number Placeholder 1"/>
          <p:cNvSpPr>
            <a:spLocks noGrp="1"/>
          </p:cNvSpPr>
          <p:nvPr>
            <p:ph type="sldNum" sz="quarter" idx="12"/>
          </p:nvPr>
        </p:nvSpPr>
        <p:spPr/>
        <p:txBody>
          <a:bodyPr/>
          <a:lstStyle/>
          <a:p>
            <a:fld id="{79F1D11F-BC38-B14D-812C-5420C814BEF5}" type="slidenum">
              <a:rPr lang="en-US" smtClean="0"/>
              <a:t>35</a:t>
            </a:fld>
            <a:endParaRPr lang="en-US"/>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
        <p:nvSpPr>
          <p:cNvPr id="2" name="Slide Number Placeholder 1"/>
          <p:cNvSpPr>
            <a:spLocks noGrp="1"/>
          </p:cNvSpPr>
          <p:nvPr>
            <p:ph type="sldNum" sz="quarter" idx="12"/>
          </p:nvPr>
        </p:nvSpPr>
        <p:spPr/>
        <p:txBody>
          <a:bodyPr/>
          <a:lstStyle/>
          <a:p>
            <a:fld id="{79F1D11F-BC38-B14D-812C-5420C814BEF5}" type="slidenum">
              <a:rPr lang="en-US" smtClean="0"/>
              <a:t>36</a:t>
            </a:fld>
            <a:endParaRPr lang="en-US"/>
          </a:p>
        </p:txBody>
      </p:sp>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sz="2400" dirty="0">
                <a:solidFill>
                  <a:srgbClr val="C00000"/>
                </a:solidFill>
              </a:rPr>
              <a:t>d is the perpendicular distance from the line to the origin</a:t>
            </a:r>
          </a:p>
          <a:p>
            <a:pPr marL="838200" lvl="1" indent="-381000"/>
            <a:r>
              <a:rPr lang="en-US" sz="2400" dirty="0">
                <a:solidFill>
                  <a:srgbClr val="0000CC"/>
                </a:solidFill>
                <a:sym typeface="Symbol" pitchFamily="18" charset="2"/>
              </a:rPr>
              <a:t> </a:t>
            </a:r>
            <a:r>
              <a:rPr lang="en-US" sz="2400" dirty="0">
                <a:solidFill>
                  <a:srgbClr val="0000CC"/>
                </a:solidFill>
              </a:rPr>
              <a:t>is the </a:t>
            </a:r>
            <a:r>
              <a:rPr lang="en-US" sz="2400" dirty="0" smtClean="0">
                <a:solidFill>
                  <a:srgbClr val="0000CC"/>
                </a:solidFill>
              </a:rPr>
              <a:t>angle of this perpendicular with the horizontal.</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37</a:t>
            </a:fld>
            <a:endParaRPr lang="en-US"/>
          </a:p>
        </p:txBody>
      </p:sp>
      <p:pic>
        <p:nvPicPr>
          <p:cNvPr id="6146" name="Picture 2" descr="http://ngi-user-guide.readthedocs.org/en/latest/images/hough-d-p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701694"/>
            <a:ext cx="3861318" cy="265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a:t>
            </a:r>
            <a:r>
              <a:rPr lang="en-US" sz="1800" dirty="0">
                <a:solidFill>
                  <a:srgbClr val="00B050"/>
                </a:solidFill>
              </a:rPr>
              <a:t>for </a:t>
            </a:r>
            <a:r>
              <a:rPr lang="en-US" sz="1800" dirty="0">
                <a:solidFill>
                  <a:srgbClr val="00B050"/>
                </a:solidFill>
                <a:sym typeface="Symbol" pitchFamily="18" charset="2"/>
              </a:rPr>
              <a:t></a:t>
            </a:r>
            <a:r>
              <a:rPr lang="en-US" sz="1800" dirty="0">
                <a:solidFill>
                  <a:srgbClr val="00B050"/>
                </a:solidFill>
              </a:rPr>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38</a:t>
            </a:fld>
            <a:endParaRPr lang="en-US"/>
          </a:p>
        </p:txBody>
      </p:sp>
      <p:sp>
        <p:nvSpPr>
          <p:cNvPr id="3" name="TextBox 2"/>
          <p:cNvSpPr txBox="1"/>
          <p:nvPr/>
        </p:nvSpPr>
        <p:spPr>
          <a:xfrm>
            <a:off x="1345915" y="4710940"/>
            <a:ext cx="3620478" cy="830997"/>
          </a:xfrm>
          <a:prstGeom prst="rect">
            <a:avLst/>
          </a:prstGeom>
          <a:noFill/>
        </p:spPr>
        <p:txBody>
          <a:bodyPr wrap="none" rtlCol="0">
            <a:spAutoFit/>
          </a:bodyPr>
          <a:lstStyle/>
          <a:p>
            <a:pPr marL="457200" indent="-457200">
              <a:buAutoNum type="arabicPeriod"/>
            </a:pPr>
            <a:r>
              <a:rPr lang="en-US" sz="2400" dirty="0" smtClean="0">
                <a:solidFill>
                  <a:srgbClr val="FF0000"/>
                </a:solidFill>
              </a:rPr>
              <a:t>How big is the array H?</a:t>
            </a:r>
          </a:p>
          <a:p>
            <a:pPr marL="457200" indent="-457200">
              <a:buAutoNum type="arabicPeriod"/>
            </a:pPr>
            <a:r>
              <a:rPr lang="en-US" sz="2400" dirty="0" smtClean="0">
                <a:solidFill>
                  <a:srgbClr val="FF0000"/>
                </a:solidFill>
              </a:rPr>
              <a:t>Do we need to try all </a:t>
            </a:r>
            <a:r>
              <a:rPr lang="el-GR" sz="2400" dirty="0" smtClean="0">
                <a:solidFill>
                  <a:srgbClr val="FF0000"/>
                </a:solidFill>
              </a:rPr>
              <a:t>θ</a:t>
            </a:r>
            <a:r>
              <a:rPr lang="en-US" sz="2400" dirty="0" smtClean="0">
                <a:solidFill>
                  <a:srgbClr val="FF0000"/>
                </a:solidFill>
                <a:sym typeface="Symbol" pitchFamily="18" charset="2"/>
              </a:rPr>
              <a:t>?</a:t>
            </a:r>
            <a:endParaRPr lang="en-US" sz="2400" dirty="0">
              <a:solidFill>
                <a:srgbClr val="FF0000"/>
              </a:solidFill>
            </a:endParaRPr>
          </a:p>
        </p:txBody>
      </p:sp>
      <p:sp>
        <p:nvSpPr>
          <p:cNvPr id="4" name="Rectangle 3"/>
          <p:cNvSpPr/>
          <p:nvPr/>
        </p:nvSpPr>
        <p:spPr>
          <a:xfrm>
            <a:off x="6852863" y="1066800"/>
            <a:ext cx="1500027" cy="12654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62445" y="1699517"/>
            <a:ext cx="306494" cy="369332"/>
          </a:xfrm>
          <a:prstGeom prst="rect">
            <a:avLst/>
          </a:prstGeom>
          <a:noFill/>
        </p:spPr>
        <p:txBody>
          <a:bodyPr wrap="none" rtlCol="0">
            <a:spAutoFit/>
          </a:bodyPr>
          <a:lstStyle/>
          <a:p>
            <a:r>
              <a:rPr lang="en-US" dirty="0" smtClean="0"/>
              <a:t>d</a:t>
            </a:r>
            <a:endParaRPr lang="en-US" dirty="0"/>
          </a:p>
        </p:txBody>
      </p:sp>
      <p:sp>
        <p:nvSpPr>
          <p:cNvPr id="6" name="TextBox 5"/>
          <p:cNvSpPr txBox="1"/>
          <p:nvPr/>
        </p:nvSpPr>
        <p:spPr>
          <a:xfrm>
            <a:off x="7558507" y="2409587"/>
            <a:ext cx="304892" cy="369332"/>
          </a:xfrm>
          <a:prstGeom prst="rect">
            <a:avLst/>
          </a:prstGeom>
          <a:noFill/>
        </p:spPr>
        <p:txBody>
          <a:bodyPr wrap="none" rtlCol="0">
            <a:spAutoFit/>
          </a:bodyPr>
          <a:lstStyle/>
          <a:p>
            <a:r>
              <a:rPr lang="en-US" dirty="0" smtClean="0">
                <a:sym typeface="Symbol"/>
              </a:rPr>
              <a:t></a:t>
            </a:r>
            <a:endParaRPr lang="en-US" dirty="0"/>
          </a:p>
        </p:txBody>
      </p:sp>
      <p:sp>
        <p:nvSpPr>
          <p:cNvPr id="7" name="TextBox 6"/>
          <p:cNvSpPr txBox="1"/>
          <p:nvPr/>
        </p:nvSpPr>
        <p:spPr>
          <a:xfrm>
            <a:off x="7006825" y="605135"/>
            <a:ext cx="1113638" cy="461665"/>
          </a:xfrm>
          <a:prstGeom prst="rect">
            <a:avLst/>
          </a:prstGeom>
          <a:noFill/>
        </p:spPr>
        <p:txBody>
          <a:bodyPr wrap="none" rtlCol="0">
            <a:spAutoFit/>
          </a:bodyPr>
          <a:lstStyle/>
          <a:p>
            <a:r>
              <a:rPr lang="en-US" sz="2400" dirty="0" smtClean="0"/>
              <a:t>Array H</a:t>
            </a:r>
            <a:endParaRPr lang="en-US" sz="2400" dirty="0"/>
          </a:p>
        </p:txBody>
      </p:sp>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mtClean="0">
                <a:solidFill>
                  <a:srgbClr val="FF0000"/>
                </a:solidFill>
              </a:rPr>
              <a:t>Example</a:t>
            </a:r>
          </a:p>
        </p:txBody>
      </p:sp>
      <p:sp>
        <p:nvSpPr>
          <p:cNvPr id="2051" name="Text Box 3"/>
          <p:cNvSpPr txBox="1">
            <a:spLocks noChangeArrowheads="1"/>
          </p:cNvSpPr>
          <p:nvPr/>
        </p:nvSpPr>
        <p:spPr bwMode="auto">
          <a:xfrm>
            <a:off x="822325" y="1946275"/>
            <a:ext cx="2632075"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a:t>
            </a:r>
            <a:r>
              <a:rPr lang="en-US" altLang="en-US" sz="2000">
                <a:solidFill>
                  <a:schemeClr val="accent2"/>
                </a:solidFill>
                <a:latin typeface="Times New Roman" pitchFamily="18" charset="0"/>
              </a:rPr>
              <a:t>0      0</a:t>
            </a:r>
            <a:r>
              <a:rPr lang="en-US" altLang="en-US" sz="2000">
                <a:latin typeface="Times New Roman" pitchFamily="18" charset="0"/>
              </a:rPr>
              <a:t>      0    100  100</a:t>
            </a:r>
          </a:p>
          <a:p>
            <a:pPr eaLnBrk="1" hangingPunct="1">
              <a:spcBef>
                <a:spcPct val="0"/>
              </a:spcBef>
              <a:buFontTx/>
              <a:buNone/>
            </a:pPr>
            <a:r>
              <a:rPr lang="en-US" altLang="en-US" sz="2000">
                <a:solidFill>
                  <a:schemeClr val="accent2"/>
                </a:solidFill>
                <a:latin typeface="Times New Roman" pitchFamily="18" charset="0"/>
              </a:rPr>
              <a:t>100  100  100</a:t>
            </a:r>
            <a:r>
              <a:rPr lang="en-US" altLang="en-US" sz="2000">
                <a:latin typeface="Times New Roman" pitchFamily="18" charset="0"/>
              </a:rPr>
              <a:t>  100  100</a:t>
            </a:r>
          </a:p>
          <a:p>
            <a:pPr eaLnBrk="1" hangingPunct="1">
              <a:spcBef>
                <a:spcPct val="0"/>
              </a:spcBef>
              <a:buFontTx/>
              <a:buNone/>
            </a:pPr>
            <a:r>
              <a:rPr lang="en-US" altLang="en-US" sz="2000">
                <a:latin typeface="Times New Roman" pitchFamily="18" charset="0"/>
              </a:rPr>
              <a:t>100  100  100  100  100</a:t>
            </a:r>
          </a:p>
        </p:txBody>
      </p:sp>
      <p:sp>
        <p:nvSpPr>
          <p:cNvPr id="2052" name="Text Box 4"/>
          <p:cNvSpPr txBox="1">
            <a:spLocks noChangeArrowheads="1"/>
          </p:cNvSpPr>
          <p:nvPr/>
        </p:nvSpPr>
        <p:spPr bwMode="auto">
          <a:xfrm>
            <a:off x="6324600" y="1981200"/>
            <a:ext cx="1982788"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     -    0    0    -  </a:t>
            </a:r>
          </a:p>
          <a:p>
            <a:pPr eaLnBrk="1" hangingPunct="1">
              <a:spcBef>
                <a:spcPct val="0"/>
              </a:spcBef>
              <a:buFontTx/>
              <a:buNone/>
            </a:pPr>
            <a:r>
              <a:rPr lang="en-US" altLang="en-US" sz="2000">
                <a:latin typeface="Times New Roman" pitchFamily="18" charset="0"/>
              </a:rPr>
              <a:t> -     -    0    0    -  </a:t>
            </a:r>
          </a:p>
          <a:p>
            <a:pPr eaLnBrk="1" hangingPunct="1">
              <a:spcBef>
                <a:spcPct val="0"/>
              </a:spcBef>
              <a:buFontTx/>
              <a:buNone/>
            </a:pPr>
            <a:r>
              <a:rPr lang="en-US" altLang="en-US" sz="2000">
                <a:latin typeface="Times New Roman" pitchFamily="18" charset="0"/>
              </a:rPr>
              <a:t>90  90  40  20   -</a:t>
            </a:r>
          </a:p>
          <a:p>
            <a:pPr eaLnBrk="1" hangingPunct="1">
              <a:spcBef>
                <a:spcPct val="0"/>
              </a:spcBef>
              <a:buFontTx/>
              <a:buNone/>
            </a:pPr>
            <a:r>
              <a:rPr lang="en-US" altLang="en-US" sz="2000">
                <a:latin typeface="Times New Roman" pitchFamily="18" charset="0"/>
              </a:rPr>
              <a:t>90  90  90  40   -</a:t>
            </a:r>
          </a:p>
          <a:p>
            <a:pPr eaLnBrk="1" hangingPunct="1">
              <a:spcBef>
                <a:spcPct val="0"/>
              </a:spcBef>
              <a:buFontTx/>
              <a:buNone/>
            </a:pPr>
            <a:r>
              <a:rPr lang="en-US" altLang="en-US" sz="2000">
                <a:latin typeface="Times New Roman" pitchFamily="18" charset="0"/>
              </a:rPr>
              <a:t> -     -     -     -    -</a:t>
            </a:r>
          </a:p>
        </p:txBody>
      </p:sp>
      <p:sp>
        <p:nvSpPr>
          <p:cNvPr id="2053" name="Text Box 5"/>
          <p:cNvSpPr txBox="1">
            <a:spLocks noChangeArrowheads="1"/>
          </p:cNvSpPr>
          <p:nvPr/>
        </p:nvSpPr>
        <p:spPr bwMode="auto">
          <a:xfrm>
            <a:off x="3886200" y="1981200"/>
            <a:ext cx="197008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     -     -     -    -</a:t>
            </a:r>
            <a:endParaRPr lang="en-US" altLang="en-US" sz="2400">
              <a:latin typeface="Times New Roman" pitchFamily="18" charset="0"/>
            </a:endParaRPr>
          </a:p>
        </p:txBody>
      </p:sp>
      <p:sp>
        <p:nvSpPr>
          <p:cNvPr id="2054" name="Text Box 6"/>
          <p:cNvSpPr txBox="1">
            <a:spLocks noChangeArrowheads="1"/>
          </p:cNvSpPr>
          <p:nvPr/>
        </p:nvSpPr>
        <p:spPr bwMode="auto">
          <a:xfrm>
            <a:off x="746125" y="4129088"/>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p>
        </p:txBody>
      </p:sp>
      <p:sp>
        <p:nvSpPr>
          <p:cNvPr id="2055" name="Text Box 7"/>
          <p:cNvSpPr txBox="1">
            <a:spLocks noChangeArrowheads="1"/>
          </p:cNvSpPr>
          <p:nvPr/>
        </p:nvSpPr>
        <p:spPr bwMode="auto">
          <a:xfrm>
            <a:off x="15081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4</a:t>
            </a:r>
            <a:r>
              <a:rPr lang="en-US" altLang="en-US" sz="2000">
                <a:latin typeface="Times New Roman" pitchFamily="18" charset="0"/>
              </a:rPr>
              <a:t>  -   1   -  2   -   </a:t>
            </a:r>
            <a:r>
              <a:rPr lang="en-US" altLang="en-US" sz="2000">
                <a:solidFill>
                  <a:schemeClr val="accent2"/>
                </a:solidFill>
                <a:latin typeface="Times New Roman" pitchFamily="18" charset="0"/>
              </a:rPr>
              <a:t>5</a:t>
            </a:r>
          </a:p>
          <a:p>
            <a:pPr eaLnBrk="1" hangingPunct="1">
              <a:spcBef>
                <a:spcPct val="0"/>
              </a:spcBef>
              <a:buFontTx/>
              <a:buNone/>
            </a:pPr>
            <a:r>
              <a:rPr lang="en-US" altLang="en-US" sz="2000">
                <a:latin typeface="Times New Roman" pitchFamily="18" charset="0"/>
              </a:rPr>
              <a:t> -   -   -   -   -   -   -</a:t>
            </a:r>
          </a:p>
        </p:txBody>
      </p:sp>
      <p:sp>
        <p:nvSpPr>
          <p:cNvPr id="2056" name="Text Box 8"/>
          <p:cNvSpPr txBox="1">
            <a:spLocks noChangeArrowheads="1"/>
          </p:cNvSpPr>
          <p:nvPr/>
        </p:nvSpPr>
        <p:spPr bwMode="auto">
          <a:xfrm>
            <a:off x="1524000"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0 10  20 30 40 …90</a:t>
            </a:r>
          </a:p>
        </p:txBody>
      </p:sp>
      <p:sp>
        <p:nvSpPr>
          <p:cNvPr id="2057" name="Text Box 9"/>
          <p:cNvSpPr txBox="1">
            <a:spLocks noChangeArrowheads="1"/>
          </p:cNvSpPr>
          <p:nvPr/>
        </p:nvSpPr>
        <p:spPr bwMode="auto">
          <a:xfrm>
            <a:off x="4495800" y="4191000"/>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endParaRPr lang="en-US" altLang="en-US" sz="2400">
              <a:latin typeface="Times New Roman" pitchFamily="18" charset="0"/>
            </a:endParaRPr>
          </a:p>
        </p:txBody>
      </p:sp>
      <p:sp>
        <p:nvSpPr>
          <p:cNvPr id="2058" name="Text Box 10"/>
          <p:cNvSpPr txBox="1">
            <a:spLocks noChangeArrowheads="1"/>
          </p:cNvSpPr>
          <p:nvPr/>
        </p:nvSpPr>
        <p:spPr bwMode="auto">
          <a:xfrm>
            <a:off x="51657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a:t>
            </a:r>
            <a:r>
              <a:rPr lang="en-US" altLang="en-US" sz="2000">
                <a:latin typeface="Times New Roman" pitchFamily="18" charset="0"/>
              </a:rPr>
              <a:t>  -   *   -  *   -   </a:t>
            </a:r>
            <a:r>
              <a:rPr lang="en-US" altLang="en-US" sz="2000">
                <a:solidFill>
                  <a:schemeClr val="accent2"/>
                </a:solidFill>
                <a:latin typeface="Times New Roman" pitchFamily="18" charset="0"/>
              </a:rPr>
              <a:t>*</a:t>
            </a:r>
          </a:p>
          <a:p>
            <a:pPr eaLnBrk="1" hangingPunct="1">
              <a:spcBef>
                <a:spcPct val="0"/>
              </a:spcBef>
              <a:buFontTx/>
              <a:buNone/>
            </a:pPr>
            <a:r>
              <a:rPr lang="en-US" altLang="en-US" sz="2000">
                <a:latin typeface="Times New Roman" pitchFamily="18" charset="0"/>
              </a:rPr>
              <a:t> -   -   -   -   -   -   -</a:t>
            </a:r>
            <a:endParaRPr lang="en-US" altLang="en-US" sz="2400">
              <a:latin typeface="Times New Roman" pitchFamily="18" charset="0"/>
            </a:endParaRPr>
          </a:p>
        </p:txBody>
      </p:sp>
      <p:sp>
        <p:nvSpPr>
          <p:cNvPr id="2059" name="Text Box 11"/>
          <p:cNvSpPr txBox="1">
            <a:spLocks noChangeArrowheads="1"/>
          </p:cNvSpPr>
          <p:nvPr/>
        </p:nvSpPr>
        <p:spPr bwMode="auto">
          <a:xfrm>
            <a:off x="5181600" y="5791200"/>
            <a:ext cx="2136775"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(1,3)(1,4)(2,3)(2,4)</a:t>
            </a:r>
          </a:p>
        </p:txBody>
      </p:sp>
      <p:sp>
        <p:nvSpPr>
          <p:cNvPr id="2060" name="Text Box 12"/>
          <p:cNvSpPr txBox="1">
            <a:spLocks noChangeArrowheads="1"/>
          </p:cNvSpPr>
          <p:nvPr/>
        </p:nvSpPr>
        <p:spPr bwMode="auto">
          <a:xfrm>
            <a:off x="7451725" y="4205288"/>
            <a:ext cx="679450" cy="162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(3,1)</a:t>
            </a:r>
          </a:p>
          <a:p>
            <a:pPr eaLnBrk="1" hangingPunct="1">
              <a:spcBef>
                <a:spcPct val="0"/>
              </a:spcBef>
              <a:buFontTx/>
              <a:buNone/>
            </a:pPr>
            <a:r>
              <a:rPr lang="en-US" altLang="en-US" sz="2000">
                <a:solidFill>
                  <a:schemeClr val="accent2"/>
                </a:solidFill>
                <a:latin typeface="Times New Roman" pitchFamily="18" charset="0"/>
              </a:rPr>
              <a:t>(3,2)</a:t>
            </a:r>
          </a:p>
          <a:p>
            <a:pPr eaLnBrk="1" hangingPunct="1">
              <a:spcBef>
                <a:spcPct val="0"/>
              </a:spcBef>
              <a:buFontTx/>
              <a:buNone/>
            </a:pPr>
            <a:r>
              <a:rPr lang="en-US" altLang="en-US" sz="2000">
                <a:solidFill>
                  <a:schemeClr val="accent2"/>
                </a:solidFill>
                <a:latin typeface="Times New Roman" pitchFamily="18" charset="0"/>
              </a:rPr>
              <a:t>(4,1)</a:t>
            </a:r>
          </a:p>
          <a:p>
            <a:pPr eaLnBrk="1" hangingPunct="1">
              <a:spcBef>
                <a:spcPct val="0"/>
              </a:spcBef>
              <a:buFontTx/>
              <a:buNone/>
            </a:pPr>
            <a:r>
              <a:rPr lang="en-US" altLang="en-US" sz="2000">
                <a:solidFill>
                  <a:schemeClr val="accent2"/>
                </a:solidFill>
                <a:latin typeface="Times New Roman" pitchFamily="18" charset="0"/>
              </a:rPr>
              <a:t>(4,2)</a:t>
            </a:r>
          </a:p>
          <a:p>
            <a:pPr eaLnBrk="1" hangingPunct="1">
              <a:spcBef>
                <a:spcPct val="0"/>
              </a:spcBef>
              <a:buFontTx/>
              <a:buNone/>
            </a:pPr>
            <a:r>
              <a:rPr lang="en-US" altLang="en-US" sz="2000">
                <a:solidFill>
                  <a:schemeClr val="accent2"/>
                </a:solidFill>
                <a:latin typeface="Times New Roman" pitchFamily="18" charset="0"/>
              </a:rPr>
              <a:t>(4,3)</a:t>
            </a:r>
          </a:p>
        </p:txBody>
      </p:sp>
      <p:sp>
        <p:nvSpPr>
          <p:cNvPr id="2061" name="Line 13"/>
          <p:cNvSpPr>
            <a:spLocks noChangeShapeType="1"/>
          </p:cNvSpPr>
          <p:nvPr/>
        </p:nvSpPr>
        <p:spPr bwMode="auto">
          <a:xfrm>
            <a:off x="7010400" y="5181600"/>
            <a:ext cx="457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2" name="Line 14"/>
          <p:cNvSpPr>
            <a:spLocks noChangeShapeType="1"/>
          </p:cNvSpPr>
          <p:nvPr/>
        </p:nvSpPr>
        <p:spPr bwMode="auto">
          <a:xfrm>
            <a:off x="5410200" y="5181600"/>
            <a:ext cx="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3" name="Text Box 15"/>
          <p:cNvSpPr txBox="1">
            <a:spLocks noChangeArrowheads="1"/>
          </p:cNvSpPr>
          <p:nvPr/>
        </p:nvSpPr>
        <p:spPr bwMode="auto">
          <a:xfrm>
            <a:off x="1219200" y="1524000"/>
            <a:ext cx="183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gray-tone image</a:t>
            </a:r>
          </a:p>
        </p:txBody>
      </p:sp>
      <p:sp>
        <p:nvSpPr>
          <p:cNvPr id="2064" name="Text Box 16"/>
          <p:cNvSpPr txBox="1">
            <a:spLocks noChangeArrowheads="1"/>
          </p:cNvSpPr>
          <p:nvPr/>
        </p:nvSpPr>
        <p:spPr bwMode="auto">
          <a:xfrm>
            <a:off x="4572000" y="1524000"/>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DQ</a:t>
            </a:r>
          </a:p>
        </p:txBody>
      </p:sp>
      <p:sp>
        <p:nvSpPr>
          <p:cNvPr id="2065" name="Text Box 17"/>
          <p:cNvSpPr txBox="1">
            <a:spLocks noChangeArrowheads="1"/>
          </p:cNvSpPr>
          <p:nvPr/>
        </p:nvSpPr>
        <p:spPr bwMode="auto">
          <a:xfrm>
            <a:off x="6689725" y="1538288"/>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THETAQ</a:t>
            </a:r>
          </a:p>
        </p:txBody>
      </p:sp>
      <p:sp>
        <p:nvSpPr>
          <p:cNvPr id="2066" name="Text Box 18"/>
          <p:cNvSpPr txBox="1">
            <a:spLocks noChangeArrowheads="1"/>
          </p:cNvSpPr>
          <p:nvPr/>
        </p:nvSpPr>
        <p:spPr bwMode="auto">
          <a:xfrm>
            <a:off x="1584325" y="3748088"/>
            <a:ext cx="1771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Accumulator </a:t>
            </a:r>
            <a:r>
              <a:rPr lang="en-US" altLang="en-US" sz="2000" smtClean="0">
                <a:latin typeface="Times New Roman" pitchFamily="18" charset="0"/>
              </a:rPr>
              <a:t>H</a:t>
            </a:r>
            <a:endParaRPr lang="en-US" altLang="en-US" sz="2000">
              <a:latin typeface="Times New Roman" pitchFamily="18" charset="0"/>
            </a:endParaRPr>
          </a:p>
        </p:txBody>
      </p:sp>
      <p:sp>
        <p:nvSpPr>
          <p:cNvPr id="2067" name="Text Box 19"/>
          <p:cNvSpPr txBox="1">
            <a:spLocks noChangeArrowheads="1"/>
          </p:cNvSpPr>
          <p:nvPr/>
        </p:nvSpPr>
        <p:spPr bwMode="auto">
          <a:xfrm>
            <a:off x="5699125" y="3748088"/>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PTLIST</a:t>
            </a:r>
          </a:p>
        </p:txBody>
      </p:sp>
      <p:sp>
        <p:nvSpPr>
          <p:cNvPr id="2068" name="Line 20"/>
          <p:cNvSpPr>
            <a:spLocks noChangeShapeType="1"/>
          </p:cNvSpPr>
          <p:nvPr/>
        </p:nvSpPr>
        <p:spPr bwMode="auto">
          <a:xfrm>
            <a:off x="2362200" y="1981200"/>
            <a:ext cx="0" cy="990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21"/>
          <p:cNvSpPr>
            <a:spLocks noChangeShapeType="1"/>
          </p:cNvSpPr>
          <p:nvPr/>
        </p:nvSpPr>
        <p:spPr bwMode="auto">
          <a:xfrm>
            <a:off x="838200" y="2971800"/>
            <a:ext cx="152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0" name="Text Box 22"/>
          <p:cNvSpPr txBox="1">
            <a:spLocks noChangeArrowheads="1"/>
          </p:cNvSpPr>
          <p:nvPr/>
        </p:nvSpPr>
        <p:spPr bwMode="auto">
          <a:xfrm>
            <a:off x="609600" y="5562600"/>
            <a:ext cx="852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distance</a:t>
            </a:r>
          </a:p>
          <a:p>
            <a:pPr eaLnBrk="1" hangingPunct="1">
              <a:spcBef>
                <a:spcPct val="0"/>
              </a:spcBef>
              <a:buFontTx/>
              <a:buNone/>
            </a:pPr>
            <a:r>
              <a:rPr lang="en-US" altLang="en-US" sz="1600">
                <a:latin typeface="Times New Roman" pitchFamily="18" charset="0"/>
              </a:rPr>
              <a:t>    angle</a:t>
            </a:r>
          </a:p>
        </p:txBody>
      </p:sp>
      <p:sp>
        <p:nvSpPr>
          <p:cNvPr id="2071"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2E470-03E5-4ADE-8E10-8DD7CBAB525F}" type="slidenum">
              <a:rPr lang="en-US" altLang="en-US" sz="1400" smtClean="0"/>
              <a:pPr eaLnBrk="1" hangingPunct="1">
                <a:spcBef>
                  <a:spcPct val="0"/>
                </a:spcBef>
                <a:buFontTx/>
                <a:buNone/>
              </a:pPr>
              <a:t>39</a:t>
            </a:fld>
            <a:endParaRPr lang="en-US" alt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
        <p:nvSpPr>
          <p:cNvPr id="4" name="Slide Number Placeholder 3"/>
          <p:cNvSpPr>
            <a:spLocks noGrp="1"/>
          </p:cNvSpPr>
          <p:nvPr>
            <p:ph type="sldNum" sz="quarter" idx="12"/>
          </p:nvPr>
        </p:nvSpPr>
        <p:spPr/>
        <p:txBody>
          <a:bodyPr/>
          <a:lstStyle/>
          <a:p>
            <a:fld id="{79F1D11F-BC38-B14D-812C-5420C814BEF5}" type="slidenum">
              <a:rPr lang="en-US" smtClean="0"/>
              <a:t>4</a:t>
            </a:fld>
            <a:endParaRPr lang="en-US"/>
          </a:p>
        </p:txBody>
      </p:sp>
    </p:spTree>
    <p:extLst>
      <p:ext uri="{BB962C8B-B14F-4D97-AF65-F5344CB8AC3E}">
        <p14:creationId xmlns:p14="http://schemas.microsoft.com/office/powerpoint/2010/main" val="8530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ltLang="en-US" smtClean="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182" t="20000" r="18182" b="7272"/>
          <a:stretch>
            <a:fillRect/>
          </a:stretch>
        </p:blipFill>
        <p:spPr>
          <a:xfrm>
            <a:off x="381000" y="381000"/>
            <a:ext cx="8305800" cy="6153150"/>
          </a:xfrm>
          <a:noFill/>
        </p:spPr>
      </p:pic>
      <p:sp>
        <p:nvSpPr>
          <p:cNvPr id="3076" name="Text Box 4"/>
          <p:cNvSpPr txBox="1">
            <a:spLocks noChangeArrowheads="1"/>
          </p:cNvSpPr>
          <p:nvPr/>
        </p:nvSpPr>
        <p:spPr bwMode="auto">
          <a:xfrm>
            <a:off x="2041525" y="5853113"/>
            <a:ext cx="187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6600FF"/>
                </a:solidFill>
                <a:latin typeface="Times New Roman" pitchFamily="18" charset="0"/>
              </a:rPr>
              <a:t>Chalmers University</a:t>
            </a:r>
          </a:p>
          <a:p>
            <a:pPr eaLnBrk="1" hangingPunct="1">
              <a:spcBef>
                <a:spcPct val="0"/>
              </a:spcBef>
              <a:buFontTx/>
              <a:buNone/>
            </a:pPr>
            <a:r>
              <a:rPr lang="en-US" altLang="en-US" sz="1600">
                <a:solidFill>
                  <a:srgbClr val="6600FF"/>
                </a:solidFill>
                <a:latin typeface="Times New Roman" pitchFamily="18" charset="0"/>
              </a:rPr>
              <a:t> of Technology</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971C54-2770-4EAB-9918-663A57F09F74}" type="slidenum">
              <a:rPr lang="en-US" altLang="en-US" sz="1400" smtClean="0"/>
              <a:pPr eaLnBrk="1" hangingPunct="1">
                <a:spcBef>
                  <a:spcPct val="0"/>
                </a:spcBef>
                <a:buFontTx/>
                <a:buNone/>
              </a:pPr>
              <a:t>40</a:t>
            </a:fld>
            <a:endParaRPr lang="en-US" alt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smtClean="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363" t="20000" r="18637" b="9091"/>
          <a:stretch>
            <a:fillRect/>
          </a:stretch>
        </p:blipFill>
        <p:spPr>
          <a:xfrm>
            <a:off x="609600" y="457200"/>
            <a:ext cx="8001000" cy="5673725"/>
          </a:xfrm>
          <a:noFill/>
        </p:spPr>
      </p:pic>
      <p:sp>
        <p:nvSpPr>
          <p:cNvPr id="4100" name="Text Box 4"/>
          <p:cNvSpPr txBox="1">
            <a:spLocks noChangeArrowheads="1"/>
          </p:cNvSpPr>
          <p:nvPr/>
        </p:nvSpPr>
        <p:spPr bwMode="auto">
          <a:xfrm>
            <a:off x="2270125" y="5649913"/>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6600FF"/>
                </a:solidFill>
                <a:latin typeface="Times New Roman" pitchFamily="18" charset="0"/>
              </a:rPr>
              <a:t>Chalmers University</a:t>
            </a:r>
          </a:p>
          <a:p>
            <a:pPr eaLnBrk="1" hangingPunct="1">
              <a:spcBef>
                <a:spcPct val="0"/>
              </a:spcBef>
              <a:buFontTx/>
              <a:buNone/>
            </a:pPr>
            <a:r>
              <a:rPr lang="en-US" altLang="en-US" sz="1400">
                <a:solidFill>
                  <a:srgbClr val="6600FF"/>
                </a:solidFill>
                <a:latin typeface="Times New Roman" pitchFamily="18" charset="0"/>
              </a:rPr>
              <a:t> of Technology</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D50269-203C-42CD-989D-393E40ABD358}" type="slidenum">
              <a:rPr lang="en-US" altLang="en-US" sz="1400" smtClean="0"/>
              <a:pPr eaLnBrk="1" hangingPunct="1">
                <a:spcBef>
                  <a:spcPct val="0"/>
                </a:spcBef>
                <a:buFontTx/>
                <a:buNone/>
              </a:pPr>
              <a:t>41</a:t>
            </a:fld>
            <a:endParaRPr lang="en-US" alt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3600" smtClean="0">
                <a:solidFill>
                  <a:srgbClr val="FF0000"/>
                </a:solidFill>
              </a:rPr>
              <a:t>How do you extract the line segments from the accumulators?</a:t>
            </a:r>
          </a:p>
        </p:txBody>
      </p:sp>
      <p:sp>
        <p:nvSpPr>
          <p:cNvPr id="5123" name="Text Box 3"/>
          <p:cNvSpPr txBox="1">
            <a:spLocks noChangeArrowheads="1"/>
          </p:cNvSpPr>
          <p:nvPr/>
        </p:nvSpPr>
        <p:spPr bwMode="auto">
          <a:xfrm>
            <a:off x="914400" y="1752600"/>
            <a:ext cx="6811963" cy="448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itchFamily="18" charset="0"/>
              </a:rPr>
              <a:t>pick the bin of </a:t>
            </a:r>
            <a:r>
              <a:rPr lang="en-US" altLang="en-US" sz="2400" dirty="0" smtClean="0">
                <a:latin typeface="Times New Roman" pitchFamily="18" charset="0"/>
              </a:rPr>
              <a:t>H </a:t>
            </a:r>
            <a:r>
              <a:rPr lang="en-US" altLang="en-US" sz="2400" dirty="0">
                <a:latin typeface="Times New Roman" pitchFamily="18" charset="0"/>
              </a:rPr>
              <a:t>with highest value V</a:t>
            </a:r>
          </a:p>
          <a:p>
            <a:pPr eaLnBrk="1" hangingPunct="1">
              <a:spcBef>
                <a:spcPct val="0"/>
              </a:spcBef>
              <a:buFontTx/>
              <a:buNone/>
            </a:pPr>
            <a:r>
              <a:rPr lang="en-US" altLang="en-US" sz="2400" dirty="0">
                <a:latin typeface="Times New Roman" pitchFamily="18" charset="0"/>
              </a:rPr>
              <a:t>while V &gt; </a:t>
            </a:r>
            <a:r>
              <a:rPr lang="en-US" altLang="en-US" sz="2400" dirty="0" err="1">
                <a:latin typeface="Times New Roman" pitchFamily="18" charset="0"/>
              </a:rPr>
              <a:t>value_threshold</a:t>
            </a:r>
            <a:r>
              <a:rPr lang="en-US" altLang="en-US" sz="2400" dirty="0">
                <a:latin typeface="Times New Roman" pitchFamily="18" charset="0"/>
              </a:rPr>
              <a:t> { </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order the corresponding </a:t>
            </a:r>
            <a:r>
              <a:rPr lang="en-US" altLang="en-US" sz="2400" dirty="0" err="1">
                <a:latin typeface="Times New Roman" pitchFamily="18" charset="0"/>
              </a:rPr>
              <a:t>pointlist</a:t>
            </a:r>
            <a:r>
              <a:rPr lang="en-US" altLang="en-US" sz="2400" dirty="0">
                <a:latin typeface="Times New Roman" pitchFamily="18" charset="0"/>
              </a:rPr>
              <a:t> from PTLIST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merge in high gradient neighbors within 10 degrees</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create line segment from final point 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zero out that bin of </a:t>
            </a:r>
            <a:r>
              <a:rPr lang="en-US" altLang="en-US" sz="2400" dirty="0" smtClean="0">
                <a:latin typeface="Times New Roman" pitchFamily="18" charset="0"/>
              </a:rPr>
              <a:t>H</a:t>
            </a:r>
            <a:endParaRPr lang="en-US" altLang="en-US" sz="2400" dirty="0">
              <a:latin typeface="Times New Roman" pitchFamily="18" charset="0"/>
            </a:endParaRP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pick the bin of </a:t>
            </a:r>
            <a:r>
              <a:rPr lang="en-US" altLang="en-US" sz="2400" dirty="0" smtClean="0">
                <a:latin typeface="Times New Roman" pitchFamily="18" charset="0"/>
              </a:rPr>
              <a:t>H </a:t>
            </a:r>
            <a:r>
              <a:rPr lang="en-US" altLang="en-US" sz="2400" dirty="0">
                <a:latin typeface="Times New Roman" pitchFamily="18" charset="0"/>
              </a:rPr>
              <a:t>with highest value V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B8955F-E086-430B-B6AD-63D2FE094B12}" type="slidenum">
              <a:rPr lang="en-US" altLang="en-US" sz="1400" smtClean="0"/>
              <a:pPr eaLnBrk="1" hangingPunct="1">
                <a:spcBef>
                  <a:spcPct val="0"/>
                </a:spcBef>
                <a:buFontTx/>
                <a:buNone/>
              </a:pPr>
              <a:t>42</a:t>
            </a:fld>
            <a:endParaRPr lang="en-US" alt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smtClean="0">
                <a:solidFill>
                  <a:srgbClr val="FF0000"/>
                </a:solidFill>
              </a:rPr>
              <a:t>Line segments from Hough Transform</a:t>
            </a:r>
          </a:p>
        </p:txBody>
      </p:sp>
      <p:pic>
        <p:nvPicPr>
          <p:cNvPr id="6147" name="Picture 3" descr="fig7_pupp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1400" y="1600200"/>
            <a:ext cx="4519613" cy="4525963"/>
          </a:xfrm>
          <a:noFill/>
        </p:spPr>
      </p:pic>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2DBB233-02CC-4B7F-9C69-DEBA6F02AFF6}" type="slidenum">
              <a:rPr lang="en-US" altLang="en-US" sz="1400" smtClean="0"/>
              <a:pPr eaLnBrk="1" hangingPunct="1">
                <a:spcBef>
                  <a:spcPct val="0"/>
                </a:spcBef>
                <a:buFontTx/>
                <a:buNone/>
              </a:pPr>
              <a:t>43</a:t>
            </a:fld>
            <a:endParaRPr lang="en-US" alt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fontScale="92500" lnSpcReduction="2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solidFill>
                  <a:srgbClr val="00B050"/>
                </a:solidFill>
              </a:rPr>
              <a:t>compute unique (d, </a:t>
            </a:r>
            <a:r>
              <a:rPr lang="en-US" sz="1600" dirty="0">
                <a:solidFill>
                  <a:srgbClr val="00B050"/>
                </a:solidFill>
                <a:sym typeface="Symbol" pitchFamily="18" charset="2"/>
              </a:rPr>
              <a:t>) based on image gradient at (</a:t>
            </a:r>
            <a:r>
              <a:rPr lang="en-US" sz="1600" dirty="0" err="1" smtClean="0">
                <a:solidFill>
                  <a:srgbClr val="00B050"/>
                </a:solidFill>
                <a:sym typeface="Symbol" pitchFamily="18" charset="2"/>
              </a:rPr>
              <a:t>x,y</a:t>
            </a:r>
            <a:r>
              <a:rPr lang="en-US" sz="1600" dirty="0" smtClean="0">
                <a:solidFill>
                  <a:srgbClr val="00B050"/>
                </a:solidFill>
                <a:sym typeface="Symbol" pitchFamily="18" charset="2"/>
              </a:rPr>
              <a:t>)</a:t>
            </a:r>
            <a:r>
              <a:rPr lang="en-US" dirty="0" smtClean="0">
                <a:solidFill>
                  <a:srgbClr val="00B050"/>
                </a:solidFill>
              </a:rPr>
              <a:t> </a:t>
            </a:r>
            <a:endParaRPr lang="en-US" sz="2000" dirty="0" smtClean="0">
              <a:solidFill>
                <a:srgbClr val="00B050"/>
              </a:solidFill>
            </a:endParaRPr>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solidFill>
                  <a:srgbClr val="00B050"/>
                </a:solidFill>
              </a:rPr>
              <a:t>give more votes for stronger edges</a:t>
            </a:r>
          </a:p>
          <a:p>
            <a:pPr marL="457200" indent="-457200"/>
            <a:r>
              <a:rPr lang="en-US" sz="2000" dirty="0"/>
              <a:t>Extension 3</a:t>
            </a:r>
          </a:p>
          <a:p>
            <a:pPr marL="838200" lvl="1" indent="-381000"/>
            <a:r>
              <a:rPr lang="en-US" sz="1800" dirty="0">
                <a:solidFill>
                  <a:srgbClr val="00B050"/>
                </a:solidFill>
              </a:rPr>
              <a:t>change the sampling of (d, </a:t>
            </a:r>
            <a:r>
              <a:rPr lang="en-US" sz="1800" dirty="0">
                <a:solidFill>
                  <a:srgbClr val="00B050"/>
                </a:solidFill>
                <a:sym typeface="Symbol" pitchFamily="18" charset="2"/>
              </a:rPr>
              <a:t>) to give more/less resolution</a:t>
            </a:r>
            <a:endParaRPr lang="en-US" sz="1800" dirty="0">
              <a:solidFill>
                <a:srgbClr val="00B050"/>
              </a:solidFill>
            </a:endParaRPr>
          </a:p>
          <a:p>
            <a:pPr marL="457200" indent="-457200"/>
            <a:r>
              <a:rPr lang="en-US" sz="2000" dirty="0"/>
              <a:t>Extension 4</a:t>
            </a:r>
          </a:p>
          <a:p>
            <a:pPr marL="838200" lvl="1" indent="-381000"/>
            <a:r>
              <a:rPr lang="en-US" sz="1800" dirty="0"/>
              <a:t>The same procedure can be used with </a:t>
            </a:r>
            <a:r>
              <a:rPr lang="en-US" sz="1800" dirty="0">
                <a:solidFill>
                  <a:srgbClr val="00B050"/>
                </a:solidFill>
              </a:rPr>
              <a:t>circles</a:t>
            </a:r>
            <a:r>
              <a:rPr lang="en-US" sz="1800" dirty="0"/>
              <a:t>, squares, or any other </a:t>
            </a:r>
            <a:r>
              <a:rPr lang="en-US" sz="1800" dirty="0" smtClean="0"/>
              <a:t>shape, How?</a:t>
            </a:r>
          </a:p>
          <a:p>
            <a:pPr marL="438150" indent="-381000"/>
            <a:r>
              <a:rPr lang="en-US" sz="2200" dirty="0" smtClean="0"/>
              <a:t>Extension 5; </a:t>
            </a:r>
            <a:r>
              <a:rPr lang="en-US" sz="2200" dirty="0" smtClean="0">
                <a:solidFill>
                  <a:srgbClr val="FF0000"/>
                </a:solidFill>
              </a:rPr>
              <a:t>the Burns procedure</a:t>
            </a:r>
            <a:r>
              <a:rPr lang="en-US" sz="2200" dirty="0" smtClean="0"/>
              <a:t>. Uses only angle, two different quantifications, and connected components with votes for larger one.</a:t>
            </a:r>
          </a:p>
          <a:p>
            <a:pPr marL="438150" indent="-381000"/>
            <a:endParaRPr lang="en-US" sz="2200" dirty="0"/>
          </a:p>
        </p:txBody>
      </p:sp>
      <p:sp>
        <p:nvSpPr>
          <p:cNvPr id="2" name="Slide Number Placeholder 1"/>
          <p:cNvSpPr>
            <a:spLocks noGrp="1"/>
          </p:cNvSpPr>
          <p:nvPr>
            <p:ph type="sldNum" sz="quarter" idx="12"/>
          </p:nvPr>
        </p:nvSpPr>
        <p:spPr/>
        <p:txBody>
          <a:bodyPr/>
          <a:lstStyle/>
          <a:p>
            <a:fld id="{79F1D11F-BC38-B14D-812C-5420C814BEF5}" type="slidenum">
              <a:rPr lang="en-US" smtClean="0"/>
              <a:t>44</a:t>
            </a:fld>
            <a:endParaRPr lang="en-US"/>
          </a:p>
        </p:txBody>
      </p:sp>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US" altLang="en-US" sz="3600" smtClean="0">
                <a:solidFill>
                  <a:srgbClr val="FF0000"/>
                </a:solidFill>
              </a:rPr>
              <a:t>A Nice Hough Variant</a:t>
            </a:r>
            <a:br>
              <a:rPr lang="en-US" altLang="en-US" sz="3600" smtClean="0">
                <a:solidFill>
                  <a:srgbClr val="FF0000"/>
                </a:solidFill>
              </a:rPr>
            </a:br>
            <a:r>
              <a:rPr lang="en-US" altLang="en-US" sz="3600" smtClean="0">
                <a:solidFill>
                  <a:srgbClr val="FF0000"/>
                </a:solidFill>
              </a:rPr>
              <a:t>The Burns Line Finder</a:t>
            </a:r>
          </a:p>
        </p:txBody>
      </p:sp>
      <p:sp>
        <p:nvSpPr>
          <p:cNvPr id="7171" name="Text Box 3"/>
          <p:cNvSpPr txBox="1">
            <a:spLocks noChangeArrowheads="1"/>
          </p:cNvSpPr>
          <p:nvPr/>
        </p:nvSpPr>
        <p:spPr bwMode="auto">
          <a:xfrm>
            <a:off x="609600" y="2209800"/>
            <a:ext cx="7794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1.  Compute gradient magnitude and direction at each pixel.</a:t>
            </a:r>
          </a:p>
          <a:p>
            <a:pPr eaLnBrk="1" hangingPunct="1">
              <a:spcBef>
                <a:spcPct val="0"/>
              </a:spcBef>
              <a:buFontTx/>
              <a:buNone/>
            </a:pPr>
            <a:r>
              <a:rPr lang="en-US" altLang="en-US" sz="2400">
                <a:latin typeface="Times New Roman" pitchFamily="18" charset="0"/>
              </a:rPr>
              <a:t>2.  For high gradient magnitude points, assign </a:t>
            </a:r>
            <a:r>
              <a:rPr lang="en-US" altLang="en-US" sz="2400">
                <a:solidFill>
                  <a:srgbClr val="FF3300"/>
                </a:solidFill>
                <a:latin typeface="Times New Roman" pitchFamily="18" charset="0"/>
              </a:rPr>
              <a:t>direction labels</a:t>
            </a: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to </a:t>
            </a:r>
            <a:r>
              <a:rPr lang="en-US" altLang="en-US" sz="2400">
                <a:solidFill>
                  <a:schemeClr val="accent2"/>
                </a:solidFill>
                <a:latin typeface="Times New Roman" pitchFamily="18" charset="0"/>
              </a:rPr>
              <a:t>two symbolic images</a:t>
            </a:r>
            <a:r>
              <a:rPr lang="en-US" altLang="en-US" sz="2400">
                <a:latin typeface="Times New Roman" pitchFamily="18" charset="0"/>
              </a:rPr>
              <a:t> for </a:t>
            </a:r>
            <a:r>
              <a:rPr lang="en-US" altLang="en-US" sz="2400">
                <a:solidFill>
                  <a:schemeClr val="accent2"/>
                </a:solidFill>
                <a:latin typeface="Times New Roman" pitchFamily="18" charset="0"/>
              </a:rPr>
              <a:t>two different quantizations.</a:t>
            </a:r>
          </a:p>
          <a:p>
            <a:pPr eaLnBrk="1" hangingPunct="1">
              <a:spcBef>
                <a:spcPct val="0"/>
              </a:spcBef>
              <a:buFontTx/>
              <a:buNone/>
            </a:pPr>
            <a:r>
              <a:rPr lang="en-US" altLang="en-US" sz="2400">
                <a:solidFill>
                  <a:schemeClr val="tx2"/>
                </a:solidFill>
                <a:latin typeface="Times New Roman" pitchFamily="18" charset="0"/>
              </a:rPr>
              <a:t>3.  Find connected components of each symbolic image.</a:t>
            </a:r>
          </a:p>
        </p:txBody>
      </p:sp>
      <p:sp>
        <p:nvSpPr>
          <p:cNvPr id="7172" name="Oval 4"/>
          <p:cNvSpPr>
            <a:spLocks noChangeArrowheads="1"/>
          </p:cNvSpPr>
          <p:nvPr/>
        </p:nvSpPr>
        <p:spPr bwMode="auto">
          <a:xfrm>
            <a:off x="5638800" y="457200"/>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3" name="Oval 5"/>
          <p:cNvSpPr>
            <a:spLocks noChangeArrowheads="1"/>
          </p:cNvSpPr>
          <p:nvPr/>
        </p:nvSpPr>
        <p:spPr bwMode="auto">
          <a:xfrm>
            <a:off x="7086600" y="457200"/>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Line 6"/>
          <p:cNvSpPr>
            <a:spLocks noChangeShapeType="1"/>
          </p:cNvSpPr>
          <p:nvPr/>
        </p:nvSpPr>
        <p:spPr bwMode="auto">
          <a:xfrm>
            <a:off x="5638800" y="1066800"/>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5" name="Line 7"/>
          <p:cNvSpPr>
            <a:spLocks noChangeShapeType="1"/>
          </p:cNvSpPr>
          <p:nvPr/>
        </p:nvSpPr>
        <p:spPr bwMode="auto">
          <a:xfrm>
            <a:off x="6248400" y="457200"/>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Line 8"/>
          <p:cNvSpPr>
            <a:spLocks noChangeShapeType="1"/>
          </p:cNvSpPr>
          <p:nvPr/>
        </p:nvSpPr>
        <p:spPr bwMode="auto">
          <a:xfrm flipV="1">
            <a:off x="5867400" y="609600"/>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7" name="Line 9"/>
          <p:cNvSpPr>
            <a:spLocks noChangeShapeType="1"/>
          </p:cNvSpPr>
          <p:nvPr/>
        </p:nvSpPr>
        <p:spPr bwMode="auto">
          <a:xfrm flipH="1">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8" name="Line 10"/>
          <p:cNvSpPr>
            <a:spLocks noChangeShapeType="1"/>
          </p:cNvSpPr>
          <p:nvPr/>
        </p:nvSpPr>
        <p:spPr bwMode="auto">
          <a:xfrm>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Line 11"/>
          <p:cNvSpPr>
            <a:spLocks noChangeShapeType="1"/>
          </p:cNvSpPr>
          <p:nvPr/>
        </p:nvSpPr>
        <p:spPr bwMode="auto">
          <a:xfrm>
            <a:off x="7467600" y="533400"/>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0" name="Line 12"/>
          <p:cNvSpPr>
            <a:spLocks noChangeShapeType="1"/>
          </p:cNvSpPr>
          <p:nvPr/>
        </p:nvSpPr>
        <p:spPr bwMode="auto">
          <a:xfrm flipH="1">
            <a:off x="7391400" y="533400"/>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Text Box 13"/>
          <p:cNvSpPr txBox="1">
            <a:spLocks noChangeArrowheads="1"/>
          </p:cNvSpPr>
          <p:nvPr/>
        </p:nvSpPr>
        <p:spPr bwMode="auto">
          <a:xfrm>
            <a:off x="6477000" y="685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7182" name="Text Box 14"/>
          <p:cNvSpPr txBox="1">
            <a:spLocks noChangeArrowheads="1"/>
          </p:cNvSpPr>
          <p:nvPr/>
        </p:nvSpPr>
        <p:spPr bwMode="auto">
          <a:xfrm>
            <a:off x="6248400" y="457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7183" name="Text Box 15"/>
          <p:cNvSpPr txBox="1">
            <a:spLocks noChangeArrowheads="1"/>
          </p:cNvSpPr>
          <p:nvPr/>
        </p:nvSpPr>
        <p:spPr bwMode="auto">
          <a:xfrm>
            <a:off x="5927725" y="471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7184" name="Text Box 16"/>
          <p:cNvSpPr txBox="1">
            <a:spLocks noChangeArrowheads="1"/>
          </p:cNvSpPr>
          <p:nvPr/>
        </p:nvSpPr>
        <p:spPr bwMode="auto">
          <a:xfrm>
            <a:off x="5699125" y="700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7185" name="Text Box 17"/>
          <p:cNvSpPr txBox="1">
            <a:spLocks noChangeArrowheads="1"/>
          </p:cNvSpPr>
          <p:nvPr/>
        </p:nvSpPr>
        <p:spPr bwMode="auto">
          <a:xfrm>
            <a:off x="5699125" y="10048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7186" name="Text Box 18"/>
          <p:cNvSpPr txBox="1">
            <a:spLocks noChangeArrowheads="1"/>
          </p:cNvSpPr>
          <p:nvPr/>
        </p:nvSpPr>
        <p:spPr bwMode="auto">
          <a:xfrm>
            <a:off x="59277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7187" name="Text Box 19"/>
          <p:cNvSpPr txBox="1">
            <a:spLocks noChangeArrowheads="1"/>
          </p:cNvSpPr>
          <p:nvPr/>
        </p:nvSpPr>
        <p:spPr bwMode="auto">
          <a:xfrm>
            <a:off x="6248400" y="1219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7188" name="Text Box 20"/>
          <p:cNvSpPr txBox="1">
            <a:spLocks noChangeArrowheads="1"/>
          </p:cNvSpPr>
          <p:nvPr/>
        </p:nvSpPr>
        <p:spPr bwMode="auto">
          <a:xfrm>
            <a:off x="6400800" y="9906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7189" name="Text Box 21"/>
          <p:cNvSpPr txBox="1">
            <a:spLocks noChangeArrowheads="1"/>
          </p:cNvSpPr>
          <p:nvPr/>
        </p:nvSpPr>
        <p:spPr bwMode="auto">
          <a:xfrm>
            <a:off x="7908925" y="876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7190" name="Text Box 22"/>
          <p:cNvSpPr txBox="1">
            <a:spLocks noChangeArrowheads="1"/>
          </p:cNvSpPr>
          <p:nvPr/>
        </p:nvSpPr>
        <p:spPr bwMode="auto">
          <a:xfrm>
            <a:off x="78327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7191" name="Text Box 23"/>
          <p:cNvSpPr txBox="1">
            <a:spLocks noChangeArrowheads="1"/>
          </p:cNvSpPr>
          <p:nvPr/>
        </p:nvSpPr>
        <p:spPr bwMode="auto">
          <a:xfrm>
            <a:off x="7543800" y="45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7192" name="Text Box 24"/>
          <p:cNvSpPr txBox="1">
            <a:spLocks noChangeArrowheads="1"/>
          </p:cNvSpPr>
          <p:nvPr/>
        </p:nvSpPr>
        <p:spPr bwMode="auto">
          <a:xfrm>
            <a:off x="72231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7193" name="Text Box 25"/>
          <p:cNvSpPr txBox="1">
            <a:spLocks noChangeArrowheads="1"/>
          </p:cNvSpPr>
          <p:nvPr/>
        </p:nvSpPr>
        <p:spPr bwMode="auto">
          <a:xfrm>
            <a:off x="7146925" y="852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7194" name="Text Box 26"/>
          <p:cNvSpPr txBox="1">
            <a:spLocks noChangeArrowheads="1"/>
          </p:cNvSpPr>
          <p:nvPr/>
        </p:nvSpPr>
        <p:spPr bwMode="auto">
          <a:xfrm>
            <a:off x="7223125" y="11572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7195" name="Text Box 27"/>
          <p:cNvSpPr txBox="1">
            <a:spLocks noChangeArrowheads="1"/>
          </p:cNvSpPr>
          <p:nvPr/>
        </p:nvSpPr>
        <p:spPr bwMode="auto">
          <a:xfrm>
            <a:off x="75279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7196" name="Text Box 28"/>
          <p:cNvSpPr txBox="1">
            <a:spLocks noChangeArrowheads="1"/>
          </p:cNvSpPr>
          <p:nvPr/>
        </p:nvSpPr>
        <p:spPr bwMode="auto">
          <a:xfrm>
            <a:off x="7848600" y="1143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7197" name="Line 29"/>
          <p:cNvSpPr>
            <a:spLocks noChangeShapeType="1"/>
          </p:cNvSpPr>
          <p:nvPr/>
        </p:nvSpPr>
        <p:spPr bwMode="auto">
          <a:xfrm>
            <a:off x="5867400" y="609600"/>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98" name="Text Box 30"/>
          <p:cNvSpPr txBox="1">
            <a:spLocks noChangeArrowheads="1"/>
          </p:cNvSpPr>
          <p:nvPr/>
        </p:nvSpPr>
        <p:spPr bwMode="auto">
          <a:xfrm>
            <a:off x="1127125" y="3976688"/>
            <a:ext cx="7199313"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Each pixel belongs to 2 components, one for each symbolic image.</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pixel votes for its longer component.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component receives a count of pixels who voted for it.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The components that receive majority support are selected.</a:t>
            </a:r>
          </a:p>
        </p:txBody>
      </p:sp>
      <p:sp>
        <p:nvSpPr>
          <p:cNvPr id="7199" name="Text Box 31"/>
          <p:cNvSpPr txBox="1">
            <a:spLocks noChangeArrowheads="1"/>
          </p:cNvSpPr>
          <p:nvPr/>
        </p:nvSpPr>
        <p:spPr bwMode="auto">
          <a:xfrm>
            <a:off x="8229600" y="11430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7200" name="Text Box 32"/>
          <p:cNvSpPr txBox="1">
            <a:spLocks noChangeArrowheads="1"/>
          </p:cNvSpPr>
          <p:nvPr/>
        </p:nvSpPr>
        <p:spPr bwMode="auto">
          <a:xfrm>
            <a:off x="8213725" y="67151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7201" name="Text Box 33"/>
          <p:cNvSpPr txBox="1">
            <a:spLocks noChangeArrowheads="1"/>
          </p:cNvSpPr>
          <p:nvPr/>
        </p:nvSpPr>
        <p:spPr bwMode="auto">
          <a:xfrm>
            <a:off x="6842125" y="9001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
        <p:nvSpPr>
          <p:cNvPr id="7202" name="Text Box 34"/>
          <p:cNvSpPr txBox="1">
            <a:spLocks noChangeArrowheads="1"/>
          </p:cNvSpPr>
          <p:nvPr/>
        </p:nvSpPr>
        <p:spPr bwMode="auto">
          <a:xfrm>
            <a:off x="6613525" y="3667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45</a:t>
            </a:r>
          </a:p>
        </p:txBody>
      </p:sp>
      <p:sp>
        <p:nvSpPr>
          <p:cNvPr id="7203"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3C9D45-D2A6-46B1-882F-595CF09FB218}" type="slidenum">
              <a:rPr lang="en-US" altLang="en-US" sz="1400" smtClean="0"/>
              <a:pPr eaLnBrk="1" hangingPunct="1">
                <a:spcBef>
                  <a:spcPct val="0"/>
                </a:spcBef>
                <a:buFontTx/>
                <a:buNone/>
              </a:pPr>
              <a:t>45</a:t>
            </a:fld>
            <a:endParaRPr lang="en-US" alt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6"/>
            <a:ext cx="8229600" cy="1143000"/>
          </a:xfrm>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46</a:t>
            </a:fld>
            <a:endParaRPr lang="en-US"/>
          </a:p>
        </p:txBody>
      </p:sp>
      <p:sp>
        <p:nvSpPr>
          <p:cNvPr id="4" name="Rectangle 3"/>
          <p:cNvSpPr/>
          <p:nvPr/>
        </p:nvSpPr>
        <p:spPr>
          <a:xfrm>
            <a:off x="2062716" y="158425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73348" y="2333848"/>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32074" y="233916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65990" y="23338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89273"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23189"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59171"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28529"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65990"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85729" y="209461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19645"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087524" y="183943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332074"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565990" y="1864247"/>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71551" y="1853614"/>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005467"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087524" y="160906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21440" y="158070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558901" y="159488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771550" y="158425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001923" y="1580709"/>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26687" y="1518690"/>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437319" y="2268287"/>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696045" y="227360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929961" y="2268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153244"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387160"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23142"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692500" y="2018420"/>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29961" y="2018420"/>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149700" y="202905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383616"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451495" y="1773872"/>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696045"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929961" y="1798686"/>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135522" y="1788053"/>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369438"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51495" y="154350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685411" y="15151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922872" y="152932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135521" y="151869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365894" y="1515148"/>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831" y="150628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574463" y="2255878"/>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833189" y="226119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67105" y="225587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290388"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524304"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560286"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829644"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67105"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286844" y="201664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520760"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588639" y="176146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833189"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067105" y="1786277"/>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272666" y="1775644"/>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506582"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88639" y="15310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822555" y="150273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060016" y="151691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272665" y="15062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503038" y="1502739"/>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endCxn id="27" idx="3"/>
          </p:cNvCxnSpPr>
          <p:nvPr/>
        </p:nvCxnSpPr>
        <p:spPr>
          <a:xfrm flipV="1">
            <a:off x="2073348" y="1702983"/>
            <a:ext cx="1162491" cy="8754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266128" y="2892055"/>
            <a:ext cx="3731984" cy="369332"/>
          </a:xfrm>
          <a:prstGeom prst="rect">
            <a:avLst/>
          </a:prstGeom>
          <a:noFill/>
        </p:spPr>
        <p:txBody>
          <a:bodyPr wrap="none" rtlCol="0">
            <a:spAutoFit/>
          </a:bodyPr>
          <a:lstStyle/>
          <a:p>
            <a:r>
              <a:rPr lang="en-US" dirty="0" smtClean="0"/>
              <a:t>Quantization 1               Quantization 2</a:t>
            </a:r>
          </a:p>
        </p:txBody>
      </p:sp>
      <p:sp>
        <p:nvSpPr>
          <p:cNvPr id="74" name="TextBox 73"/>
          <p:cNvSpPr txBox="1"/>
          <p:nvPr/>
        </p:nvSpPr>
        <p:spPr>
          <a:xfrm>
            <a:off x="2293087" y="3721395"/>
            <a:ext cx="6518644" cy="147732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dirty="0" smtClean="0"/>
              <a:t>Quantization 1 leads to 2 yellow components and 2 green.</a:t>
            </a:r>
          </a:p>
          <a:p>
            <a:pPr marL="285750" indent="-285750">
              <a:spcAft>
                <a:spcPts val="600"/>
              </a:spcAft>
              <a:buFont typeface="Arial" panose="020B0604020202020204" pitchFamily="34" charset="0"/>
              <a:buChar char="•"/>
            </a:pPr>
            <a:r>
              <a:rPr lang="en-US" sz="2000" dirty="0" smtClean="0"/>
              <a:t>Quantization 2 leads to 1 BIG red component.</a:t>
            </a:r>
          </a:p>
          <a:p>
            <a:pPr marL="285750" indent="-285750">
              <a:buFont typeface="Arial" panose="020B0604020202020204" pitchFamily="34" charset="0"/>
              <a:buChar char="•"/>
            </a:pPr>
            <a:r>
              <a:rPr lang="en-US" sz="2000" dirty="0" smtClean="0"/>
              <a:t>All the pixels on the line vote for their Quantization 2</a:t>
            </a:r>
          </a:p>
          <a:p>
            <a:r>
              <a:rPr lang="en-US" sz="2000" dirty="0"/>
              <a:t> </a:t>
            </a:r>
            <a:r>
              <a:rPr lang="en-US" sz="2000" dirty="0" smtClean="0"/>
              <a:t>     component. It becomes the basis for the line.</a:t>
            </a:r>
            <a:endParaRPr lang="en-US" sz="2000" dirty="0"/>
          </a:p>
        </p:txBody>
      </p:sp>
      <p:sp>
        <p:nvSpPr>
          <p:cNvPr id="104" name="Oval 4"/>
          <p:cNvSpPr>
            <a:spLocks noChangeArrowheads="1"/>
          </p:cNvSpPr>
          <p:nvPr/>
        </p:nvSpPr>
        <p:spPr bwMode="auto">
          <a:xfrm>
            <a:off x="5694988" y="119062"/>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5" name="Oval 5"/>
          <p:cNvSpPr>
            <a:spLocks noChangeArrowheads="1"/>
          </p:cNvSpPr>
          <p:nvPr/>
        </p:nvSpPr>
        <p:spPr bwMode="auto">
          <a:xfrm>
            <a:off x="7142788" y="119062"/>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6" name="Line 6"/>
          <p:cNvSpPr>
            <a:spLocks noChangeShapeType="1"/>
          </p:cNvSpPr>
          <p:nvPr/>
        </p:nvSpPr>
        <p:spPr bwMode="auto">
          <a:xfrm>
            <a:off x="5694988" y="728662"/>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 name="Line 7"/>
          <p:cNvSpPr>
            <a:spLocks noChangeShapeType="1"/>
          </p:cNvSpPr>
          <p:nvPr/>
        </p:nvSpPr>
        <p:spPr bwMode="auto">
          <a:xfrm>
            <a:off x="6304588" y="119062"/>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 name="Line 8"/>
          <p:cNvSpPr>
            <a:spLocks noChangeShapeType="1"/>
          </p:cNvSpPr>
          <p:nvPr/>
        </p:nvSpPr>
        <p:spPr bwMode="auto">
          <a:xfrm flipV="1">
            <a:off x="5923588" y="271462"/>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 name="Line 9"/>
          <p:cNvSpPr>
            <a:spLocks noChangeShapeType="1"/>
          </p:cNvSpPr>
          <p:nvPr/>
        </p:nvSpPr>
        <p:spPr bwMode="auto">
          <a:xfrm flipH="1">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 name="Line 10"/>
          <p:cNvSpPr>
            <a:spLocks noChangeShapeType="1"/>
          </p:cNvSpPr>
          <p:nvPr/>
        </p:nvSpPr>
        <p:spPr bwMode="auto">
          <a:xfrm>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 name="Line 11"/>
          <p:cNvSpPr>
            <a:spLocks noChangeShapeType="1"/>
          </p:cNvSpPr>
          <p:nvPr/>
        </p:nvSpPr>
        <p:spPr bwMode="auto">
          <a:xfrm>
            <a:off x="7523788" y="195262"/>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 name="Line 12"/>
          <p:cNvSpPr>
            <a:spLocks noChangeShapeType="1"/>
          </p:cNvSpPr>
          <p:nvPr/>
        </p:nvSpPr>
        <p:spPr bwMode="auto">
          <a:xfrm flipH="1">
            <a:off x="7447588" y="195262"/>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 name="Text Box 13"/>
          <p:cNvSpPr txBox="1">
            <a:spLocks noChangeArrowheads="1"/>
          </p:cNvSpPr>
          <p:nvPr/>
        </p:nvSpPr>
        <p:spPr bwMode="auto">
          <a:xfrm>
            <a:off x="6533188" y="3476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114" name="Text Box 14"/>
          <p:cNvSpPr txBox="1">
            <a:spLocks noChangeArrowheads="1"/>
          </p:cNvSpPr>
          <p:nvPr/>
        </p:nvSpPr>
        <p:spPr bwMode="auto">
          <a:xfrm>
            <a:off x="6304588" y="119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115" name="Text Box 15"/>
          <p:cNvSpPr txBox="1">
            <a:spLocks noChangeArrowheads="1"/>
          </p:cNvSpPr>
          <p:nvPr/>
        </p:nvSpPr>
        <p:spPr bwMode="auto">
          <a:xfrm>
            <a:off x="5983913" y="133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116" name="Text Box 16"/>
          <p:cNvSpPr txBox="1">
            <a:spLocks noChangeArrowheads="1"/>
          </p:cNvSpPr>
          <p:nvPr/>
        </p:nvSpPr>
        <p:spPr bwMode="auto">
          <a:xfrm>
            <a:off x="5755313" y="3619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117" name="Text Box 17"/>
          <p:cNvSpPr txBox="1">
            <a:spLocks noChangeArrowheads="1"/>
          </p:cNvSpPr>
          <p:nvPr/>
        </p:nvSpPr>
        <p:spPr bwMode="auto">
          <a:xfrm>
            <a:off x="5755313" y="6667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118" name="Text Box 18"/>
          <p:cNvSpPr txBox="1">
            <a:spLocks noChangeArrowheads="1"/>
          </p:cNvSpPr>
          <p:nvPr/>
        </p:nvSpPr>
        <p:spPr bwMode="auto">
          <a:xfrm>
            <a:off x="59839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119" name="Text Box 19"/>
          <p:cNvSpPr txBox="1">
            <a:spLocks noChangeArrowheads="1"/>
          </p:cNvSpPr>
          <p:nvPr/>
        </p:nvSpPr>
        <p:spPr bwMode="auto">
          <a:xfrm>
            <a:off x="6304588" y="881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120" name="Text Box 20"/>
          <p:cNvSpPr txBox="1">
            <a:spLocks noChangeArrowheads="1"/>
          </p:cNvSpPr>
          <p:nvPr/>
        </p:nvSpPr>
        <p:spPr bwMode="auto">
          <a:xfrm>
            <a:off x="6456988" y="6524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121" name="Text Box 21"/>
          <p:cNvSpPr txBox="1">
            <a:spLocks noChangeArrowheads="1"/>
          </p:cNvSpPr>
          <p:nvPr/>
        </p:nvSpPr>
        <p:spPr bwMode="auto">
          <a:xfrm>
            <a:off x="7965113" y="5381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122" name="Text Box 22"/>
          <p:cNvSpPr txBox="1">
            <a:spLocks noChangeArrowheads="1"/>
          </p:cNvSpPr>
          <p:nvPr/>
        </p:nvSpPr>
        <p:spPr bwMode="auto">
          <a:xfrm>
            <a:off x="78889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123" name="Text Box 23"/>
          <p:cNvSpPr txBox="1">
            <a:spLocks noChangeArrowheads="1"/>
          </p:cNvSpPr>
          <p:nvPr/>
        </p:nvSpPr>
        <p:spPr bwMode="auto">
          <a:xfrm>
            <a:off x="7599988" y="1190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124" name="Text Box 24"/>
          <p:cNvSpPr txBox="1">
            <a:spLocks noChangeArrowheads="1"/>
          </p:cNvSpPr>
          <p:nvPr/>
        </p:nvSpPr>
        <p:spPr bwMode="auto">
          <a:xfrm>
            <a:off x="72793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125" name="Text Box 25"/>
          <p:cNvSpPr txBox="1">
            <a:spLocks noChangeArrowheads="1"/>
          </p:cNvSpPr>
          <p:nvPr/>
        </p:nvSpPr>
        <p:spPr bwMode="auto">
          <a:xfrm>
            <a:off x="7203113" y="514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126" name="Text Box 26"/>
          <p:cNvSpPr txBox="1">
            <a:spLocks noChangeArrowheads="1"/>
          </p:cNvSpPr>
          <p:nvPr/>
        </p:nvSpPr>
        <p:spPr bwMode="auto">
          <a:xfrm>
            <a:off x="7279313" y="8191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127" name="Text Box 27"/>
          <p:cNvSpPr txBox="1">
            <a:spLocks noChangeArrowheads="1"/>
          </p:cNvSpPr>
          <p:nvPr/>
        </p:nvSpPr>
        <p:spPr bwMode="auto">
          <a:xfrm>
            <a:off x="75841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128" name="Text Box 28"/>
          <p:cNvSpPr txBox="1">
            <a:spLocks noChangeArrowheads="1"/>
          </p:cNvSpPr>
          <p:nvPr/>
        </p:nvSpPr>
        <p:spPr bwMode="auto">
          <a:xfrm>
            <a:off x="7904788" y="8048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129" name="Line 29"/>
          <p:cNvSpPr>
            <a:spLocks noChangeShapeType="1"/>
          </p:cNvSpPr>
          <p:nvPr/>
        </p:nvSpPr>
        <p:spPr bwMode="auto">
          <a:xfrm>
            <a:off x="5923588" y="271462"/>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 name="Text Box 31"/>
          <p:cNvSpPr txBox="1">
            <a:spLocks noChangeArrowheads="1"/>
          </p:cNvSpPr>
          <p:nvPr/>
        </p:nvSpPr>
        <p:spPr bwMode="auto">
          <a:xfrm>
            <a:off x="8285788" y="804862"/>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131" name="Text Box 32"/>
          <p:cNvSpPr txBox="1">
            <a:spLocks noChangeArrowheads="1"/>
          </p:cNvSpPr>
          <p:nvPr/>
        </p:nvSpPr>
        <p:spPr bwMode="auto">
          <a:xfrm>
            <a:off x="8269913" y="33337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132" name="Text Box 33"/>
          <p:cNvSpPr txBox="1">
            <a:spLocks noChangeArrowheads="1"/>
          </p:cNvSpPr>
          <p:nvPr/>
        </p:nvSpPr>
        <p:spPr bwMode="auto">
          <a:xfrm>
            <a:off x="6898313" y="5619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Tree>
    <p:extLst>
      <p:ext uri="{BB962C8B-B14F-4D97-AF65-F5344CB8AC3E}">
        <p14:creationId xmlns:p14="http://schemas.microsoft.com/office/powerpoint/2010/main" val="1752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Burns Example 1</a:t>
            </a:r>
          </a:p>
        </p:txBody>
      </p:sp>
      <p:pic>
        <p:nvPicPr>
          <p:cNvPr id="8195" name="Picture 3" descr="burn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95525"/>
            <a:ext cx="4033838" cy="3132138"/>
          </a:xfrm>
          <a:noFill/>
        </p:spPr>
      </p:pic>
      <p:pic>
        <p:nvPicPr>
          <p:cNvPr id="8196" name="Picture 4" descr="example2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5225" y="2289175"/>
            <a:ext cx="3711575" cy="3148013"/>
          </a:xfrm>
          <a:noFill/>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B34F16-6C42-4905-BA2B-29E310BE5B09}" type="slidenum">
              <a:rPr lang="en-US" altLang="en-US" sz="1400" smtClean="0"/>
              <a:pPr eaLnBrk="1" hangingPunct="1">
                <a:spcBef>
                  <a:spcPct val="0"/>
                </a:spcBef>
                <a:buFontTx/>
                <a:buNone/>
              </a:pPr>
              <a:t>47</a:t>
            </a:fld>
            <a:endParaRPr lang="en-US" alt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FF0000"/>
                </a:solidFill>
              </a:rPr>
              <a:t>Burns Example 2</a:t>
            </a:r>
          </a:p>
        </p:txBody>
      </p:sp>
      <p:pic>
        <p:nvPicPr>
          <p:cNvPr id="9219" name="Picture 3" descr="example1_pictur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0"/>
            <a:ext cx="4033838" cy="3154363"/>
          </a:xfrm>
          <a:noFill/>
        </p:spPr>
      </p:pic>
      <p:pic>
        <p:nvPicPr>
          <p:cNvPr id="9220" name="Picture 4" descr="example1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3925" y="2239963"/>
            <a:ext cx="3952875" cy="3179762"/>
          </a:xfrm>
          <a:noFill/>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4C9C17-167D-4A9E-8EC9-E033968AD208}" type="slidenum">
              <a:rPr lang="en-US" altLang="en-US" sz="1400" smtClean="0"/>
              <a:pPr eaLnBrk="1" hangingPunct="1">
                <a:spcBef>
                  <a:spcPct val="0"/>
                </a:spcBef>
                <a:buFontTx/>
                <a:buNone/>
              </a:pPr>
              <a:t>48</a:t>
            </a:fld>
            <a:endParaRPr lang="en-US" alt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solidFill>
                  <a:srgbClr val="FF0000"/>
                </a:solidFill>
              </a:rPr>
              <a:t>Hough Transform for Finding Circles</a:t>
            </a:r>
          </a:p>
        </p:txBody>
      </p:sp>
      <p:sp>
        <p:nvSpPr>
          <p:cNvPr id="10243" name="Text Box 3"/>
          <p:cNvSpPr txBox="1">
            <a:spLocks noChangeArrowheads="1"/>
          </p:cNvSpPr>
          <p:nvPr/>
        </p:nvSpPr>
        <p:spPr bwMode="auto">
          <a:xfrm>
            <a:off x="898525" y="1946275"/>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Equations: </a:t>
            </a:r>
          </a:p>
        </p:txBody>
      </p:sp>
      <p:sp>
        <p:nvSpPr>
          <p:cNvPr id="10244" name="Text Box 4"/>
          <p:cNvSpPr txBox="1">
            <a:spLocks noChangeArrowheads="1"/>
          </p:cNvSpPr>
          <p:nvPr/>
        </p:nvSpPr>
        <p:spPr bwMode="auto">
          <a:xfrm>
            <a:off x="2651125" y="1787525"/>
            <a:ext cx="22272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 r0 +  d sin </a:t>
            </a:r>
            <a:r>
              <a:rPr lang="en-US" altLang="en-US" sz="2400">
                <a:latin typeface="Times New Roman" pitchFamily="18" charset="0"/>
                <a:sym typeface="Symbol" pitchFamily="18" charset="2"/>
              </a:rPr>
              <a:t></a:t>
            </a:r>
          </a:p>
          <a:p>
            <a:pPr eaLnBrk="1" hangingPunct="1">
              <a:spcBef>
                <a:spcPct val="0"/>
              </a:spcBef>
              <a:buFontTx/>
              <a:buNone/>
            </a:pPr>
            <a:r>
              <a:rPr lang="en-US" altLang="en-US" sz="2400">
                <a:latin typeface="Times New Roman" pitchFamily="18" charset="0"/>
                <a:sym typeface="Symbol" pitchFamily="18" charset="2"/>
              </a:rPr>
              <a:t>c = c0 -  d cos  </a:t>
            </a:r>
          </a:p>
        </p:txBody>
      </p:sp>
      <p:sp>
        <p:nvSpPr>
          <p:cNvPr id="10245" name="Text Box 5"/>
          <p:cNvSpPr txBox="1">
            <a:spLocks noChangeArrowheads="1"/>
          </p:cNvSpPr>
          <p:nvPr/>
        </p:nvSpPr>
        <p:spPr bwMode="auto">
          <a:xfrm>
            <a:off x="5318125" y="187007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c, d are parameters</a:t>
            </a:r>
          </a:p>
        </p:txBody>
      </p:sp>
      <p:sp>
        <p:nvSpPr>
          <p:cNvPr id="10246" name="Text Box 6"/>
          <p:cNvSpPr txBox="1">
            <a:spLocks noChangeArrowheads="1"/>
          </p:cNvSpPr>
          <p:nvPr/>
        </p:nvSpPr>
        <p:spPr bwMode="auto">
          <a:xfrm>
            <a:off x="822325" y="3165475"/>
            <a:ext cx="684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3300"/>
                </a:solidFill>
                <a:latin typeface="Times New Roman" pitchFamily="18" charset="0"/>
              </a:rPr>
              <a:t>Main idea:  The gradient vector at an edge pixel points</a:t>
            </a:r>
          </a:p>
          <a:p>
            <a:pPr eaLnBrk="1" hangingPunct="1">
              <a:spcBef>
                <a:spcPct val="0"/>
              </a:spcBef>
              <a:buFontTx/>
              <a:buNone/>
            </a:pPr>
            <a:r>
              <a:rPr lang="en-US" altLang="en-US" sz="2400">
                <a:solidFill>
                  <a:srgbClr val="FF3300"/>
                </a:solidFill>
                <a:latin typeface="Times New Roman" pitchFamily="18" charset="0"/>
              </a:rPr>
              <a:t>                    to the center of  the circle.</a:t>
            </a:r>
          </a:p>
        </p:txBody>
      </p:sp>
      <p:sp>
        <p:nvSpPr>
          <p:cNvPr id="10247" name="Oval 7"/>
          <p:cNvSpPr>
            <a:spLocks noChangeArrowheads="1"/>
          </p:cNvSpPr>
          <p:nvPr/>
        </p:nvSpPr>
        <p:spPr bwMode="auto">
          <a:xfrm>
            <a:off x="3505200" y="4267200"/>
            <a:ext cx="1524000" cy="15240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latin typeface="Times New Roman" pitchFamily="18" charset="0"/>
            </a:endParaRPr>
          </a:p>
        </p:txBody>
      </p:sp>
      <p:sp>
        <p:nvSpPr>
          <p:cNvPr id="10248" name="Text Box 8"/>
          <p:cNvSpPr txBox="1">
            <a:spLocks noChangeArrowheads="1"/>
          </p:cNvSpPr>
          <p:nvPr/>
        </p:nvSpPr>
        <p:spPr bwMode="auto">
          <a:xfrm>
            <a:off x="4953000" y="4876800"/>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latin typeface="Times New Roman" pitchFamily="18" charset="0"/>
              </a:rPr>
              <a:t>*(r,c)</a:t>
            </a:r>
          </a:p>
        </p:txBody>
      </p:sp>
      <p:sp>
        <p:nvSpPr>
          <p:cNvPr id="10249" name="Line 9"/>
          <p:cNvSpPr>
            <a:spLocks noChangeShapeType="1"/>
          </p:cNvSpPr>
          <p:nvPr/>
        </p:nvSpPr>
        <p:spPr bwMode="auto">
          <a:xfrm flipH="1">
            <a:off x="4267200" y="50292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0" name="Text Box 10"/>
          <p:cNvSpPr txBox="1">
            <a:spLocks noChangeArrowheads="1"/>
          </p:cNvSpPr>
          <p:nvPr/>
        </p:nvSpPr>
        <p:spPr bwMode="auto">
          <a:xfrm>
            <a:off x="4419600" y="4724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Times New Roman" pitchFamily="18" charset="0"/>
              </a:rPr>
              <a:t>d</a:t>
            </a:r>
          </a:p>
        </p:txBody>
      </p:sp>
      <p:sp>
        <p:nvSpPr>
          <p:cNvPr id="10251"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9B2478-190C-4BAF-B4EF-A2A53559E26B}" type="slidenum">
              <a:rPr lang="en-US" altLang="en-US" sz="1400" smtClean="0"/>
              <a:pPr eaLnBrk="1" hangingPunct="1">
                <a:spcBef>
                  <a:spcPct val="0"/>
                </a:spcBef>
                <a:buFontTx/>
                <a:buNone/>
              </a:pPr>
              <a:t>49</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5</a:t>
            </a:fld>
            <a:endParaRPr lang="en-US"/>
          </a:p>
        </p:txBody>
      </p:sp>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solidFill>
                  <a:srgbClr val="FF0000"/>
                </a:solidFill>
              </a:rPr>
              <a:t>Why it works</a:t>
            </a:r>
          </a:p>
        </p:txBody>
      </p:sp>
      <p:sp>
        <p:nvSpPr>
          <p:cNvPr id="11267" name="Oval 3"/>
          <p:cNvSpPr>
            <a:spLocks noChangeArrowheads="1"/>
          </p:cNvSpPr>
          <p:nvPr/>
        </p:nvSpPr>
        <p:spPr bwMode="auto">
          <a:xfrm>
            <a:off x="1295400" y="1981200"/>
            <a:ext cx="1371600" cy="1295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68" name="Text Box 4"/>
          <p:cNvSpPr txBox="1">
            <a:spLocks noChangeArrowheads="1"/>
          </p:cNvSpPr>
          <p:nvPr/>
        </p:nvSpPr>
        <p:spPr bwMode="auto">
          <a:xfrm>
            <a:off x="2971800" y="2057400"/>
            <a:ext cx="4503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Filled Circle:  </a:t>
            </a:r>
          </a:p>
          <a:p>
            <a:pPr eaLnBrk="1" hangingPunct="1">
              <a:spcBef>
                <a:spcPct val="0"/>
              </a:spcBef>
              <a:buFontTx/>
              <a:buNone/>
            </a:pPr>
            <a:r>
              <a:rPr lang="en-US" altLang="en-US" sz="2400">
                <a:solidFill>
                  <a:schemeClr val="accent2"/>
                </a:solidFill>
                <a:latin typeface="Times New Roman" pitchFamily="18" charset="0"/>
              </a:rPr>
              <a:t>Outer points of circle have gradient</a:t>
            </a:r>
          </a:p>
          <a:p>
            <a:pPr eaLnBrk="1" hangingPunct="1">
              <a:spcBef>
                <a:spcPct val="0"/>
              </a:spcBef>
              <a:buFontTx/>
              <a:buNone/>
            </a:pPr>
            <a:r>
              <a:rPr lang="en-US" altLang="en-US" sz="2400">
                <a:solidFill>
                  <a:schemeClr val="accent2"/>
                </a:solidFill>
                <a:latin typeface="Times New Roman" pitchFamily="18" charset="0"/>
              </a:rPr>
              <a:t>direction pointing to center.</a:t>
            </a:r>
          </a:p>
        </p:txBody>
      </p:sp>
      <p:sp>
        <p:nvSpPr>
          <p:cNvPr id="11269" name="Oval 5"/>
          <p:cNvSpPr>
            <a:spLocks noChangeArrowheads="1"/>
          </p:cNvSpPr>
          <p:nvPr/>
        </p:nvSpPr>
        <p:spPr bwMode="auto">
          <a:xfrm>
            <a:off x="1295400" y="4114800"/>
            <a:ext cx="1371600" cy="129540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FF3300"/>
              </a:solidFill>
              <a:latin typeface="Times New Roman" pitchFamily="18" charset="0"/>
            </a:endParaRPr>
          </a:p>
        </p:txBody>
      </p:sp>
      <p:sp>
        <p:nvSpPr>
          <p:cNvPr id="11270" name="Oval 6"/>
          <p:cNvSpPr>
            <a:spLocks noChangeArrowheads="1"/>
          </p:cNvSpPr>
          <p:nvPr/>
        </p:nvSpPr>
        <p:spPr bwMode="auto">
          <a:xfrm>
            <a:off x="1371600" y="4191000"/>
            <a:ext cx="1219200" cy="1143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71" name="Text Box 7"/>
          <p:cNvSpPr txBox="1">
            <a:spLocks noChangeArrowheads="1"/>
          </p:cNvSpPr>
          <p:nvPr/>
        </p:nvSpPr>
        <p:spPr bwMode="auto">
          <a:xfrm>
            <a:off x="3200400" y="3810000"/>
            <a:ext cx="500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Circular Ring:</a:t>
            </a:r>
          </a:p>
          <a:p>
            <a:pPr eaLnBrk="1" hangingPunct="1">
              <a:spcBef>
                <a:spcPct val="0"/>
              </a:spcBef>
              <a:buFontTx/>
              <a:buNone/>
            </a:pPr>
            <a:r>
              <a:rPr lang="en-US" altLang="en-US" sz="2400">
                <a:solidFill>
                  <a:srgbClr val="FF3300"/>
                </a:solidFill>
                <a:latin typeface="Times New Roman" pitchFamily="18" charset="0"/>
              </a:rPr>
              <a:t>Outer points gradient towards center.</a:t>
            </a:r>
          </a:p>
          <a:p>
            <a:pPr eaLnBrk="1" hangingPunct="1">
              <a:spcBef>
                <a:spcPct val="0"/>
              </a:spcBef>
              <a:buFontTx/>
              <a:buNone/>
            </a:pPr>
            <a:r>
              <a:rPr lang="en-US" altLang="en-US" sz="2400">
                <a:solidFill>
                  <a:schemeClr val="accent2"/>
                </a:solidFill>
                <a:latin typeface="Times New Roman" pitchFamily="18" charset="0"/>
              </a:rPr>
              <a:t>Inner points gradient away from center.</a:t>
            </a:r>
          </a:p>
        </p:txBody>
      </p:sp>
      <p:sp>
        <p:nvSpPr>
          <p:cNvPr id="11272" name="Line 8"/>
          <p:cNvSpPr>
            <a:spLocks noChangeShapeType="1"/>
          </p:cNvSpPr>
          <p:nvPr/>
        </p:nvSpPr>
        <p:spPr bwMode="auto">
          <a:xfrm flipV="1">
            <a:off x="1981200" y="3733800"/>
            <a:ext cx="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3" name="Line 9"/>
          <p:cNvSpPr>
            <a:spLocks noChangeShapeType="1"/>
          </p:cNvSpPr>
          <p:nvPr/>
        </p:nvSpPr>
        <p:spPr bwMode="auto">
          <a:xfrm>
            <a:off x="1981200" y="5334000"/>
            <a:ext cx="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4" name="Line 10"/>
          <p:cNvSpPr>
            <a:spLocks noChangeShapeType="1"/>
          </p:cNvSpPr>
          <p:nvPr/>
        </p:nvSpPr>
        <p:spPr bwMode="auto">
          <a:xfrm flipH="1">
            <a:off x="762000" y="4800600"/>
            <a:ext cx="533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5" name="Line 11"/>
          <p:cNvSpPr>
            <a:spLocks noChangeShapeType="1"/>
          </p:cNvSpPr>
          <p:nvPr/>
        </p:nvSpPr>
        <p:spPr bwMode="auto">
          <a:xfrm>
            <a:off x="2590800" y="4800600"/>
            <a:ext cx="381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6" name="Line 12"/>
          <p:cNvSpPr>
            <a:spLocks noChangeShapeType="1"/>
          </p:cNvSpPr>
          <p:nvPr/>
        </p:nvSpPr>
        <p:spPr bwMode="auto">
          <a:xfrm>
            <a:off x="2438400" y="5181600"/>
            <a:ext cx="3048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7" name="Line 13"/>
          <p:cNvSpPr>
            <a:spLocks noChangeShapeType="1"/>
          </p:cNvSpPr>
          <p:nvPr/>
        </p:nvSpPr>
        <p:spPr bwMode="auto">
          <a:xfrm flipH="1">
            <a:off x="1066800" y="5181600"/>
            <a:ext cx="457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4"/>
          <p:cNvSpPr>
            <a:spLocks noChangeShapeType="1"/>
          </p:cNvSpPr>
          <p:nvPr/>
        </p:nvSpPr>
        <p:spPr bwMode="auto">
          <a:xfrm flipH="1" flipV="1">
            <a:off x="1143000" y="4038600"/>
            <a:ext cx="3810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5"/>
          <p:cNvSpPr>
            <a:spLocks noChangeShapeType="1"/>
          </p:cNvSpPr>
          <p:nvPr/>
        </p:nvSpPr>
        <p:spPr bwMode="auto">
          <a:xfrm>
            <a:off x="1981200" y="4114800"/>
            <a:ext cx="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0" name="Line 16"/>
          <p:cNvSpPr>
            <a:spLocks noChangeShapeType="1"/>
          </p:cNvSpPr>
          <p:nvPr/>
        </p:nvSpPr>
        <p:spPr bwMode="auto">
          <a:xfrm flipV="1">
            <a:off x="1981200" y="48768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1" name="Line 17"/>
          <p:cNvSpPr>
            <a:spLocks noChangeShapeType="1"/>
          </p:cNvSpPr>
          <p:nvPr/>
        </p:nvSpPr>
        <p:spPr bwMode="auto">
          <a:xfrm>
            <a:off x="1295400" y="4800600"/>
            <a:ext cx="685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2" name="Line 18"/>
          <p:cNvSpPr>
            <a:spLocks noChangeShapeType="1"/>
          </p:cNvSpPr>
          <p:nvPr/>
        </p:nvSpPr>
        <p:spPr bwMode="auto">
          <a:xfrm flipH="1">
            <a:off x="1981200" y="480060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3" name="Line 19"/>
          <p:cNvSpPr>
            <a:spLocks noChangeShapeType="1"/>
          </p:cNvSpPr>
          <p:nvPr/>
        </p:nvSpPr>
        <p:spPr bwMode="auto">
          <a:xfrm flipV="1">
            <a:off x="1524000" y="4876800"/>
            <a:ext cx="4572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4" name="Line 20"/>
          <p:cNvSpPr>
            <a:spLocks noChangeShapeType="1"/>
          </p:cNvSpPr>
          <p:nvPr/>
        </p:nvSpPr>
        <p:spPr bwMode="auto">
          <a:xfrm flipH="1">
            <a:off x="2057400" y="4343400"/>
            <a:ext cx="3810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5" name="Line 21"/>
          <p:cNvSpPr>
            <a:spLocks noChangeShapeType="1"/>
          </p:cNvSpPr>
          <p:nvPr/>
        </p:nvSpPr>
        <p:spPr bwMode="auto">
          <a:xfrm flipH="1" flipV="1">
            <a:off x="2057400" y="4876800"/>
            <a:ext cx="3810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6" name="Line 22"/>
          <p:cNvSpPr>
            <a:spLocks noChangeShapeType="1"/>
          </p:cNvSpPr>
          <p:nvPr/>
        </p:nvSpPr>
        <p:spPr bwMode="auto">
          <a:xfrm>
            <a:off x="1524000" y="4343400"/>
            <a:ext cx="457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7" name="Line 23"/>
          <p:cNvSpPr>
            <a:spLocks noChangeShapeType="1"/>
          </p:cNvSpPr>
          <p:nvPr/>
        </p:nvSpPr>
        <p:spPr bwMode="auto">
          <a:xfrm flipV="1">
            <a:off x="2362200" y="3962400"/>
            <a:ext cx="4572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8" name="Text Box 24"/>
          <p:cNvSpPr txBox="1">
            <a:spLocks noChangeArrowheads="1"/>
          </p:cNvSpPr>
          <p:nvPr/>
        </p:nvSpPr>
        <p:spPr bwMode="auto">
          <a:xfrm>
            <a:off x="3184525" y="5299075"/>
            <a:ext cx="4833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The points in the away direction don’t</a:t>
            </a:r>
          </a:p>
          <a:p>
            <a:pPr eaLnBrk="1" hangingPunct="1">
              <a:spcBef>
                <a:spcPct val="0"/>
              </a:spcBef>
              <a:buFontTx/>
              <a:buNone/>
            </a:pPr>
            <a:r>
              <a:rPr lang="en-US" altLang="en-US" sz="2400">
                <a:latin typeface="Times New Roman" pitchFamily="18" charset="0"/>
              </a:rPr>
              <a:t>accumulate in one bin!</a:t>
            </a:r>
          </a:p>
        </p:txBody>
      </p:sp>
      <p:sp>
        <p:nvSpPr>
          <p:cNvPr id="11289"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725BA-38A6-419D-BC5C-3A51F76B5D45}" type="slidenum">
              <a:rPr lang="en-US" altLang="en-US" sz="1400" smtClean="0"/>
              <a:pPr eaLnBrk="1" hangingPunct="1">
                <a:spcBef>
                  <a:spcPct val="0"/>
                </a:spcBef>
                <a:buFontTx/>
                <a:buNone/>
              </a:pPr>
              <a:t>50</a:t>
            </a:fld>
            <a:endParaRPr lang="en-US" alt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8B73142E-A1C8-48AF-A08E-287C459EC7EF}" type="slidenum">
              <a:rPr lang="en-US" altLang="en-US"/>
              <a:pPr/>
              <a:t>51</a:t>
            </a:fld>
            <a:endParaRPr lang="en-US" altLang="en-US"/>
          </a:p>
        </p:txBody>
      </p:sp>
      <p:sp>
        <p:nvSpPr>
          <p:cNvPr id="27650" name="Rectangle 2"/>
          <p:cNvSpPr>
            <a:spLocks noGrp="1" noChangeArrowheads="1"/>
          </p:cNvSpPr>
          <p:nvPr>
            <p:ph type="title"/>
          </p:nvPr>
        </p:nvSpPr>
        <p:spPr/>
        <p:txBody>
          <a:bodyPr/>
          <a:lstStyle/>
          <a:p>
            <a:r>
              <a:rPr lang="en-US" altLang="en-US" sz="3600">
                <a:solidFill>
                  <a:srgbClr val="FF0000"/>
                </a:solidFill>
              </a:rPr>
              <a:t>Procedure to Accumulate Circles</a:t>
            </a:r>
          </a:p>
        </p:txBody>
      </p:sp>
      <p:sp>
        <p:nvSpPr>
          <p:cNvPr id="27651" name="Text Box 3"/>
          <p:cNvSpPr txBox="1">
            <a:spLocks noChangeArrowheads="1"/>
          </p:cNvSpPr>
          <p:nvPr/>
        </p:nvSpPr>
        <p:spPr bwMode="auto">
          <a:xfrm>
            <a:off x="1050925" y="2098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New Roman" pitchFamily="18" charset="0"/>
            </a:endParaRPr>
          </a:p>
        </p:txBody>
      </p:sp>
      <p:sp>
        <p:nvSpPr>
          <p:cNvPr id="27652" name="Text Box 4"/>
          <p:cNvSpPr txBox="1">
            <a:spLocks noChangeArrowheads="1"/>
          </p:cNvSpPr>
          <p:nvPr/>
        </p:nvSpPr>
        <p:spPr bwMode="auto">
          <a:xfrm>
            <a:off x="914400" y="1654175"/>
            <a:ext cx="5776913" cy="448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a:latin typeface="Times New Roman" pitchFamily="18" charset="0"/>
              </a:rPr>
              <a:t> Set accumulator array A to all zero.</a:t>
            </a:r>
          </a:p>
          <a:p>
            <a:r>
              <a:rPr lang="en-US" altLang="en-US" sz="2400">
                <a:latin typeface="Times New Roman" pitchFamily="18" charset="0"/>
              </a:rPr>
              <a:t>   Set point list array PTLIST to all NIL.</a:t>
            </a:r>
          </a:p>
          <a:p>
            <a:endParaRPr lang="en-US" altLang="en-US" sz="2400">
              <a:latin typeface="Times New Roman" pitchFamily="18" charset="0"/>
            </a:endParaRPr>
          </a:p>
          <a:p>
            <a:pPr>
              <a:buFontTx/>
              <a:buChar char="•"/>
            </a:pPr>
            <a:r>
              <a:rPr lang="en-US" altLang="en-US" sz="2400">
                <a:latin typeface="Times New Roman" pitchFamily="18" charset="0"/>
              </a:rPr>
              <a:t> For each pixel (R,C) in the image {</a:t>
            </a:r>
          </a:p>
          <a:p>
            <a:r>
              <a:rPr lang="en-US" altLang="en-US" sz="2400">
                <a:latin typeface="Times New Roman" pitchFamily="18" charset="0"/>
              </a:rPr>
              <a:t>      For each possible value of D {</a:t>
            </a:r>
          </a:p>
          <a:p>
            <a:r>
              <a:rPr lang="en-US" altLang="en-US" sz="2400">
                <a:latin typeface="Times New Roman" pitchFamily="18" charset="0"/>
              </a:rPr>
              <a:t>            - compute gradient magnitude GMAG</a:t>
            </a:r>
          </a:p>
          <a:p>
            <a:r>
              <a:rPr lang="en-US" altLang="en-US" sz="2400">
                <a:latin typeface="Times New Roman" pitchFamily="18" charset="0"/>
              </a:rPr>
              <a:t>            - if GMAG &gt; gradient_threshold {</a:t>
            </a:r>
          </a:p>
          <a:p>
            <a:r>
              <a:rPr lang="en-US" altLang="en-US" sz="2400">
                <a:latin typeface="Times New Roman" pitchFamily="18" charset="0"/>
              </a:rPr>
              <a:t>                . Compute THETA(R,C,D)</a:t>
            </a:r>
          </a:p>
          <a:p>
            <a:r>
              <a:rPr lang="en-US" altLang="en-US" sz="2400">
                <a:latin typeface="Times New Roman" pitchFamily="18" charset="0"/>
              </a:rPr>
              <a:t>                . </a:t>
            </a:r>
            <a:r>
              <a:rPr lang="en-US" altLang="en-US" sz="2400">
                <a:solidFill>
                  <a:srgbClr val="FF0000"/>
                </a:solidFill>
                <a:latin typeface="Times New Roman" pitchFamily="18" charset="0"/>
              </a:rPr>
              <a:t>R0 := R - D*sin(THETA)</a:t>
            </a:r>
          </a:p>
          <a:p>
            <a:r>
              <a:rPr lang="en-US" altLang="en-US" sz="2400">
                <a:solidFill>
                  <a:srgbClr val="FF0000"/>
                </a:solidFill>
                <a:latin typeface="Times New Roman" pitchFamily="18" charset="0"/>
              </a:rPr>
              <a:t>                . C0 := C + D*cos(THETA</a:t>
            </a:r>
            <a:r>
              <a:rPr lang="en-US" altLang="en-US" sz="2400">
                <a:latin typeface="Times New Roman" pitchFamily="18" charset="0"/>
              </a:rPr>
              <a:t>)</a:t>
            </a:r>
          </a:p>
          <a:p>
            <a:r>
              <a:rPr lang="en-US" altLang="en-US" sz="2400">
                <a:latin typeface="Times New Roman" pitchFamily="18" charset="0"/>
              </a:rPr>
              <a:t>                . increment A(R0,C0,D)</a:t>
            </a:r>
          </a:p>
          <a:p>
            <a:r>
              <a:rPr lang="en-US" altLang="en-US" sz="2400">
                <a:latin typeface="Times New Roman" pitchFamily="18" charset="0"/>
              </a:rPr>
              <a:t>                . update PTLIST(R0,C0,D)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908" t="27272" r="30910" b="29091"/>
          <a:stretch>
            <a:fillRect/>
          </a:stretch>
        </p:blipFill>
        <p:spPr>
          <a:xfrm>
            <a:off x="1066800" y="304800"/>
            <a:ext cx="7315200" cy="6269038"/>
          </a:xfrm>
          <a:noFill/>
        </p:spPr>
      </p:pic>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A26453A-4FAD-4F5F-9150-12D25075AEF4}" type="slidenum">
              <a:rPr lang="en-US" altLang="en-US" sz="1400" smtClean="0"/>
              <a:pPr eaLnBrk="1" hangingPunct="1">
                <a:spcBef>
                  <a:spcPct val="0"/>
                </a:spcBef>
                <a:buFontTx/>
                <a:buNone/>
              </a:pPr>
              <a:t>52</a:t>
            </a:fld>
            <a:endParaRPr lang="en-US" alt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smtClean="0">
                <a:solidFill>
                  <a:srgbClr val="FF0000"/>
                </a:solidFill>
              </a:rPr>
              <a:t>Finding lung nodules (Kimme &amp; Ballard)</a:t>
            </a:r>
          </a:p>
        </p:txBody>
      </p:sp>
      <p:pic>
        <p:nvPicPr>
          <p:cNvPr id="13315" name="Picture 3" descr="fig4_7_houg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3025" y="1600200"/>
            <a:ext cx="3917950" cy="4525963"/>
          </a:xfrm>
          <a:noFill/>
        </p:spPr>
      </p:pic>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4E7DFD-1EFC-451A-9F5A-DC2C8B3FD70B}" type="slidenum">
              <a:rPr lang="en-US" altLang="en-US" sz="1400" smtClean="0"/>
              <a:pPr eaLnBrk="1" hangingPunct="1">
                <a:spcBef>
                  <a:spcPct val="0"/>
                </a:spcBef>
                <a:buFontTx/>
                <a:buNone/>
              </a:pPr>
              <a:t>53</a:t>
            </a:fld>
            <a:endParaRPr lang="en-US" alt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Edge operators are based on estimating derivatives.</a:t>
            </a:r>
          </a:p>
          <a:p>
            <a:r>
              <a:rPr lang="en-US" dirty="0" smtClean="0"/>
              <a:t>While first derivatives show approximately where the edges are, zero crossings of second derivatives were shown to be better.</a:t>
            </a:r>
          </a:p>
          <a:p>
            <a:r>
              <a:rPr lang="en-US" dirty="0" smtClean="0"/>
              <a:t>Ignoring that entirely, Canny developed his own edge detector that everyone uses now.</a:t>
            </a:r>
          </a:p>
          <a:p>
            <a:r>
              <a:rPr lang="en-US" dirty="0" smtClean="0"/>
              <a:t>After finding good edges, we have to group them into lines, circles, curves, etc. to use further.</a:t>
            </a:r>
          </a:p>
          <a:p>
            <a:r>
              <a:rPr lang="en-US" dirty="0" smtClean="0"/>
              <a:t>The Hough transform for circles works well, but for lines the performance can be poor. The Burns operator or some tracking operators (old ORT </a:t>
            </a:r>
            <a:r>
              <a:rPr lang="en-US" dirty="0" err="1" smtClean="0"/>
              <a:t>pkg</a:t>
            </a:r>
            <a:r>
              <a:rPr lang="en-US" dirty="0" smtClean="0"/>
              <a:t>) work better.</a:t>
            </a:r>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54</a:t>
            </a:fld>
            <a:endParaRPr lang="en-US"/>
          </a:p>
        </p:txBody>
      </p:sp>
    </p:spTree>
    <p:extLst>
      <p:ext uri="{BB962C8B-B14F-4D97-AF65-F5344CB8AC3E}">
        <p14:creationId xmlns:p14="http://schemas.microsoft.com/office/powerpoint/2010/main" val="31850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6</a:t>
            </a:fld>
            <a:endParaRPr lang="en-US"/>
          </a:p>
        </p:txBody>
      </p:sp>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Simple 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7</a:t>
            </a:fld>
            <a:endParaRPr lang="en-US"/>
          </a:p>
        </p:txBody>
      </p:sp>
      <p:sp>
        <p:nvSpPr>
          <p:cNvPr id="4" name="TextBox 3"/>
          <p:cNvSpPr txBox="1"/>
          <p:nvPr/>
        </p:nvSpPr>
        <p:spPr>
          <a:xfrm>
            <a:off x="7007028" y="4615936"/>
            <a:ext cx="1499128" cy="369332"/>
          </a:xfrm>
          <a:prstGeom prst="rect">
            <a:avLst/>
          </a:prstGeom>
          <a:noFill/>
        </p:spPr>
        <p:txBody>
          <a:bodyPr wrap="none" rtlCol="0">
            <a:spAutoFit/>
          </a:bodyPr>
          <a:lstStyle/>
          <a:p>
            <a:r>
              <a:rPr lang="en-US" dirty="0" smtClean="0">
                <a:solidFill>
                  <a:srgbClr val="FF0000"/>
                </a:solidFill>
              </a:rPr>
              <a:t>perpendicular</a:t>
            </a:r>
            <a:endParaRPr lang="en-US" dirty="0">
              <a:solidFill>
                <a:srgbClr val="FF0000"/>
              </a:solidFill>
            </a:endParaRPr>
          </a:p>
        </p:txBody>
      </p:sp>
      <p:sp>
        <p:nvSpPr>
          <p:cNvPr id="5" name="TextBox 4"/>
          <p:cNvSpPr txBox="1"/>
          <p:nvPr/>
        </p:nvSpPr>
        <p:spPr>
          <a:xfrm>
            <a:off x="7007028" y="5571460"/>
            <a:ext cx="1530355" cy="646331"/>
          </a:xfrm>
          <a:prstGeom prst="rect">
            <a:avLst/>
          </a:prstGeom>
          <a:noFill/>
        </p:spPr>
        <p:txBody>
          <a:bodyPr wrap="none" rtlCol="0">
            <a:spAutoFit/>
          </a:bodyPr>
          <a:lstStyle/>
          <a:p>
            <a:r>
              <a:rPr lang="en-US" dirty="0" smtClean="0">
                <a:solidFill>
                  <a:srgbClr val="FF0000"/>
                </a:solidFill>
              </a:rPr>
              <a:t>or various</a:t>
            </a:r>
          </a:p>
          <a:p>
            <a:r>
              <a:rPr lang="en-US" dirty="0" smtClean="0">
                <a:solidFill>
                  <a:srgbClr val="FF0000"/>
                </a:solidFill>
              </a:rPr>
              <a:t>simplifications</a:t>
            </a:r>
            <a:endParaRPr lang="en-US" dirty="0">
              <a:solidFill>
                <a:srgbClr val="FF0000"/>
              </a:solidFill>
            </a:endParaRPr>
          </a:p>
        </p:txBody>
      </p:sp>
      <p:sp>
        <p:nvSpPr>
          <p:cNvPr id="6" name="TextBox 5"/>
          <p:cNvSpPr txBox="1"/>
          <p:nvPr/>
        </p:nvSpPr>
        <p:spPr>
          <a:xfrm>
            <a:off x="4295553" y="2870122"/>
            <a:ext cx="870751" cy="369332"/>
          </a:xfrm>
          <a:prstGeom prst="rect">
            <a:avLst/>
          </a:prstGeom>
          <a:noFill/>
          <a:ln>
            <a:solidFill>
              <a:srgbClr val="FF0000"/>
            </a:solidFill>
          </a:ln>
        </p:spPr>
        <p:txBody>
          <a:bodyPr wrap="none" rtlCol="0">
            <a:spAutoFit/>
          </a:bodyPr>
          <a:lstStyle/>
          <a:p>
            <a:r>
              <a:rPr lang="en-US" dirty="0" smtClean="0">
                <a:solidFill>
                  <a:srgbClr val="FF0000"/>
                </a:solidFill>
              </a:rPr>
              <a:t>0  -1   1</a:t>
            </a:r>
            <a:endParaRPr lang="en-US" dirty="0">
              <a:solidFill>
                <a:srgbClr val="FF0000"/>
              </a:solidFill>
            </a:endParaRPr>
          </a:p>
        </p:txBody>
      </p:sp>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gridCol w="378902"/>
                <a:gridCol w="378902"/>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gridCol w="381000"/>
                <a:gridCol w="381000"/>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
        <p:nvSpPr>
          <p:cNvPr id="3" name="TextBox 2"/>
          <p:cNvSpPr txBox="1"/>
          <p:nvPr/>
        </p:nvSpPr>
        <p:spPr>
          <a:xfrm>
            <a:off x="5432667" y="5050192"/>
            <a:ext cx="3625544" cy="830997"/>
          </a:xfrm>
          <a:prstGeom prst="rect">
            <a:avLst/>
          </a:prstGeom>
          <a:noFill/>
        </p:spPr>
        <p:txBody>
          <a:bodyPr wrap="none" rtlCol="0">
            <a:spAutoFit/>
          </a:bodyPr>
          <a:lstStyle/>
          <a:p>
            <a:r>
              <a:rPr lang="en-US" sz="2400" dirty="0" smtClean="0">
                <a:solidFill>
                  <a:srgbClr val="FF0000"/>
                </a:solidFill>
              </a:rPr>
              <a:t>What’s the C/C++ function?</a:t>
            </a:r>
          </a:p>
          <a:p>
            <a:r>
              <a:rPr lang="en-US" sz="2400" dirty="0" smtClean="0">
                <a:solidFill>
                  <a:srgbClr val="00B050"/>
                </a:solidFill>
              </a:rPr>
              <a:t>Use atan2</a:t>
            </a:r>
            <a:endParaRPr lang="en-US" sz="2400" dirty="0">
              <a:solidFill>
                <a:srgbClr val="00B050"/>
              </a:solidFill>
            </a:endParaRPr>
          </a:p>
        </p:txBody>
      </p:sp>
      <p:sp>
        <p:nvSpPr>
          <p:cNvPr id="5" name="TextBox 4"/>
          <p:cNvSpPr txBox="1"/>
          <p:nvPr/>
        </p:nvSpPr>
        <p:spPr>
          <a:xfrm>
            <a:off x="5518043" y="336329"/>
            <a:ext cx="1727396" cy="369332"/>
          </a:xfrm>
          <a:prstGeom prst="rect">
            <a:avLst/>
          </a:prstGeom>
          <a:noFill/>
        </p:spPr>
        <p:txBody>
          <a:bodyPr wrap="none" rtlCol="0">
            <a:spAutoFit/>
          </a:bodyPr>
          <a:lstStyle/>
          <a:p>
            <a:r>
              <a:rPr lang="en-US" dirty="0" smtClean="0">
                <a:solidFill>
                  <a:srgbClr val="FF0000"/>
                </a:solidFill>
              </a:rPr>
              <a:t>Who was Sobel?</a:t>
            </a:r>
            <a:endParaRPr lang="en-US" dirty="0">
              <a:solidFill>
                <a:srgbClr val="FF0000"/>
              </a:solidFill>
            </a:endParaRPr>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TotalTime>
  <Words>2130</Words>
  <Application>Microsoft Office PowerPoint</Application>
  <PresentationFormat>On-screen Show (4:3)</PresentationFormat>
  <Paragraphs>450</Paragraphs>
  <Slides>54</Slides>
  <Notes>10</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Using the LoG Function (Laplacian of Gaussian)</vt:lpstr>
      <vt:lpstr>Canny edge detector</vt:lpstr>
      <vt:lpstr>The Canny edge detector</vt:lpstr>
      <vt:lpstr>The Canny edge detector</vt:lpstr>
      <vt:lpstr>The Canny edge detector</vt:lpstr>
      <vt:lpstr>Get Orientation at Each Pixel</vt:lpstr>
      <vt:lpstr>The Canny edge detector</vt:lpstr>
      <vt:lpstr>The Canny edge detector</vt:lpstr>
      <vt:lpstr>Non-maximum suppression</vt:lpstr>
      <vt:lpstr>Compute Gradients (DoG)</vt:lpstr>
      <vt:lpstr>Canny Edges</vt:lpstr>
      <vt:lpstr>Canny on Kidney </vt:lpstr>
      <vt:lpstr>Canny Characteristics</vt:lpstr>
      <vt:lpstr>Effect of  (Gaussian kernel spread/size)</vt:lpstr>
      <vt:lpstr>An edge is not a line...</vt:lpstr>
      <vt:lpstr>Finding lines in an image</vt:lpstr>
      <vt:lpstr>Finding lines in an image</vt:lpstr>
      <vt:lpstr>Hough transform algorithm</vt:lpstr>
      <vt:lpstr>Hough transform algorithm</vt:lpstr>
      <vt:lpstr>Example</vt:lpstr>
      <vt:lpstr>PowerPoint Presentation</vt:lpstr>
      <vt:lpstr>PowerPoint Presentation</vt:lpstr>
      <vt:lpstr>How do you extract the line segments from the accumulators?</vt:lpstr>
      <vt:lpstr>Line segments from Hough Transform</vt:lpstr>
      <vt:lpstr>Extensions</vt:lpstr>
      <vt:lpstr>A Nice Hough Variant The Burns Line Finder</vt:lpstr>
      <vt:lpstr>Example</vt:lpstr>
      <vt:lpstr>Burns Example 1</vt:lpstr>
      <vt:lpstr>Burns Example 2</vt:lpstr>
      <vt:lpstr>Hough Transform for Finding Circles</vt:lpstr>
      <vt:lpstr>Why it works</vt:lpstr>
      <vt:lpstr>Procedure to Accumulate Circles</vt:lpstr>
      <vt:lpstr>PowerPoint Presentation</vt:lpstr>
      <vt:lpstr>Finding lung nodules (Kimme &amp; Ballard)</vt:lpstr>
      <vt:lpstr>Finale</vt:lpstr>
    </vt:vector>
  </TitlesOfParts>
  <Company>University of Illinois Computer Science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CSE</cp:lastModifiedBy>
  <cp:revision>40</cp:revision>
  <dcterms:created xsi:type="dcterms:W3CDTF">2013-04-09T04:21:21Z</dcterms:created>
  <dcterms:modified xsi:type="dcterms:W3CDTF">2017-03-30T17:42:48Z</dcterms:modified>
</cp:coreProperties>
</file>