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notesMasterIdLst>
    <p:notesMasterId r:id="rId46"/>
  </p:notesMasterIdLst>
  <p:sldIdLst>
    <p:sldId id="256" r:id="rId6"/>
    <p:sldId id="290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95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91" r:id="rId37"/>
    <p:sldId id="292" r:id="rId38"/>
    <p:sldId id="293" r:id="rId39"/>
    <p:sldId id="286" r:id="rId40"/>
    <p:sldId id="287" r:id="rId41"/>
    <p:sldId id="288" r:id="rId42"/>
    <p:sldId id="289" r:id="rId43"/>
    <p:sldId id="294" r:id="rId44"/>
    <p:sldId id="296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882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image" Target="../media/image6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194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195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196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197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61EE53B1-B6E5-4D2C-B8B2-5309B39F17B7}" type="slidenum">
              <a:rPr lang="en-US" sz="1400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8345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97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49815CF2-FDAF-4AD0-8696-85856DACFC2F}" type="slidenum">
              <a:rPr lang="en-US" sz="1100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5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CB1F1E35-1AC0-4F80-9343-E55F6F7CA4BC}" type="slidenum">
              <a:rPr lang="en-US" sz="1200" strike="noStrike">
                <a:latin typeface="Times New Roman"/>
              </a:rPr>
              <a:t>20</a:t>
            </a:fld>
            <a:endParaRPr/>
          </a:p>
        </p:txBody>
      </p:sp>
      <p:sp>
        <p:nvSpPr>
          <p:cNvPr id="713" name="PlaceHolder 2"/>
          <p:cNvSpPr>
            <a:spLocks noGrp="1"/>
          </p:cNvSpPr>
          <p:nvPr>
            <p:ph type="body"/>
          </p:nvPr>
        </p:nvSpPr>
        <p:spPr>
          <a:xfrm>
            <a:off x="889920" y="4323960"/>
            <a:ext cx="5047920" cy="4170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B919C4F4-B76B-4582-B2CC-0462F1186CED}" type="slidenum">
              <a:rPr lang="en-US" sz="1200" strike="noStrike">
                <a:latin typeface="Times New Roman"/>
              </a:rPr>
              <a:t>21</a:t>
            </a:fld>
            <a:endParaRPr/>
          </a:p>
        </p:txBody>
      </p:sp>
      <p:sp>
        <p:nvSpPr>
          <p:cNvPr id="715" name="PlaceHolder 2"/>
          <p:cNvSpPr>
            <a:spLocks noGrp="1"/>
          </p:cNvSpPr>
          <p:nvPr>
            <p:ph type="body"/>
          </p:nvPr>
        </p:nvSpPr>
        <p:spPr>
          <a:xfrm>
            <a:off x="889920" y="4323960"/>
            <a:ext cx="5047920" cy="4170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Laplacian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61EE53B1-B6E5-4D2C-B8B2-5309B39F17B7}" type="slidenum">
              <a:rPr lang="en-US" sz="1400" smtClean="0">
                <a:latin typeface="Times New Roman"/>
              </a:r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217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17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0129F3D-8867-4983-AADA-9BFFC46A74F8}" type="slidenum">
              <a:rPr lang="en-US" sz="1200" strike="noStrike">
                <a:solidFill>
                  <a:srgbClr val="000000"/>
                </a:solidFill>
                <a:latin typeface="Times New Roman"/>
              </a:rPr>
              <a:t>30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B7F77482-3EC4-45A2-968F-F284EC8E7993}" type="slidenum">
              <a:rPr lang="en-US" altLang="zh-CN" smtClean="0"/>
              <a:pPr eaLnBrk="1" hangingPunct="1">
                <a:spcBef>
                  <a:spcPct val="0"/>
                </a:spcBef>
              </a:pPr>
              <a:t>32</a:t>
            </a:fld>
            <a:endParaRPr lang="en-US" altLang="zh-CN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78020A0E-3FF6-4A46-8FFC-23A4C4C86322}" type="slidenum">
              <a:rPr lang="en-US" altLang="zh-CN" smtClean="0"/>
              <a:pPr eaLnBrk="1" hangingPunct="1">
                <a:spcBef>
                  <a:spcPct val="0"/>
                </a:spcBef>
              </a:pPr>
              <a:t>33</a:t>
            </a:fld>
            <a:endParaRPr lang="en-US" altLang="zh-CN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6667ABB4-48F9-43BB-ACAE-5AB934E24F8E}" type="slidenum">
              <a:rPr lang="en-US" altLang="zh-CN" smtClean="0"/>
              <a:pPr eaLnBrk="1" hangingPunct="1">
                <a:spcBef>
                  <a:spcPct val="0"/>
                </a:spcBef>
              </a:pPr>
              <a:t>34</a:t>
            </a:fld>
            <a:endParaRPr lang="en-US" altLang="zh-CN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mtClean="0"/>
              <a:t>We could not evaluate the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FEA11BDB-0838-4A53-8BEA-BFA0E67499C9}" type="slidenum">
              <a:rPr lang="en-US" sz="1200" strike="noStrike">
                <a:solidFill>
                  <a:srgbClr val="000000"/>
                </a:solidFill>
                <a:latin typeface="Times New Roman"/>
              </a:rPr>
              <a:t>37</a:t>
            </a:fld>
            <a:endParaRPr/>
          </a:p>
        </p:txBody>
      </p:sp>
      <p:sp>
        <p:nvSpPr>
          <p:cNvPr id="719" name="PlaceHolder 2"/>
          <p:cNvSpPr>
            <a:spLocks noGrp="1"/>
          </p:cNvSpPr>
          <p:nvPr>
            <p:ph type="body"/>
          </p:nvPr>
        </p:nvSpPr>
        <p:spPr>
          <a:xfrm>
            <a:off x="890640" y="4324320"/>
            <a:ext cx="5047920" cy="4169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r>
              <a:rPr lang="en-US" sz="2000" strike="noStrike">
                <a:latin typeface="Arial"/>
              </a:rPr>
              <a:t>Your eyes don’t see everything at once, but they jump around.  You see only about 2 degrees with high resolution</a:t>
            </a:r>
            <a:endParaRPr/>
          </a:p>
        </p:txBody>
      </p:sp>
      <p:sp>
        <p:nvSpPr>
          <p:cNvPr id="699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5C65B2D-BE5C-4822-A965-F68F61F75C56}" type="slidenum">
              <a:rPr lang="en-US" sz="1200" strike="noStrike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CD4E39B2-A885-43A7-80F5-ADE6A02CB408}" type="slidenum">
              <a:rPr lang="en-US" sz="1200" strike="noStrike">
                <a:latin typeface="Times New Roman"/>
              </a:rPr>
              <a:t>9</a:t>
            </a:fld>
            <a:endParaRPr/>
          </a:p>
        </p:txBody>
      </p:sp>
      <p:sp>
        <p:nvSpPr>
          <p:cNvPr id="701" name="PlaceHolder 2"/>
          <p:cNvSpPr>
            <a:spLocks noGrp="1"/>
          </p:cNvSpPr>
          <p:nvPr>
            <p:ph type="body"/>
          </p:nvPr>
        </p:nvSpPr>
        <p:spPr>
          <a:xfrm>
            <a:off x="889920" y="4323960"/>
            <a:ext cx="5047920" cy="4170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a. moving around causes no difference, b. moving up and down no difference, but left and right yes, c. moving in two directions causes difference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61EE53B1-B6E5-4D2C-B8B2-5309B39F17B7}" type="slidenum">
              <a:rPr lang="en-US" sz="1400" smtClean="0">
                <a:latin typeface="Times New Roman"/>
              </a:r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50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5C9DEE25-21A9-4258-BE5B-1169B13B1039}" type="slidenum">
              <a:rPr lang="en-US" sz="1200" strike="noStrike">
                <a:solidFill>
                  <a:srgbClr val="000000"/>
                </a:solidFill>
                <a:latin typeface="Times New Roman"/>
              </a:rPr>
              <a:t>13</a:t>
            </a:fld>
            <a:endParaRPr/>
          </a:p>
        </p:txBody>
      </p:sp>
      <p:sp>
        <p:nvSpPr>
          <p:cNvPr id="703" name="PlaceHolder 2"/>
          <p:cNvSpPr>
            <a:spLocks noGrp="1"/>
          </p:cNvSpPr>
          <p:nvPr>
            <p:ph type="body"/>
          </p:nvPr>
        </p:nvSpPr>
        <p:spPr>
          <a:xfrm>
            <a:off x="890640" y="4324320"/>
            <a:ext cx="5047920" cy="4169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FFF75C95-2A8B-4D94-86CF-C1E599051024}" type="slidenum">
              <a:rPr lang="en-US" sz="1200" strike="noStrike">
                <a:latin typeface="Times New Roman"/>
              </a:rPr>
              <a:t>16</a:t>
            </a:fld>
            <a:endParaRPr/>
          </a:p>
        </p:txBody>
      </p:sp>
      <p:sp>
        <p:nvSpPr>
          <p:cNvPr id="705" name="PlaceHolder 2"/>
          <p:cNvSpPr>
            <a:spLocks noGrp="1"/>
          </p:cNvSpPr>
          <p:nvPr>
            <p:ph type="body"/>
          </p:nvPr>
        </p:nvSpPr>
        <p:spPr>
          <a:xfrm>
            <a:off x="913680" y="4343760"/>
            <a:ext cx="5029920" cy="41133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B6B2BF1-17F4-4336-8FE9-3E8BF3A54588}" type="slidenum">
              <a:rPr lang="en-US" sz="1200" strike="noStrike">
                <a:latin typeface="Times New Roman"/>
              </a:rPr>
              <a:t>17</a:t>
            </a:fld>
            <a:endParaRPr/>
          </a:p>
        </p:txBody>
      </p:sp>
      <p:sp>
        <p:nvSpPr>
          <p:cNvPr id="707" name="PlaceHolder 2"/>
          <p:cNvSpPr>
            <a:spLocks noGrp="1"/>
          </p:cNvSpPr>
          <p:nvPr>
            <p:ph type="body"/>
          </p:nvPr>
        </p:nvSpPr>
        <p:spPr>
          <a:xfrm>
            <a:off x="889920" y="4323960"/>
            <a:ext cx="5047920" cy="4170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97C4F2D-4735-4873-9A9E-527EFC6285CF}" type="slidenum">
              <a:rPr lang="en-US" sz="1200" strike="noStrike">
                <a:latin typeface="Times New Roman"/>
              </a:rPr>
              <a:t>18</a:t>
            </a:fld>
            <a:endParaRPr/>
          </a:p>
        </p:txBody>
      </p:sp>
      <p:sp>
        <p:nvSpPr>
          <p:cNvPr id="709" name="PlaceHolder 2"/>
          <p:cNvSpPr>
            <a:spLocks noGrp="1"/>
          </p:cNvSpPr>
          <p:nvPr>
            <p:ph type="body"/>
          </p:nvPr>
        </p:nvSpPr>
        <p:spPr>
          <a:xfrm>
            <a:off x="889920" y="4323960"/>
            <a:ext cx="5047920" cy="417096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Shown</a:t>
            </a:r>
            <a:r>
              <a:rPr lang="en-US" baseline="0" dirty="0" smtClean="0"/>
              <a:t> as a heat map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39571CDB-8DC3-423B-B4DE-1572C2C9A5D2}" type="slidenum">
              <a:rPr lang="en-US" sz="1200" strike="noStrike">
                <a:latin typeface="Times New Roman"/>
              </a:rPr>
              <a:t>19</a:t>
            </a:fld>
            <a:endParaRPr/>
          </a:p>
        </p:txBody>
      </p:sp>
      <p:sp>
        <p:nvSpPr>
          <p:cNvPr id="711" name="PlaceHolder 2"/>
          <p:cNvSpPr>
            <a:spLocks noGrp="1"/>
          </p:cNvSpPr>
          <p:nvPr>
            <p:ph type="body"/>
          </p:nvPr>
        </p:nvSpPr>
        <p:spPr>
          <a:xfrm>
            <a:off x="889920" y="4323960"/>
            <a:ext cx="5047920" cy="4170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85800" y="366084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6848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8580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8" name="Picture 37"/>
          <p:cNvPicPr/>
          <p:nvPr/>
        </p:nvPicPr>
        <p:blipFill>
          <a:blip r:embed="rId2"/>
          <a:stretch/>
        </p:blipFill>
        <p:spPr>
          <a:xfrm>
            <a:off x="1276920" y="914400"/>
            <a:ext cx="6589080" cy="5257440"/>
          </a:xfrm>
          <a:prstGeom prst="rect">
            <a:avLst/>
          </a:prstGeom>
          <a:ln>
            <a:noFill/>
          </a:ln>
        </p:spPr>
      </p:pic>
      <p:pic>
        <p:nvPicPr>
          <p:cNvPr id="39" name="Picture 38"/>
          <p:cNvPicPr/>
          <p:nvPr/>
        </p:nvPicPr>
        <p:blipFill>
          <a:blip r:embed="rId2"/>
          <a:stretch/>
        </p:blipFill>
        <p:spPr>
          <a:xfrm>
            <a:off x="1276920" y="914400"/>
            <a:ext cx="6589080" cy="5257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685800" y="76320"/>
            <a:ext cx="7772040" cy="3884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8580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6848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85800" y="366084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85800" y="366084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66848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68580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4" name="Picture 73"/>
          <p:cNvPicPr/>
          <p:nvPr/>
        </p:nvPicPr>
        <p:blipFill>
          <a:blip r:embed="rId2"/>
          <a:stretch/>
        </p:blipFill>
        <p:spPr>
          <a:xfrm>
            <a:off x="1276920" y="914400"/>
            <a:ext cx="6589080" cy="5257440"/>
          </a:xfrm>
          <a:prstGeom prst="rect">
            <a:avLst/>
          </a:prstGeom>
          <a:ln>
            <a:noFill/>
          </a:ln>
        </p:spPr>
      </p:pic>
      <p:pic>
        <p:nvPicPr>
          <p:cNvPr id="75" name="Picture 74"/>
          <p:cNvPicPr/>
          <p:nvPr/>
        </p:nvPicPr>
        <p:blipFill>
          <a:blip r:embed="rId2"/>
          <a:stretch/>
        </p:blipFill>
        <p:spPr>
          <a:xfrm>
            <a:off x="1276920" y="914400"/>
            <a:ext cx="6589080" cy="5257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subTitle"/>
          </p:nvPr>
        </p:nvSpPr>
        <p:spPr>
          <a:xfrm>
            <a:off x="685800" y="76320"/>
            <a:ext cx="7772040" cy="3884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8580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66848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685800" y="366084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85800" y="366084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466848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0" name="PlaceHolder 5"/>
          <p:cNvSpPr>
            <a:spLocks noGrp="1"/>
          </p:cNvSpPr>
          <p:nvPr>
            <p:ph type="body"/>
          </p:nvPr>
        </p:nvSpPr>
        <p:spPr>
          <a:xfrm>
            <a:off x="68580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14" name="Picture 113"/>
          <p:cNvPicPr/>
          <p:nvPr/>
        </p:nvPicPr>
        <p:blipFill>
          <a:blip r:embed="rId2"/>
          <a:stretch/>
        </p:blipFill>
        <p:spPr>
          <a:xfrm>
            <a:off x="1276920" y="914400"/>
            <a:ext cx="6589080" cy="5257440"/>
          </a:xfrm>
          <a:prstGeom prst="rect">
            <a:avLst/>
          </a:prstGeom>
          <a:ln>
            <a:noFill/>
          </a:ln>
        </p:spPr>
      </p:pic>
      <p:pic>
        <p:nvPicPr>
          <p:cNvPr id="115" name="Picture 114"/>
          <p:cNvPicPr/>
          <p:nvPr/>
        </p:nvPicPr>
        <p:blipFill>
          <a:blip r:embed="rId2"/>
          <a:stretch/>
        </p:blipFill>
        <p:spPr>
          <a:xfrm>
            <a:off x="1276920" y="914400"/>
            <a:ext cx="6589080" cy="5257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3" name="PlaceHolder 2"/>
          <p:cNvSpPr>
            <a:spLocks noGrp="1"/>
          </p:cNvSpPr>
          <p:nvPr>
            <p:ph type="subTitle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subTitle"/>
          </p:nvPr>
        </p:nvSpPr>
        <p:spPr>
          <a:xfrm>
            <a:off x="685800" y="76320"/>
            <a:ext cx="7772040" cy="3884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68580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466848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685800" y="366084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685800" y="366084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66848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68580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54" name="Picture 153"/>
          <p:cNvPicPr/>
          <p:nvPr/>
        </p:nvPicPr>
        <p:blipFill>
          <a:blip r:embed="rId2"/>
          <a:stretch/>
        </p:blipFill>
        <p:spPr>
          <a:xfrm>
            <a:off x="1276920" y="914400"/>
            <a:ext cx="6589080" cy="5257440"/>
          </a:xfrm>
          <a:prstGeom prst="rect">
            <a:avLst/>
          </a:prstGeom>
          <a:ln>
            <a:noFill/>
          </a:ln>
        </p:spPr>
      </p:pic>
      <p:pic>
        <p:nvPicPr>
          <p:cNvPr id="155" name="Picture 154"/>
          <p:cNvPicPr/>
          <p:nvPr/>
        </p:nvPicPr>
        <p:blipFill>
          <a:blip r:embed="rId2"/>
          <a:stretch/>
        </p:blipFill>
        <p:spPr>
          <a:xfrm>
            <a:off x="1276920" y="914400"/>
            <a:ext cx="6589080" cy="5257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subTitle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subTitle"/>
          </p:nvPr>
        </p:nvSpPr>
        <p:spPr>
          <a:xfrm>
            <a:off x="685800" y="76320"/>
            <a:ext cx="7772040" cy="3884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68580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466848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685800" y="366084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685800" y="366084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466848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7" name="PlaceHolder 5"/>
          <p:cNvSpPr>
            <a:spLocks noGrp="1"/>
          </p:cNvSpPr>
          <p:nvPr>
            <p:ph type="body"/>
          </p:nvPr>
        </p:nvSpPr>
        <p:spPr>
          <a:xfrm>
            <a:off x="68580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85800" y="76320"/>
            <a:ext cx="7772040" cy="3884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91" name="Picture 190"/>
          <p:cNvPicPr/>
          <p:nvPr/>
        </p:nvPicPr>
        <p:blipFill>
          <a:blip r:embed="rId2"/>
          <a:stretch/>
        </p:blipFill>
        <p:spPr>
          <a:xfrm>
            <a:off x="1276920" y="914400"/>
            <a:ext cx="6589080" cy="5257440"/>
          </a:xfrm>
          <a:prstGeom prst="rect">
            <a:avLst/>
          </a:prstGeom>
          <a:ln>
            <a:noFill/>
          </a:ln>
        </p:spPr>
      </p:pic>
      <p:pic>
        <p:nvPicPr>
          <p:cNvPr id="192" name="Picture 191"/>
          <p:cNvPicPr/>
          <p:nvPr/>
        </p:nvPicPr>
        <p:blipFill>
          <a:blip r:embed="rId2"/>
          <a:stretch/>
        </p:blipFill>
        <p:spPr>
          <a:xfrm>
            <a:off x="1276920" y="914400"/>
            <a:ext cx="6589080" cy="5257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B08E0-B629-4AC1-B104-D52F067E23F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19233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8580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6848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85800" y="366084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4FC3D-84CD-4283-A43E-5B5432EE9E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80880" y="1414080"/>
            <a:ext cx="8380080" cy="7498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00" strike="noStrike">
                <a:solidFill>
                  <a:srgbClr val="000000"/>
                </a:solidFill>
                <a:latin typeface="Kalinga"/>
              </a:rPr>
              <a:t>Click to edit Master title style</a:t>
            </a:r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380880" y="2599920"/>
            <a:ext cx="8380080" cy="207612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Blip>
                <a:blip r:embed="rId14"/>
              </a:buBlip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Blip>
                <a:blip r:embed="rId15"/>
              </a:buBlip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Blip>
                <a:blip r:embed="rId15"/>
              </a:buBlip>
            </a:pPr>
            <a:r>
              <a:rPr lang="en-US" sz="2400" strike="noStrike">
                <a:solidFill>
                  <a:srgbClr val="000000"/>
                </a:solidFill>
                <a:latin typeface="Calibri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Blip>
                <a:blip r:embed="rId15"/>
              </a:buBlip>
            </a:pPr>
            <a:r>
              <a:rPr lang="en-US" sz="2000" strike="noStrike">
                <a:solidFill>
                  <a:srgbClr val="000000"/>
                </a:solidFill>
                <a:latin typeface="Calibri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Blip>
                <a:blip r:embed="rId15"/>
              </a:buBlip>
            </a:pPr>
            <a:r>
              <a:rPr lang="en-US" sz="2000" strike="noStrike">
                <a:solidFill>
                  <a:srgbClr val="000000"/>
                </a:solidFill>
                <a:latin typeface="Calibri"/>
              </a:rPr>
              <a:t>Fifth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Line 1"/>
          <p:cNvSpPr/>
          <p:nvPr/>
        </p:nvSpPr>
        <p:spPr>
          <a:xfrm>
            <a:off x="685800" y="838080"/>
            <a:ext cx="7772400" cy="0"/>
          </a:xfrm>
          <a:prstGeom prst="line">
            <a:avLst/>
          </a:prstGeom>
          <a:ln w="38160">
            <a:solidFill>
              <a:schemeClr val="tx1"/>
            </a:solidFill>
            <a:round/>
          </a:ln>
        </p:spPr>
      </p:sp>
      <p:sp>
        <p:nvSpPr>
          <p:cNvPr id="77" name="PlaceHolder 2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Click to edit Master title style</a:t>
            </a:r>
            <a:endParaRPr/>
          </a:p>
        </p:txBody>
      </p:sp>
      <p:sp>
        <p:nvSpPr>
          <p:cNvPr id="78" name="PlaceHolder 3"/>
          <p:cNvSpPr>
            <a:spLocks noGrp="1"/>
          </p:cNvSpPr>
          <p:nvPr>
            <p:ph type="dt"/>
          </p:nvPr>
        </p:nvSpPr>
        <p:spPr>
          <a:xfrm>
            <a:off x="685800" y="6248520"/>
            <a:ext cx="190476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9" name="PlaceHolder 4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0" name="PlaceHolder 5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100000"/>
              </a:lnSpc>
            </a:pPr>
            <a:fld id="{66D1EB81-DB0E-4E4F-BCB9-E1EF02717D7A}" type="slidenum">
              <a:rPr lang="en-US" sz="1400" strike="noStrike">
                <a:solidFill>
                  <a:srgbClr val="000000"/>
                </a:solidFill>
                <a:latin typeface="Arial"/>
              </a:rPr>
              <a:t>‹#›</a:t>
            </a:fld>
            <a:endParaRPr/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6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4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 dt="0"/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Line 1"/>
          <p:cNvSpPr/>
          <p:nvPr/>
        </p:nvSpPr>
        <p:spPr>
          <a:xfrm>
            <a:off x="685800" y="838080"/>
            <a:ext cx="7772400" cy="0"/>
          </a:xfrm>
          <a:prstGeom prst="line">
            <a:avLst/>
          </a:prstGeom>
          <a:ln w="38160">
            <a:solidFill>
              <a:schemeClr val="tx1"/>
            </a:solidFill>
            <a:round/>
          </a:ln>
        </p:spPr>
      </p:sp>
      <p:sp>
        <p:nvSpPr>
          <p:cNvPr id="117" name="PlaceHolder 2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Click to edit Master title style</a:t>
            </a:r>
            <a:endParaRPr/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"/>
            </a:pPr>
            <a:r>
              <a:rPr lang="en-US" sz="2000" strike="noStrike">
                <a:solidFill>
                  <a:srgbClr val="000000"/>
                </a:solidFill>
                <a:latin typeface="Arial"/>
                <a:ea typeface="ＭＳ Ｐゴシック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StarSymbol"/>
              <a:buChar char="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StarSymbol"/>
              <a:buChar char="»"/>
            </a:pPr>
            <a:r>
              <a:rPr lang="en-US" sz="1600" strike="noStrike">
                <a:solidFill>
                  <a:srgbClr val="000000"/>
                </a:solidFill>
                <a:latin typeface="Arial"/>
                <a:ea typeface="ＭＳ Ｐゴシック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StarSymbol"/>
              <a:buChar char="»"/>
            </a:pPr>
            <a:r>
              <a:rPr lang="en-US" sz="1400" strike="noStrike">
                <a:solidFill>
                  <a:srgbClr val="000000"/>
                </a:solidFill>
                <a:latin typeface="Arial"/>
                <a:ea typeface="ＭＳ Ｐゴシック"/>
              </a:rPr>
              <a:t>Fifth level</a:t>
            </a:r>
            <a:endParaRPr/>
          </a:p>
        </p:txBody>
      </p:sp>
      <p:sp>
        <p:nvSpPr>
          <p:cNvPr id="119" name="PlaceHolder 4"/>
          <p:cNvSpPr>
            <a:spLocks noGrp="1"/>
          </p:cNvSpPr>
          <p:nvPr>
            <p:ph type="dt"/>
          </p:nvPr>
        </p:nvSpPr>
        <p:spPr>
          <a:xfrm>
            <a:off x="685800" y="6248520"/>
            <a:ext cx="190476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0" name="PlaceHolder 5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1" name="PlaceHolder 6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100000"/>
              </a:lnSpc>
            </a:pPr>
            <a:fld id="{641C3954-4D60-4C16-97B9-191957707E2F}" type="slidenum">
              <a:rPr lang="en-US" sz="1400" strike="noStrike">
                <a:solidFill>
                  <a:srgbClr val="000000"/>
                </a:solidFill>
                <a:latin typeface="Arial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 dt="0"/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Line 1"/>
          <p:cNvSpPr/>
          <p:nvPr/>
        </p:nvSpPr>
        <p:spPr>
          <a:xfrm>
            <a:off x="685800" y="838080"/>
            <a:ext cx="7772400" cy="0"/>
          </a:xfrm>
          <a:prstGeom prst="line">
            <a:avLst/>
          </a:prstGeom>
          <a:ln w="38160">
            <a:solidFill>
              <a:schemeClr val="tx1"/>
            </a:solidFill>
            <a:round/>
          </a:ln>
        </p:spPr>
      </p:sp>
      <p:sp>
        <p:nvSpPr>
          <p:cNvPr id="157" name="PlaceHolder 2"/>
          <p:cNvSpPr>
            <a:spLocks noGrp="1"/>
          </p:cNvSpPr>
          <p:nvPr>
            <p:ph type="title"/>
          </p:nvPr>
        </p:nvSpPr>
        <p:spPr>
          <a:xfrm>
            <a:off x="380880" y="1414080"/>
            <a:ext cx="8380080" cy="7498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00" strike="noStrike">
                <a:solidFill>
                  <a:srgbClr val="000000"/>
                </a:solidFill>
                <a:latin typeface="Kalinga"/>
              </a:rPr>
              <a:t>Click to edit Master title style</a:t>
            </a:r>
            <a:endParaRPr/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380880" y="2599920"/>
            <a:ext cx="8380080" cy="207612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Blip>
                <a:blip r:embed="rId15"/>
              </a:buBlip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Blip>
                <a:blip r:embed="rId16"/>
              </a:buBlip>
            </a:pPr>
            <a:r>
              <a:rPr lang="en-US" sz="2000" strike="noStrike">
                <a:solidFill>
                  <a:srgbClr val="000000"/>
                </a:solidFill>
                <a:latin typeface="Arial"/>
                <a:ea typeface="ＭＳ Ｐゴシック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Blip>
                <a:blip r:embed="rId16"/>
              </a:buBlip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Blip>
                <a:blip r:embed="rId16"/>
              </a:buBlip>
            </a:pPr>
            <a:r>
              <a:rPr lang="en-US" sz="1600" strike="noStrike">
                <a:solidFill>
                  <a:srgbClr val="000000"/>
                </a:solidFill>
                <a:latin typeface="Arial"/>
                <a:ea typeface="ＭＳ Ｐゴシック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Blip>
                <a:blip r:embed="rId16"/>
              </a:buBlip>
            </a:pPr>
            <a:r>
              <a:rPr lang="en-US" sz="1400" strike="noStrike">
                <a:solidFill>
                  <a:srgbClr val="000000"/>
                </a:solidFill>
                <a:latin typeface="Arial"/>
                <a:ea typeface="ＭＳ Ｐゴシック"/>
              </a:rPr>
              <a:t>Fifth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hf hdr="0" ftr="0" dt="0"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png"/><Relationship Id="rId7" Type="http://schemas.openxmlformats.org/officeDocument/2006/relationships/image" Target="../media/image20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8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8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9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jpe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5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8.wmf"/><Relationship Id="rId5" Type="http://schemas.openxmlformats.org/officeDocument/2006/relationships/image" Target="../media/image66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69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7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75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strike="noStrike" dirty="0">
                <a:solidFill>
                  <a:srgbClr val="000000"/>
                </a:solidFill>
                <a:latin typeface="Kalinga"/>
              </a:rPr>
              <a:t>Interest </a:t>
            </a:r>
            <a:r>
              <a:rPr lang="en-US" sz="4400" strike="noStrike" dirty="0" smtClean="0">
                <a:solidFill>
                  <a:srgbClr val="000000"/>
                </a:solidFill>
                <a:latin typeface="Kalinga"/>
              </a:rPr>
              <a:t>Points</a:t>
            </a:r>
            <a:endParaRPr dirty="0"/>
          </a:p>
        </p:txBody>
      </p:sp>
      <p:sp>
        <p:nvSpPr>
          <p:cNvPr id="199" name="TextShape 2"/>
          <p:cNvSpPr txBox="1"/>
          <p:nvPr/>
        </p:nvSpPr>
        <p:spPr>
          <a:xfrm>
            <a:off x="1371600" y="4114800"/>
            <a:ext cx="6400440" cy="2590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en-US" dirty="0" smtClean="0"/>
              <a:t>EE/CSE 576</a:t>
            </a:r>
            <a:endParaRPr lang="en-US" dirty="0" smtClean="0"/>
          </a:p>
          <a:p>
            <a:pPr algn="ctr">
              <a:lnSpc>
                <a:spcPct val="100000"/>
              </a:lnSpc>
            </a:pPr>
            <a:r>
              <a:rPr lang="en-US" dirty="0" smtClean="0"/>
              <a:t>Linda Shapiro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extShape 1"/>
          <p:cNvSpPr txBox="1"/>
          <p:nvPr/>
        </p:nvSpPr>
        <p:spPr>
          <a:xfrm>
            <a:off x="685800" y="7632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Let’s look at the </a:t>
            </a:r>
            <a:r>
              <a:rPr lang="en-US" sz="3400" strike="noStrike" dirty="0">
                <a:solidFill>
                  <a:srgbClr val="FF0000"/>
                </a:solidFill>
                <a:latin typeface="Arial"/>
                <a:ea typeface="ＭＳ Ｐゴシック"/>
              </a:rPr>
              <a:t>gradient</a:t>
            </a:r>
            <a:r>
              <a:rPr lang="en-US" sz="3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 distributions</a:t>
            </a:r>
            <a:endParaRPr dirty="0"/>
          </a:p>
        </p:txBody>
      </p:sp>
      <p:sp>
        <p:nvSpPr>
          <p:cNvPr id="249" name="CustomShape 2"/>
          <p:cNvSpPr/>
          <p:nvPr/>
        </p:nvSpPr>
        <p:spPr>
          <a:xfrm>
            <a:off x="533520" y="1219320"/>
            <a:ext cx="2361960" cy="2209320"/>
          </a:xfrm>
          <a:prstGeom prst="rect">
            <a:avLst/>
          </a:prstGeom>
          <a:solidFill>
            <a:srgbClr val="C0C0C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0" name="CustomShape 3"/>
          <p:cNvSpPr/>
          <p:nvPr/>
        </p:nvSpPr>
        <p:spPr>
          <a:xfrm>
            <a:off x="3429000" y="1219320"/>
            <a:ext cx="2361960" cy="2209320"/>
          </a:xfrm>
          <a:prstGeom prst="rect">
            <a:avLst/>
          </a:prstGeom>
          <a:solidFill>
            <a:srgbClr val="C0C0C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1" name="CustomShape 4"/>
          <p:cNvSpPr/>
          <p:nvPr/>
        </p:nvSpPr>
        <p:spPr>
          <a:xfrm>
            <a:off x="3886200" y="1600200"/>
            <a:ext cx="1599840" cy="1447560"/>
          </a:xfrm>
          <a:custGeom>
            <a:avLst/>
            <a:gdLst/>
            <a:ahLst/>
            <a:cxnLst/>
            <a:rect l="0" t="0" r="r" b="b"/>
            <a:pathLst>
              <a:path w="1009" h="913">
                <a:moveTo>
                  <a:pt x="0" y="912"/>
                </a:moveTo>
                <a:lnTo>
                  <a:pt x="0" y="0"/>
                </a:lnTo>
                <a:lnTo>
                  <a:pt x="1008" y="528"/>
                </a:lnTo>
              </a:path>
            </a:pathLst>
          </a:custGeom>
          <a:noFill/>
          <a:ln w="414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2" name="CustomShape 5"/>
          <p:cNvSpPr/>
          <p:nvPr/>
        </p:nvSpPr>
        <p:spPr>
          <a:xfrm>
            <a:off x="6248520" y="1219320"/>
            <a:ext cx="2361960" cy="2209320"/>
          </a:xfrm>
          <a:prstGeom prst="rect">
            <a:avLst/>
          </a:prstGeom>
          <a:solidFill>
            <a:srgbClr val="C0C0C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3" name="Line 6"/>
          <p:cNvSpPr/>
          <p:nvPr/>
        </p:nvSpPr>
        <p:spPr>
          <a:xfrm>
            <a:off x="1742040" y="3846240"/>
            <a:ext cx="0" cy="190476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254" name="Line 7"/>
          <p:cNvSpPr/>
          <p:nvPr/>
        </p:nvSpPr>
        <p:spPr>
          <a:xfrm>
            <a:off x="798120" y="4798440"/>
            <a:ext cx="1943280" cy="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255" name="CustomShape 8"/>
          <p:cNvSpPr/>
          <p:nvPr/>
        </p:nvSpPr>
        <p:spPr>
          <a:xfrm>
            <a:off x="1683000" y="47109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6" name="CustomShape 9"/>
          <p:cNvSpPr/>
          <p:nvPr/>
        </p:nvSpPr>
        <p:spPr>
          <a:xfrm>
            <a:off x="1747080" y="46972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7" name="CustomShape 10"/>
          <p:cNvSpPr/>
          <p:nvPr/>
        </p:nvSpPr>
        <p:spPr>
          <a:xfrm>
            <a:off x="1799280" y="4853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CustomShape 11"/>
          <p:cNvSpPr/>
          <p:nvPr/>
        </p:nvSpPr>
        <p:spPr>
          <a:xfrm>
            <a:off x="1828800" y="47242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CustomShape 12"/>
          <p:cNvSpPr/>
          <p:nvPr/>
        </p:nvSpPr>
        <p:spPr>
          <a:xfrm>
            <a:off x="1704600" y="47646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CustomShape 13"/>
          <p:cNvSpPr/>
          <p:nvPr/>
        </p:nvSpPr>
        <p:spPr>
          <a:xfrm>
            <a:off x="1631160" y="49489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1" name="CustomShape 14"/>
          <p:cNvSpPr/>
          <p:nvPr/>
        </p:nvSpPr>
        <p:spPr>
          <a:xfrm>
            <a:off x="1636920" y="45810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2" name="CustomShape 15"/>
          <p:cNvSpPr/>
          <p:nvPr/>
        </p:nvSpPr>
        <p:spPr>
          <a:xfrm>
            <a:off x="1654920" y="4682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3" name="CustomShape 16"/>
          <p:cNvSpPr/>
          <p:nvPr/>
        </p:nvSpPr>
        <p:spPr>
          <a:xfrm>
            <a:off x="1771560" y="47916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4" name="CustomShape 17"/>
          <p:cNvSpPr/>
          <p:nvPr/>
        </p:nvSpPr>
        <p:spPr>
          <a:xfrm>
            <a:off x="1774800" y="46339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5" name="CustomShape 18"/>
          <p:cNvSpPr/>
          <p:nvPr/>
        </p:nvSpPr>
        <p:spPr>
          <a:xfrm>
            <a:off x="1642320" y="47516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6" name="CustomShape 19"/>
          <p:cNvSpPr/>
          <p:nvPr/>
        </p:nvSpPr>
        <p:spPr>
          <a:xfrm>
            <a:off x="1726200" y="48088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7" name="CustomShape 20"/>
          <p:cNvSpPr/>
          <p:nvPr/>
        </p:nvSpPr>
        <p:spPr>
          <a:xfrm>
            <a:off x="1676880" y="48484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8" name="CustomShape 21"/>
          <p:cNvSpPr/>
          <p:nvPr/>
        </p:nvSpPr>
        <p:spPr>
          <a:xfrm>
            <a:off x="1571760" y="46904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9" name="CustomShape 22"/>
          <p:cNvSpPr/>
          <p:nvPr/>
        </p:nvSpPr>
        <p:spPr>
          <a:xfrm>
            <a:off x="1625040" y="47988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0" name="CustomShape 23"/>
          <p:cNvSpPr/>
          <p:nvPr/>
        </p:nvSpPr>
        <p:spPr>
          <a:xfrm>
            <a:off x="1771200" y="47653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1" name="Line 24"/>
          <p:cNvSpPr/>
          <p:nvPr/>
        </p:nvSpPr>
        <p:spPr>
          <a:xfrm>
            <a:off x="4600800" y="3846240"/>
            <a:ext cx="0" cy="190476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272" name="Line 25"/>
          <p:cNvSpPr/>
          <p:nvPr/>
        </p:nvSpPr>
        <p:spPr>
          <a:xfrm>
            <a:off x="3656880" y="4798440"/>
            <a:ext cx="1943280" cy="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273" name="CustomShape 26"/>
          <p:cNvSpPr/>
          <p:nvPr/>
        </p:nvSpPr>
        <p:spPr>
          <a:xfrm>
            <a:off x="3990240" y="47174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4" name="CustomShape 27"/>
          <p:cNvSpPr/>
          <p:nvPr/>
        </p:nvSpPr>
        <p:spPr>
          <a:xfrm>
            <a:off x="4520160" y="48409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5" name="CustomShape 28"/>
          <p:cNvSpPr/>
          <p:nvPr/>
        </p:nvSpPr>
        <p:spPr>
          <a:xfrm>
            <a:off x="4631400" y="48682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6" name="CustomShape 29"/>
          <p:cNvSpPr/>
          <p:nvPr/>
        </p:nvSpPr>
        <p:spPr>
          <a:xfrm>
            <a:off x="4520160" y="47944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7" name="CustomShape 30"/>
          <p:cNvSpPr/>
          <p:nvPr/>
        </p:nvSpPr>
        <p:spPr>
          <a:xfrm>
            <a:off x="4350960" y="4826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8" name="CustomShape 31"/>
          <p:cNvSpPr/>
          <p:nvPr/>
        </p:nvSpPr>
        <p:spPr>
          <a:xfrm>
            <a:off x="4489920" y="49489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9" name="CustomShape 32"/>
          <p:cNvSpPr/>
          <p:nvPr/>
        </p:nvSpPr>
        <p:spPr>
          <a:xfrm>
            <a:off x="3886200" y="47055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0" name="CustomShape 33"/>
          <p:cNvSpPr/>
          <p:nvPr/>
        </p:nvSpPr>
        <p:spPr>
          <a:xfrm>
            <a:off x="4619160" y="47516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1" name="CustomShape 34"/>
          <p:cNvSpPr/>
          <p:nvPr/>
        </p:nvSpPr>
        <p:spPr>
          <a:xfrm>
            <a:off x="4635360" y="46764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2" name="CustomShape 35"/>
          <p:cNvSpPr/>
          <p:nvPr/>
        </p:nvSpPr>
        <p:spPr>
          <a:xfrm>
            <a:off x="4489920" y="4727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3" name="CustomShape 36"/>
          <p:cNvSpPr/>
          <p:nvPr/>
        </p:nvSpPr>
        <p:spPr>
          <a:xfrm>
            <a:off x="3990240" y="48200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4" name="CustomShape 37"/>
          <p:cNvSpPr/>
          <p:nvPr/>
        </p:nvSpPr>
        <p:spPr>
          <a:xfrm>
            <a:off x="4563720" y="47566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5" name="CustomShape 38"/>
          <p:cNvSpPr/>
          <p:nvPr/>
        </p:nvSpPr>
        <p:spPr>
          <a:xfrm>
            <a:off x="4217040" y="47304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6" name="CustomShape 39"/>
          <p:cNvSpPr/>
          <p:nvPr/>
        </p:nvSpPr>
        <p:spPr>
          <a:xfrm>
            <a:off x="4071240" y="47044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7" name="CustomShape 40"/>
          <p:cNvSpPr/>
          <p:nvPr/>
        </p:nvSpPr>
        <p:spPr>
          <a:xfrm>
            <a:off x="4576320" y="47109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8" name="CustomShape 41"/>
          <p:cNvSpPr/>
          <p:nvPr/>
        </p:nvSpPr>
        <p:spPr>
          <a:xfrm>
            <a:off x="3879000" y="48430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9" name="CustomShape 42"/>
          <p:cNvSpPr/>
          <p:nvPr/>
        </p:nvSpPr>
        <p:spPr>
          <a:xfrm>
            <a:off x="3865320" y="1587600"/>
            <a:ext cx="1906920" cy="1822680"/>
          </a:xfrm>
          <a:custGeom>
            <a:avLst/>
            <a:gdLst/>
            <a:ahLst/>
            <a:cxnLst/>
            <a:rect l="0" t="0" r="r" b="b"/>
            <a:pathLst>
              <a:path w="1907338" h="1823192">
                <a:moveTo>
                  <a:pt x="0" y="1823191"/>
                </a:moveTo>
                <a:cubicBezTo>
                  <a:pt x="1870" y="1215461"/>
                  <a:pt x="3739" y="607730"/>
                  <a:pt x="5609" y="0"/>
                </a:cubicBezTo>
                <a:lnTo>
                  <a:pt x="1907337" y="959279"/>
                </a:lnTo>
                <a:lnTo>
                  <a:pt x="1907337" y="1817581"/>
                </a:lnTo>
                <a:lnTo>
                  <a:pt x="0" y="1823191"/>
                </a:lnTo>
              </a:path>
            </a:pathLst>
          </a:custGeom>
          <a:solidFill>
            <a:schemeClr val="tx1"/>
          </a:solidFill>
          <a:ln w="381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0" name="CustomShape 43"/>
          <p:cNvSpPr/>
          <p:nvPr/>
        </p:nvSpPr>
        <p:spPr>
          <a:xfrm>
            <a:off x="3613320" y="2170080"/>
            <a:ext cx="485280" cy="46944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1" name="CustomShape 44"/>
          <p:cNvSpPr/>
          <p:nvPr/>
        </p:nvSpPr>
        <p:spPr>
          <a:xfrm>
            <a:off x="6677640" y="1587600"/>
            <a:ext cx="1906920" cy="1822680"/>
          </a:xfrm>
          <a:custGeom>
            <a:avLst/>
            <a:gdLst/>
            <a:ahLst/>
            <a:cxnLst/>
            <a:rect l="0" t="0" r="r" b="b"/>
            <a:pathLst>
              <a:path w="1907338" h="1823192">
                <a:moveTo>
                  <a:pt x="0" y="1823191"/>
                </a:moveTo>
                <a:cubicBezTo>
                  <a:pt x="1870" y="1215461"/>
                  <a:pt x="3739" y="607730"/>
                  <a:pt x="5609" y="0"/>
                </a:cubicBezTo>
                <a:lnTo>
                  <a:pt x="1907337" y="959279"/>
                </a:lnTo>
                <a:lnTo>
                  <a:pt x="1907337" y="1817581"/>
                </a:lnTo>
                <a:lnTo>
                  <a:pt x="0" y="1823191"/>
                </a:lnTo>
              </a:path>
            </a:pathLst>
          </a:custGeom>
          <a:solidFill>
            <a:schemeClr val="tx1"/>
          </a:solidFill>
          <a:ln w="381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2" name="CustomShape 45"/>
          <p:cNvSpPr/>
          <p:nvPr/>
        </p:nvSpPr>
        <p:spPr>
          <a:xfrm>
            <a:off x="6440760" y="1357560"/>
            <a:ext cx="485280" cy="46944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3" name="CustomShape 46"/>
          <p:cNvSpPr/>
          <p:nvPr/>
        </p:nvSpPr>
        <p:spPr>
          <a:xfrm>
            <a:off x="965880" y="1586160"/>
            <a:ext cx="1906920" cy="1822680"/>
          </a:xfrm>
          <a:custGeom>
            <a:avLst/>
            <a:gdLst/>
            <a:ahLst/>
            <a:cxnLst/>
            <a:rect l="0" t="0" r="r" b="b"/>
            <a:pathLst>
              <a:path w="1907338" h="1823192">
                <a:moveTo>
                  <a:pt x="0" y="1823191"/>
                </a:moveTo>
                <a:cubicBezTo>
                  <a:pt x="1870" y="1215461"/>
                  <a:pt x="3739" y="607730"/>
                  <a:pt x="5609" y="0"/>
                </a:cubicBezTo>
                <a:lnTo>
                  <a:pt x="1907337" y="959279"/>
                </a:lnTo>
                <a:lnTo>
                  <a:pt x="1907337" y="1817581"/>
                </a:lnTo>
                <a:lnTo>
                  <a:pt x="0" y="1823191"/>
                </a:lnTo>
              </a:path>
            </a:pathLst>
          </a:custGeom>
          <a:solidFill>
            <a:schemeClr val="tx1"/>
          </a:solidFill>
          <a:ln w="381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4" name="CustomShape 47"/>
          <p:cNvSpPr/>
          <p:nvPr/>
        </p:nvSpPr>
        <p:spPr>
          <a:xfrm>
            <a:off x="1495440" y="2502000"/>
            <a:ext cx="485280" cy="46944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5" name="Line 48"/>
          <p:cNvSpPr/>
          <p:nvPr/>
        </p:nvSpPr>
        <p:spPr>
          <a:xfrm>
            <a:off x="7496640" y="3846240"/>
            <a:ext cx="0" cy="190476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296" name="Line 49"/>
          <p:cNvSpPr/>
          <p:nvPr/>
        </p:nvSpPr>
        <p:spPr>
          <a:xfrm>
            <a:off x="6553080" y="4798440"/>
            <a:ext cx="1942920" cy="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297" name="CustomShape 50"/>
          <p:cNvSpPr/>
          <p:nvPr/>
        </p:nvSpPr>
        <p:spPr>
          <a:xfrm>
            <a:off x="7527600" y="47671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8" name="CustomShape 51"/>
          <p:cNvSpPr/>
          <p:nvPr/>
        </p:nvSpPr>
        <p:spPr>
          <a:xfrm>
            <a:off x="7224840" y="53434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9" name="CustomShape 52"/>
          <p:cNvSpPr/>
          <p:nvPr/>
        </p:nvSpPr>
        <p:spPr>
          <a:xfrm>
            <a:off x="7258680" y="52387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0" name="CustomShape 53"/>
          <p:cNvSpPr/>
          <p:nvPr/>
        </p:nvSpPr>
        <p:spPr>
          <a:xfrm>
            <a:off x="7437960" y="48495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1" name="CustomShape 54"/>
          <p:cNvSpPr/>
          <p:nvPr/>
        </p:nvSpPr>
        <p:spPr>
          <a:xfrm>
            <a:off x="7160760" y="4826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2" name="CustomShape 55"/>
          <p:cNvSpPr/>
          <p:nvPr/>
        </p:nvSpPr>
        <p:spPr>
          <a:xfrm>
            <a:off x="7354800" y="48362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3" name="CustomShape 56"/>
          <p:cNvSpPr/>
          <p:nvPr/>
        </p:nvSpPr>
        <p:spPr>
          <a:xfrm>
            <a:off x="7429680" y="46890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4" name="CustomShape 57"/>
          <p:cNvSpPr/>
          <p:nvPr/>
        </p:nvSpPr>
        <p:spPr>
          <a:xfrm>
            <a:off x="7354800" y="47199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5" name="CustomShape 58"/>
          <p:cNvSpPr/>
          <p:nvPr/>
        </p:nvSpPr>
        <p:spPr>
          <a:xfrm>
            <a:off x="7410240" y="50036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6" name="CustomShape 59"/>
          <p:cNvSpPr/>
          <p:nvPr/>
        </p:nvSpPr>
        <p:spPr>
          <a:xfrm>
            <a:off x="7497000" y="47167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7" name="CustomShape 60"/>
          <p:cNvSpPr/>
          <p:nvPr/>
        </p:nvSpPr>
        <p:spPr>
          <a:xfrm>
            <a:off x="6858720" y="48200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8" name="CustomShape 61"/>
          <p:cNvSpPr/>
          <p:nvPr/>
        </p:nvSpPr>
        <p:spPr>
          <a:xfrm>
            <a:off x="7133040" y="54864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9" name="CustomShape 62"/>
          <p:cNvSpPr/>
          <p:nvPr/>
        </p:nvSpPr>
        <p:spPr>
          <a:xfrm>
            <a:off x="7469280" y="47527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0" name="CustomShape 63"/>
          <p:cNvSpPr/>
          <p:nvPr/>
        </p:nvSpPr>
        <p:spPr>
          <a:xfrm>
            <a:off x="7089120" y="53708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1" name="CustomShape 64"/>
          <p:cNvSpPr/>
          <p:nvPr/>
        </p:nvSpPr>
        <p:spPr>
          <a:xfrm>
            <a:off x="7527600" y="48528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2" name="CustomShape 65"/>
          <p:cNvSpPr/>
          <p:nvPr/>
        </p:nvSpPr>
        <p:spPr>
          <a:xfrm>
            <a:off x="7058160" y="47264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3" name="CustomShape 66"/>
          <p:cNvSpPr/>
          <p:nvPr/>
        </p:nvSpPr>
        <p:spPr>
          <a:xfrm>
            <a:off x="6800760" y="47257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4" name="CustomShape 67"/>
          <p:cNvSpPr/>
          <p:nvPr/>
        </p:nvSpPr>
        <p:spPr>
          <a:xfrm>
            <a:off x="6926400" y="48222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CustomShape 1"/>
          <p:cNvSpPr/>
          <p:nvPr/>
        </p:nvSpPr>
        <p:spPr>
          <a:xfrm>
            <a:off x="533520" y="249840"/>
            <a:ext cx="83055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strike="noStrike" dirty="0" smtClean="0">
                <a:solidFill>
                  <a:srgbClr val="000000"/>
                </a:solidFill>
                <a:latin typeface="Kalinga"/>
              </a:rPr>
              <a:t>Principal  </a:t>
            </a:r>
            <a:r>
              <a:rPr lang="en-US" sz="3600" strike="noStrike" dirty="0">
                <a:solidFill>
                  <a:srgbClr val="000000"/>
                </a:solidFill>
                <a:latin typeface="Kalinga"/>
              </a:rPr>
              <a:t>Component  Analysis</a:t>
            </a:r>
            <a:endParaRPr dirty="0"/>
          </a:p>
        </p:txBody>
      </p:sp>
      <p:sp>
        <p:nvSpPr>
          <p:cNvPr id="316" name="CustomShape 2"/>
          <p:cNvSpPr/>
          <p:nvPr/>
        </p:nvSpPr>
        <p:spPr>
          <a:xfrm>
            <a:off x="533520" y="1219320"/>
            <a:ext cx="373356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Arial"/>
              </a:rPr>
              <a:t>Principal component is the direction of highest variance.</a:t>
            </a:r>
            <a:endParaRPr/>
          </a:p>
        </p:txBody>
      </p:sp>
      <p:sp>
        <p:nvSpPr>
          <p:cNvPr id="317" name="CustomShape 3"/>
          <p:cNvSpPr/>
          <p:nvPr/>
        </p:nvSpPr>
        <p:spPr>
          <a:xfrm>
            <a:off x="4709520" y="1211760"/>
            <a:ext cx="4038120" cy="158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Arial"/>
              </a:rPr>
              <a:t>How to compute PCA components: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US" sz="1400" strike="noStrike">
                <a:solidFill>
                  <a:srgbClr val="000000"/>
                </a:solidFill>
                <a:latin typeface="Arial"/>
              </a:rPr>
              <a:t>Subtract off the mean for each data point.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US" sz="1400" strike="noStrike">
                <a:solidFill>
                  <a:srgbClr val="000000"/>
                </a:solidFill>
                <a:latin typeface="Arial"/>
              </a:rPr>
              <a:t>Compute the covariance matrix.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US" sz="1400" strike="noStrike">
                <a:solidFill>
                  <a:srgbClr val="000000"/>
                </a:solidFill>
                <a:latin typeface="Arial"/>
              </a:rPr>
              <a:t>Compute eigenvectors and eigenvalues.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US" sz="1400" strike="noStrike">
                <a:solidFill>
                  <a:srgbClr val="000000"/>
                </a:solidFill>
                <a:latin typeface="Arial"/>
              </a:rPr>
              <a:t>The components are the eigenvectors ranked by the eigenvalues.</a:t>
            </a:r>
            <a:endParaRPr/>
          </a:p>
        </p:txBody>
      </p:sp>
      <p:sp>
        <p:nvSpPr>
          <p:cNvPr id="318" name="CustomShape 4"/>
          <p:cNvSpPr/>
          <p:nvPr/>
        </p:nvSpPr>
        <p:spPr>
          <a:xfrm>
            <a:off x="533520" y="1905120"/>
            <a:ext cx="3733560" cy="72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Arial"/>
              </a:rPr>
              <a:t>Next, highest component is the direction with highest variance </a:t>
            </a:r>
            <a:r>
              <a:rPr lang="en-US" sz="1400" i="1" strike="noStrike">
                <a:solidFill>
                  <a:srgbClr val="000000"/>
                </a:solidFill>
                <a:latin typeface="Arial"/>
              </a:rPr>
              <a:t>orthogonal</a:t>
            </a:r>
            <a:r>
              <a:rPr lang="en-US" sz="1400" strike="noStrike">
                <a:solidFill>
                  <a:srgbClr val="000000"/>
                </a:solidFill>
                <a:latin typeface="Arial"/>
              </a:rPr>
              <a:t> to the previous components.</a:t>
            </a:r>
            <a:endParaRPr/>
          </a:p>
        </p:txBody>
      </p:sp>
      <p:sp>
        <p:nvSpPr>
          <p:cNvPr id="319" name="Line 5"/>
          <p:cNvSpPr/>
          <p:nvPr/>
        </p:nvSpPr>
        <p:spPr>
          <a:xfrm>
            <a:off x="1742040" y="3846240"/>
            <a:ext cx="0" cy="190476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320" name="Line 6"/>
          <p:cNvSpPr/>
          <p:nvPr/>
        </p:nvSpPr>
        <p:spPr>
          <a:xfrm>
            <a:off x="798120" y="4798440"/>
            <a:ext cx="1943280" cy="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321" name="CustomShape 7"/>
          <p:cNvSpPr/>
          <p:nvPr/>
        </p:nvSpPr>
        <p:spPr>
          <a:xfrm>
            <a:off x="1683000" y="47109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2" name="CustomShape 8"/>
          <p:cNvSpPr/>
          <p:nvPr/>
        </p:nvSpPr>
        <p:spPr>
          <a:xfrm>
            <a:off x="1747080" y="46972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3" name="CustomShape 9"/>
          <p:cNvSpPr/>
          <p:nvPr/>
        </p:nvSpPr>
        <p:spPr>
          <a:xfrm>
            <a:off x="1799280" y="4853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4" name="CustomShape 10"/>
          <p:cNvSpPr/>
          <p:nvPr/>
        </p:nvSpPr>
        <p:spPr>
          <a:xfrm>
            <a:off x="1828800" y="47242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5" name="CustomShape 11"/>
          <p:cNvSpPr/>
          <p:nvPr/>
        </p:nvSpPr>
        <p:spPr>
          <a:xfrm>
            <a:off x="1704600" y="47646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6" name="CustomShape 12"/>
          <p:cNvSpPr/>
          <p:nvPr/>
        </p:nvSpPr>
        <p:spPr>
          <a:xfrm>
            <a:off x="1631160" y="49489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7" name="CustomShape 13"/>
          <p:cNvSpPr/>
          <p:nvPr/>
        </p:nvSpPr>
        <p:spPr>
          <a:xfrm>
            <a:off x="1636920" y="45810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8" name="CustomShape 14"/>
          <p:cNvSpPr/>
          <p:nvPr/>
        </p:nvSpPr>
        <p:spPr>
          <a:xfrm>
            <a:off x="1654920" y="4682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9" name="CustomShape 15"/>
          <p:cNvSpPr/>
          <p:nvPr/>
        </p:nvSpPr>
        <p:spPr>
          <a:xfrm>
            <a:off x="1771560" y="47916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0" name="CustomShape 16"/>
          <p:cNvSpPr/>
          <p:nvPr/>
        </p:nvSpPr>
        <p:spPr>
          <a:xfrm>
            <a:off x="1774800" y="46339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1" name="CustomShape 17"/>
          <p:cNvSpPr/>
          <p:nvPr/>
        </p:nvSpPr>
        <p:spPr>
          <a:xfrm>
            <a:off x="1642320" y="47516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2" name="CustomShape 18"/>
          <p:cNvSpPr/>
          <p:nvPr/>
        </p:nvSpPr>
        <p:spPr>
          <a:xfrm>
            <a:off x="1726200" y="48088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3" name="CustomShape 19"/>
          <p:cNvSpPr/>
          <p:nvPr/>
        </p:nvSpPr>
        <p:spPr>
          <a:xfrm>
            <a:off x="1676880" y="48484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4" name="CustomShape 20"/>
          <p:cNvSpPr/>
          <p:nvPr/>
        </p:nvSpPr>
        <p:spPr>
          <a:xfrm>
            <a:off x="1571760" y="46904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5" name="CustomShape 21"/>
          <p:cNvSpPr/>
          <p:nvPr/>
        </p:nvSpPr>
        <p:spPr>
          <a:xfrm>
            <a:off x="1625040" y="47988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6" name="CustomShape 22"/>
          <p:cNvSpPr/>
          <p:nvPr/>
        </p:nvSpPr>
        <p:spPr>
          <a:xfrm>
            <a:off x="1771200" y="47653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7" name="Line 23"/>
          <p:cNvSpPr/>
          <p:nvPr/>
        </p:nvSpPr>
        <p:spPr>
          <a:xfrm>
            <a:off x="4600800" y="3846240"/>
            <a:ext cx="0" cy="190476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338" name="Line 24"/>
          <p:cNvSpPr/>
          <p:nvPr/>
        </p:nvSpPr>
        <p:spPr>
          <a:xfrm>
            <a:off x="3656880" y="4798440"/>
            <a:ext cx="1943280" cy="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339" name="CustomShape 25"/>
          <p:cNvSpPr/>
          <p:nvPr/>
        </p:nvSpPr>
        <p:spPr>
          <a:xfrm>
            <a:off x="3990240" y="47174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0" name="CustomShape 26"/>
          <p:cNvSpPr/>
          <p:nvPr/>
        </p:nvSpPr>
        <p:spPr>
          <a:xfrm>
            <a:off x="4520160" y="48409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1" name="CustomShape 27"/>
          <p:cNvSpPr/>
          <p:nvPr/>
        </p:nvSpPr>
        <p:spPr>
          <a:xfrm>
            <a:off x="4631400" y="48682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2" name="CustomShape 28"/>
          <p:cNvSpPr/>
          <p:nvPr/>
        </p:nvSpPr>
        <p:spPr>
          <a:xfrm>
            <a:off x="4520160" y="47944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3" name="CustomShape 29"/>
          <p:cNvSpPr/>
          <p:nvPr/>
        </p:nvSpPr>
        <p:spPr>
          <a:xfrm>
            <a:off x="4350960" y="4826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4" name="CustomShape 30"/>
          <p:cNvSpPr/>
          <p:nvPr/>
        </p:nvSpPr>
        <p:spPr>
          <a:xfrm>
            <a:off x="4489920" y="49489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5" name="CustomShape 31"/>
          <p:cNvSpPr/>
          <p:nvPr/>
        </p:nvSpPr>
        <p:spPr>
          <a:xfrm>
            <a:off x="3886200" y="47055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6" name="CustomShape 32"/>
          <p:cNvSpPr/>
          <p:nvPr/>
        </p:nvSpPr>
        <p:spPr>
          <a:xfrm>
            <a:off x="4619160" y="47516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7" name="CustomShape 33"/>
          <p:cNvSpPr/>
          <p:nvPr/>
        </p:nvSpPr>
        <p:spPr>
          <a:xfrm>
            <a:off x="4635360" y="46764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8" name="CustomShape 34"/>
          <p:cNvSpPr/>
          <p:nvPr/>
        </p:nvSpPr>
        <p:spPr>
          <a:xfrm>
            <a:off x="4489920" y="4727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9" name="CustomShape 35"/>
          <p:cNvSpPr/>
          <p:nvPr/>
        </p:nvSpPr>
        <p:spPr>
          <a:xfrm>
            <a:off x="3990240" y="48200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0" name="CustomShape 36"/>
          <p:cNvSpPr/>
          <p:nvPr/>
        </p:nvSpPr>
        <p:spPr>
          <a:xfrm>
            <a:off x="4563720" y="47566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1" name="CustomShape 37"/>
          <p:cNvSpPr/>
          <p:nvPr/>
        </p:nvSpPr>
        <p:spPr>
          <a:xfrm>
            <a:off x="4217040" y="47304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2" name="CustomShape 38"/>
          <p:cNvSpPr/>
          <p:nvPr/>
        </p:nvSpPr>
        <p:spPr>
          <a:xfrm>
            <a:off x="4071240" y="47044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3" name="CustomShape 39"/>
          <p:cNvSpPr/>
          <p:nvPr/>
        </p:nvSpPr>
        <p:spPr>
          <a:xfrm>
            <a:off x="4576320" y="47109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4" name="CustomShape 40"/>
          <p:cNvSpPr/>
          <p:nvPr/>
        </p:nvSpPr>
        <p:spPr>
          <a:xfrm>
            <a:off x="3879000" y="48430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5" name="Line 41"/>
          <p:cNvSpPr/>
          <p:nvPr/>
        </p:nvSpPr>
        <p:spPr>
          <a:xfrm>
            <a:off x="7496640" y="3846240"/>
            <a:ext cx="0" cy="190476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356" name="Line 42"/>
          <p:cNvSpPr/>
          <p:nvPr/>
        </p:nvSpPr>
        <p:spPr>
          <a:xfrm>
            <a:off x="6553080" y="4798440"/>
            <a:ext cx="1942920" cy="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357" name="CustomShape 43"/>
          <p:cNvSpPr/>
          <p:nvPr/>
        </p:nvSpPr>
        <p:spPr>
          <a:xfrm>
            <a:off x="7527600" y="47671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8" name="CustomShape 44"/>
          <p:cNvSpPr/>
          <p:nvPr/>
        </p:nvSpPr>
        <p:spPr>
          <a:xfrm>
            <a:off x="7224840" y="53434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9" name="CustomShape 45"/>
          <p:cNvSpPr/>
          <p:nvPr/>
        </p:nvSpPr>
        <p:spPr>
          <a:xfrm>
            <a:off x="7258680" y="52387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0" name="CustomShape 46"/>
          <p:cNvSpPr/>
          <p:nvPr/>
        </p:nvSpPr>
        <p:spPr>
          <a:xfrm>
            <a:off x="7437960" y="48495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1" name="CustomShape 47"/>
          <p:cNvSpPr/>
          <p:nvPr/>
        </p:nvSpPr>
        <p:spPr>
          <a:xfrm>
            <a:off x="7160760" y="4826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2" name="CustomShape 48"/>
          <p:cNvSpPr/>
          <p:nvPr/>
        </p:nvSpPr>
        <p:spPr>
          <a:xfrm>
            <a:off x="7354800" y="48362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3" name="CustomShape 49"/>
          <p:cNvSpPr/>
          <p:nvPr/>
        </p:nvSpPr>
        <p:spPr>
          <a:xfrm>
            <a:off x="7429680" y="46890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4" name="CustomShape 50"/>
          <p:cNvSpPr/>
          <p:nvPr/>
        </p:nvSpPr>
        <p:spPr>
          <a:xfrm>
            <a:off x="7354800" y="47199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5" name="CustomShape 51"/>
          <p:cNvSpPr/>
          <p:nvPr/>
        </p:nvSpPr>
        <p:spPr>
          <a:xfrm>
            <a:off x="7410240" y="50036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6" name="CustomShape 52"/>
          <p:cNvSpPr/>
          <p:nvPr/>
        </p:nvSpPr>
        <p:spPr>
          <a:xfrm>
            <a:off x="7497000" y="47167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7" name="CustomShape 53"/>
          <p:cNvSpPr/>
          <p:nvPr/>
        </p:nvSpPr>
        <p:spPr>
          <a:xfrm>
            <a:off x="6858720" y="48200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8" name="CustomShape 54"/>
          <p:cNvSpPr/>
          <p:nvPr/>
        </p:nvSpPr>
        <p:spPr>
          <a:xfrm>
            <a:off x="7133040" y="54864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9" name="CustomShape 55"/>
          <p:cNvSpPr/>
          <p:nvPr/>
        </p:nvSpPr>
        <p:spPr>
          <a:xfrm>
            <a:off x="7469280" y="47527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0" name="CustomShape 56"/>
          <p:cNvSpPr/>
          <p:nvPr/>
        </p:nvSpPr>
        <p:spPr>
          <a:xfrm>
            <a:off x="7089120" y="53708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1" name="CustomShape 57"/>
          <p:cNvSpPr/>
          <p:nvPr/>
        </p:nvSpPr>
        <p:spPr>
          <a:xfrm>
            <a:off x="7527600" y="48528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2" name="CustomShape 58"/>
          <p:cNvSpPr/>
          <p:nvPr/>
        </p:nvSpPr>
        <p:spPr>
          <a:xfrm>
            <a:off x="7058160" y="47264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3" name="CustomShape 59"/>
          <p:cNvSpPr/>
          <p:nvPr/>
        </p:nvSpPr>
        <p:spPr>
          <a:xfrm>
            <a:off x="6800760" y="47257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4" name="CustomShape 60"/>
          <p:cNvSpPr/>
          <p:nvPr/>
        </p:nvSpPr>
        <p:spPr>
          <a:xfrm>
            <a:off x="6926400" y="48222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5" name="CustomShape 61"/>
          <p:cNvSpPr/>
          <p:nvPr/>
        </p:nvSpPr>
        <p:spPr>
          <a:xfrm flipH="1" flipV="1">
            <a:off x="3809160" y="4806000"/>
            <a:ext cx="808920" cy="7920"/>
          </a:xfrm>
          <a:prstGeom prst="straightConnector1">
            <a:avLst/>
          </a:prstGeom>
          <a:solidFill>
            <a:schemeClr val="accent1"/>
          </a:solidFill>
          <a:ln w="38160">
            <a:solidFill>
              <a:srgbClr val="00B05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6" name="CustomShape 62"/>
          <p:cNvSpPr/>
          <p:nvPr/>
        </p:nvSpPr>
        <p:spPr>
          <a:xfrm flipH="1">
            <a:off x="6886440" y="4800960"/>
            <a:ext cx="598320" cy="380520"/>
          </a:xfrm>
          <a:prstGeom prst="straightConnector1">
            <a:avLst/>
          </a:prstGeom>
          <a:solidFill>
            <a:schemeClr val="accent1"/>
          </a:solidFill>
          <a:ln w="38160">
            <a:solidFill>
              <a:srgbClr val="00B05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7" name="CustomShape 63"/>
          <p:cNvSpPr/>
          <p:nvPr/>
        </p:nvSpPr>
        <p:spPr>
          <a:xfrm flipH="1" flipV="1">
            <a:off x="1571040" y="4634640"/>
            <a:ext cx="162360" cy="181080"/>
          </a:xfrm>
          <a:prstGeom prst="straightConnector1">
            <a:avLst/>
          </a:prstGeom>
          <a:solidFill>
            <a:schemeClr val="accent1"/>
          </a:solidFill>
          <a:ln w="38160">
            <a:solidFill>
              <a:srgbClr val="00B05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8" name="CustomShape 64"/>
          <p:cNvSpPr/>
          <p:nvPr/>
        </p:nvSpPr>
        <p:spPr>
          <a:xfrm flipV="1">
            <a:off x="4600800" y="4608360"/>
            <a:ext cx="2880" cy="208080"/>
          </a:xfrm>
          <a:prstGeom prst="straightConnector1">
            <a:avLst/>
          </a:prstGeom>
          <a:solidFill>
            <a:schemeClr val="accent1"/>
          </a:solidFill>
          <a:ln w="38160">
            <a:solidFill>
              <a:srgbClr val="00B05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9" name="CustomShape 65"/>
          <p:cNvSpPr/>
          <p:nvPr/>
        </p:nvSpPr>
        <p:spPr>
          <a:xfrm flipV="1">
            <a:off x="1747080" y="4660200"/>
            <a:ext cx="136800" cy="164520"/>
          </a:xfrm>
          <a:prstGeom prst="straightConnector1">
            <a:avLst/>
          </a:prstGeom>
          <a:solidFill>
            <a:schemeClr val="accent1"/>
          </a:solidFill>
          <a:ln w="38160">
            <a:solidFill>
              <a:srgbClr val="00B05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0" name="CustomShape 66"/>
          <p:cNvSpPr/>
          <p:nvPr/>
        </p:nvSpPr>
        <p:spPr>
          <a:xfrm flipH="1" flipV="1">
            <a:off x="7116120" y="4343400"/>
            <a:ext cx="364680" cy="475920"/>
          </a:xfrm>
          <a:prstGeom prst="straightConnector1">
            <a:avLst/>
          </a:prstGeom>
          <a:solidFill>
            <a:schemeClr val="accent1"/>
          </a:solidFill>
          <a:ln w="38160">
            <a:solidFill>
              <a:srgbClr val="00B05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81" name="Picture 2"/>
          <p:cNvPicPr/>
          <p:nvPr/>
        </p:nvPicPr>
        <p:blipFill>
          <a:blip r:embed="rId2"/>
          <a:stretch/>
        </p:blipFill>
        <p:spPr>
          <a:xfrm>
            <a:off x="5741280" y="2920320"/>
            <a:ext cx="1535760" cy="375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TextShape 1"/>
          <p:cNvSpPr txBox="1"/>
          <p:nvPr/>
        </p:nvSpPr>
        <p:spPr>
          <a:xfrm>
            <a:off x="685800" y="7632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Corners have …</a:t>
            </a:r>
            <a:endParaRPr/>
          </a:p>
        </p:txBody>
      </p:sp>
      <p:sp>
        <p:nvSpPr>
          <p:cNvPr id="383" name="CustomShape 2"/>
          <p:cNvSpPr/>
          <p:nvPr/>
        </p:nvSpPr>
        <p:spPr>
          <a:xfrm>
            <a:off x="533520" y="1219320"/>
            <a:ext cx="2361960" cy="2209320"/>
          </a:xfrm>
          <a:prstGeom prst="rect">
            <a:avLst/>
          </a:prstGeom>
          <a:solidFill>
            <a:srgbClr val="C0C0C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4" name="CustomShape 3"/>
          <p:cNvSpPr/>
          <p:nvPr/>
        </p:nvSpPr>
        <p:spPr>
          <a:xfrm>
            <a:off x="3429000" y="1219320"/>
            <a:ext cx="2361960" cy="2209320"/>
          </a:xfrm>
          <a:prstGeom prst="rect">
            <a:avLst/>
          </a:prstGeom>
          <a:solidFill>
            <a:srgbClr val="C0C0C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5" name="CustomShape 4"/>
          <p:cNvSpPr/>
          <p:nvPr/>
        </p:nvSpPr>
        <p:spPr>
          <a:xfrm>
            <a:off x="3886200" y="1600200"/>
            <a:ext cx="1599840" cy="1447560"/>
          </a:xfrm>
          <a:custGeom>
            <a:avLst/>
            <a:gdLst/>
            <a:ahLst/>
            <a:cxnLst/>
            <a:rect l="0" t="0" r="r" b="b"/>
            <a:pathLst>
              <a:path w="1009" h="913">
                <a:moveTo>
                  <a:pt x="0" y="912"/>
                </a:moveTo>
                <a:lnTo>
                  <a:pt x="0" y="0"/>
                </a:lnTo>
                <a:lnTo>
                  <a:pt x="1008" y="528"/>
                </a:lnTo>
              </a:path>
            </a:pathLst>
          </a:custGeom>
          <a:noFill/>
          <a:ln w="414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6" name="CustomShape 5"/>
          <p:cNvSpPr/>
          <p:nvPr/>
        </p:nvSpPr>
        <p:spPr>
          <a:xfrm>
            <a:off x="6248520" y="1219320"/>
            <a:ext cx="2361960" cy="2209320"/>
          </a:xfrm>
          <a:prstGeom prst="rect">
            <a:avLst/>
          </a:prstGeom>
          <a:solidFill>
            <a:srgbClr val="C0C0C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7" name="Line 6"/>
          <p:cNvSpPr/>
          <p:nvPr/>
        </p:nvSpPr>
        <p:spPr>
          <a:xfrm>
            <a:off x="1742040" y="3846240"/>
            <a:ext cx="0" cy="190476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388" name="Line 7"/>
          <p:cNvSpPr/>
          <p:nvPr/>
        </p:nvSpPr>
        <p:spPr>
          <a:xfrm>
            <a:off x="798120" y="4798440"/>
            <a:ext cx="1943280" cy="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389" name="CustomShape 8"/>
          <p:cNvSpPr/>
          <p:nvPr/>
        </p:nvSpPr>
        <p:spPr>
          <a:xfrm>
            <a:off x="1683000" y="47109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0" name="CustomShape 9"/>
          <p:cNvSpPr/>
          <p:nvPr/>
        </p:nvSpPr>
        <p:spPr>
          <a:xfrm>
            <a:off x="1747080" y="46972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1" name="CustomShape 10"/>
          <p:cNvSpPr/>
          <p:nvPr/>
        </p:nvSpPr>
        <p:spPr>
          <a:xfrm>
            <a:off x="1799280" y="4853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2" name="CustomShape 11"/>
          <p:cNvSpPr/>
          <p:nvPr/>
        </p:nvSpPr>
        <p:spPr>
          <a:xfrm>
            <a:off x="1828800" y="47242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3" name="CustomShape 12"/>
          <p:cNvSpPr/>
          <p:nvPr/>
        </p:nvSpPr>
        <p:spPr>
          <a:xfrm>
            <a:off x="1704600" y="47646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4" name="CustomShape 13"/>
          <p:cNvSpPr/>
          <p:nvPr/>
        </p:nvSpPr>
        <p:spPr>
          <a:xfrm>
            <a:off x="1631160" y="49489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5" name="CustomShape 14"/>
          <p:cNvSpPr/>
          <p:nvPr/>
        </p:nvSpPr>
        <p:spPr>
          <a:xfrm>
            <a:off x="1636920" y="45810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6" name="CustomShape 15"/>
          <p:cNvSpPr/>
          <p:nvPr/>
        </p:nvSpPr>
        <p:spPr>
          <a:xfrm>
            <a:off x="1654920" y="4682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7" name="CustomShape 16"/>
          <p:cNvSpPr/>
          <p:nvPr/>
        </p:nvSpPr>
        <p:spPr>
          <a:xfrm>
            <a:off x="1771560" y="47916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8" name="CustomShape 17"/>
          <p:cNvSpPr/>
          <p:nvPr/>
        </p:nvSpPr>
        <p:spPr>
          <a:xfrm>
            <a:off x="1774800" y="46339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9" name="CustomShape 18"/>
          <p:cNvSpPr/>
          <p:nvPr/>
        </p:nvSpPr>
        <p:spPr>
          <a:xfrm>
            <a:off x="1642320" y="47516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0" name="CustomShape 19"/>
          <p:cNvSpPr/>
          <p:nvPr/>
        </p:nvSpPr>
        <p:spPr>
          <a:xfrm>
            <a:off x="1726200" y="48088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1" name="CustomShape 20"/>
          <p:cNvSpPr/>
          <p:nvPr/>
        </p:nvSpPr>
        <p:spPr>
          <a:xfrm>
            <a:off x="1676880" y="48484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2" name="CustomShape 21"/>
          <p:cNvSpPr/>
          <p:nvPr/>
        </p:nvSpPr>
        <p:spPr>
          <a:xfrm>
            <a:off x="1571760" y="46904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3" name="CustomShape 22"/>
          <p:cNvSpPr/>
          <p:nvPr/>
        </p:nvSpPr>
        <p:spPr>
          <a:xfrm>
            <a:off x="1625040" y="47988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4" name="CustomShape 23"/>
          <p:cNvSpPr/>
          <p:nvPr/>
        </p:nvSpPr>
        <p:spPr>
          <a:xfrm>
            <a:off x="1771200" y="47653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5" name="Line 24"/>
          <p:cNvSpPr/>
          <p:nvPr/>
        </p:nvSpPr>
        <p:spPr>
          <a:xfrm>
            <a:off x="4600800" y="3846240"/>
            <a:ext cx="0" cy="190476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406" name="Line 25"/>
          <p:cNvSpPr/>
          <p:nvPr/>
        </p:nvSpPr>
        <p:spPr>
          <a:xfrm>
            <a:off x="3656880" y="4798440"/>
            <a:ext cx="1943280" cy="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407" name="CustomShape 26"/>
          <p:cNvSpPr/>
          <p:nvPr/>
        </p:nvSpPr>
        <p:spPr>
          <a:xfrm>
            <a:off x="3990240" y="47174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8" name="CustomShape 27"/>
          <p:cNvSpPr/>
          <p:nvPr/>
        </p:nvSpPr>
        <p:spPr>
          <a:xfrm>
            <a:off x="4520160" y="48409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9" name="CustomShape 28"/>
          <p:cNvSpPr/>
          <p:nvPr/>
        </p:nvSpPr>
        <p:spPr>
          <a:xfrm>
            <a:off x="4631400" y="48682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0" name="CustomShape 29"/>
          <p:cNvSpPr/>
          <p:nvPr/>
        </p:nvSpPr>
        <p:spPr>
          <a:xfrm>
            <a:off x="4520160" y="47944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1" name="CustomShape 30"/>
          <p:cNvSpPr/>
          <p:nvPr/>
        </p:nvSpPr>
        <p:spPr>
          <a:xfrm>
            <a:off x="4350960" y="4826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2" name="CustomShape 31"/>
          <p:cNvSpPr/>
          <p:nvPr/>
        </p:nvSpPr>
        <p:spPr>
          <a:xfrm>
            <a:off x="4489920" y="49489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3" name="CustomShape 32"/>
          <p:cNvSpPr/>
          <p:nvPr/>
        </p:nvSpPr>
        <p:spPr>
          <a:xfrm>
            <a:off x="3886200" y="47055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4" name="CustomShape 33"/>
          <p:cNvSpPr/>
          <p:nvPr/>
        </p:nvSpPr>
        <p:spPr>
          <a:xfrm>
            <a:off x="4619160" y="47516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5" name="CustomShape 34"/>
          <p:cNvSpPr/>
          <p:nvPr/>
        </p:nvSpPr>
        <p:spPr>
          <a:xfrm>
            <a:off x="4635360" y="46764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6" name="CustomShape 35"/>
          <p:cNvSpPr/>
          <p:nvPr/>
        </p:nvSpPr>
        <p:spPr>
          <a:xfrm>
            <a:off x="4489920" y="4727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7" name="CustomShape 36"/>
          <p:cNvSpPr/>
          <p:nvPr/>
        </p:nvSpPr>
        <p:spPr>
          <a:xfrm>
            <a:off x="3990240" y="48200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8" name="CustomShape 37"/>
          <p:cNvSpPr/>
          <p:nvPr/>
        </p:nvSpPr>
        <p:spPr>
          <a:xfrm>
            <a:off x="4563720" y="47566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9" name="CustomShape 38"/>
          <p:cNvSpPr/>
          <p:nvPr/>
        </p:nvSpPr>
        <p:spPr>
          <a:xfrm>
            <a:off x="4217040" y="47304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0" name="CustomShape 39"/>
          <p:cNvSpPr/>
          <p:nvPr/>
        </p:nvSpPr>
        <p:spPr>
          <a:xfrm>
            <a:off x="4071240" y="47044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1" name="CustomShape 40"/>
          <p:cNvSpPr/>
          <p:nvPr/>
        </p:nvSpPr>
        <p:spPr>
          <a:xfrm>
            <a:off x="4576320" y="47109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2" name="CustomShape 41"/>
          <p:cNvSpPr/>
          <p:nvPr/>
        </p:nvSpPr>
        <p:spPr>
          <a:xfrm>
            <a:off x="3879000" y="48430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3" name="CustomShape 42"/>
          <p:cNvSpPr/>
          <p:nvPr/>
        </p:nvSpPr>
        <p:spPr>
          <a:xfrm>
            <a:off x="3865320" y="1587600"/>
            <a:ext cx="1906920" cy="1822680"/>
          </a:xfrm>
          <a:custGeom>
            <a:avLst/>
            <a:gdLst/>
            <a:ahLst/>
            <a:cxnLst/>
            <a:rect l="0" t="0" r="r" b="b"/>
            <a:pathLst>
              <a:path w="1907338" h="1823192">
                <a:moveTo>
                  <a:pt x="0" y="1823191"/>
                </a:moveTo>
                <a:cubicBezTo>
                  <a:pt x="1870" y="1215461"/>
                  <a:pt x="3739" y="607730"/>
                  <a:pt x="5609" y="0"/>
                </a:cubicBezTo>
                <a:lnTo>
                  <a:pt x="1907337" y="959279"/>
                </a:lnTo>
                <a:lnTo>
                  <a:pt x="1907337" y="1817581"/>
                </a:lnTo>
                <a:lnTo>
                  <a:pt x="0" y="1823191"/>
                </a:lnTo>
              </a:path>
            </a:pathLst>
          </a:custGeom>
          <a:solidFill>
            <a:schemeClr val="tx1"/>
          </a:solidFill>
          <a:ln w="381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4" name="CustomShape 43"/>
          <p:cNvSpPr/>
          <p:nvPr/>
        </p:nvSpPr>
        <p:spPr>
          <a:xfrm>
            <a:off x="3613320" y="2170080"/>
            <a:ext cx="485280" cy="46944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5" name="CustomShape 44"/>
          <p:cNvSpPr/>
          <p:nvPr/>
        </p:nvSpPr>
        <p:spPr>
          <a:xfrm>
            <a:off x="6677640" y="1587600"/>
            <a:ext cx="1906920" cy="1822680"/>
          </a:xfrm>
          <a:custGeom>
            <a:avLst/>
            <a:gdLst/>
            <a:ahLst/>
            <a:cxnLst/>
            <a:rect l="0" t="0" r="r" b="b"/>
            <a:pathLst>
              <a:path w="1907338" h="1823192">
                <a:moveTo>
                  <a:pt x="0" y="1823191"/>
                </a:moveTo>
                <a:cubicBezTo>
                  <a:pt x="1870" y="1215461"/>
                  <a:pt x="3739" y="607730"/>
                  <a:pt x="5609" y="0"/>
                </a:cubicBezTo>
                <a:lnTo>
                  <a:pt x="1907337" y="959279"/>
                </a:lnTo>
                <a:lnTo>
                  <a:pt x="1907337" y="1817581"/>
                </a:lnTo>
                <a:lnTo>
                  <a:pt x="0" y="1823191"/>
                </a:lnTo>
              </a:path>
            </a:pathLst>
          </a:custGeom>
          <a:solidFill>
            <a:schemeClr val="tx1"/>
          </a:solidFill>
          <a:ln w="381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6" name="CustomShape 45"/>
          <p:cNvSpPr/>
          <p:nvPr/>
        </p:nvSpPr>
        <p:spPr>
          <a:xfrm>
            <a:off x="6440760" y="1357560"/>
            <a:ext cx="485280" cy="46944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7" name="CustomShape 46"/>
          <p:cNvSpPr/>
          <p:nvPr/>
        </p:nvSpPr>
        <p:spPr>
          <a:xfrm>
            <a:off x="965880" y="1586160"/>
            <a:ext cx="1906920" cy="1822680"/>
          </a:xfrm>
          <a:custGeom>
            <a:avLst/>
            <a:gdLst/>
            <a:ahLst/>
            <a:cxnLst/>
            <a:rect l="0" t="0" r="r" b="b"/>
            <a:pathLst>
              <a:path w="1907338" h="1823192">
                <a:moveTo>
                  <a:pt x="0" y="1823191"/>
                </a:moveTo>
                <a:cubicBezTo>
                  <a:pt x="1870" y="1215461"/>
                  <a:pt x="3739" y="607730"/>
                  <a:pt x="5609" y="0"/>
                </a:cubicBezTo>
                <a:lnTo>
                  <a:pt x="1907337" y="959279"/>
                </a:lnTo>
                <a:lnTo>
                  <a:pt x="1907337" y="1817581"/>
                </a:lnTo>
                <a:lnTo>
                  <a:pt x="0" y="1823191"/>
                </a:lnTo>
              </a:path>
            </a:pathLst>
          </a:custGeom>
          <a:solidFill>
            <a:schemeClr val="tx1"/>
          </a:solidFill>
          <a:ln w="381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8" name="CustomShape 47"/>
          <p:cNvSpPr/>
          <p:nvPr/>
        </p:nvSpPr>
        <p:spPr>
          <a:xfrm>
            <a:off x="1495440" y="2502000"/>
            <a:ext cx="485280" cy="46944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9" name="Line 48"/>
          <p:cNvSpPr/>
          <p:nvPr/>
        </p:nvSpPr>
        <p:spPr>
          <a:xfrm>
            <a:off x="7496640" y="3846240"/>
            <a:ext cx="0" cy="190476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430" name="Line 49"/>
          <p:cNvSpPr/>
          <p:nvPr/>
        </p:nvSpPr>
        <p:spPr>
          <a:xfrm>
            <a:off x="6553080" y="4798440"/>
            <a:ext cx="1942920" cy="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431" name="CustomShape 50"/>
          <p:cNvSpPr/>
          <p:nvPr/>
        </p:nvSpPr>
        <p:spPr>
          <a:xfrm>
            <a:off x="7527600" y="47671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2" name="CustomShape 51"/>
          <p:cNvSpPr/>
          <p:nvPr/>
        </p:nvSpPr>
        <p:spPr>
          <a:xfrm>
            <a:off x="7224840" y="53434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3" name="CustomShape 52"/>
          <p:cNvSpPr/>
          <p:nvPr/>
        </p:nvSpPr>
        <p:spPr>
          <a:xfrm>
            <a:off x="7258680" y="52387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4" name="CustomShape 53"/>
          <p:cNvSpPr/>
          <p:nvPr/>
        </p:nvSpPr>
        <p:spPr>
          <a:xfrm>
            <a:off x="7437960" y="48495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5" name="CustomShape 54"/>
          <p:cNvSpPr/>
          <p:nvPr/>
        </p:nvSpPr>
        <p:spPr>
          <a:xfrm>
            <a:off x="7160760" y="4826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6" name="CustomShape 55"/>
          <p:cNvSpPr/>
          <p:nvPr/>
        </p:nvSpPr>
        <p:spPr>
          <a:xfrm>
            <a:off x="7354800" y="48362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7" name="CustomShape 56"/>
          <p:cNvSpPr/>
          <p:nvPr/>
        </p:nvSpPr>
        <p:spPr>
          <a:xfrm>
            <a:off x="7429680" y="46890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8" name="CustomShape 57"/>
          <p:cNvSpPr/>
          <p:nvPr/>
        </p:nvSpPr>
        <p:spPr>
          <a:xfrm>
            <a:off x="7354800" y="47199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9" name="CustomShape 58"/>
          <p:cNvSpPr/>
          <p:nvPr/>
        </p:nvSpPr>
        <p:spPr>
          <a:xfrm>
            <a:off x="7410240" y="50036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0" name="CustomShape 59"/>
          <p:cNvSpPr/>
          <p:nvPr/>
        </p:nvSpPr>
        <p:spPr>
          <a:xfrm>
            <a:off x="7497000" y="47167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1" name="CustomShape 60"/>
          <p:cNvSpPr/>
          <p:nvPr/>
        </p:nvSpPr>
        <p:spPr>
          <a:xfrm>
            <a:off x="6858720" y="48200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2" name="CustomShape 61"/>
          <p:cNvSpPr/>
          <p:nvPr/>
        </p:nvSpPr>
        <p:spPr>
          <a:xfrm>
            <a:off x="7133040" y="54864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3" name="CustomShape 62"/>
          <p:cNvSpPr/>
          <p:nvPr/>
        </p:nvSpPr>
        <p:spPr>
          <a:xfrm>
            <a:off x="7469280" y="47527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4" name="CustomShape 63"/>
          <p:cNvSpPr/>
          <p:nvPr/>
        </p:nvSpPr>
        <p:spPr>
          <a:xfrm>
            <a:off x="7089120" y="53708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5" name="CustomShape 64"/>
          <p:cNvSpPr/>
          <p:nvPr/>
        </p:nvSpPr>
        <p:spPr>
          <a:xfrm>
            <a:off x="7527600" y="48528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6" name="CustomShape 65"/>
          <p:cNvSpPr/>
          <p:nvPr/>
        </p:nvSpPr>
        <p:spPr>
          <a:xfrm>
            <a:off x="7058160" y="47264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7" name="CustomShape 66"/>
          <p:cNvSpPr/>
          <p:nvPr/>
        </p:nvSpPr>
        <p:spPr>
          <a:xfrm>
            <a:off x="6800760" y="47257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8" name="CustomShape 67"/>
          <p:cNvSpPr/>
          <p:nvPr/>
        </p:nvSpPr>
        <p:spPr>
          <a:xfrm>
            <a:off x="6926400" y="48222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9" name="CustomShape 68"/>
          <p:cNvSpPr/>
          <p:nvPr/>
        </p:nvSpPr>
        <p:spPr>
          <a:xfrm>
            <a:off x="5744160" y="6095880"/>
            <a:ext cx="32763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strike="noStrike" dirty="0">
                <a:solidFill>
                  <a:srgbClr val="FF0000"/>
                </a:solidFill>
                <a:latin typeface="Arial"/>
              </a:rPr>
              <a:t>Both</a:t>
            </a:r>
            <a:r>
              <a:rPr lang="en-US" strike="noStrike" dirty="0">
                <a:solidFill>
                  <a:srgbClr val="FF0000"/>
                </a:solidFill>
                <a:latin typeface="Arial"/>
              </a:rPr>
              <a:t> eigenvalues are large!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450" name="CustomShape 69"/>
          <p:cNvSpPr/>
          <p:nvPr/>
        </p:nvSpPr>
        <p:spPr>
          <a:xfrm flipV="1">
            <a:off x="6914160" y="5637960"/>
            <a:ext cx="67680" cy="533160"/>
          </a:xfrm>
          <a:prstGeom prst="straightConnector1">
            <a:avLst/>
          </a:prstGeom>
          <a:solidFill>
            <a:schemeClr val="accent1"/>
          </a:solidFill>
          <a:ln w="38160">
            <a:solidFill>
              <a:schemeClr val="tx1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Picture 10"/>
          <p:cNvPicPr/>
          <p:nvPr/>
        </p:nvPicPr>
        <p:blipFill>
          <a:blip r:embed="rId3"/>
          <a:stretch/>
        </p:blipFill>
        <p:spPr>
          <a:xfrm>
            <a:off x="534360" y="3505200"/>
            <a:ext cx="1655280" cy="1317240"/>
          </a:xfrm>
          <a:prstGeom prst="rect">
            <a:avLst/>
          </a:prstGeom>
          <a:ln w="9360">
            <a:noFill/>
          </a:ln>
        </p:spPr>
      </p:pic>
      <p:pic>
        <p:nvPicPr>
          <p:cNvPr id="452" name="Picture 17"/>
          <p:cNvPicPr/>
          <p:nvPr/>
        </p:nvPicPr>
        <p:blipFill>
          <a:blip r:embed="rId4"/>
          <a:srcRect l="8233" t="10319" r="50983" b="48759"/>
          <a:stretch/>
        </p:blipFill>
        <p:spPr>
          <a:xfrm>
            <a:off x="2581560" y="3543566"/>
            <a:ext cx="1618920" cy="1294920"/>
          </a:xfrm>
          <a:prstGeom prst="rect">
            <a:avLst/>
          </a:prstGeom>
          <a:ln w="9360">
            <a:noFill/>
          </a:ln>
        </p:spPr>
      </p:pic>
      <p:pic>
        <p:nvPicPr>
          <p:cNvPr id="453" name="Picture 18"/>
          <p:cNvPicPr/>
          <p:nvPr/>
        </p:nvPicPr>
        <p:blipFill>
          <a:blip r:embed="rId4"/>
          <a:srcRect l="7510" t="59252" r="49461"/>
          <a:stretch/>
        </p:blipFill>
        <p:spPr>
          <a:xfrm>
            <a:off x="6704205" y="3559612"/>
            <a:ext cx="1699920" cy="1294920"/>
          </a:xfrm>
          <a:prstGeom prst="rect">
            <a:avLst/>
          </a:prstGeom>
          <a:ln w="9360">
            <a:noFill/>
          </a:ln>
        </p:spPr>
      </p:pic>
      <p:pic>
        <p:nvPicPr>
          <p:cNvPr id="454" name="Picture 19"/>
          <p:cNvPicPr/>
          <p:nvPr/>
        </p:nvPicPr>
        <p:blipFill>
          <a:blip r:embed="rId4"/>
          <a:srcRect l="57798" t="59252"/>
          <a:stretch/>
        </p:blipFill>
        <p:spPr>
          <a:xfrm>
            <a:off x="4668840" y="3559612"/>
            <a:ext cx="1672920" cy="1294920"/>
          </a:xfrm>
          <a:prstGeom prst="rect">
            <a:avLst/>
          </a:prstGeom>
          <a:ln w="9360">
            <a:noFill/>
          </a:ln>
        </p:spPr>
      </p:pic>
      <p:sp>
        <p:nvSpPr>
          <p:cNvPr id="455" name="CustomShape 1"/>
          <p:cNvSpPr/>
          <p:nvPr/>
        </p:nvSpPr>
        <p:spPr>
          <a:xfrm>
            <a:off x="0" y="152280"/>
            <a:ext cx="8610600" cy="533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000" strike="noStrike" dirty="0">
                <a:solidFill>
                  <a:srgbClr val="000000"/>
                </a:solidFill>
                <a:latin typeface="Calibri"/>
              </a:rPr>
              <a:t>Second Moment </a:t>
            </a:r>
            <a:r>
              <a:rPr lang="en-US" sz="4000" strike="noStrike" dirty="0" smtClean="0">
                <a:solidFill>
                  <a:srgbClr val="000000"/>
                </a:solidFill>
                <a:latin typeface="Calibri"/>
              </a:rPr>
              <a:t>Matrix or </a:t>
            </a:r>
            <a:r>
              <a:rPr lang="en-US" sz="4000" strike="noStrike" dirty="0" smtClean="0">
                <a:solidFill>
                  <a:srgbClr val="FF0000"/>
                </a:solidFill>
                <a:latin typeface="Calibri"/>
              </a:rPr>
              <a:t>H</a:t>
            </a:r>
            <a:r>
              <a:rPr lang="en-US" sz="4000" strike="noStrike" dirty="0" smtClean="0">
                <a:solidFill>
                  <a:srgbClr val="000000"/>
                </a:solidFill>
                <a:latin typeface="Calibri"/>
              </a:rPr>
              <a:t>arris Matrix</a:t>
            </a:r>
            <a:endParaRPr dirty="0"/>
          </a:p>
        </p:txBody>
      </p:sp>
      <p:sp>
        <p:nvSpPr>
          <p:cNvPr id="456" name="CustomShape 2"/>
          <p:cNvSpPr/>
          <p:nvPr/>
        </p:nvSpPr>
        <p:spPr>
          <a:xfrm>
            <a:off x="959417" y="2438280"/>
            <a:ext cx="7813440" cy="943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strike="noStrike" dirty="0">
                <a:solidFill>
                  <a:srgbClr val="000000"/>
                </a:solidFill>
                <a:latin typeface="Arial"/>
              </a:rPr>
              <a:t>2 x 2 matrix of image </a:t>
            </a:r>
            <a:r>
              <a:rPr lang="en-US" sz="2800" strike="noStrike" dirty="0" smtClean="0">
                <a:solidFill>
                  <a:srgbClr val="000000"/>
                </a:solidFill>
                <a:latin typeface="Arial"/>
              </a:rPr>
              <a:t>derivatives smoothed by Gaussian weights.</a:t>
            </a:r>
            <a:endParaRPr dirty="0"/>
          </a:p>
        </p:txBody>
      </p:sp>
      <p:sp>
        <p:nvSpPr>
          <p:cNvPr id="457" name="CustomShape 3"/>
          <p:cNvSpPr/>
          <p:nvPr/>
        </p:nvSpPr>
        <p:spPr>
          <a:xfrm>
            <a:off x="701829" y="5192932"/>
            <a:ext cx="14965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Arial"/>
              </a:rPr>
              <a:t>Notation:</a:t>
            </a:r>
            <a:endParaRPr dirty="0"/>
          </a:p>
        </p:txBody>
      </p:sp>
      <p:pic>
        <p:nvPicPr>
          <p:cNvPr id="458" name="Picture 457"/>
          <p:cNvPicPr/>
          <p:nvPr/>
        </p:nvPicPr>
        <p:blipFill rotWithShape="1">
          <a:blip r:embed="rId5"/>
          <a:srcRect l="8967"/>
          <a:stretch/>
        </p:blipFill>
        <p:spPr>
          <a:xfrm>
            <a:off x="2415011" y="914400"/>
            <a:ext cx="4289194" cy="1523880"/>
          </a:xfrm>
          <a:prstGeom prst="rect">
            <a:avLst/>
          </a:prstGeom>
          <a:ln>
            <a:noFill/>
          </a:ln>
        </p:spPr>
      </p:pic>
      <p:pic>
        <p:nvPicPr>
          <p:cNvPr id="459" name="Picture 458"/>
          <p:cNvPicPr/>
          <p:nvPr/>
        </p:nvPicPr>
        <p:blipFill>
          <a:blip r:embed="rId6"/>
          <a:stretch/>
        </p:blipFill>
        <p:spPr>
          <a:xfrm>
            <a:off x="2668954" y="4838486"/>
            <a:ext cx="1422360" cy="977760"/>
          </a:xfrm>
          <a:prstGeom prst="rect">
            <a:avLst/>
          </a:prstGeom>
          <a:ln>
            <a:noFill/>
          </a:ln>
        </p:spPr>
      </p:pic>
      <p:pic>
        <p:nvPicPr>
          <p:cNvPr id="460" name="Picture 459"/>
          <p:cNvPicPr/>
          <p:nvPr/>
        </p:nvPicPr>
        <p:blipFill>
          <a:blip r:embed="rId7"/>
          <a:stretch/>
        </p:blipFill>
        <p:spPr>
          <a:xfrm>
            <a:off x="4737240" y="4854532"/>
            <a:ext cx="1460520" cy="1041480"/>
          </a:xfrm>
          <a:prstGeom prst="rect">
            <a:avLst/>
          </a:prstGeom>
          <a:ln>
            <a:noFill/>
          </a:ln>
        </p:spPr>
      </p:pic>
      <p:pic>
        <p:nvPicPr>
          <p:cNvPr id="461" name="Picture 460"/>
          <p:cNvPicPr/>
          <p:nvPr/>
        </p:nvPicPr>
        <p:blipFill>
          <a:blip r:embed="rId8"/>
          <a:stretch/>
        </p:blipFill>
        <p:spPr>
          <a:xfrm>
            <a:off x="6442845" y="4854532"/>
            <a:ext cx="2222640" cy="104148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28560" y="5816246"/>
            <a:ext cx="84546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First compute I</a:t>
            </a:r>
            <a:r>
              <a:rPr lang="en-US" sz="2000" baseline="-25000" dirty="0" smtClean="0">
                <a:solidFill>
                  <a:srgbClr val="FF0000"/>
                </a:solidFill>
              </a:rPr>
              <a:t>x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</a:rPr>
              <a:t>I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y</a:t>
            </a:r>
            <a:r>
              <a:rPr lang="en-US" sz="2000" dirty="0" smtClean="0">
                <a:solidFill>
                  <a:srgbClr val="FF0000"/>
                </a:solidFill>
              </a:rPr>
              <a:t>, and </a:t>
            </a:r>
            <a:r>
              <a:rPr lang="en-US" sz="2000" dirty="0" err="1" smtClean="0">
                <a:solidFill>
                  <a:srgbClr val="FF0000"/>
                </a:solidFill>
              </a:rPr>
              <a:t>I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x</a:t>
            </a:r>
            <a:r>
              <a:rPr lang="en-US" sz="2000" dirty="0" err="1" smtClean="0">
                <a:solidFill>
                  <a:srgbClr val="FF0000"/>
                </a:solidFill>
              </a:rPr>
              <a:t>I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y</a:t>
            </a:r>
            <a:r>
              <a:rPr lang="en-US" sz="2000" dirty="0" smtClean="0">
                <a:solidFill>
                  <a:srgbClr val="FF0000"/>
                </a:solidFill>
              </a:rPr>
              <a:t> as 3 images; then apply Gaussian to each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CC"/>
                </a:solidFill>
              </a:rPr>
              <a:t>OR, first apply the Gaussian and the compute the derivatives.</a:t>
            </a:r>
            <a:endParaRPr lang="en-US" sz="2000" dirty="0">
              <a:solidFill>
                <a:srgbClr val="0000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3789" y="138395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Picture 6"/>
          <p:cNvPicPr/>
          <p:nvPr/>
        </p:nvPicPr>
        <p:blipFill>
          <a:blip r:embed="rId2"/>
          <a:stretch/>
        </p:blipFill>
        <p:spPr>
          <a:xfrm>
            <a:off x="1227960" y="2197440"/>
            <a:ext cx="3661920" cy="888120"/>
          </a:xfrm>
          <a:prstGeom prst="rect">
            <a:avLst/>
          </a:prstGeom>
          <a:ln>
            <a:noFill/>
          </a:ln>
        </p:spPr>
      </p:pic>
      <p:sp>
        <p:nvSpPr>
          <p:cNvPr id="463" name="CustomShape 1"/>
          <p:cNvSpPr/>
          <p:nvPr/>
        </p:nvSpPr>
        <p:spPr>
          <a:xfrm>
            <a:off x="533520" y="249840"/>
            <a:ext cx="83055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000000"/>
                </a:solidFill>
                <a:latin typeface="Kalinga"/>
              </a:rPr>
              <a:t>The math</a:t>
            </a:r>
            <a:endParaRPr/>
          </a:p>
        </p:txBody>
      </p:sp>
      <p:sp>
        <p:nvSpPr>
          <p:cNvPr id="464" name="CustomShape 2"/>
          <p:cNvSpPr/>
          <p:nvPr/>
        </p:nvSpPr>
        <p:spPr>
          <a:xfrm>
            <a:off x="740160" y="1143000"/>
            <a:ext cx="5508240" cy="435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strike="noStrike" dirty="0">
                <a:solidFill>
                  <a:srgbClr val="000000"/>
                </a:solidFill>
                <a:latin typeface="Arial"/>
              </a:rPr>
              <a:t>To compute the eigenvalues: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US" strike="noStrike" dirty="0" smtClean="0">
                <a:solidFill>
                  <a:srgbClr val="000000"/>
                </a:solidFill>
              </a:rPr>
              <a:t> Compute </a:t>
            </a:r>
            <a:r>
              <a:rPr lang="en-US" strike="noStrike" dirty="0">
                <a:solidFill>
                  <a:srgbClr val="000000"/>
                </a:solidFill>
              </a:rPr>
              <a:t>the </a:t>
            </a:r>
            <a:r>
              <a:rPr lang="en-US" strike="noStrike" dirty="0" smtClean="0">
                <a:solidFill>
                  <a:srgbClr val="000000"/>
                </a:solidFill>
              </a:rPr>
              <a:t>Harris matrix over a window.</a:t>
            </a:r>
            <a:endParaRPr lang="en-US" dirty="0" smtClean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FF0000"/>
                </a:solidFill>
              </a:rPr>
              <a:t>What does this equation mean in practice?</a:t>
            </a:r>
          </a:p>
          <a:p>
            <a:pPr>
              <a:lnSpc>
                <a:spcPct val="100000"/>
              </a:lnSpc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 smtClean="0">
                <a:latin typeface="Arial"/>
                <a:cs typeface="Arial"/>
              </a:rPr>
              <a:t>            </a:t>
            </a:r>
            <a:r>
              <a:rPr lang="el-GR" dirty="0" smtClean="0">
                <a:latin typeface="Arial"/>
                <a:cs typeface="Arial"/>
              </a:rPr>
              <a:t>Σ</a:t>
            </a:r>
            <a:r>
              <a:rPr lang="en-US" dirty="0" smtClean="0">
                <a:latin typeface="Arial"/>
                <a:cs typeface="Arial"/>
              </a:rPr>
              <a:t>smoothed I</a:t>
            </a:r>
            <a:r>
              <a:rPr lang="en-US" baseline="-25000" dirty="0" smtClean="0">
                <a:latin typeface="Arial"/>
                <a:cs typeface="Arial"/>
              </a:rPr>
              <a:t>x</a:t>
            </a:r>
            <a:r>
              <a:rPr lang="en-US" baseline="30000" dirty="0" smtClean="0">
                <a:latin typeface="Arial"/>
                <a:cs typeface="Arial"/>
              </a:rPr>
              <a:t>2</a:t>
            </a:r>
            <a:r>
              <a:rPr lang="en-US" dirty="0" smtClean="0">
                <a:latin typeface="Arial"/>
                <a:cs typeface="Arial"/>
              </a:rPr>
              <a:t>      </a:t>
            </a:r>
            <a:r>
              <a:rPr lang="el-GR" dirty="0" smtClean="0">
                <a:latin typeface="Arial"/>
                <a:cs typeface="Arial"/>
              </a:rPr>
              <a:t>Σ</a:t>
            </a:r>
            <a:r>
              <a:rPr lang="en-US" dirty="0" smtClean="0">
                <a:latin typeface="Arial"/>
                <a:cs typeface="Arial"/>
              </a:rPr>
              <a:t>smoothed </a:t>
            </a:r>
            <a:r>
              <a:rPr lang="en-US" dirty="0" err="1" smtClean="0">
                <a:latin typeface="Arial"/>
                <a:cs typeface="Arial"/>
              </a:rPr>
              <a:t>I</a:t>
            </a:r>
            <a:r>
              <a:rPr lang="en-US" baseline="-25000" dirty="0" err="1" smtClean="0">
                <a:latin typeface="Arial"/>
                <a:cs typeface="Arial"/>
              </a:rPr>
              <a:t>x</a:t>
            </a:r>
            <a:r>
              <a:rPr lang="en-US" dirty="0" err="1" smtClean="0">
                <a:latin typeface="Arial"/>
                <a:cs typeface="Arial"/>
              </a:rPr>
              <a:t>I</a:t>
            </a:r>
            <a:r>
              <a:rPr lang="en-US" baseline="-25000" dirty="0" err="1" smtClean="0">
                <a:latin typeface="Arial"/>
                <a:cs typeface="Arial"/>
              </a:rPr>
              <a:t>y</a:t>
            </a:r>
            <a:endParaRPr lang="en-US" baseline="-25000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            </a:t>
            </a:r>
            <a:r>
              <a:rPr lang="el-GR" dirty="0" smtClean="0">
                <a:latin typeface="Arial"/>
                <a:cs typeface="Arial"/>
              </a:rPr>
              <a:t>Σ</a:t>
            </a:r>
            <a:r>
              <a:rPr lang="en-US" dirty="0" smtClean="0">
                <a:latin typeface="Arial"/>
                <a:cs typeface="Arial"/>
              </a:rPr>
              <a:t>smoothed </a:t>
            </a:r>
            <a:r>
              <a:rPr lang="en-US" dirty="0" err="1" smtClean="0">
                <a:latin typeface="Arial"/>
                <a:cs typeface="Arial"/>
              </a:rPr>
              <a:t>I</a:t>
            </a:r>
            <a:r>
              <a:rPr lang="en-US" baseline="-25000" dirty="0" err="1" smtClean="0">
                <a:latin typeface="Arial"/>
                <a:cs typeface="Arial"/>
              </a:rPr>
              <a:t>x</a:t>
            </a:r>
            <a:r>
              <a:rPr lang="en-US" dirty="0" err="1" smtClean="0">
                <a:latin typeface="Arial"/>
                <a:cs typeface="Arial"/>
              </a:rPr>
              <a:t>I</a:t>
            </a:r>
            <a:r>
              <a:rPr lang="en-US" baseline="-25000" dirty="0" err="1" smtClean="0">
                <a:latin typeface="Arial"/>
                <a:cs typeface="Arial"/>
              </a:rPr>
              <a:t>y</a:t>
            </a:r>
            <a:r>
              <a:rPr lang="en-US" dirty="0" smtClean="0">
                <a:latin typeface="Arial"/>
                <a:cs typeface="Arial"/>
              </a:rPr>
              <a:t>     </a:t>
            </a:r>
            <a:r>
              <a:rPr lang="el-GR" dirty="0" smtClean="0">
                <a:latin typeface="Arial"/>
                <a:cs typeface="Arial"/>
              </a:rPr>
              <a:t>Σ</a:t>
            </a:r>
            <a:r>
              <a:rPr lang="en-US" dirty="0" smtClean="0">
                <a:latin typeface="Arial"/>
                <a:cs typeface="Arial"/>
              </a:rPr>
              <a:t>smoothed I</a:t>
            </a:r>
            <a:r>
              <a:rPr lang="en-US" baseline="-25000" dirty="0" smtClean="0">
                <a:latin typeface="Arial"/>
                <a:cs typeface="Arial"/>
              </a:rPr>
              <a:t>y</a:t>
            </a:r>
            <a:r>
              <a:rPr lang="en-US" baseline="30000" dirty="0" smtClean="0">
                <a:latin typeface="Arial"/>
                <a:cs typeface="Arial"/>
              </a:rPr>
              <a:t>2</a:t>
            </a:r>
            <a:endParaRPr lang="en-US" baseline="30000" dirty="0"/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smtClean="0"/>
              <a:t>2.  Compute eigenvalues from that.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465" name="Picture 3"/>
          <p:cNvPicPr/>
          <p:nvPr/>
        </p:nvPicPr>
        <p:blipFill>
          <a:blip r:embed="rId3"/>
          <a:stretch/>
        </p:blipFill>
        <p:spPr>
          <a:xfrm>
            <a:off x="6063480" y="2197440"/>
            <a:ext cx="1881000" cy="621360"/>
          </a:xfrm>
          <a:prstGeom prst="rect">
            <a:avLst/>
          </a:prstGeom>
          <a:ln>
            <a:noFill/>
          </a:ln>
        </p:spPr>
      </p:pic>
      <p:pic>
        <p:nvPicPr>
          <p:cNvPr id="466" name="Picture 4"/>
          <p:cNvPicPr/>
          <p:nvPr/>
        </p:nvPicPr>
        <p:blipFill>
          <a:blip r:embed="rId4"/>
          <a:stretch/>
        </p:blipFill>
        <p:spPr>
          <a:xfrm>
            <a:off x="2877814" y="5653646"/>
            <a:ext cx="5409720" cy="734760"/>
          </a:xfrm>
          <a:prstGeom prst="rect">
            <a:avLst/>
          </a:prstGeom>
          <a:ln>
            <a:noFill/>
          </a:ln>
        </p:spPr>
      </p:pic>
      <p:sp>
        <p:nvSpPr>
          <p:cNvPr id="467" name="CustomShape 3"/>
          <p:cNvSpPr/>
          <p:nvPr/>
        </p:nvSpPr>
        <p:spPr>
          <a:xfrm>
            <a:off x="2939760" y="3124080"/>
            <a:ext cx="312372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strike="noStrike">
                <a:solidFill>
                  <a:srgbClr val="0070C0"/>
                </a:solidFill>
                <a:latin typeface="Arial"/>
              </a:rPr>
              <a:t>Typically Gaussian weights</a:t>
            </a:r>
            <a:endParaRPr/>
          </a:p>
        </p:txBody>
      </p:sp>
      <p:sp>
        <p:nvSpPr>
          <p:cNvPr id="468" name="CustomShape 4"/>
          <p:cNvSpPr/>
          <p:nvPr/>
        </p:nvSpPr>
        <p:spPr>
          <a:xfrm flipH="1" flipV="1">
            <a:off x="2759400" y="2818800"/>
            <a:ext cx="246960" cy="380520"/>
          </a:xfrm>
          <a:prstGeom prst="straightConnector1">
            <a:avLst/>
          </a:prstGeom>
          <a:solidFill>
            <a:schemeClr val="accent1"/>
          </a:solidFill>
          <a:ln w="19080">
            <a:solidFill>
              <a:srgbClr val="0070C0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69" name="Picture 7"/>
          <p:cNvPicPr/>
          <p:nvPr/>
        </p:nvPicPr>
        <p:blipFill>
          <a:blip r:embed="rId5"/>
          <a:stretch/>
        </p:blipFill>
        <p:spPr>
          <a:xfrm>
            <a:off x="997251" y="5653646"/>
            <a:ext cx="1646280" cy="875160"/>
          </a:xfrm>
          <a:prstGeom prst="rect">
            <a:avLst/>
          </a:prstGeom>
          <a:ln>
            <a:noFill/>
          </a:ln>
        </p:spPr>
      </p:pic>
      <p:sp>
        <p:nvSpPr>
          <p:cNvPr id="2" name="Left Bracket 1"/>
          <p:cNvSpPr/>
          <p:nvPr/>
        </p:nvSpPr>
        <p:spPr>
          <a:xfrm>
            <a:off x="1371600" y="4038600"/>
            <a:ext cx="152400" cy="76200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Bracket 2"/>
          <p:cNvSpPr/>
          <p:nvPr/>
        </p:nvSpPr>
        <p:spPr>
          <a:xfrm>
            <a:off x="4889880" y="4038600"/>
            <a:ext cx="139320" cy="762000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TextShape 1"/>
          <p:cNvSpPr txBox="1"/>
          <p:nvPr/>
        </p:nvSpPr>
        <p:spPr>
          <a:xfrm>
            <a:off x="685800" y="7632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Corner Response Function</a:t>
            </a:r>
            <a:endParaRPr/>
          </a:p>
        </p:txBody>
      </p:sp>
      <p:sp>
        <p:nvSpPr>
          <p:cNvPr id="471" name="TextShape 2"/>
          <p:cNvSpPr txBox="1"/>
          <p:nvPr/>
        </p:nvSpPr>
        <p:spPr>
          <a:xfrm>
            <a:off x="685800" y="914400"/>
            <a:ext cx="7772040" cy="5257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Computing eigenvalues are expensive</a:t>
            </a:r>
            <a:endParaRPr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Harris corner detector </a:t>
            </a:r>
            <a:r>
              <a:rPr lang="en-US" sz="2400" strike="noStrike" dirty="0" smtClean="0">
                <a:solidFill>
                  <a:srgbClr val="000000"/>
                </a:solidFill>
                <a:latin typeface="Arial"/>
                <a:ea typeface="ＭＳ Ｐゴシック"/>
              </a:rPr>
              <a:t>used </a:t>
            </a: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the following alternative</a:t>
            </a:r>
            <a:endParaRPr dirty="0"/>
          </a:p>
        </p:txBody>
      </p:sp>
      <p:pic>
        <p:nvPicPr>
          <p:cNvPr id="472" name="Picture 4"/>
          <p:cNvPicPr/>
          <p:nvPr/>
        </p:nvPicPr>
        <p:blipFill>
          <a:blip r:embed="rId2"/>
          <a:stretch/>
        </p:blipFill>
        <p:spPr>
          <a:xfrm>
            <a:off x="1447920" y="3428280"/>
            <a:ext cx="5409720" cy="500400"/>
          </a:xfrm>
          <a:prstGeom prst="rect">
            <a:avLst/>
          </a:prstGeom>
          <a:ln>
            <a:noFill/>
          </a:ln>
        </p:spPr>
      </p:pic>
      <p:pic>
        <p:nvPicPr>
          <p:cNvPr id="473" name="Picture 6"/>
          <p:cNvPicPr/>
          <p:nvPr/>
        </p:nvPicPr>
        <p:blipFill>
          <a:blip r:embed="rId3"/>
          <a:stretch/>
        </p:blipFill>
        <p:spPr>
          <a:xfrm>
            <a:off x="838080" y="5105520"/>
            <a:ext cx="3352320" cy="771480"/>
          </a:xfrm>
          <a:prstGeom prst="rect">
            <a:avLst/>
          </a:prstGeom>
          <a:ln>
            <a:noFill/>
          </a:ln>
        </p:spPr>
      </p:pic>
      <p:pic>
        <p:nvPicPr>
          <p:cNvPr id="474" name="Picture 7"/>
          <p:cNvPicPr/>
          <p:nvPr/>
        </p:nvPicPr>
        <p:blipFill>
          <a:blip r:embed="rId4"/>
          <a:stretch/>
        </p:blipFill>
        <p:spPr>
          <a:xfrm>
            <a:off x="4724280" y="5105520"/>
            <a:ext cx="3336840" cy="761760"/>
          </a:xfrm>
          <a:prstGeom prst="rect">
            <a:avLst/>
          </a:prstGeom>
          <a:ln>
            <a:noFill/>
          </a:ln>
        </p:spPr>
      </p:pic>
      <p:sp>
        <p:nvSpPr>
          <p:cNvPr id="475" name="CustomShape 3"/>
          <p:cNvSpPr/>
          <p:nvPr/>
        </p:nvSpPr>
        <p:spPr>
          <a:xfrm>
            <a:off x="617400" y="4419720"/>
            <a:ext cx="201132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strike="noStrike">
                <a:solidFill>
                  <a:srgbClr val="000000"/>
                </a:solidFill>
                <a:latin typeface="Arial"/>
              </a:rPr>
              <a:t>Reminder</a:t>
            </a:r>
            <a:r>
              <a:rPr lang="en-US" strike="noStrike">
                <a:solidFill>
                  <a:srgbClr val="000000"/>
                </a:solidFill>
                <a:latin typeface="Arial"/>
              </a:rPr>
              <a:t>: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TextShape 1"/>
          <p:cNvSpPr txBox="1"/>
          <p:nvPr/>
        </p:nvSpPr>
        <p:spPr>
          <a:xfrm>
            <a:off x="685800" y="7632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Harris detector: Steps</a:t>
            </a:r>
            <a:endParaRPr/>
          </a:p>
        </p:txBody>
      </p:sp>
      <p:sp>
        <p:nvSpPr>
          <p:cNvPr id="477" name="TextShape 2"/>
          <p:cNvSpPr txBox="1"/>
          <p:nvPr/>
        </p:nvSpPr>
        <p:spPr>
          <a:xfrm>
            <a:off x="380880" y="1143000"/>
            <a:ext cx="8457840" cy="5181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  <a:buFont typeface="StarSymbol"/>
              <a:buAutoNum type="arabicPeriod"/>
            </a:pPr>
            <a:r>
              <a:rPr lang="en-US" sz="2400" strike="noStrike" dirty="0" smtClean="0">
                <a:solidFill>
                  <a:srgbClr val="000000"/>
                </a:solidFill>
                <a:latin typeface="Arial"/>
                <a:ea typeface="ＭＳ Ｐゴシック"/>
              </a:rPr>
              <a:t> Compute derivatives I</a:t>
            </a:r>
            <a:r>
              <a:rPr lang="en-US" sz="2400" strike="noStrike" baseline="-25000" dirty="0" smtClean="0">
                <a:solidFill>
                  <a:srgbClr val="000000"/>
                </a:solidFill>
                <a:latin typeface="Arial"/>
                <a:ea typeface="ＭＳ Ｐゴシック"/>
              </a:rPr>
              <a:t>x</a:t>
            </a:r>
            <a:r>
              <a:rPr lang="en-US" sz="2400" strike="noStrike" dirty="0" smtClean="0">
                <a:solidFill>
                  <a:srgbClr val="000000"/>
                </a:solidFill>
                <a:latin typeface="Arial"/>
                <a:ea typeface="ＭＳ Ｐゴシック"/>
              </a:rPr>
              <a:t>, </a:t>
            </a:r>
            <a:r>
              <a:rPr lang="en-US" sz="2400" strike="noStrike" dirty="0" err="1" smtClean="0">
                <a:solidFill>
                  <a:srgbClr val="000000"/>
                </a:solidFill>
                <a:latin typeface="Arial"/>
                <a:ea typeface="ＭＳ Ｐゴシック"/>
              </a:rPr>
              <a:t>I</a:t>
            </a:r>
            <a:r>
              <a:rPr lang="en-US" sz="2400" strike="noStrike" baseline="-25000" dirty="0" err="1" smtClean="0">
                <a:solidFill>
                  <a:srgbClr val="000000"/>
                </a:solidFill>
                <a:latin typeface="Arial"/>
                <a:ea typeface="ＭＳ Ｐゴシック"/>
              </a:rPr>
              <a:t>y</a:t>
            </a:r>
            <a:r>
              <a:rPr lang="en-US" sz="2400" strike="noStrike" dirty="0" smtClean="0">
                <a:solidFill>
                  <a:srgbClr val="000000"/>
                </a:solidFill>
                <a:latin typeface="Arial"/>
                <a:ea typeface="ＭＳ Ｐゴシック"/>
              </a:rPr>
              <a:t> and </a:t>
            </a:r>
            <a:r>
              <a:rPr lang="en-US" sz="2400" strike="noStrike" dirty="0" err="1" smtClean="0">
                <a:solidFill>
                  <a:srgbClr val="000000"/>
                </a:solidFill>
                <a:latin typeface="Arial"/>
                <a:ea typeface="ＭＳ Ｐゴシック"/>
              </a:rPr>
              <a:t>I</a:t>
            </a:r>
            <a:r>
              <a:rPr lang="en-US" sz="2400" strike="noStrike" baseline="-25000" dirty="0" err="1" smtClean="0">
                <a:solidFill>
                  <a:srgbClr val="000000"/>
                </a:solidFill>
                <a:latin typeface="Arial"/>
                <a:ea typeface="ＭＳ Ｐゴシック"/>
              </a:rPr>
              <a:t>x</a:t>
            </a:r>
            <a:r>
              <a:rPr lang="en-US" sz="2400" strike="noStrike" dirty="0" err="1" smtClean="0">
                <a:solidFill>
                  <a:srgbClr val="000000"/>
                </a:solidFill>
                <a:latin typeface="Arial"/>
                <a:ea typeface="ＭＳ Ｐゴシック"/>
              </a:rPr>
              <a:t>I</a:t>
            </a:r>
            <a:r>
              <a:rPr lang="en-US" sz="2400" strike="noStrike" baseline="-25000" dirty="0" err="1" smtClean="0">
                <a:solidFill>
                  <a:srgbClr val="000000"/>
                </a:solidFill>
                <a:latin typeface="Arial"/>
                <a:ea typeface="ＭＳ Ｐゴシック"/>
              </a:rPr>
              <a:t>y</a:t>
            </a:r>
            <a:r>
              <a:rPr lang="en-US" sz="2400" strike="noStrike" dirty="0" smtClean="0">
                <a:solidFill>
                  <a:srgbClr val="000000"/>
                </a:solidFill>
                <a:latin typeface="Arial"/>
                <a:ea typeface="ＭＳ Ｐゴシック"/>
              </a:rPr>
              <a:t> at each pixel and smooth them with a Gaussian</a:t>
            </a:r>
            <a:r>
              <a:rPr lang="en-US" sz="2400" strike="noStrike" dirty="0" smtClean="0">
                <a:solidFill>
                  <a:srgbClr val="000000"/>
                </a:solidFill>
                <a:latin typeface="Arial"/>
                <a:ea typeface="ＭＳ Ｐゴシック"/>
              </a:rPr>
              <a:t>. (Or smooth first and then derivatives.)</a:t>
            </a:r>
            <a:endParaRPr dirty="0" smtClean="0"/>
          </a:p>
          <a:p>
            <a:pPr>
              <a:lnSpc>
                <a:spcPct val="100000"/>
              </a:lnSpc>
              <a:spcAft>
                <a:spcPts val="600"/>
              </a:spcAft>
              <a:buFont typeface="StarSymbol"/>
              <a:buAutoNum type="arabicPeriod"/>
            </a:pPr>
            <a:r>
              <a:rPr lang="en-US" sz="2400" strike="noStrike" dirty="0" smtClean="0">
                <a:solidFill>
                  <a:srgbClr val="000000"/>
                </a:solidFill>
                <a:latin typeface="Arial"/>
                <a:ea typeface="ＭＳ Ｐゴシック"/>
              </a:rPr>
              <a:t> Compute the Harris matrix H in a window around each pixel 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StarSymbol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en-US" sz="2400" strike="noStrike" dirty="0" smtClean="0">
                <a:solidFill>
                  <a:srgbClr val="000000"/>
                </a:solidFill>
                <a:latin typeface="Arial"/>
                <a:ea typeface="ＭＳ Ｐゴシック"/>
              </a:rPr>
              <a:t>Compute </a:t>
            </a: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corner response function </a:t>
            </a:r>
            <a:r>
              <a:rPr lang="en-US" sz="2400" i="1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R</a:t>
            </a:r>
            <a:endParaRPr dirty="0"/>
          </a:p>
          <a:p>
            <a:pPr>
              <a:lnSpc>
                <a:spcPct val="100000"/>
              </a:lnSpc>
              <a:spcAft>
                <a:spcPts val="600"/>
              </a:spcAft>
              <a:buFont typeface="StarSymbol"/>
              <a:buAutoNum type="arabicPeriod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Threshold </a:t>
            </a:r>
            <a:r>
              <a:rPr lang="en-US" sz="2400" i="1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R</a:t>
            </a:r>
            <a:endParaRPr dirty="0"/>
          </a:p>
          <a:p>
            <a:pPr>
              <a:lnSpc>
                <a:spcPct val="100000"/>
              </a:lnSpc>
              <a:spcAft>
                <a:spcPts val="600"/>
              </a:spcAft>
              <a:buFont typeface="StarSymbol"/>
              <a:buAutoNum type="arabicPeriod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Find local maxima of response function (</a:t>
            </a:r>
            <a:r>
              <a:rPr lang="en-US" sz="2400" strike="noStrike" dirty="0" err="1">
                <a:solidFill>
                  <a:srgbClr val="000000"/>
                </a:solidFill>
                <a:latin typeface="Arial"/>
                <a:ea typeface="ＭＳ Ｐゴシック"/>
              </a:rPr>
              <a:t>nonmaximum</a:t>
            </a: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 suppression)</a:t>
            </a:r>
            <a:endParaRPr dirty="0"/>
          </a:p>
        </p:txBody>
      </p:sp>
      <p:sp>
        <p:nvSpPr>
          <p:cNvPr id="478" name="CustomShape 3"/>
          <p:cNvSpPr/>
          <p:nvPr/>
        </p:nvSpPr>
        <p:spPr>
          <a:xfrm>
            <a:off x="380880" y="5759280"/>
            <a:ext cx="8457840" cy="668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en-US" sz="2000" strike="noStrike">
                <a:solidFill>
                  <a:srgbClr val="000000"/>
                </a:solidFill>
                <a:latin typeface="Arial"/>
              </a:rPr>
              <a:t>C.Harris and M.Stephens. </a:t>
            </a:r>
            <a:r>
              <a:rPr lang="en-US" sz="2000" i="1" strike="noStrike">
                <a:solidFill>
                  <a:srgbClr val="000000"/>
                </a:solidFill>
                <a:latin typeface="Arial"/>
              </a:rPr>
              <a:t>Proceedings of the 4th Alvey Vision Conference</a:t>
            </a:r>
            <a:r>
              <a:rPr lang="en-US" sz="2000" strike="noStrike">
                <a:solidFill>
                  <a:srgbClr val="000000"/>
                </a:solidFill>
                <a:latin typeface="Arial"/>
              </a:rPr>
              <a:t>: pages 147—151, 1988. 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st="0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TextShape 1"/>
          <p:cNvSpPr txBox="1"/>
          <p:nvPr/>
        </p:nvSpPr>
        <p:spPr>
          <a:xfrm>
            <a:off x="685800" y="7632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strike="noStrike">
                <a:solidFill>
                  <a:srgbClr val="000000"/>
                </a:solidFill>
                <a:latin typeface="Arial"/>
                <a:ea typeface="ＭＳ Ｐゴシック"/>
              </a:rPr>
              <a:t>Harris Detector: Steps</a:t>
            </a:r>
            <a:endParaRPr/>
          </a:p>
        </p:txBody>
      </p:sp>
      <p:pic>
        <p:nvPicPr>
          <p:cNvPr id="480" name="Picture 3"/>
          <p:cNvPicPr/>
          <p:nvPr/>
        </p:nvPicPr>
        <p:blipFill>
          <a:blip r:embed="rId3"/>
          <a:stretch/>
        </p:blipFill>
        <p:spPr>
          <a:xfrm>
            <a:off x="533520" y="1295280"/>
            <a:ext cx="8152920" cy="52718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TextShape 1"/>
          <p:cNvSpPr txBox="1"/>
          <p:nvPr/>
        </p:nvSpPr>
        <p:spPr>
          <a:xfrm>
            <a:off x="457200" y="-928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strike="noStrike">
                <a:solidFill>
                  <a:srgbClr val="000000"/>
                </a:solidFill>
                <a:latin typeface="Arial"/>
                <a:ea typeface="ＭＳ Ｐゴシック"/>
              </a:rPr>
              <a:t>Harris Detector: Steps</a:t>
            </a:r>
            <a:endParaRPr/>
          </a:p>
        </p:txBody>
      </p:sp>
      <p:pic>
        <p:nvPicPr>
          <p:cNvPr id="482" name="Picture 3"/>
          <p:cNvPicPr/>
          <p:nvPr/>
        </p:nvPicPr>
        <p:blipFill>
          <a:blip r:embed="rId3"/>
          <a:stretch/>
        </p:blipFill>
        <p:spPr>
          <a:xfrm>
            <a:off x="533520" y="1295280"/>
            <a:ext cx="8152920" cy="5268600"/>
          </a:xfrm>
          <a:prstGeom prst="rect">
            <a:avLst/>
          </a:prstGeom>
          <a:ln w="9360">
            <a:noFill/>
          </a:ln>
        </p:spPr>
      </p:pic>
      <p:sp>
        <p:nvSpPr>
          <p:cNvPr id="483" name="CustomShape 2"/>
          <p:cNvSpPr/>
          <p:nvPr/>
        </p:nvSpPr>
        <p:spPr>
          <a:xfrm>
            <a:off x="876240" y="774720"/>
            <a:ext cx="395748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Arial"/>
              </a:rPr>
              <a:t>Compute corner response </a:t>
            </a:r>
            <a:r>
              <a:rPr lang="en-US" i="1" strike="noStrike">
                <a:solidFill>
                  <a:srgbClr val="000000"/>
                </a:solidFill>
                <a:latin typeface="Arial"/>
              </a:rPr>
              <a:t>R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TextShape 1"/>
          <p:cNvSpPr txBox="1"/>
          <p:nvPr/>
        </p:nvSpPr>
        <p:spPr>
          <a:xfrm>
            <a:off x="457200" y="-705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strike="noStrike">
                <a:solidFill>
                  <a:srgbClr val="000000"/>
                </a:solidFill>
                <a:latin typeface="Arial"/>
                <a:ea typeface="ＭＳ Ｐゴシック"/>
              </a:rPr>
              <a:t>Harris Detector: Steps</a:t>
            </a:r>
            <a:endParaRPr/>
          </a:p>
        </p:txBody>
      </p:sp>
      <p:sp>
        <p:nvSpPr>
          <p:cNvPr id="485" name="CustomShape 2"/>
          <p:cNvSpPr/>
          <p:nvPr/>
        </p:nvSpPr>
        <p:spPr>
          <a:xfrm>
            <a:off x="1188720" y="774720"/>
            <a:ext cx="675432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strike="noStrike" dirty="0">
                <a:solidFill>
                  <a:srgbClr val="000000"/>
                </a:solidFill>
                <a:latin typeface="Arial"/>
              </a:rPr>
              <a:t>Find points with large corner response: </a:t>
            </a:r>
            <a:r>
              <a:rPr lang="en-US" i="1" strike="noStrike" dirty="0" smtClean="0">
                <a:solidFill>
                  <a:srgbClr val="000000"/>
                </a:solidFill>
                <a:latin typeface="Arial"/>
              </a:rPr>
              <a:t>R &gt; </a:t>
            </a:r>
            <a:r>
              <a:rPr lang="en-US" strike="noStrike" dirty="0" smtClean="0">
                <a:solidFill>
                  <a:srgbClr val="000000"/>
                </a:solidFill>
                <a:latin typeface="Arial"/>
              </a:rPr>
              <a:t>threshold</a:t>
            </a:r>
            <a:endParaRPr dirty="0"/>
          </a:p>
        </p:txBody>
      </p:sp>
      <p:pic>
        <p:nvPicPr>
          <p:cNvPr id="486" name="Picture 4"/>
          <p:cNvPicPr/>
          <p:nvPr/>
        </p:nvPicPr>
        <p:blipFill>
          <a:blip r:embed="rId3"/>
          <a:stretch/>
        </p:blipFill>
        <p:spPr>
          <a:xfrm>
            <a:off x="533520" y="1295280"/>
            <a:ext cx="8152920" cy="52686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5334000" y="61722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5A6591A-286E-41B8-9BE4-348246BA9F2F}" type="slidenum">
              <a:rPr lang="en-US" altLang="en-US" sz="1400" smtClean="0"/>
              <a:pPr/>
              <a:t>2</a:t>
            </a:fld>
            <a:endParaRPr lang="en-US" altLang="en-US" sz="1400" smtClean="0"/>
          </a:p>
        </p:txBody>
      </p:sp>
      <p:sp>
        <p:nvSpPr>
          <p:cNvPr id="11267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882775" y="423863"/>
            <a:ext cx="5381625" cy="677862"/>
          </a:xfrm>
        </p:spPr>
        <p:txBody>
          <a:bodyPr/>
          <a:lstStyle/>
          <a:p>
            <a:r>
              <a:rPr lang="en-US" altLang="en-US" smtClean="0"/>
              <a:t>Preview: Harris detector</a:t>
            </a:r>
            <a:endParaRPr lang="fr-FR" altLang="en-US" smtClean="0"/>
          </a:p>
        </p:txBody>
      </p:sp>
      <p:pic>
        <p:nvPicPr>
          <p:cNvPr id="11268" name="Picture 4" descr="crop_corners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650" y="2185988"/>
            <a:ext cx="4124325" cy="3097212"/>
          </a:xfrm>
          <a:prstGeom prst="rect">
            <a:avLst/>
          </a:prstGeom>
          <a:noFill/>
        </p:spPr>
      </p:pic>
      <p:pic>
        <p:nvPicPr>
          <p:cNvPr id="11269" name="Picture 6" descr="crop_corners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8375" y="2184400"/>
            <a:ext cx="4125913" cy="3098800"/>
          </a:xfrm>
          <a:prstGeom prst="rect">
            <a:avLst/>
          </a:prstGeom>
          <a:noFill/>
        </p:spPr>
      </p:pic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1119188" y="5851525"/>
            <a:ext cx="6919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400">
                <a:latin typeface="Arial" charset="0"/>
              </a:rPr>
              <a:t>Interest points extracted with Harris (~ 500 points)</a:t>
            </a:r>
            <a:endParaRPr lang="fr-FR" altLang="en-US" sz="2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TextShape 1"/>
          <p:cNvSpPr txBox="1"/>
          <p:nvPr/>
        </p:nvSpPr>
        <p:spPr>
          <a:xfrm>
            <a:off x="457200" y="-374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strike="noStrike">
                <a:solidFill>
                  <a:srgbClr val="000000"/>
                </a:solidFill>
                <a:latin typeface="Arial"/>
                <a:ea typeface="ＭＳ Ｐゴシック"/>
              </a:rPr>
              <a:t>Harris Detector: Steps</a:t>
            </a:r>
            <a:endParaRPr/>
          </a:p>
        </p:txBody>
      </p:sp>
      <p:sp>
        <p:nvSpPr>
          <p:cNvPr id="488" name="CustomShape 2"/>
          <p:cNvSpPr/>
          <p:nvPr/>
        </p:nvSpPr>
        <p:spPr>
          <a:xfrm>
            <a:off x="900720" y="774720"/>
            <a:ext cx="567036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Arial"/>
              </a:rPr>
              <a:t>Take only the points of local maxima of </a:t>
            </a:r>
            <a:r>
              <a:rPr lang="en-US" i="1" strike="noStrike">
                <a:solidFill>
                  <a:srgbClr val="000000"/>
                </a:solidFill>
                <a:latin typeface="Arial"/>
              </a:rPr>
              <a:t>R</a:t>
            </a:r>
            <a:endParaRPr/>
          </a:p>
        </p:txBody>
      </p:sp>
      <p:pic>
        <p:nvPicPr>
          <p:cNvPr id="489" name="Picture 4"/>
          <p:cNvPicPr/>
          <p:nvPr/>
        </p:nvPicPr>
        <p:blipFill>
          <a:blip r:embed="rId3"/>
          <a:stretch/>
        </p:blipFill>
        <p:spPr>
          <a:xfrm>
            <a:off x="533520" y="1295280"/>
            <a:ext cx="8152920" cy="52509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TextShape 1"/>
          <p:cNvSpPr txBox="1"/>
          <p:nvPr/>
        </p:nvSpPr>
        <p:spPr>
          <a:xfrm>
            <a:off x="457200" y="-1522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Harris Detector: </a:t>
            </a:r>
            <a:r>
              <a:rPr lang="en-US" sz="3200" dirty="0" smtClean="0">
                <a:solidFill>
                  <a:srgbClr val="000000"/>
                </a:solidFill>
                <a:latin typeface="Arial"/>
                <a:ea typeface="ＭＳ Ｐゴシック"/>
              </a:rPr>
              <a:t>Results</a:t>
            </a:r>
            <a:endParaRPr dirty="0"/>
          </a:p>
        </p:txBody>
      </p:sp>
      <p:pic>
        <p:nvPicPr>
          <p:cNvPr id="491" name="Picture 3"/>
          <p:cNvPicPr/>
          <p:nvPr/>
        </p:nvPicPr>
        <p:blipFill>
          <a:blip r:embed="rId3"/>
          <a:stretch/>
        </p:blipFill>
        <p:spPr>
          <a:xfrm>
            <a:off x="533520" y="1295280"/>
            <a:ext cx="8152920" cy="52779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+mj-lt"/>
              </a:rPr>
              <a:t>Simpler Response Function</a:t>
            </a:r>
            <a:endParaRPr lang="en-US" sz="3600" dirty="0">
              <a:latin typeface="+mj-lt"/>
            </a:endParaRP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861482"/>
            <a:ext cx="5410200" cy="500718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112313"/>
              </p:ext>
            </p:extLst>
          </p:nvPr>
        </p:nvGraphicFramePr>
        <p:xfrm>
          <a:off x="2438400" y="3276600"/>
          <a:ext cx="3403600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4" imgW="1371240" imgH="594000" progId="Equation.3">
                  <p:embed/>
                </p:oleObj>
              </mc:Choice>
              <mc:Fallback>
                <p:oleObj name="Equation" r:id="rId4" imgW="1371240" imgH="594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276600"/>
                        <a:ext cx="3403600" cy="149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3000" y="1392704"/>
            <a:ext cx="180453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Instead of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We can use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3200400"/>
            <a:ext cx="1371600" cy="1219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8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TextShape 1"/>
          <p:cNvSpPr txBox="1"/>
          <p:nvPr/>
        </p:nvSpPr>
        <p:spPr>
          <a:xfrm>
            <a:off x="609480" y="-1522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Properties of the Harris corner detector</a:t>
            </a:r>
            <a:endParaRPr/>
          </a:p>
        </p:txBody>
      </p:sp>
      <p:sp>
        <p:nvSpPr>
          <p:cNvPr id="496" name="TextShape 2"/>
          <p:cNvSpPr txBox="1"/>
          <p:nvPr/>
        </p:nvSpPr>
        <p:spPr>
          <a:xfrm>
            <a:off x="685800" y="1337760"/>
            <a:ext cx="7772040" cy="2285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Translation invariant?</a:t>
            </a:r>
            <a:endParaRPr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Rotation invariant? </a:t>
            </a:r>
            <a:endParaRPr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Scale invariant?</a:t>
            </a:r>
            <a:endParaRPr dirty="0"/>
          </a:p>
        </p:txBody>
      </p:sp>
      <p:sp>
        <p:nvSpPr>
          <p:cNvPr id="497" name="CustomShape 3"/>
          <p:cNvSpPr/>
          <p:nvPr/>
        </p:nvSpPr>
        <p:spPr>
          <a:xfrm>
            <a:off x="5791320" y="3267000"/>
            <a:ext cx="2742840" cy="2006280"/>
          </a:xfrm>
          <a:custGeom>
            <a:avLst/>
            <a:gdLst/>
            <a:ahLst/>
            <a:cxnLst/>
            <a:rect l="0" t="0" r="r" b="b"/>
            <a:pathLst>
              <a:path w="1729" h="1265">
                <a:moveTo>
                  <a:pt x="0" y="1264"/>
                </a:moveTo>
                <a:cubicBezTo>
                  <a:pt x="12" y="932"/>
                  <a:pt x="24" y="600"/>
                  <a:pt x="96" y="400"/>
                </a:cubicBezTo>
                <a:cubicBezTo>
                  <a:pt x="168" y="200"/>
                  <a:pt x="272" y="128"/>
                  <a:pt x="432" y="64"/>
                </a:cubicBezTo>
                <a:cubicBezTo>
                  <a:pt x="592" y="0"/>
                  <a:pt x="840" y="0"/>
                  <a:pt x="1056" y="16"/>
                </a:cubicBezTo>
                <a:cubicBezTo>
                  <a:pt x="1272" y="32"/>
                  <a:pt x="1500" y="96"/>
                  <a:pt x="1728" y="160"/>
                </a:cubicBezTo>
              </a:path>
            </a:pathLst>
          </a:custGeom>
          <a:noFill/>
          <a:ln w="381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8" name="CustomShape 4"/>
          <p:cNvSpPr/>
          <p:nvPr/>
        </p:nvSpPr>
        <p:spPr>
          <a:xfrm>
            <a:off x="5715000" y="3825720"/>
            <a:ext cx="380520" cy="38052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9" name="CustomShape 5"/>
          <p:cNvSpPr/>
          <p:nvPr/>
        </p:nvSpPr>
        <p:spPr>
          <a:xfrm>
            <a:off x="6095880" y="3292560"/>
            <a:ext cx="380520" cy="38052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0" name="CustomShape 6"/>
          <p:cNvSpPr/>
          <p:nvPr/>
        </p:nvSpPr>
        <p:spPr>
          <a:xfrm>
            <a:off x="6948360" y="3048120"/>
            <a:ext cx="380520" cy="38052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1" name="CustomShape 7"/>
          <p:cNvSpPr/>
          <p:nvPr/>
        </p:nvSpPr>
        <p:spPr>
          <a:xfrm>
            <a:off x="5867280" y="5578560"/>
            <a:ext cx="2590560" cy="700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strike="noStrike" dirty="0">
                <a:solidFill>
                  <a:srgbClr val="000000"/>
                </a:solidFill>
                <a:latin typeface="Arial"/>
              </a:rPr>
              <a:t>All points will be classified as </a:t>
            </a:r>
            <a:r>
              <a:rPr lang="en-US" sz="2000" strike="noStrike" dirty="0">
                <a:solidFill>
                  <a:srgbClr val="0033CC"/>
                </a:solidFill>
                <a:latin typeface="Arial"/>
              </a:rPr>
              <a:t>edges</a:t>
            </a:r>
            <a:endParaRPr dirty="0"/>
          </a:p>
        </p:txBody>
      </p:sp>
      <p:sp>
        <p:nvSpPr>
          <p:cNvPr id="503" name="CustomShape 9"/>
          <p:cNvSpPr/>
          <p:nvPr/>
        </p:nvSpPr>
        <p:spPr>
          <a:xfrm>
            <a:off x="1523880" y="3305160"/>
            <a:ext cx="380520" cy="329760"/>
          </a:xfrm>
          <a:custGeom>
            <a:avLst/>
            <a:gdLst/>
            <a:ahLst/>
            <a:cxnLst/>
            <a:rect l="0" t="0" r="r" b="b"/>
            <a:pathLst>
              <a:path w="1729" h="1265">
                <a:moveTo>
                  <a:pt x="0" y="1264"/>
                </a:moveTo>
                <a:cubicBezTo>
                  <a:pt x="12" y="932"/>
                  <a:pt x="24" y="600"/>
                  <a:pt x="96" y="400"/>
                </a:cubicBezTo>
                <a:cubicBezTo>
                  <a:pt x="168" y="200"/>
                  <a:pt x="272" y="128"/>
                  <a:pt x="432" y="64"/>
                </a:cubicBezTo>
                <a:cubicBezTo>
                  <a:pt x="592" y="0"/>
                  <a:pt x="840" y="0"/>
                  <a:pt x="1056" y="16"/>
                </a:cubicBezTo>
                <a:cubicBezTo>
                  <a:pt x="1272" y="32"/>
                  <a:pt x="1500" y="96"/>
                  <a:pt x="1728" y="160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4" name="CustomShape 10"/>
          <p:cNvSpPr/>
          <p:nvPr/>
        </p:nvSpPr>
        <p:spPr>
          <a:xfrm>
            <a:off x="1461960" y="3200400"/>
            <a:ext cx="380520" cy="38052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5" name="CustomShape 11"/>
          <p:cNvSpPr/>
          <p:nvPr/>
        </p:nvSpPr>
        <p:spPr>
          <a:xfrm>
            <a:off x="1219320" y="5235480"/>
            <a:ext cx="137124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FF3300"/>
                </a:solidFill>
                <a:latin typeface="Arial"/>
              </a:rPr>
              <a:t>Corner !</a:t>
            </a:r>
            <a:endParaRPr/>
          </a:p>
        </p:txBody>
      </p:sp>
      <p:sp>
        <p:nvSpPr>
          <p:cNvPr id="506" name="CustomShape 12"/>
          <p:cNvSpPr/>
          <p:nvPr/>
        </p:nvSpPr>
        <p:spPr>
          <a:xfrm>
            <a:off x="4800600" y="1426680"/>
            <a:ext cx="99036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strike="noStrike">
                <a:solidFill>
                  <a:srgbClr val="000000"/>
                </a:solidFill>
                <a:latin typeface="Arial"/>
              </a:rPr>
              <a:t>Yes</a:t>
            </a:r>
            <a:endParaRPr/>
          </a:p>
        </p:txBody>
      </p:sp>
      <p:sp>
        <p:nvSpPr>
          <p:cNvPr id="507" name="CustomShape 13"/>
          <p:cNvSpPr/>
          <p:nvPr/>
        </p:nvSpPr>
        <p:spPr>
          <a:xfrm>
            <a:off x="4876920" y="2493720"/>
            <a:ext cx="190476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strike="noStrike">
                <a:solidFill>
                  <a:srgbClr val="000000"/>
                </a:solidFill>
                <a:latin typeface="Arial"/>
              </a:rPr>
              <a:t>No</a:t>
            </a:r>
            <a:endParaRPr/>
          </a:p>
        </p:txBody>
      </p:sp>
      <p:sp>
        <p:nvSpPr>
          <p:cNvPr id="508" name="CustomShape 14"/>
          <p:cNvSpPr/>
          <p:nvPr/>
        </p:nvSpPr>
        <p:spPr>
          <a:xfrm>
            <a:off x="4800600" y="1960200"/>
            <a:ext cx="99036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strike="noStrike">
                <a:solidFill>
                  <a:srgbClr val="000000"/>
                </a:solidFill>
                <a:latin typeface="Arial"/>
              </a:rPr>
              <a:t>Yes</a:t>
            </a:r>
            <a:endParaRPr/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>
            <a:off x="3047700" y="3936874"/>
            <a:ext cx="1676400" cy="838200"/>
          </a:xfrm>
          <a:custGeom>
            <a:avLst/>
            <a:gdLst>
              <a:gd name="T0" fmla="*/ 1257300 w 21600"/>
              <a:gd name="T1" fmla="*/ 0 h 21600"/>
              <a:gd name="T2" fmla="*/ 0 w 21600"/>
              <a:gd name="T3" fmla="*/ 419100 h 21600"/>
              <a:gd name="T4" fmla="*/ 1257300 w 21600"/>
              <a:gd name="T5" fmla="*/ 838200 h 21600"/>
              <a:gd name="T6" fmla="*/ 1676400 w 21600"/>
              <a:gd name="T7" fmla="*/ 4191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76400" y="1960200"/>
            <a:ext cx="16330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What’s the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problem?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TextShape 1"/>
          <p:cNvSpPr txBox="1"/>
          <p:nvPr/>
        </p:nvSpPr>
        <p:spPr>
          <a:xfrm>
            <a:off x="685800" y="22860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00" strike="noStrike">
                <a:solidFill>
                  <a:srgbClr val="000000"/>
                </a:solidFill>
                <a:latin typeface="Kalinga"/>
              </a:rPr>
              <a:t>Scale </a:t>
            </a:r>
            <a:endParaRPr/>
          </a:p>
        </p:txBody>
      </p:sp>
      <p:sp>
        <p:nvSpPr>
          <p:cNvPr id="510" name="CustomShape 2"/>
          <p:cNvSpPr/>
          <p:nvPr/>
        </p:nvSpPr>
        <p:spPr>
          <a:xfrm>
            <a:off x="838080" y="1523880"/>
            <a:ext cx="388584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Arial"/>
              </a:rPr>
              <a:t>Let’s look at scale first:</a:t>
            </a:r>
            <a:endParaRPr/>
          </a:p>
        </p:txBody>
      </p:sp>
      <p:pic>
        <p:nvPicPr>
          <p:cNvPr id="511" name="Picture 3"/>
          <p:cNvPicPr/>
          <p:nvPr/>
        </p:nvPicPr>
        <p:blipFill>
          <a:blip r:embed="rId2"/>
          <a:stretch/>
        </p:blipFill>
        <p:spPr>
          <a:xfrm>
            <a:off x="1752480" y="2209680"/>
            <a:ext cx="5462280" cy="3657240"/>
          </a:xfrm>
          <a:prstGeom prst="rect">
            <a:avLst/>
          </a:prstGeom>
          <a:ln>
            <a:noFill/>
          </a:ln>
        </p:spPr>
      </p:pic>
      <p:sp>
        <p:nvSpPr>
          <p:cNvPr id="512" name="CustomShape 3"/>
          <p:cNvSpPr/>
          <p:nvPr/>
        </p:nvSpPr>
        <p:spPr>
          <a:xfrm>
            <a:off x="805680" y="6095880"/>
            <a:ext cx="388584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Arial"/>
              </a:rPr>
              <a:t>What is the “best” scale?</a:t>
            </a:r>
            <a:endParaRPr/>
          </a:p>
        </p:txBody>
      </p:sp>
      <p:sp>
        <p:nvSpPr>
          <p:cNvPr id="513" name="CustomShape 4"/>
          <p:cNvSpPr/>
          <p:nvPr/>
        </p:nvSpPr>
        <p:spPr>
          <a:xfrm>
            <a:off x="4371120" y="2987640"/>
            <a:ext cx="151920" cy="151920"/>
          </a:xfrm>
          <a:prstGeom prst="ellipse">
            <a:avLst/>
          </a:prstGeom>
          <a:noFill/>
          <a:ln w="19080">
            <a:solidFill>
              <a:srgbClr val="FF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4" name="CustomShape 5"/>
          <p:cNvSpPr/>
          <p:nvPr/>
        </p:nvSpPr>
        <p:spPr>
          <a:xfrm>
            <a:off x="4295160" y="2911680"/>
            <a:ext cx="304560" cy="304560"/>
          </a:xfrm>
          <a:prstGeom prst="ellipse">
            <a:avLst/>
          </a:prstGeom>
          <a:noFill/>
          <a:ln w="19080">
            <a:solidFill>
              <a:srgbClr val="FF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5" name="CustomShape 6"/>
          <p:cNvSpPr/>
          <p:nvPr/>
        </p:nvSpPr>
        <p:spPr>
          <a:xfrm>
            <a:off x="4052520" y="2674800"/>
            <a:ext cx="789480" cy="777600"/>
          </a:xfrm>
          <a:prstGeom prst="ellipse">
            <a:avLst/>
          </a:prstGeom>
          <a:noFill/>
          <a:ln w="19080">
            <a:solidFill>
              <a:srgbClr val="FF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6" name="CustomShape 7"/>
          <p:cNvSpPr/>
          <p:nvPr/>
        </p:nvSpPr>
        <p:spPr>
          <a:xfrm>
            <a:off x="4204800" y="2831400"/>
            <a:ext cx="486720" cy="464760"/>
          </a:xfrm>
          <a:prstGeom prst="ellipse">
            <a:avLst/>
          </a:prstGeom>
          <a:noFill/>
          <a:ln w="19080">
            <a:solidFill>
              <a:srgbClr val="FF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TextShape 1"/>
          <p:cNvSpPr txBox="1"/>
          <p:nvPr/>
        </p:nvSpPr>
        <p:spPr>
          <a:xfrm>
            <a:off x="685800" y="7632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Scale Invariance</a:t>
            </a:r>
            <a:endParaRPr/>
          </a:p>
        </p:txBody>
      </p:sp>
      <p:sp>
        <p:nvSpPr>
          <p:cNvPr id="518" name="TextShape 2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Arial"/>
              </a:rPr>
              <a:t>K. Grauman, B. Leibe</a:t>
            </a:r>
            <a:endParaRPr/>
          </a:p>
        </p:txBody>
      </p:sp>
      <p:pic>
        <p:nvPicPr>
          <p:cNvPr id="519" name="Picture 3"/>
          <p:cNvPicPr/>
          <p:nvPr/>
        </p:nvPicPr>
        <p:blipFill>
          <a:blip r:embed="rId2"/>
          <a:stretch/>
        </p:blipFill>
        <p:spPr>
          <a:xfrm>
            <a:off x="1042920" y="1440000"/>
            <a:ext cx="3312720" cy="2649240"/>
          </a:xfrm>
          <a:prstGeom prst="rect">
            <a:avLst/>
          </a:prstGeom>
          <a:ln w="9360">
            <a:noFill/>
          </a:ln>
        </p:spPr>
      </p:pic>
      <p:pic>
        <p:nvPicPr>
          <p:cNvPr id="520" name="Picture 4"/>
          <p:cNvPicPr/>
          <p:nvPr/>
        </p:nvPicPr>
        <p:blipFill>
          <a:blip r:embed="rId3"/>
          <a:stretch/>
        </p:blipFill>
        <p:spPr>
          <a:xfrm>
            <a:off x="5265720" y="1476360"/>
            <a:ext cx="2619000" cy="2663640"/>
          </a:xfrm>
          <a:prstGeom prst="rect">
            <a:avLst/>
          </a:prstGeom>
          <a:ln w="9360">
            <a:noFill/>
          </a:ln>
        </p:spPr>
      </p:pic>
      <p:sp>
        <p:nvSpPr>
          <p:cNvPr id="521" name="CustomShape 3"/>
          <p:cNvSpPr/>
          <p:nvPr/>
        </p:nvSpPr>
        <p:spPr>
          <a:xfrm>
            <a:off x="1871640" y="2052720"/>
            <a:ext cx="215640" cy="215640"/>
          </a:xfrm>
          <a:prstGeom prst="rect">
            <a:avLst/>
          </a:prstGeom>
          <a:noFill/>
          <a:ln w="25560">
            <a:solidFill>
              <a:srgbClr val="FF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2" name="CustomShape 4"/>
          <p:cNvSpPr/>
          <p:nvPr/>
        </p:nvSpPr>
        <p:spPr>
          <a:xfrm>
            <a:off x="5651640" y="1728720"/>
            <a:ext cx="396360" cy="394920"/>
          </a:xfrm>
          <a:prstGeom prst="rect">
            <a:avLst/>
          </a:prstGeom>
          <a:noFill/>
          <a:ln w="25560">
            <a:solidFill>
              <a:srgbClr val="FF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3" name="Line 5"/>
          <p:cNvSpPr/>
          <p:nvPr/>
        </p:nvSpPr>
        <p:spPr>
          <a:xfrm>
            <a:off x="5821200" y="1881000"/>
            <a:ext cx="73080" cy="73080"/>
          </a:xfrm>
          <a:prstGeom prst="line">
            <a:avLst/>
          </a:prstGeom>
          <a:ln w="25560">
            <a:solidFill>
              <a:srgbClr val="FFFF00"/>
            </a:solidFill>
            <a:round/>
          </a:ln>
        </p:spPr>
      </p:sp>
      <p:sp>
        <p:nvSpPr>
          <p:cNvPr id="524" name="Line 6"/>
          <p:cNvSpPr/>
          <p:nvPr/>
        </p:nvSpPr>
        <p:spPr>
          <a:xfrm flipH="1">
            <a:off x="5822640" y="1881000"/>
            <a:ext cx="71640" cy="73080"/>
          </a:xfrm>
          <a:prstGeom prst="line">
            <a:avLst/>
          </a:prstGeom>
          <a:ln w="25560">
            <a:solidFill>
              <a:srgbClr val="FFFF00"/>
            </a:solidFill>
            <a:round/>
          </a:ln>
        </p:spPr>
      </p:sp>
      <p:sp>
        <p:nvSpPr>
          <p:cNvPr id="525" name="Line 7"/>
          <p:cNvSpPr/>
          <p:nvPr/>
        </p:nvSpPr>
        <p:spPr>
          <a:xfrm>
            <a:off x="1942920" y="2124000"/>
            <a:ext cx="73080" cy="73080"/>
          </a:xfrm>
          <a:prstGeom prst="line">
            <a:avLst/>
          </a:prstGeom>
          <a:ln w="25560">
            <a:solidFill>
              <a:srgbClr val="FFFF00"/>
            </a:solidFill>
            <a:round/>
          </a:ln>
        </p:spPr>
      </p:sp>
      <p:sp>
        <p:nvSpPr>
          <p:cNvPr id="526" name="Line 8"/>
          <p:cNvSpPr/>
          <p:nvPr/>
        </p:nvSpPr>
        <p:spPr>
          <a:xfrm flipH="1">
            <a:off x="1944360" y="2124000"/>
            <a:ext cx="71640" cy="73080"/>
          </a:xfrm>
          <a:prstGeom prst="line">
            <a:avLst/>
          </a:prstGeom>
          <a:ln w="25560">
            <a:solidFill>
              <a:srgbClr val="FFFF00"/>
            </a:solidFill>
            <a:round/>
          </a:ln>
        </p:spPr>
      </p:sp>
      <p:sp>
        <p:nvSpPr>
          <p:cNvPr id="527" name="Line 9"/>
          <p:cNvSpPr/>
          <p:nvPr/>
        </p:nvSpPr>
        <p:spPr>
          <a:xfrm>
            <a:off x="1979280" y="2303280"/>
            <a:ext cx="1116000" cy="2089080"/>
          </a:xfrm>
          <a:prstGeom prst="line">
            <a:avLst/>
          </a:prstGeom>
          <a:ln w="19080">
            <a:solidFill>
              <a:srgbClr val="FF0000"/>
            </a:solidFill>
            <a:round/>
            <a:tailEnd type="triangle" w="med" len="med"/>
          </a:ln>
        </p:spPr>
      </p:sp>
      <p:sp>
        <p:nvSpPr>
          <p:cNvPr id="528" name="Line 10"/>
          <p:cNvSpPr/>
          <p:nvPr/>
        </p:nvSpPr>
        <p:spPr>
          <a:xfrm flipH="1">
            <a:off x="5616360" y="2160360"/>
            <a:ext cx="250920" cy="2268720"/>
          </a:xfrm>
          <a:prstGeom prst="line">
            <a:avLst/>
          </a:prstGeom>
          <a:ln w="19080">
            <a:solidFill>
              <a:srgbClr val="FF0000"/>
            </a:solidFill>
            <a:round/>
            <a:tailEnd type="triangle" w="med" len="med"/>
          </a:ln>
        </p:spPr>
      </p:sp>
      <p:sp>
        <p:nvSpPr>
          <p:cNvPr id="529" name="CustomShape 11"/>
          <p:cNvSpPr/>
          <p:nvPr/>
        </p:nvSpPr>
        <p:spPr>
          <a:xfrm>
            <a:off x="685800" y="5034240"/>
            <a:ext cx="754344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strike="noStrike" dirty="0">
                <a:solidFill>
                  <a:srgbClr val="000000"/>
                </a:solidFill>
                <a:latin typeface="Arial"/>
              </a:rPr>
              <a:t>How can we independently select interest points in each image, such that the detections are repeatable across </a:t>
            </a:r>
            <a:r>
              <a:rPr lang="en-US" sz="2400" strike="noStrike" dirty="0">
                <a:solidFill>
                  <a:srgbClr val="FF0000"/>
                </a:solidFill>
                <a:latin typeface="Arial"/>
              </a:rPr>
              <a:t>different scales</a:t>
            </a:r>
            <a:r>
              <a:rPr lang="en-US" sz="2400" strike="noStrike" dirty="0">
                <a:solidFill>
                  <a:srgbClr val="000000"/>
                </a:solidFill>
                <a:latin typeface="Arial"/>
              </a:rPr>
              <a:t>?</a:t>
            </a:r>
            <a:endParaRPr dirty="0"/>
          </a:p>
        </p:txBody>
      </p:sp>
      <p:pic>
        <p:nvPicPr>
          <p:cNvPr id="530" name="Picture 529"/>
          <p:cNvPicPr/>
          <p:nvPr/>
        </p:nvPicPr>
        <p:blipFill>
          <a:blip r:embed="rId4"/>
          <a:stretch/>
        </p:blipFill>
        <p:spPr>
          <a:xfrm>
            <a:off x="2997360" y="4432320"/>
            <a:ext cx="3492360" cy="393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" name="Picture 3"/>
          <p:cNvPicPr/>
          <p:nvPr/>
        </p:nvPicPr>
        <p:blipFill>
          <a:blip r:embed="rId3"/>
          <a:srcRect l="38600" t="4239" r="37472" b="47632"/>
          <a:stretch/>
        </p:blipFill>
        <p:spPr>
          <a:xfrm>
            <a:off x="3191040" y="1840320"/>
            <a:ext cx="1613880" cy="1900080"/>
          </a:xfrm>
          <a:prstGeom prst="rect">
            <a:avLst/>
          </a:prstGeom>
          <a:ln>
            <a:noFill/>
          </a:ln>
        </p:spPr>
      </p:pic>
      <p:sp>
        <p:nvSpPr>
          <p:cNvPr id="532" name="CustomShape 1"/>
          <p:cNvSpPr/>
          <p:nvPr/>
        </p:nvSpPr>
        <p:spPr>
          <a:xfrm>
            <a:off x="3557160" y="2176200"/>
            <a:ext cx="761760" cy="761760"/>
          </a:xfrm>
          <a:prstGeom prst="ellipse">
            <a:avLst/>
          </a:prstGeom>
          <a:solidFill>
            <a:srgbClr val="000000">
              <a:alpha val="51000"/>
            </a:srgb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3" name="TextShape 2"/>
          <p:cNvSpPr txBox="1"/>
          <p:nvPr/>
        </p:nvSpPr>
        <p:spPr>
          <a:xfrm>
            <a:off x="685800" y="22860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2800" strike="noStrike" dirty="0">
                <a:solidFill>
                  <a:srgbClr val="000000"/>
                </a:solidFill>
                <a:latin typeface="Kalinga"/>
              </a:rPr>
              <a:t>Differences between Inside and Outside</a:t>
            </a:r>
            <a:endParaRPr sz="2800" dirty="0"/>
          </a:p>
        </p:txBody>
      </p:sp>
      <p:pic>
        <p:nvPicPr>
          <p:cNvPr id="534" name="Picture 3"/>
          <p:cNvPicPr/>
          <p:nvPr/>
        </p:nvPicPr>
        <p:blipFill>
          <a:blip r:embed="rId3"/>
          <a:srcRect l="38600" t="4239" r="37472" b="47632"/>
          <a:stretch/>
        </p:blipFill>
        <p:spPr>
          <a:xfrm>
            <a:off x="1024920" y="1847520"/>
            <a:ext cx="1613880" cy="1900080"/>
          </a:xfrm>
          <a:prstGeom prst="rect">
            <a:avLst/>
          </a:prstGeom>
          <a:ln>
            <a:noFill/>
          </a:ln>
        </p:spPr>
      </p:pic>
      <p:sp>
        <p:nvSpPr>
          <p:cNvPr id="535" name="CustomShape 3"/>
          <p:cNvSpPr/>
          <p:nvPr/>
        </p:nvSpPr>
        <p:spPr>
          <a:xfrm>
            <a:off x="1524240" y="2325240"/>
            <a:ext cx="486720" cy="464760"/>
          </a:xfrm>
          <a:prstGeom prst="ellipse">
            <a:avLst/>
          </a:prstGeom>
          <a:noFill/>
          <a:ln w="19080">
            <a:solidFill>
              <a:srgbClr val="FF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36" name="Picture 2"/>
          <p:cNvPicPr/>
          <p:nvPr/>
        </p:nvPicPr>
        <p:blipFill>
          <a:blip r:embed="rId4"/>
          <a:stretch/>
        </p:blipFill>
        <p:spPr>
          <a:xfrm>
            <a:off x="5553000" y="1923840"/>
            <a:ext cx="2523600" cy="3010680"/>
          </a:xfrm>
          <a:prstGeom prst="rect">
            <a:avLst/>
          </a:prstGeom>
          <a:ln>
            <a:noFill/>
          </a:ln>
        </p:spPr>
      </p:pic>
      <p:sp>
        <p:nvSpPr>
          <p:cNvPr id="537" name="CustomShape 4"/>
          <p:cNvSpPr/>
          <p:nvPr/>
        </p:nvSpPr>
        <p:spPr>
          <a:xfrm>
            <a:off x="3711600" y="2328840"/>
            <a:ext cx="452880" cy="456840"/>
          </a:xfrm>
          <a:prstGeom prst="ellipse">
            <a:avLst/>
          </a:prstGeom>
          <a:solidFill>
            <a:srgbClr val="FFFFFF">
              <a:alpha val="77000"/>
            </a:srgb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extBox 1"/>
          <p:cNvSpPr txBox="1"/>
          <p:nvPr/>
        </p:nvSpPr>
        <p:spPr>
          <a:xfrm>
            <a:off x="969575" y="4749854"/>
            <a:ext cx="3835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1.  We can use a Laplacian function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TextShape 1"/>
          <p:cNvSpPr txBox="1"/>
          <p:nvPr/>
        </p:nvSpPr>
        <p:spPr>
          <a:xfrm>
            <a:off x="685800" y="22860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00" strike="noStrike">
                <a:solidFill>
                  <a:srgbClr val="000000"/>
                </a:solidFill>
                <a:latin typeface="Kalinga"/>
              </a:rPr>
              <a:t>Scale</a:t>
            </a:r>
            <a:endParaRPr/>
          </a:p>
        </p:txBody>
      </p:sp>
      <p:pic>
        <p:nvPicPr>
          <p:cNvPr id="539" name="Picture 1"/>
          <p:cNvPicPr/>
          <p:nvPr/>
        </p:nvPicPr>
        <p:blipFill>
          <a:blip r:embed="rId2"/>
          <a:stretch/>
        </p:blipFill>
        <p:spPr>
          <a:xfrm>
            <a:off x="1233720" y="2658240"/>
            <a:ext cx="2423520" cy="320760"/>
          </a:xfrm>
          <a:prstGeom prst="rect">
            <a:avLst/>
          </a:prstGeom>
          <a:ln>
            <a:noFill/>
          </a:ln>
        </p:spPr>
      </p:pic>
      <p:sp>
        <p:nvSpPr>
          <p:cNvPr id="540" name="CustomShape 2"/>
          <p:cNvSpPr/>
          <p:nvPr/>
        </p:nvSpPr>
        <p:spPr>
          <a:xfrm>
            <a:off x="762120" y="1819800"/>
            <a:ext cx="3200040" cy="173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 dirty="0" smtClean="0">
                <a:solidFill>
                  <a:srgbClr val="000000"/>
                </a:solidFill>
                <a:latin typeface="Arial"/>
              </a:rPr>
              <a:t>Why </a:t>
            </a:r>
            <a:r>
              <a:rPr lang="en-US" strike="noStrike" dirty="0">
                <a:solidFill>
                  <a:srgbClr val="000000"/>
                </a:solidFill>
                <a:latin typeface="Arial"/>
              </a:rPr>
              <a:t>Gaussian?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Arial"/>
              </a:rPr>
              <a:t>It is invariant to scale change, i.e., 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Arial"/>
              </a:rPr>
              <a:t>and has several other nice properties.  </a:t>
            </a:r>
            <a:r>
              <a:rPr lang="en-US" sz="1200" strike="noStrike" dirty="0" err="1">
                <a:solidFill>
                  <a:srgbClr val="000000"/>
                </a:solidFill>
                <a:latin typeface="Arial"/>
              </a:rPr>
              <a:t>Lindeberg</a:t>
            </a:r>
            <a:r>
              <a:rPr lang="en-US" sz="1200" strike="noStrike" dirty="0">
                <a:solidFill>
                  <a:srgbClr val="000000"/>
                </a:solidFill>
                <a:latin typeface="Arial"/>
              </a:rPr>
              <a:t>, 1994</a:t>
            </a:r>
            <a:endParaRPr dirty="0"/>
          </a:p>
        </p:txBody>
      </p:sp>
      <p:sp>
        <p:nvSpPr>
          <p:cNvPr id="541" name="CustomShape 3"/>
          <p:cNvSpPr/>
          <p:nvPr/>
        </p:nvSpPr>
        <p:spPr>
          <a:xfrm>
            <a:off x="762120" y="3877200"/>
            <a:ext cx="334512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 dirty="0">
                <a:solidFill>
                  <a:srgbClr val="FF0000"/>
                </a:solidFill>
                <a:latin typeface="Arial"/>
              </a:rPr>
              <a:t>In practice, the Laplacian is approximated using a Difference of Gaussian (</a:t>
            </a:r>
            <a:r>
              <a:rPr lang="en-US" strike="noStrike" dirty="0" err="1">
                <a:solidFill>
                  <a:srgbClr val="FF0000"/>
                </a:solidFill>
                <a:latin typeface="Arial"/>
              </a:rPr>
              <a:t>DoG</a:t>
            </a:r>
            <a:r>
              <a:rPr lang="en-US" strike="noStrike" dirty="0">
                <a:solidFill>
                  <a:srgbClr val="FF0000"/>
                </a:solidFill>
                <a:latin typeface="Arial"/>
              </a:rPr>
              <a:t>).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542" name="Picture 2"/>
          <p:cNvPicPr/>
          <p:nvPr/>
        </p:nvPicPr>
        <p:blipFill>
          <a:blip r:embed="rId3"/>
          <a:stretch/>
        </p:blipFill>
        <p:spPr>
          <a:xfrm>
            <a:off x="4495680" y="1969200"/>
            <a:ext cx="4195080" cy="320940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62120" y="1066320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 we use a Gaussian.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107240" y="4419600"/>
            <a:ext cx="191256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TextShape 1"/>
          <p:cNvSpPr txBox="1"/>
          <p:nvPr/>
        </p:nvSpPr>
        <p:spPr>
          <a:xfrm>
            <a:off x="685800" y="7632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Difference-of-Gaussian (DoG)</a:t>
            </a:r>
            <a:endParaRPr/>
          </a:p>
        </p:txBody>
      </p:sp>
      <p:sp>
        <p:nvSpPr>
          <p:cNvPr id="544" name="TextShape 2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Arial"/>
              </a:rPr>
              <a:t>K. Grauman, B. Leibe</a:t>
            </a:r>
            <a:endParaRPr/>
          </a:p>
        </p:txBody>
      </p:sp>
      <p:pic>
        <p:nvPicPr>
          <p:cNvPr id="545" name="Picture 4"/>
          <p:cNvPicPr/>
          <p:nvPr/>
        </p:nvPicPr>
        <p:blipFill>
          <a:blip r:embed="rId2"/>
          <a:stretch/>
        </p:blipFill>
        <p:spPr>
          <a:xfrm>
            <a:off x="6294000" y="1447800"/>
            <a:ext cx="2015640" cy="2015640"/>
          </a:xfrm>
          <a:prstGeom prst="rect">
            <a:avLst/>
          </a:prstGeom>
          <a:ln w="9360">
            <a:noFill/>
          </a:ln>
        </p:spPr>
      </p:pic>
      <p:pic>
        <p:nvPicPr>
          <p:cNvPr id="546" name="Picture 5"/>
          <p:cNvPicPr/>
          <p:nvPr/>
        </p:nvPicPr>
        <p:blipFill>
          <a:blip r:embed="rId3"/>
          <a:stretch/>
        </p:blipFill>
        <p:spPr>
          <a:xfrm>
            <a:off x="3360960" y="4616280"/>
            <a:ext cx="2169720" cy="1698120"/>
          </a:xfrm>
          <a:prstGeom prst="rect">
            <a:avLst/>
          </a:prstGeom>
          <a:ln w="12600">
            <a:noFill/>
          </a:ln>
        </p:spPr>
      </p:pic>
      <p:pic>
        <p:nvPicPr>
          <p:cNvPr id="547" name="Picture 6"/>
          <p:cNvPicPr/>
          <p:nvPr/>
        </p:nvPicPr>
        <p:blipFill>
          <a:blip r:embed="rId4"/>
          <a:stretch/>
        </p:blipFill>
        <p:spPr>
          <a:xfrm>
            <a:off x="770040" y="4616280"/>
            <a:ext cx="2169720" cy="1698120"/>
          </a:xfrm>
          <a:prstGeom prst="rect">
            <a:avLst/>
          </a:prstGeom>
          <a:ln w="12600">
            <a:noFill/>
          </a:ln>
        </p:spPr>
      </p:pic>
      <p:pic>
        <p:nvPicPr>
          <p:cNvPr id="548" name="Picture 7"/>
          <p:cNvPicPr/>
          <p:nvPr/>
        </p:nvPicPr>
        <p:blipFill>
          <a:blip r:embed="rId5"/>
          <a:stretch/>
        </p:blipFill>
        <p:spPr>
          <a:xfrm>
            <a:off x="6324480" y="4614840"/>
            <a:ext cx="2160360" cy="1699920"/>
          </a:xfrm>
          <a:prstGeom prst="rect">
            <a:avLst/>
          </a:prstGeom>
          <a:ln w="12600">
            <a:noFill/>
          </a:ln>
        </p:spPr>
      </p:pic>
      <p:sp>
        <p:nvSpPr>
          <p:cNvPr id="549" name="CustomShape 3"/>
          <p:cNvSpPr/>
          <p:nvPr/>
        </p:nvSpPr>
        <p:spPr>
          <a:xfrm>
            <a:off x="2940120" y="5178600"/>
            <a:ext cx="431280" cy="5169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800" b="1" strike="noStrike">
                <a:solidFill>
                  <a:srgbClr val="000000"/>
                </a:solidFill>
                <a:latin typeface="Arial"/>
              </a:rPr>
              <a:t>-</a:t>
            </a:r>
            <a:endParaRPr/>
          </a:p>
        </p:txBody>
      </p:sp>
      <p:sp>
        <p:nvSpPr>
          <p:cNvPr id="550" name="CustomShape 4"/>
          <p:cNvSpPr/>
          <p:nvPr/>
        </p:nvSpPr>
        <p:spPr>
          <a:xfrm>
            <a:off x="5711760" y="5121360"/>
            <a:ext cx="431280" cy="5169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800" b="1" strike="noStrike">
                <a:solidFill>
                  <a:srgbClr val="000000"/>
                </a:solidFill>
                <a:latin typeface="Arial"/>
              </a:rPr>
              <a:t>=</a:t>
            </a: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676400" y="3886200"/>
            <a:ext cx="7082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G1        -          G2            =        </a:t>
            </a:r>
            <a:r>
              <a:rPr lang="en-US" sz="2800" dirty="0" err="1" smtClean="0"/>
              <a:t>DoG</a:t>
            </a:r>
            <a:r>
              <a:rPr lang="en-US" sz="2800" dirty="0" smtClean="0"/>
              <a:t>          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TextShape 1"/>
          <p:cNvSpPr txBox="1"/>
          <p:nvPr/>
        </p:nvSpPr>
        <p:spPr>
          <a:xfrm>
            <a:off x="609480" y="240480"/>
            <a:ext cx="8380080" cy="7498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00" strike="noStrike">
                <a:solidFill>
                  <a:srgbClr val="000000"/>
                </a:solidFill>
                <a:latin typeface="Kalinga"/>
              </a:rPr>
              <a:t>DoG example</a:t>
            </a:r>
            <a:endParaRPr/>
          </a:p>
        </p:txBody>
      </p:sp>
      <p:pic>
        <p:nvPicPr>
          <p:cNvPr id="552" name="Picture 2"/>
          <p:cNvPicPr/>
          <p:nvPr/>
        </p:nvPicPr>
        <p:blipFill>
          <a:blip r:embed="rId2"/>
          <a:stretch/>
        </p:blipFill>
        <p:spPr>
          <a:xfrm>
            <a:off x="7238880" y="4793400"/>
            <a:ext cx="1599840" cy="1302480"/>
          </a:xfrm>
          <a:prstGeom prst="rect">
            <a:avLst/>
          </a:prstGeom>
          <a:ln>
            <a:noFill/>
          </a:ln>
        </p:spPr>
      </p:pic>
      <p:pic>
        <p:nvPicPr>
          <p:cNvPr id="553" name="Picture 3"/>
          <p:cNvPicPr/>
          <p:nvPr/>
        </p:nvPicPr>
        <p:blipFill>
          <a:blip r:embed="rId3"/>
          <a:stretch/>
        </p:blipFill>
        <p:spPr>
          <a:xfrm>
            <a:off x="3416400" y="1116360"/>
            <a:ext cx="1904760" cy="1550520"/>
          </a:xfrm>
          <a:prstGeom prst="rect">
            <a:avLst/>
          </a:prstGeom>
          <a:ln>
            <a:noFill/>
          </a:ln>
        </p:spPr>
      </p:pic>
      <p:pic>
        <p:nvPicPr>
          <p:cNvPr id="554" name="Picture 4"/>
          <p:cNvPicPr/>
          <p:nvPr/>
        </p:nvPicPr>
        <p:blipFill>
          <a:blip r:embed="rId4"/>
          <a:stretch/>
        </p:blipFill>
        <p:spPr>
          <a:xfrm>
            <a:off x="228600" y="3033720"/>
            <a:ext cx="1599840" cy="1302480"/>
          </a:xfrm>
          <a:prstGeom prst="rect">
            <a:avLst/>
          </a:prstGeom>
          <a:ln>
            <a:noFill/>
          </a:ln>
        </p:spPr>
      </p:pic>
      <p:pic>
        <p:nvPicPr>
          <p:cNvPr id="555" name="Picture 5"/>
          <p:cNvPicPr/>
          <p:nvPr/>
        </p:nvPicPr>
        <p:blipFill>
          <a:blip r:embed="rId5"/>
          <a:stretch/>
        </p:blipFill>
        <p:spPr>
          <a:xfrm>
            <a:off x="1981080" y="3033720"/>
            <a:ext cx="1599840" cy="1302480"/>
          </a:xfrm>
          <a:prstGeom prst="rect">
            <a:avLst/>
          </a:prstGeom>
          <a:ln>
            <a:noFill/>
          </a:ln>
        </p:spPr>
      </p:pic>
      <p:pic>
        <p:nvPicPr>
          <p:cNvPr id="556" name="Picture 7"/>
          <p:cNvPicPr/>
          <p:nvPr/>
        </p:nvPicPr>
        <p:blipFill>
          <a:blip r:embed="rId6"/>
          <a:stretch/>
        </p:blipFill>
        <p:spPr>
          <a:xfrm>
            <a:off x="3733920" y="3033720"/>
            <a:ext cx="1599840" cy="1302480"/>
          </a:xfrm>
          <a:prstGeom prst="rect">
            <a:avLst/>
          </a:prstGeom>
          <a:ln>
            <a:noFill/>
          </a:ln>
        </p:spPr>
      </p:pic>
      <p:pic>
        <p:nvPicPr>
          <p:cNvPr id="557" name="Picture 8"/>
          <p:cNvPicPr/>
          <p:nvPr/>
        </p:nvPicPr>
        <p:blipFill>
          <a:blip r:embed="rId7"/>
          <a:stretch/>
        </p:blipFill>
        <p:spPr>
          <a:xfrm>
            <a:off x="5486400" y="3033720"/>
            <a:ext cx="1599840" cy="1302480"/>
          </a:xfrm>
          <a:prstGeom prst="rect">
            <a:avLst/>
          </a:prstGeom>
          <a:ln>
            <a:noFill/>
          </a:ln>
        </p:spPr>
      </p:pic>
      <p:pic>
        <p:nvPicPr>
          <p:cNvPr id="558" name="Picture 9"/>
          <p:cNvPicPr/>
          <p:nvPr/>
        </p:nvPicPr>
        <p:blipFill>
          <a:blip r:embed="rId8"/>
          <a:stretch/>
        </p:blipFill>
        <p:spPr>
          <a:xfrm>
            <a:off x="7238880" y="3027960"/>
            <a:ext cx="1599840" cy="1302480"/>
          </a:xfrm>
          <a:prstGeom prst="rect">
            <a:avLst/>
          </a:prstGeom>
          <a:ln>
            <a:noFill/>
          </a:ln>
        </p:spPr>
      </p:pic>
      <p:pic>
        <p:nvPicPr>
          <p:cNvPr id="559" name="Picture 10"/>
          <p:cNvPicPr/>
          <p:nvPr/>
        </p:nvPicPr>
        <p:blipFill>
          <a:blip r:embed="rId9"/>
          <a:stretch/>
        </p:blipFill>
        <p:spPr>
          <a:xfrm>
            <a:off x="228600" y="4759560"/>
            <a:ext cx="1599840" cy="1302480"/>
          </a:xfrm>
          <a:prstGeom prst="rect">
            <a:avLst/>
          </a:prstGeom>
          <a:ln>
            <a:noFill/>
          </a:ln>
        </p:spPr>
      </p:pic>
      <p:pic>
        <p:nvPicPr>
          <p:cNvPr id="560" name="Picture 11"/>
          <p:cNvPicPr/>
          <p:nvPr/>
        </p:nvPicPr>
        <p:blipFill>
          <a:blip r:embed="rId10"/>
          <a:stretch/>
        </p:blipFill>
        <p:spPr>
          <a:xfrm>
            <a:off x="1981080" y="4793400"/>
            <a:ext cx="1599840" cy="1302480"/>
          </a:xfrm>
          <a:prstGeom prst="rect">
            <a:avLst/>
          </a:prstGeom>
          <a:ln>
            <a:noFill/>
          </a:ln>
        </p:spPr>
      </p:pic>
      <p:pic>
        <p:nvPicPr>
          <p:cNvPr id="561" name="Picture 12"/>
          <p:cNvPicPr/>
          <p:nvPr/>
        </p:nvPicPr>
        <p:blipFill>
          <a:blip r:embed="rId11"/>
          <a:stretch/>
        </p:blipFill>
        <p:spPr>
          <a:xfrm>
            <a:off x="3733920" y="4793400"/>
            <a:ext cx="1599840" cy="1302480"/>
          </a:xfrm>
          <a:prstGeom prst="rect">
            <a:avLst/>
          </a:prstGeom>
          <a:ln>
            <a:noFill/>
          </a:ln>
        </p:spPr>
      </p:pic>
      <p:pic>
        <p:nvPicPr>
          <p:cNvPr id="562" name="Picture 13"/>
          <p:cNvPicPr/>
          <p:nvPr/>
        </p:nvPicPr>
        <p:blipFill>
          <a:blip r:embed="rId12"/>
          <a:stretch/>
        </p:blipFill>
        <p:spPr>
          <a:xfrm>
            <a:off x="5486400" y="4793400"/>
            <a:ext cx="1599840" cy="1302480"/>
          </a:xfrm>
          <a:prstGeom prst="rect">
            <a:avLst/>
          </a:prstGeom>
          <a:ln>
            <a:noFill/>
          </a:ln>
        </p:spPr>
      </p:pic>
      <p:sp>
        <p:nvSpPr>
          <p:cNvPr id="563" name="CustomShape 2"/>
          <p:cNvSpPr/>
          <p:nvPr/>
        </p:nvSpPr>
        <p:spPr>
          <a:xfrm>
            <a:off x="457200" y="4336200"/>
            <a:ext cx="8377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σ = 1</a:t>
            </a:r>
            <a:endParaRPr/>
          </a:p>
        </p:txBody>
      </p:sp>
      <p:sp>
        <p:nvSpPr>
          <p:cNvPr id="564" name="CustomShape 3"/>
          <p:cNvSpPr/>
          <p:nvPr/>
        </p:nvSpPr>
        <p:spPr>
          <a:xfrm>
            <a:off x="7620120" y="6080400"/>
            <a:ext cx="11426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σ = 66</a:t>
            </a: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609480" y="1295400"/>
            <a:ext cx="27169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Take Gaussians at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multiple spreads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and uses </a:t>
            </a:r>
            <a:r>
              <a:rPr lang="en-US" sz="2400" dirty="0" err="1" smtClean="0">
                <a:solidFill>
                  <a:srgbClr val="FF0000"/>
                </a:solidFill>
              </a:rPr>
              <a:t>DoGs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380880" y="572760"/>
            <a:ext cx="83055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000000"/>
                </a:solidFill>
                <a:latin typeface="Kalinga"/>
              </a:rPr>
              <a:t>How can we find corresponding points?</a:t>
            </a:r>
            <a:endParaRPr/>
          </a:p>
        </p:txBody>
      </p:sp>
      <p:pic>
        <p:nvPicPr>
          <p:cNvPr id="201" name="Picture 2"/>
          <p:cNvPicPr/>
          <p:nvPr/>
        </p:nvPicPr>
        <p:blipFill>
          <a:blip r:embed="rId2"/>
          <a:stretch/>
        </p:blipFill>
        <p:spPr>
          <a:xfrm>
            <a:off x="625320" y="1867680"/>
            <a:ext cx="3717720" cy="2973960"/>
          </a:xfrm>
          <a:prstGeom prst="rect">
            <a:avLst/>
          </a:prstGeom>
          <a:ln>
            <a:noFill/>
          </a:ln>
        </p:spPr>
      </p:pic>
      <p:pic>
        <p:nvPicPr>
          <p:cNvPr id="202" name="Picture 3"/>
          <p:cNvPicPr/>
          <p:nvPr/>
        </p:nvPicPr>
        <p:blipFill>
          <a:blip r:embed="rId3"/>
          <a:stretch/>
        </p:blipFill>
        <p:spPr>
          <a:xfrm>
            <a:off x="4740120" y="1867680"/>
            <a:ext cx="3717720" cy="2973960"/>
          </a:xfrm>
          <a:prstGeom prst="rect">
            <a:avLst/>
          </a:prstGeom>
          <a:ln>
            <a:noFill/>
          </a:ln>
        </p:spPr>
      </p:pic>
      <p:sp>
        <p:nvSpPr>
          <p:cNvPr id="203" name="CustomShape 2"/>
          <p:cNvSpPr/>
          <p:nvPr/>
        </p:nvSpPr>
        <p:spPr>
          <a:xfrm>
            <a:off x="1523880" y="2514600"/>
            <a:ext cx="4723920" cy="75960"/>
          </a:xfrm>
          <a:prstGeom prst="straightConnector1">
            <a:avLst/>
          </a:prstGeom>
          <a:noFill/>
          <a:ln w="57240">
            <a:solidFill>
              <a:srgbClr val="FFFF00"/>
            </a:solidFill>
            <a:round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4" name="CustomShape 3"/>
          <p:cNvSpPr/>
          <p:nvPr/>
        </p:nvSpPr>
        <p:spPr>
          <a:xfrm>
            <a:off x="3048120" y="2895480"/>
            <a:ext cx="3809520" cy="228240"/>
          </a:xfrm>
          <a:prstGeom prst="straightConnector1">
            <a:avLst/>
          </a:prstGeom>
          <a:noFill/>
          <a:ln w="57240">
            <a:solidFill>
              <a:srgbClr val="FFFF00"/>
            </a:solidFill>
            <a:round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5" name="CustomShape 4"/>
          <p:cNvSpPr/>
          <p:nvPr/>
        </p:nvSpPr>
        <p:spPr>
          <a:xfrm>
            <a:off x="2286000" y="3886200"/>
            <a:ext cx="4312800" cy="266400"/>
          </a:xfrm>
          <a:prstGeom prst="straightConnector1">
            <a:avLst/>
          </a:prstGeom>
          <a:noFill/>
          <a:ln w="57240">
            <a:solidFill>
              <a:srgbClr val="FFFF00"/>
            </a:solidFill>
            <a:round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CustomShape 1"/>
          <p:cNvSpPr/>
          <p:nvPr/>
        </p:nvSpPr>
        <p:spPr>
          <a:xfrm rot="5400000">
            <a:off x="7567200" y="3282120"/>
            <a:ext cx="2482560" cy="1080"/>
          </a:xfrm>
          <a:prstGeom prst="straightConnector1">
            <a:avLst/>
          </a:prstGeom>
          <a:noFill/>
          <a:ln w="9360">
            <a:solidFill>
              <a:schemeClr val="tx1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6" name="CustomShape 2"/>
          <p:cNvSpPr/>
          <p:nvPr/>
        </p:nvSpPr>
        <p:spPr>
          <a:xfrm>
            <a:off x="3581280" y="5728320"/>
            <a:ext cx="625320" cy="3646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i="1" strike="noStrike">
                <a:solidFill>
                  <a:srgbClr val="808080"/>
                </a:solidFill>
                <a:latin typeface="Symbol"/>
              </a:rPr>
              <a:t>s1</a:t>
            </a:r>
            <a:endParaRPr/>
          </a:p>
        </p:txBody>
      </p:sp>
      <p:sp>
        <p:nvSpPr>
          <p:cNvPr id="567" name="CustomShape 3"/>
          <p:cNvSpPr/>
          <p:nvPr/>
        </p:nvSpPr>
        <p:spPr>
          <a:xfrm>
            <a:off x="3581280" y="4719960"/>
            <a:ext cx="552240" cy="3646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i="1" strike="noStrike">
                <a:solidFill>
                  <a:srgbClr val="808080"/>
                </a:solidFill>
                <a:latin typeface="Symbol"/>
              </a:rPr>
              <a:t>s2</a:t>
            </a:r>
            <a:endParaRPr/>
          </a:p>
        </p:txBody>
      </p:sp>
      <p:sp>
        <p:nvSpPr>
          <p:cNvPr id="568" name="CustomShape 4"/>
          <p:cNvSpPr/>
          <p:nvPr/>
        </p:nvSpPr>
        <p:spPr>
          <a:xfrm>
            <a:off x="3618000" y="3760920"/>
            <a:ext cx="588600" cy="3646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i="1" strike="noStrike">
                <a:solidFill>
                  <a:srgbClr val="808080"/>
                </a:solidFill>
                <a:latin typeface="Symbol"/>
              </a:rPr>
              <a:t>s3</a:t>
            </a:r>
            <a:endParaRPr/>
          </a:p>
        </p:txBody>
      </p:sp>
      <p:sp>
        <p:nvSpPr>
          <p:cNvPr id="569" name="CustomShape 5"/>
          <p:cNvSpPr/>
          <p:nvPr/>
        </p:nvSpPr>
        <p:spPr>
          <a:xfrm>
            <a:off x="3652920" y="2752920"/>
            <a:ext cx="517320" cy="3646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i="1" strike="noStrike">
                <a:solidFill>
                  <a:srgbClr val="808080"/>
                </a:solidFill>
                <a:latin typeface="Symbol"/>
              </a:rPr>
              <a:t>s4</a:t>
            </a:r>
            <a:endParaRPr/>
          </a:p>
        </p:txBody>
      </p:sp>
      <p:sp>
        <p:nvSpPr>
          <p:cNvPr id="570" name="CustomShape 6"/>
          <p:cNvSpPr/>
          <p:nvPr/>
        </p:nvSpPr>
        <p:spPr>
          <a:xfrm>
            <a:off x="3689280" y="1779480"/>
            <a:ext cx="541080" cy="3646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i="1" strike="noStrike">
                <a:solidFill>
                  <a:srgbClr val="808080"/>
                </a:solidFill>
                <a:latin typeface="Symbol"/>
              </a:rPr>
              <a:t>s5</a:t>
            </a:r>
            <a:endParaRPr/>
          </a:p>
        </p:txBody>
      </p:sp>
      <p:pic>
        <p:nvPicPr>
          <p:cNvPr id="576" name="Picture 27"/>
          <p:cNvPicPr/>
          <p:nvPr/>
        </p:nvPicPr>
        <p:blipFill>
          <a:blip r:embed="rId3"/>
          <a:stretch/>
        </p:blipFill>
        <p:spPr>
          <a:xfrm>
            <a:off x="619894" y="3349800"/>
            <a:ext cx="1749240" cy="1164960"/>
          </a:xfrm>
          <a:prstGeom prst="rect">
            <a:avLst/>
          </a:prstGeom>
          <a:ln w="9360">
            <a:noFill/>
          </a:ln>
        </p:spPr>
      </p:pic>
      <p:pic>
        <p:nvPicPr>
          <p:cNvPr id="577" name="Picture 4"/>
          <p:cNvPicPr/>
          <p:nvPr/>
        </p:nvPicPr>
        <p:blipFill>
          <a:blip r:embed="rId4"/>
          <a:srcRect l="15132"/>
          <a:stretch/>
        </p:blipFill>
        <p:spPr>
          <a:xfrm>
            <a:off x="6981840" y="2473200"/>
            <a:ext cx="1912680" cy="2172960"/>
          </a:xfrm>
          <a:prstGeom prst="rect">
            <a:avLst/>
          </a:prstGeom>
          <a:ln w="9360">
            <a:noFill/>
          </a:ln>
        </p:spPr>
      </p:pic>
      <p:sp>
        <p:nvSpPr>
          <p:cNvPr id="578" name="Line 12"/>
          <p:cNvSpPr/>
          <p:nvPr/>
        </p:nvSpPr>
        <p:spPr>
          <a:xfrm>
            <a:off x="5886360" y="4049640"/>
            <a:ext cx="1204920" cy="145800"/>
          </a:xfrm>
          <a:prstGeom prst="line">
            <a:avLst/>
          </a:prstGeom>
          <a:ln w="1260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579" name="Line 13"/>
          <p:cNvSpPr/>
          <p:nvPr/>
        </p:nvSpPr>
        <p:spPr>
          <a:xfrm>
            <a:off x="5886360" y="3062160"/>
            <a:ext cx="1350720" cy="476280"/>
          </a:xfrm>
          <a:prstGeom prst="line">
            <a:avLst/>
          </a:prstGeom>
          <a:ln w="1260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580" name="Line 14"/>
          <p:cNvSpPr/>
          <p:nvPr/>
        </p:nvSpPr>
        <p:spPr>
          <a:xfrm>
            <a:off x="5881680" y="2179440"/>
            <a:ext cx="1428480" cy="736560"/>
          </a:xfrm>
          <a:prstGeom prst="line">
            <a:avLst/>
          </a:prstGeom>
          <a:ln w="1260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581" name="CustomShape 15"/>
          <p:cNvSpPr/>
          <p:nvPr/>
        </p:nvSpPr>
        <p:spPr>
          <a:xfrm>
            <a:off x="7072200" y="5181480"/>
            <a:ext cx="2071440" cy="7002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1" strike="noStrike">
                <a:solidFill>
                  <a:srgbClr val="000000"/>
                </a:solidFill>
                <a:latin typeface="Symbol"/>
              </a:rPr>
              <a:t></a:t>
            </a:r>
            <a:r>
              <a:rPr lang="en-US" sz="2000" b="1" strike="noStrike">
                <a:solidFill>
                  <a:srgbClr val="000000"/>
                </a:solidFill>
                <a:latin typeface="Arial"/>
              </a:rPr>
              <a:t> List of       
</a:t>
            </a:r>
            <a:r>
              <a:rPr lang="en-US" sz="2000" b="1" i="1" strike="noStrike">
                <a:solidFill>
                  <a:srgbClr val="000000"/>
                </a:solidFill>
                <a:latin typeface="Arial"/>
              </a:rPr>
              <a:t>    (x, y, </a:t>
            </a:r>
            <a:r>
              <a:rPr lang="en-US" sz="2000" strike="noStrike">
                <a:solidFill>
                  <a:srgbClr val="000000"/>
                </a:solidFill>
                <a:latin typeface="Arial"/>
              </a:rPr>
              <a:t>σ</a:t>
            </a:r>
            <a:r>
              <a:rPr lang="en-US" sz="2000" b="1" i="1" strike="noStrike">
                <a:solidFill>
                  <a:srgbClr val="000000"/>
                </a:solidFill>
                <a:latin typeface="Arial"/>
              </a:rPr>
              <a:t>)</a:t>
            </a:r>
            <a:endParaRPr/>
          </a:p>
        </p:txBody>
      </p:sp>
      <p:sp>
        <p:nvSpPr>
          <p:cNvPr id="582" name="CustomShape 16"/>
          <p:cNvSpPr/>
          <p:nvPr/>
        </p:nvSpPr>
        <p:spPr>
          <a:xfrm>
            <a:off x="8413920" y="3171960"/>
            <a:ext cx="729720" cy="364680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scale</a:t>
            </a:r>
            <a:endParaRPr/>
          </a:p>
        </p:txBody>
      </p:sp>
      <p:sp>
        <p:nvSpPr>
          <p:cNvPr id="583" name="TextShape 17"/>
          <p:cNvSpPr txBox="1"/>
          <p:nvPr/>
        </p:nvSpPr>
        <p:spPr>
          <a:xfrm>
            <a:off x="685800" y="76320"/>
            <a:ext cx="84578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Scale invariant interest points</a:t>
            </a:r>
            <a:endParaRPr/>
          </a:p>
        </p:txBody>
      </p:sp>
      <p:sp>
        <p:nvSpPr>
          <p:cNvPr id="584" name="CustomShape 18"/>
          <p:cNvSpPr/>
          <p:nvPr/>
        </p:nvSpPr>
        <p:spPr>
          <a:xfrm>
            <a:off x="685800" y="914400"/>
            <a:ext cx="7772040" cy="5257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strike="noStrike">
                <a:solidFill>
                  <a:srgbClr val="000000"/>
                </a:solidFill>
                <a:latin typeface="Arial"/>
              </a:rPr>
              <a:t>Interest points are local maxima in both position and scale.</a:t>
            </a:r>
            <a:endParaRPr/>
          </a:p>
        </p:txBody>
      </p:sp>
      <p:pic>
        <p:nvPicPr>
          <p:cNvPr id="585" name="Picture 35"/>
          <p:cNvPicPr/>
          <p:nvPr/>
        </p:nvPicPr>
        <p:blipFill>
          <a:blip r:embed="rId5"/>
          <a:stretch/>
        </p:blipFill>
        <p:spPr>
          <a:xfrm>
            <a:off x="3913920" y="1165320"/>
            <a:ext cx="2140560" cy="1605240"/>
          </a:xfrm>
          <a:prstGeom prst="rect">
            <a:avLst/>
          </a:prstGeom>
          <a:ln w="9360">
            <a:noFill/>
          </a:ln>
        </p:spPr>
      </p:pic>
      <p:pic>
        <p:nvPicPr>
          <p:cNvPr id="586" name="Picture 37"/>
          <p:cNvPicPr/>
          <p:nvPr/>
        </p:nvPicPr>
        <p:blipFill>
          <a:blip r:embed="rId6"/>
          <a:stretch/>
        </p:blipFill>
        <p:spPr>
          <a:xfrm>
            <a:off x="3902400" y="2266560"/>
            <a:ext cx="2140560" cy="1605240"/>
          </a:xfrm>
          <a:prstGeom prst="rect">
            <a:avLst/>
          </a:prstGeom>
          <a:ln w="9360">
            <a:noFill/>
          </a:ln>
        </p:spPr>
      </p:pic>
      <p:pic>
        <p:nvPicPr>
          <p:cNvPr id="587" name="Picture 41"/>
          <p:cNvPicPr/>
          <p:nvPr/>
        </p:nvPicPr>
        <p:blipFill>
          <a:blip r:embed="rId7"/>
          <a:stretch/>
        </p:blipFill>
        <p:spPr>
          <a:xfrm>
            <a:off x="3878280" y="3373560"/>
            <a:ext cx="2140560" cy="1605240"/>
          </a:xfrm>
          <a:prstGeom prst="rect">
            <a:avLst/>
          </a:prstGeom>
          <a:ln w="9360">
            <a:noFill/>
          </a:ln>
        </p:spPr>
      </p:pic>
      <p:pic>
        <p:nvPicPr>
          <p:cNvPr id="588" name="Picture 42"/>
          <p:cNvPicPr/>
          <p:nvPr/>
        </p:nvPicPr>
        <p:blipFill>
          <a:blip r:embed="rId8"/>
          <a:stretch/>
        </p:blipFill>
        <p:spPr>
          <a:xfrm>
            <a:off x="3878280" y="4442040"/>
            <a:ext cx="2140560" cy="1605240"/>
          </a:xfrm>
          <a:prstGeom prst="rect">
            <a:avLst/>
          </a:prstGeom>
          <a:ln w="9360">
            <a:noFill/>
          </a:ln>
        </p:spPr>
      </p:pic>
      <p:pic>
        <p:nvPicPr>
          <p:cNvPr id="589" name="Picture 43"/>
          <p:cNvPicPr/>
          <p:nvPr/>
        </p:nvPicPr>
        <p:blipFill>
          <a:blip r:embed="rId9"/>
          <a:stretch/>
        </p:blipFill>
        <p:spPr>
          <a:xfrm>
            <a:off x="3878280" y="5474880"/>
            <a:ext cx="2140560" cy="1605240"/>
          </a:xfrm>
          <a:prstGeom prst="rect">
            <a:avLst/>
          </a:prstGeom>
          <a:ln w="9360">
            <a:noFill/>
          </a:ln>
        </p:spPr>
      </p:pic>
      <p:sp>
        <p:nvSpPr>
          <p:cNvPr id="590" name="CustomShape 19"/>
          <p:cNvSpPr/>
          <p:nvPr/>
        </p:nvSpPr>
        <p:spPr>
          <a:xfrm>
            <a:off x="838200" y="5155380"/>
            <a:ext cx="2336400" cy="639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Apply Gaussians with different </a:t>
            </a:r>
            <a:r>
              <a:rPr lang="el-GR" dirty="0" smtClean="0">
                <a:solidFill>
                  <a:srgbClr val="000000"/>
                </a:solidFill>
                <a:latin typeface="Arial"/>
              </a:rPr>
              <a:t>σ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’s.</a:t>
            </a:r>
            <a:endParaRPr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369134" y="2144160"/>
            <a:ext cx="1212146" cy="918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2514600" y="3117600"/>
            <a:ext cx="1066680" cy="442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514600" y="4049640"/>
            <a:ext cx="10666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567" idx="1"/>
          </p:cNvCxnSpPr>
          <p:nvPr/>
        </p:nvCxnSpPr>
        <p:spPr>
          <a:xfrm>
            <a:off x="2514600" y="4442040"/>
            <a:ext cx="1066680" cy="4602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514600" y="4672170"/>
            <a:ext cx="1066680" cy="1056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58000" y="1500155"/>
            <a:ext cx="19159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Look for extrema</a:t>
            </a:r>
          </a:p>
          <a:p>
            <a:r>
              <a:rPr lang="en-US" dirty="0" smtClean="0"/>
              <a:t>in difference of</a:t>
            </a:r>
          </a:p>
          <a:p>
            <a:r>
              <a:rPr lang="en-US" dirty="0" smtClean="0"/>
              <a:t>Gaussians.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TextShape 1"/>
          <p:cNvSpPr txBox="1"/>
          <p:nvPr/>
        </p:nvSpPr>
        <p:spPr>
          <a:xfrm>
            <a:off x="685800" y="22860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00" strike="noStrike">
                <a:solidFill>
                  <a:srgbClr val="000000"/>
                </a:solidFill>
                <a:latin typeface="Kalinga"/>
              </a:rPr>
              <a:t>Scale </a:t>
            </a:r>
            <a:endParaRPr/>
          </a:p>
        </p:txBody>
      </p:sp>
      <p:sp>
        <p:nvSpPr>
          <p:cNvPr id="593" name="CustomShape 2"/>
          <p:cNvSpPr/>
          <p:nvPr/>
        </p:nvSpPr>
        <p:spPr>
          <a:xfrm>
            <a:off x="1676520" y="1688040"/>
            <a:ext cx="65527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In practice the image is downsampled for larger sigmas.</a:t>
            </a:r>
            <a:endParaRPr/>
          </a:p>
        </p:txBody>
      </p:sp>
      <p:pic>
        <p:nvPicPr>
          <p:cNvPr id="594" name="Picture 2"/>
          <p:cNvPicPr/>
          <p:nvPr/>
        </p:nvPicPr>
        <p:blipFill>
          <a:blip r:embed="rId2"/>
          <a:stretch/>
        </p:blipFill>
        <p:spPr>
          <a:xfrm>
            <a:off x="1828800" y="2209680"/>
            <a:ext cx="5505120" cy="3952440"/>
          </a:xfrm>
          <a:prstGeom prst="rect">
            <a:avLst/>
          </a:prstGeom>
          <a:ln>
            <a:noFill/>
          </a:ln>
        </p:spPr>
      </p:pic>
      <p:sp>
        <p:nvSpPr>
          <p:cNvPr id="595" name="CustomShape 3"/>
          <p:cNvSpPr/>
          <p:nvPr/>
        </p:nvSpPr>
        <p:spPr>
          <a:xfrm>
            <a:off x="1828800" y="6162840"/>
            <a:ext cx="65527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Lowe, 2004.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7577872-2D53-4353-B464-03B30B6A6E61}" type="slidenum">
              <a:rPr lang="en-US" altLang="zh-CN"/>
              <a:pPr>
                <a:defRPr/>
              </a:pPr>
              <a:t>32</a:t>
            </a:fld>
            <a:endParaRPr lang="en-US" altLang="zh-CN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Lowe</a:t>
            </a:r>
            <a:r>
              <a:rPr lang="en-US" altLang="en-US" smtClean="0">
                <a:latin typeface="Arial" charset="0"/>
              </a:rPr>
              <a:t>’</a:t>
            </a:r>
            <a:r>
              <a:rPr lang="en-US" altLang="en-US" smtClean="0"/>
              <a:t>s Pyramid Scheme</a:t>
            </a:r>
          </a:p>
        </p:txBody>
      </p:sp>
      <p:pic>
        <p:nvPicPr>
          <p:cNvPr id="2355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8" t="23546" r="9642" b="17589"/>
          <a:stretch>
            <a:fillRect/>
          </a:stretch>
        </p:blipFill>
        <p:spPr>
          <a:xfrm>
            <a:off x="1524000" y="1447800"/>
            <a:ext cx="6858000" cy="4706938"/>
          </a:xfrm>
          <a:prstGeom prst="rect">
            <a:avLst/>
          </a:prstGeom>
          <a:noFill/>
        </p:spPr>
      </p:pic>
      <p:sp>
        <p:nvSpPr>
          <p:cNvPr id="23558" name="Text Box 4"/>
          <p:cNvSpPr txBox="1">
            <a:spLocks noChangeArrowheads="1"/>
          </p:cNvSpPr>
          <p:nvPr/>
        </p:nvSpPr>
        <p:spPr bwMode="auto">
          <a:xfrm>
            <a:off x="304800" y="3203575"/>
            <a:ext cx="1524000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ym typeface="Symbol" pitchFamily="18" charset="2"/>
              </a:rPr>
              <a:t>s+2 filters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s+1</a:t>
            </a:r>
            <a:r>
              <a:rPr lang="en-US" altLang="en-US" sz="1800">
                <a:sym typeface="Symbol" pitchFamily="18" charset="2"/>
              </a:rPr>
              <a:t>=2</a:t>
            </a:r>
            <a:r>
              <a:rPr lang="en-US" altLang="en-US" sz="1800" baseline="30000">
                <a:sym typeface="Symbol" pitchFamily="18" charset="2"/>
              </a:rPr>
              <a:t>(s+1)/s</a:t>
            </a: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aseline="-25000"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ym typeface="Symbol" pitchFamily="18" charset="2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ym typeface="Symbol" pitchFamily="18" charset="2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i</a:t>
            </a:r>
            <a:r>
              <a:rPr lang="en-US" altLang="en-US" sz="1800">
                <a:sym typeface="Symbol" pitchFamily="18" charset="2"/>
              </a:rPr>
              <a:t>=2</a:t>
            </a:r>
            <a:r>
              <a:rPr lang="en-US" altLang="en-US" sz="1800" baseline="30000">
                <a:sym typeface="Symbol" pitchFamily="18" charset="2"/>
              </a:rPr>
              <a:t>i/s</a:t>
            </a: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ym typeface="Symbol" pitchFamily="18" charset="2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ym typeface="Symbol" pitchFamily="18" charset="2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2</a:t>
            </a:r>
            <a:r>
              <a:rPr lang="en-US" altLang="en-US" sz="1800">
                <a:sym typeface="Symbol" pitchFamily="18" charset="2"/>
              </a:rPr>
              <a:t>=2</a:t>
            </a:r>
            <a:r>
              <a:rPr lang="en-US" altLang="en-US" sz="1800" baseline="30000">
                <a:sym typeface="Symbol" pitchFamily="18" charset="2"/>
              </a:rPr>
              <a:t>2/s</a:t>
            </a: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1</a:t>
            </a:r>
            <a:r>
              <a:rPr lang="en-US" altLang="en-US" sz="1800">
                <a:sym typeface="Symbol" pitchFamily="18" charset="2"/>
              </a:rPr>
              <a:t>=2</a:t>
            </a:r>
            <a:r>
              <a:rPr lang="en-US" altLang="en-US" sz="1800" baseline="30000">
                <a:sym typeface="Symbol" pitchFamily="18" charset="2"/>
              </a:rPr>
              <a:t>1/s</a:t>
            </a: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0</a:t>
            </a:r>
          </a:p>
        </p:txBody>
      </p:sp>
      <p:sp>
        <p:nvSpPr>
          <p:cNvPr id="23559" name="Text Box 5"/>
          <p:cNvSpPr txBox="1">
            <a:spLocks noChangeArrowheads="1"/>
          </p:cNvSpPr>
          <p:nvPr/>
        </p:nvSpPr>
        <p:spPr bwMode="auto">
          <a:xfrm>
            <a:off x="1524000" y="5029200"/>
            <a:ext cx="10858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s+3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images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including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original</a:t>
            </a:r>
          </a:p>
        </p:txBody>
      </p:sp>
      <p:sp>
        <p:nvSpPr>
          <p:cNvPr id="23560" name="Text Box 6"/>
          <p:cNvSpPr txBox="1">
            <a:spLocks noChangeArrowheads="1"/>
          </p:cNvSpPr>
          <p:nvPr/>
        </p:nvSpPr>
        <p:spPr bwMode="auto">
          <a:xfrm>
            <a:off x="8001000" y="4953000"/>
            <a:ext cx="9207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s+2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differ-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ence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images</a:t>
            </a:r>
          </a:p>
        </p:txBody>
      </p:sp>
      <p:sp>
        <p:nvSpPr>
          <p:cNvPr id="23561" name="Text Box 7"/>
          <p:cNvSpPr txBox="1">
            <a:spLocks noChangeArrowheads="1"/>
          </p:cNvSpPr>
          <p:nvPr/>
        </p:nvSpPr>
        <p:spPr bwMode="auto">
          <a:xfrm>
            <a:off x="1524000" y="6172200"/>
            <a:ext cx="653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The parameter </a:t>
            </a:r>
            <a:r>
              <a:rPr lang="en-US" altLang="en-US" sz="1800" b="1">
                <a:solidFill>
                  <a:srgbClr val="FF3300"/>
                </a:solidFill>
              </a:rPr>
              <a:t>s</a:t>
            </a:r>
            <a:r>
              <a:rPr lang="en-US" altLang="en-US" sz="1800">
                <a:solidFill>
                  <a:srgbClr val="FF3300"/>
                </a:solidFill>
              </a:rPr>
              <a:t> determines the number of images per octave.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A2A3D-6C3B-4FB6-B3B4-60B46BC79201}" type="slidenum">
              <a:rPr lang="en-US" altLang="zh-CN"/>
              <a:pPr>
                <a:defRPr/>
              </a:pPr>
              <a:t>33</a:t>
            </a:fld>
            <a:endParaRPr lang="en-US" altLang="zh-CN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75" y="28353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Key point localization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584450"/>
            <a:ext cx="4338638" cy="35464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smtClean="0"/>
              <a:t>Detect maxima and minima of difference-of-Gaussian in scale space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600" smtClean="0"/>
              <a:t>Each point is compared to its 8 neighbors in the current image and 9 neighbors each in the scales above and below</a:t>
            </a:r>
          </a:p>
        </p:txBody>
      </p:sp>
      <p:graphicFrame>
        <p:nvGraphicFramePr>
          <p:cNvPr id="2458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095875" y="1862138"/>
          <a:ext cx="3460750" cy="273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Bitmap Image" r:id="rId4" imgW="3414056" imgH="3070476" progId="Paint.Picture">
                  <p:embed/>
                </p:oleObj>
              </mc:Choice>
              <mc:Fallback>
                <p:oleObj name="Bitmap Image" r:id="rId4" imgW="3414056" imgH="307047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75" y="1862138"/>
                        <a:ext cx="3460750" cy="2732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3" name="Picture 5" descr="maxim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3425825"/>
            <a:ext cx="6350" cy="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6" descr="maxim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3425825"/>
            <a:ext cx="6350" cy="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585" name="Object 7"/>
          <p:cNvGraphicFramePr>
            <a:graphicFrameLocks noChangeAspect="1"/>
          </p:cNvGraphicFramePr>
          <p:nvPr/>
        </p:nvGraphicFramePr>
        <p:xfrm>
          <a:off x="4529138" y="3386138"/>
          <a:ext cx="84137" cy="8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CorelDRAW" r:id="rId7" imgW="84531" imgH="84647" progId="CorelDraw.Graphic.8">
                  <p:embed/>
                </p:oleObj>
              </mc:Choice>
              <mc:Fallback>
                <p:oleObj name="CorelDRAW" r:id="rId7" imgW="84531" imgH="84647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9138" y="3386138"/>
                        <a:ext cx="84137" cy="84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6" name="Picture 8" descr="Pyrami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3425825"/>
            <a:ext cx="6350" cy="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5165725" y="4684713"/>
            <a:ext cx="2987675" cy="92551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For each max or min found,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output is the </a:t>
            </a:r>
            <a:r>
              <a:rPr lang="en-US" altLang="en-US" sz="1800" b="1">
                <a:solidFill>
                  <a:srgbClr val="FF3300"/>
                </a:solidFill>
              </a:rPr>
              <a:t>location</a:t>
            </a:r>
            <a:r>
              <a:rPr lang="en-US" altLang="en-US" sz="1800">
                <a:solidFill>
                  <a:srgbClr val="FF3300"/>
                </a:solidFill>
              </a:rPr>
              <a:t> and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the </a:t>
            </a:r>
            <a:r>
              <a:rPr lang="en-US" altLang="en-US" sz="1800" b="1">
                <a:solidFill>
                  <a:srgbClr val="FF3300"/>
                </a:solidFill>
              </a:rPr>
              <a:t>scale</a:t>
            </a:r>
            <a:r>
              <a:rPr lang="en-US" altLang="en-US" sz="180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6053544" y="1066800"/>
            <a:ext cx="25971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3333CC"/>
                </a:solidFill>
              </a:rPr>
              <a:t>s+2 difference images.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3333CC"/>
                </a:solidFill>
              </a:rPr>
              <a:t>top and bottom ignored.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3333CC"/>
                </a:solidFill>
              </a:rPr>
              <a:t>s planes searched.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C964484-5949-4DD3-863B-3FBEC5184C27}" type="slidenum">
              <a:rPr lang="en-US" altLang="zh-CN"/>
              <a:pPr>
                <a:defRPr/>
              </a:pPr>
              <a:t>34</a:t>
            </a:fld>
            <a:endParaRPr lang="en-US" altLang="zh-CN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000" dirty="0" smtClean="0"/>
              <a:t>Scale-space extrema detection: experimental results over 32 images that were synthetically transformed and noise added.</a:t>
            </a:r>
          </a:p>
        </p:txBody>
      </p:sp>
      <p:pic>
        <p:nvPicPr>
          <p:cNvPr id="25605" name="Picture 1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143000"/>
            <a:ext cx="7315200" cy="2668588"/>
          </a:xfrm>
          <a:prstGeom prst="rect">
            <a:avLst/>
          </a:prstGeom>
        </p:spPr>
      </p:pic>
      <p:sp>
        <p:nvSpPr>
          <p:cNvPr id="25606" name="Rectangle 1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3941763"/>
            <a:ext cx="8229600" cy="2189162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2600" smtClean="0"/>
              <a:t>Sampling in scale for efficiency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200" smtClean="0">
                <a:solidFill>
                  <a:srgbClr val="3333CC"/>
                </a:solidFill>
              </a:rPr>
              <a:t>How many scales should be used per octave? S=?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sz="2000" smtClean="0"/>
              <a:t>More scales evaluated, more keypoints found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sz="2000" smtClean="0"/>
              <a:t>S &lt; 3, stable keypoints increased too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sz="2000" smtClean="0"/>
              <a:t>S &gt; 3, stable keypoints decreased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sz="2000" smtClean="0"/>
              <a:t>S = 3, maximum stable keypoints found</a:t>
            </a:r>
          </a:p>
        </p:txBody>
      </p:sp>
      <p:sp>
        <p:nvSpPr>
          <p:cNvPr id="25607" name="Text Box 18"/>
          <p:cNvSpPr txBox="1">
            <a:spLocks noChangeArrowheads="1"/>
          </p:cNvSpPr>
          <p:nvPr/>
        </p:nvSpPr>
        <p:spPr bwMode="auto">
          <a:xfrm>
            <a:off x="7162800" y="5629275"/>
            <a:ext cx="184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aseline="30000"/>
          </a:p>
        </p:txBody>
      </p:sp>
      <p:sp>
        <p:nvSpPr>
          <p:cNvPr id="25608" name="Text Box 19"/>
          <p:cNvSpPr txBox="1">
            <a:spLocks noChangeArrowheads="1"/>
          </p:cNvSpPr>
          <p:nvPr/>
        </p:nvSpPr>
        <p:spPr bwMode="auto">
          <a:xfrm>
            <a:off x="1127125" y="1255713"/>
            <a:ext cx="29527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% detected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FF33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           % correctly matched</a:t>
            </a:r>
          </a:p>
        </p:txBody>
      </p:sp>
      <p:sp>
        <p:nvSpPr>
          <p:cNvPr id="25609" name="Text Box 21"/>
          <p:cNvSpPr txBox="1">
            <a:spLocks noChangeArrowheads="1"/>
          </p:cNvSpPr>
          <p:nvPr/>
        </p:nvSpPr>
        <p:spPr bwMode="auto">
          <a:xfrm>
            <a:off x="5943600" y="1295400"/>
            <a:ext cx="2330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average no. detected</a:t>
            </a:r>
          </a:p>
        </p:txBody>
      </p:sp>
      <p:sp>
        <p:nvSpPr>
          <p:cNvPr id="25610" name="Text Box 22"/>
          <p:cNvSpPr txBox="1">
            <a:spLocks noChangeArrowheads="1"/>
          </p:cNvSpPr>
          <p:nvPr/>
        </p:nvSpPr>
        <p:spPr bwMode="auto">
          <a:xfrm>
            <a:off x="6156325" y="2398713"/>
            <a:ext cx="2330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average no. matched</a:t>
            </a:r>
          </a:p>
        </p:txBody>
      </p:sp>
      <p:sp>
        <p:nvSpPr>
          <p:cNvPr id="25611" name="Text Box 23"/>
          <p:cNvSpPr txBox="1">
            <a:spLocks noChangeArrowheads="1"/>
          </p:cNvSpPr>
          <p:nvPr/>
        </p:nvSpPr>
        <p:spPr bwMode="auto">
          <a:xfrm>
            <a:off x="1889125" y="3617913"/>
            <a:ext cx="984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Stability</a:t>
            </a:r>
          </a:p>
        </p:txBody>
      </p:sp>
      <p:sp>
        <p:nvSpPr>
          <p:cNvPr id="25612" name="Text Box 24"/>
          <p:cNvSpPr txBox="1">
            <a:spLocks noChangeArrowheads="1"/>
          </p:cNvSpPr>
          <p:nvPr/>
        </p:nvSpPr>
        <p:spPr bwMode="auto">
          <a:xfrm>
            <a:off x="5791200" y="3581400"/>
            <a:ext cx="107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Expense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TextShape 1"/>
          <p:cNvSpPr txBox="1"/>
          <p:nvPr/>
        </p:nvSpPr>
        <p:spPr>
          <a:xfrm>
            <a:off x="685800" y="7632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Results: Difference-of-Gaussian</a:t>
            </a:r>
            <a:endParaRPr/>
          </a:p>
        </p:txBody>
      </p:sp>
      <p:sp>
        <p:nvSpPr>
          <p:cNvPr id="597" name="TextShape 2"/>
          <p:cNvSpPr txBox="1"/>
          <p:nvPr/>
        </p:nvSpPr>
        <p:spPr>
          <a:xfrm>
            <a:off x="685800" y="914400"/>
            <a:ext cx="7772040" cy="5257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598" name="TextShape 3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Arial"/>
              </a:rPr>
              <a:t>K. Grauman, B. Leibe</a:t>
            </a:r>
            <a:endParaRPr/>
          </a:p>
        </p:txBody>
      </p:sp>
      <p:pic>
        <p:nvPicPr>
          <p:cNvPr id="599" name="Picture 3"/>
          <p:cNvPicPr/>
          <p:nvPr/>
        </p:nvPicPr>
        <p:blipFill>
          <a:blip r:embed="rId2"/>
          <a:stretch/>
        </p:blipFill>
        <p:spPr>
          <a:xfrm>
            <a:off x="2035080" y="1238400"/>
            <a:ext cx="5316120" cy="44906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0" name="Picture 2"/>
          <p:cNvPicPr/>
          <p:nvPr/>
        </p:nvPicPr>
        <p:blipFill>
          <a:blip r:embed="rId2"/>
          <a:stretch/>
        </p:blipFill>
        <p:spPr>
          <a:xfrm>
            <a:off x="625320" y="1447920"/>
            <a:ext cx="3717720" cy="2973960"/>
          </a:xfrm>
          <a:prstGeom prst="rect">
            <a:avLst/>
          </a:prstGeom>
          <a:ln>
            <a:noFill/>
          </a:ln>
        </p:spPr>
      </p:pic>
      <p:pic>
        <p:nvPicPr>
          <p:cNvPr id="601" name="Picture 2"/>
          <p:cNvPicPr/>
          <p:nvPr/>
        </p:nvPicPr>
        <p:blipFill>
          <a:blip r:embed="rId2"/>
          <a:srcRect l="37756" t="24065" r="56942" b="67318"/>
          <a:stretch/>
        </p:blipFill>
        <p:spPr>
          <a:xfrm>
            <a:off x="1925640" y="2110680"/>
            <a:ext cx="456840" cy="456840"/>
          </a:xfrm>
          <a:prstGeom prst="rect">
            <a:avLst/>
          </a:prstGeom>
          <a:ln>
            <a:noFill/>
          </a:ln>
        </p:spPr>
      </p:pic>
      <p:sp>
        <p:nvSpPr>
          <p:cNvPr id="602" name="TextShape 1"/>
          <p:cNvSpPr txBox="1"/>
          <p:nvPr/>
        </p:nvSpPr>
        <p:spPr>
          <a:xfrm>
            <a:off x="685800" y="22860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200" strike="noStrike" dirty="0">
                <a:solidFill>
                  <a:srgbClr val="000000"/>
                </a:solidFill>
                <a:latin typeface="Kalinga"/>
              </a:rPr>
              <a:t>How can we find correspondences</a:t>
            </a:r>
            <a:r>
              <a:rPr lang="en-US" sz="3600" strike="noStrike" dirty="0">
                <a:solidFill>
                  <a:srgbClr val="000000"/>
                </a:solidFill>
                <a:latin typeface="Kalinga"/>
              </a:rPr>
              <a:t>?</a:t>
            </a:r>
            <a:endParaRPr dirty="0"/>
          </a:p>
        </p:txBody>
      </p:sp>
      <p:pic>
        <p:nvPicPr>
          <p:cNvPr id="603" name="Picture 3"/>
          <p:cNvPicPr/>
          <p:nvPr/>
        </p:nvPicPr>
        <p:blipFill>
          <a:blip r:embed="rId3"/>
          <a:stretch/>
        </p:blipFill>
        <p:spPr>
          <a:xfrm>
            <a:off x="4800600" y="1449000"/>
            <a:ext cx="3715920" cy="2972520"/>
          </a:xfrm>
          <a:prstGeom prst="rect">
            <a:avLst/>
          </a:prstGeom>
          <a:ln>
            <a:noFill/>
          </a:ln>
        </p:spPr>
      </p:pic>
      <p:sp>
        <p:nvSpPr>
          <p:cNvPr id="604" name="CustomShape 2"/>
          <p:cNvSpPr/>
          <p:nvPr/>
        </p:nvSpPr>
        <p:spPr>
          <a:xfrm>
            <a:off x="1925640" y="2110680"/>
            <a:ext cx="456840" cy="456840"/>
          </a:xfrm>
          <a:prstGeom prst="rect">
            <a:avLst/>
          </a:prstGeom>
          <a:solidFill>
            <a:srgbClr val="FFFF00">
              <a:alpha val="24000"/>
            </a:srgbClr>
          </a:solidFill>
          <a:ln w="28440">
            <a:solidFill>
              <a:srgbClr val="FF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5" name="CustomShape 3"/>
          <p:cNvSpPr/>
          <p:nvPr/>
        </p:nvSpPr>
        <p:spPr>
          <a:xfrm rot="20454600">
            <a:off x="5945040" y="2443320"/>
            <a:ext cx="415080" cy="413640"/>
          </a:xfrm>
          <a:prstGeom prst="rect">
            <a:avLst/>
          </a:prstGeom>
          <a:solidFill>
            <a:srgbClr val="FFFF00">
              <a:alpha val="24000"/>
            </a:srgbClr>
          </a:solidFill>
          <a:ln w="28440">
            <a:solidFill>
              <a:srgbClr val="FF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6" name="CustomShape 4"/>
          <p:cNvSpPr/>
          <p:nvPr/>
        </p:nvSpPr>
        <p:spPr>
          <a:xfrm rot="4144200">
            <a:off x="2397240" y="4155120"/>
            <a:ext cx="1045800" cy="5331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360">
            <a:solidFill>
              <a:srgbClr val="FFFF00"/>
            </a:solidFill>
            <a:round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7" name="CustomShape 5"/>
          <p:cNvSpPr/>
          <p:nvPr/>
        </p:nvSpPr>
        <p:spPr>
          <a:xfrm rot="6105000">
            <a:off x="5262480" y="4155120"/>
            <a:ext cx="1045800" cy="5331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360">
            <a:solidFill>
              <a:srgbClr val="FFFF00"/>
            </a:solidFill>
            <a:round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08" name="Picture 2"/>
          <p:cNvPicPr/>
          <p:nvPr/>
        </p:nvPicPr>
        <p:blipFill>
          <a:blip r:embed="rId2"/>
          <a:srcRect l="37756" t="24065" r="56942" b="67318"/>
          <a:stretch/>
        </p:blipFill>
        <p:spPr>
          <a:xfrm>
            <a:off x="3048120" y="5118840"/>
            <a:ext cx="914040" cy="914040"/>
          </a:xfrm>
          <a:prstGeom prst="rect">
            <a:avLst/>
          </a:prstGeom>
          <a:ln w="19080">
            <a:solidFill>
              <a:schemeClr val="tx1"/>
            </a:solidFill>
            <a:round/>
          </a:ln>
        </p:spPr>
      </p:pic>
      <p:pic>
        <p:nvPicPr>
          <p:cNvPr id="609" name="Picture 2"/>
          <p:cNvPicPr/>
          <p:nvPr/>
        </p:nvPicPr>
        <p:blipFill>
          <a:blip r:embed="rId4"/>
          <a:srcRect l="34966" t="22285" r="52732" b="62338"/>
          <a:stretch/>
        </p:blipFill>
        <p:spPr>
          <a:xfrm>
            <a:off x="5230800" y="5118840"/>
            <a:ext cx="914040" cy="914040"/>
          </a:xfrm>
          <a:prstGeom prst="rect">
            <a:avLst/>
          </a:prstGeom>
          <a:ln w="19080">
            <a:solidFill>
              <a:schemeClr val="tx1"/>
            </a:solidFill>
            <a:round/>
          </a:ln>
        </p:spPr>
      </p:pic>
      <p:sp>
        <p:nvSpPr>
          <p:cNvPr id="610" name="CustomShape 6"/>
          <p:cNvSpPr/>
          <p:nvPr/>
        </p:nvSpPr>
        <p:spPr>
          <a:xfrm>
            <a:off x="3538440" y="6172200"/>
            <a:ext cx="23504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Similarity transform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CustomShape 1"/>
          <p:cNvSpPr/>
          <p:nvPr/>
        </p:nvSpPr>
        <p:spPr>
          <a:xfrm>
            <a:off x="3124080" y="4505400"/>
            <a:ext cx="2895120" cy="456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Times New Roman"/>
              </a:rPr>
              <a:t>CSE 576: Computer Vision</a:t>
            </a:r>
            <a:endParaRPr/>
          </a:p>
        </p:txBody>
      </p:sp>
      <p:pic>
        <p:nvPicPr>
          <p:cNvPr id="612" name="Picture 2"/>
          <p:cNvPicPr/>
          <p:nvPr/>
        </p:nvPicPr>
        <p:blipFill>
          <a:blip r:embed="rId3"/>
          <a:stretch/>
        </p:blipFill>
        <p:spPr>
          <a:xfrm>
            <a:off x="2057400" y="1457280"/>
            <a:ext cx="4962240" cy="3495240"/>
          </a:xfrm>
          <a:prstGeom prst="rect">
            <a:avLst/>
          </a:prstGeom>
          <a:ln w="9360">
            <a:noFill/>
          </a:ln>
        </p:spPr>
      </p:pic>
      <p:sp>
        <p:nvSpPr>
          <p:cNvPr id="613" name="TextShape 2"/>
          <p:cNvSpPr txBox="1"/>
          <p:nvPr/>
        </p:nvSpPr>
        <p:spPr>
          <a:xfrm>
            <a:off x="379440" y="-152280"/>
            <a:ext cx="84596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000" strike="noStrike">
                <a:solidFill>
                  <a:srgbClr val="000000"/>
                </a:solidFill>
                <a:latin typeface="Arial"/>
                <a:ea typeface="ＭＳ Ｐゴシック"/>
              </a:rPr>
              <a:t>Rotation invariance</a:t>
            </a:r>
            <a:endParaRPr/>
          </a:p>
        </p:txBody>
      </p:sp>
      <p:pic>
        <p:nvPicPr>
          <p:cNvPr id="614" name="Picture 5"/>
          <p:cNvPicPr/>
          <p:nvPr/>
        </p:nvPicPr>
        <p:blipFill>
          <a:blip r:embed="rId4"/>
          <a:stretch/>
        </p:blipFill>
        <p:spPr>
          <a:xfrm>
            <a:off x="5499000" y="2741760"/>
            <a:ext cx="1982520" cy="1987200"/>
          </a:xfrm>
          <a:prstGeom prst="rect">
            <a:avLst/>
          </a:prstGeom>
          <a:ln w="9360">
            <a:noFill/>
          </a:ln>
        </p:spPr>
      </p:pic>
      <p:sp>
        <p:nvSpPr>
          <p:cNvPr id="615" name="Line 3"/>
          <p:cNvSpPr/>
          <p:nvPr/>
        </p:nvSpPr>
        <p:spPr>
          <a:xfrm>
            <a:off x="7726680" y="2743200"/>
            <a:ext cx="45720" cy="1904760"/>
          </a:xfrm>
          <a:prstGeom prst="line">
            <a:avLst/>
          </a:prstGeom>
          <a:ln w="50760">
            <a:solidFill>
              <a:srgbClr val="0000FF"/>
            </a:solidFill>
            <a:round/>
            <a:headEnd type="triangle" w="lg" len="med"/>
            <a:tailEnd type="triangle" w="lg" len="med"/>
          </a:ln>
        </p:spPr>
      </p:sp>
      <p:sp>
        <p:nvSpPr>
          <p:cNvPr id="616" name="Line 4"/>
          <p:cNvSpPr/>
          <p:nvPr/>
        </p:nvSpPr>
        <p:spPr>
          <a:xfrm>
            <a:off x="4343400" y="2201760"/>
            <a:ext cx="596880" cy="123840"/>
          </a:xfrm>
          <a:prstGeom prst="line">
            <a:avLst/>
          </a:prstGeom>
          <a:ln w="31680">
            <a:solidFill>
              <a:srgbClr val="0000FF"/>
            </a:solidFill>
            <a:round/>
            <a:headEnd type="triangle" w="lg" len="med"/>
            <a:tailEnd type="triangle" w="lg" len="med"/>
          </a:ln>
        </p:spPr>
      </p:sp>
      <p:sp>
        <p:nvSpPr>
          <p:cNvPr id="617" name="CustomShape 5"/>
          <p:cNvSpPr/>
          <p:nvPr/>
        </p:nvSpPr>
        <p:spPr>
          <a:xfrm>
            <a:off x="6963840" y="6568920"/>
            <a:ext cx="2188080" cy="288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300" strike="noStrike">
                <a:solidFill>
                  <a:srgbClr val="000000"/>
                </a:solidFill>
                <a:latin typeface="Arial"/>
              </a:rPr>
              <a:t>Image from Matthew Brown</a:t>
            </a:r>
            <a:endParaRPr/>
          </a:p>
        </p:txBody>
      </p:sp>
      <p:sp>
        <p:nvSpPr>
          <p:cNvPr id="618" name="CustomShape 6"/>
          <p:cNvSpPr/>
          <p:nvPr/>
        </p:nvSpPr>
        <p:spPr>
          <a:xfrm>
            <a:off x="336600" y="5035680"/>
            <a:ext cx="8733960" cy="137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strike="noStrike" dirty="0">
                <a:solidFill>
                  <a:srgbClr val="000000"/>
                </a:solidFill>
                <a:latin typeface="Arial"/>
              </a:rPr>
              <a:t>Rotate patch according to its </a:t>
            </a:r>
            <a:r>
              <a:rPr lang="en-US" sz="2800" strike="noStrike" dirty="0">
                <a:solidFill>
                  <a:srgbClr val="FF0000"/>
                </a:solidFill>
                <a:latin typeface="Arial"/>
              </a:rPr>
              <a:t>dominant gradient orientation</a:t>
            </a:r>
            <a:endParaRPr dirty="0">
              <a:solidFill>
                <a:srgbClr val="FF0000"/>
              </a:solidFill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strike="noStrike" dirty="0">
                <a:solidFill>
                  <a:srgbClr val="000000"/>
                </a:solidFill>
                <a:latin typeface="Arial"/>
              </a:rPr>
              <a:t>This puts the patches into a canonical orientation.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TextShape 1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Arial"/>
              </a:rPr>
              <a:t>T. Tuytelaars, B. Leibe</a:t>
            </a:r>
            <a:endParaRPr/>
          </a:p>
        </p:txBody>
      </p:sp>
      <p:sp>
        <p:nvSpPr>
          <p:cNvPr id="620" name="CustomShape 2"/>
          <p:cNvSpPr/>
          <p:nvPr/>
        </p:nvSpPr>
        <p:spPr>
          <a:xfrm>
            <a:off x="2765520" y="4065480"/>
            <a:ext cx="2282400" cy="2303280"/>
          </a:xfrm>
          <a:custGeom>
            <a:avLst/>
            <a:gdLst/>
            <a:ahLst/>
            <a:cxnLst/>
            <a:rect l="0" t="0" r="r" b="b"/>
            <a:pathLst>
              <a:path w="8630" h="9642">
                <a:moveTo>
                  <a:pt x="4314" y="0"/>
                </a:moveTo>
                <a:lnTo>
                  <a:pt x="4536" y="7"/>
                </a:lnTo>
                <a:lnTo>
                  <a:pt x="4754" y="25"/>
                </a:lnTo>
                <a:lnTo>
                  <a:pt x="4970" y="55"/>
                </a:lnTo>
                <a:lnTo>
                  <a:pt x="5182" y="98"/>
                </a:lnTo>
                <a:lnTo>
                  <a:pt x="5390" y="153"/>
                </a:lnTo>
                <a:lnTo>
                  <a:pt x="5594" y="217"/>
                </a:lnTo>
                <a:lnTo>
                  <a:pt x="5795" y="293"/>
                </a:lnTo>
                <a:lnTo>
                  <a:pt x="5991" y="380"/>
                </a:lnTo>
                <a:lnTo>
                  <a:pt x="6181" y="477"/>
                </a:lnTo>
                <a:lnTo>
                  <a:pt x="6368" y="583"/>
                </a:lnTo>
                <a:lnTo>
                  <a:pt x="6549" y="700"/>
                </a:lnTo>
                <a:lnTo>
                  <a:pt x="6724" y="825"/>
                </a:lnTo>
                <a:lnTo>
                  <a:pt x="6893" y="960"/>
                </a:lnTo>
                <a:lnTo>
                  <a:pt x="7056" y="1104"/>
                </a:lnTo>
                <a:lnTo>
                  <a:pt x="7213" y="1255"/>
                </a:lnTo>
                <a:lnTo>
                  <a:pt x="7363" y="1415"/>
                </a:lnTo>
                <a:lnTo>
                  <a:pt x="7505" y="1582"/>
                </a:lnTo>
                <a:lnTo>
                  <a:pt x="7641" y="1757"/>
                </a:lnTo>
                <a:lnTo>
                  <a:pt x="7769" y="1939"/>
                </a:lnTo>
                <a:lnTo>
                  <a:pt x="7890" y="2128"/>
                </a:lnTo>
                <a:lnTo>
                  <a:pt x="8002" y="2324"/>
                </a:lnTo>
                <a:lnTo>
                  <a:pt x="8106" y="2526"/>
                </a:lnTo>
                <a:lnTo>
                  <a:pt x="8202" y="2733"/>
                </a:lnTo>
                <a:lnTo>
                  <a:pt x="8289" y="2947"/>
                </a:lnTo>
                <a:lnTo>
                  <a:pt x="8366" y="3167"/>
                </a:lnTo>
                <a:lnTo>
                  <a:pt x="8433" y="3389"/>
                </a:lnTo>
                <a:lnTo>
                  <a:pt x="8492" y="3618"/>
                </a:lnTo>
                <a:lnTo>
                  <a:pt x="8541" y="3851"/>
                </a:lnTo>
                <a:lnTo>
                  <a:pt x="8578" y="4088"/>
                </a:lnTo>
                <a:lnTo>
                  <a:pt x="8606" y="4329"/>
                </a:lnTo>
                <a:lnTo>
                  <a:pt x="8623" y="4573"/>
                </a:lnTo>
                <a:lnTo>
                  <a:pt x="8629" y="4820"/>
                </a:lnTo>
                <a:lnTo>
                  <a:pt x="8623" y="5068"/>
                </a:lnTo>
                <a:lnTo>
                  <a:pt x="8606" y="5312"/>
                </a:lnTo>
                <a:lnTo>
                  <a:pt x="8578" y="5553"/>
                </a:lnTo>
                <a:lnTo>
                  <a:pt x="8541" y="5790"/>
                </a:lnTo>
                <a:lnTo>
                  <a:pt x="8492" y="6023"/>
                </a:lnTo>
                <a:lnTo>
                  <a:pt x="8433" y="6252"/>
                </a:lnTo>
                <a:lnTo>
                  <a:pt x="8366" y="6475"/>
                </a:lnTo>
                <a:lnTo>
                  <a:pt x="8289" y="6694"/>
                </a:lnTo>
                <a:lnTo>
                  <a:pt x="8202" y="6908"/>
                </a:lnTo>
                <a:lnTo>
                  <a:pt x="8106" y="7115"/>
                </a:lnTo>
                <a:lnTo>
                  <a:pt x="8002" y="7317"/>
                </a:lnTo>
                <a:lnTo>
                  <a:pt x="7890" y="7513"/>
                </a:lnTo>
                <a:lnTo>
                  <a:pt x="7769" y="7702"/>
                </a:lnTo>
                <a:lnTo>
                  <a:pt x="7641" y="7884"/>
                </a:lnTo>
                <a:lnTo>
                  <a:pt x="7505" y="8059"/>
                </a:lnTo>
                <a:lnTo>
                  <a:pt x="7363" y="8226"/>
                </a:lnTo>
                <a:lnTo>
                  <a:pt x="7213" y="8386"/>
                </a:lnTo>
                <a:lnTo>
                  <a:pt x="7056" y="8537"/>
                </a:lnTo>
                <a:lnTo>
                  <a:pt x="6893" y="8681"/>
                </a:lnTo>
                <a:lnTo>
                  <a:pt x="6724" y="8816"/>
                </a:lnTo>
                <a:lnTo>
                  <a:pt x="6549" y="8941"/>
                </a:lnTo>
                <a:lnTo>
                  <a:pt x="6368" y="9058"/>
                </a:lnTo>
                <a:lnTo>
                  <a:pt x="6181" y="9164"/>
                </a:lnTo>
                <a:lnTo>
                  <a:pt x="5991" y="9261"/>
                </a:lnTo>
                <a:lnTo>
                  <a:pt x="5795" y="9348"/>
                </a:lnTo>
                <a:lnTo>
                  <a:pt x="5594" y="9424"/>
                </a:lnTo>
                <a:lnTo>
                  <a:pt x="5390" y="9488"/>
                </a:lnTo>
                <a:lnTo>
                  <a:pt x="5182" y="9543"/>
                </a:lnTo>
                <a:lnTo>
                  <a:pt x="4970" y="9586"/>
                </a:lnTo>
                <a:lnTo>
                  <a:pt x="4754" y="9616"/>
                </a:lnTo>
                <a:lnTo>
                  <a:pt x="4536" y="9634"/>
                </a:lnTo>
                <a:lnTo>
                  <a:pt x="4314" y="9641"/>
                </a:lnTo>
                <a:lnTo>
                  <a:pt x="4093" y="9634"/>
                </a:lnTo>
                <a:lnTo>
                  <a:pt x="3875" y="9616"/>
                </a:lnTo>
                <a:lnTo>
                  <a:pt x="3659" y="9586"/>
                </a:lnTo>
                <a:lnTo>
                  <a:pt x="3447" y="9543"/>
                </a:lnTo>
                <a:lnTo>
                  <a:pt x="3238" y="9488"/>
                </a:lnTo>
                <a:lnTo>
                  <a:pt x="3034" y="9424"/>
                </a:lnTo>
                <a:lnTo>
                  <a:pt x="2833" y="9348"/>
                </a:lnTo>
                <a:lnTo>
                  <a:pt x="2638" y="9261"/>
                </a:lnTo>
                <a:lnTo>
                  <a:pt x="2447" y="9164"/>
                </a:lnTo>
                <a:lnTo>
                  <a:pt x="2260" y="9058"/>
                </a:lnTo>
                <a:lnTo>
                  <a:pt x="2080" y="8941"/>
                </a:lnTo>
                <a:lnTo>
                  <a:pt x="1905" y="8816"/>
                </a:lnTo>
                <a:lnTo>
                  <a:pt x="1736" y="8681"/>
                </a:lnTo>
                <a:lnTo>
                  <a:pt x="1573" y="8537"/>
                </a:lnTo>
                <a:lnTo>
                  <a:pt x="1416" y="8386"/>
                </a:lnTo>
                <a:lnTo>
                  <a:pt x="1266" y="8226"/>
                </a:lnTo>
                <a:lnTo>
                  <a:pt x="1124" y="8059"/>
                </a:lnTo>
                <a:lnTo>
                  <a:pt x="987" y="7884"/>
                </a:lnTo>
                <a:lnTo>
                  <a:pt x="860" y="7702"/>
                </a:lnTo>
                <a:lnTo>
                  <a:pt x="739" y="7513"/>
                </a:lnTo>
                <a:lnTo>
                  <a:pt x="627" y="7317"/>
                </a:lnTo>
                <a:lnTo>
                  <a:pt x="523" y="7115"/>
                </a:lnTo>
                <a:lnTo>
                  <a:pt x="426" y="6908"/>
                </a:lnTo>
                <a:lnTo>
                  <a:pt x="340" y="6694"/>
                </a:lnTo>
                <a:lnTo>
                  <a:pt x="262" y="6475"/>
                </a:lnTo>
                <a:lnTo>
                  <a:pt x="195" y="6252"/>
                </a:lnTo>
                <a:lnTo>
                  <a:pt x="137" y="6023"/>
                </a:lnTo>
                <a:lnTo>
                  <a:pt x="88" y="5790"/>
                </a:lnTo>
                <a:lnTo>
                  <a:pt x="50" y="5553"/>
                </a:lnTo>
                <a:lnTo>
                  <a:pt x="23" y="5312"/>
                </a:lnTo>
                <a:lnTo>
                  <a:pt x="6" y="5068"/>
                </a:lnTo>
                <a:lnTo>
                  <a:pt x="0" y="4820"/>
                </a:lnTo>
                <a:lnTo>
                  <a:pt x="6" y="4573"/>
                </a:lnTo>
                <a:lnTo>
                  <a:pt x="23" y="4329"/>
                </a:lnTo>
                <a:lnTo>
                  <a:pt x="50" y="4088"/>
                </a:lnTo>
                <a:lnTo>
                  <a:pt x="88" y="3851"/>
                </a:lnTo>
                <a:lnTo>
                  <a:pt x="137" y="3618"/>
                </a:lnTo>
                <a:lnTo>
                  <a:pt x="195" y="3389"/>
                </a:lnTo>
                <a:lnTo>
                  <a:pt x="262" y="3167"/>
                </a:lnTo>
                <a:lnTo>
                  <a:pt x="340" y="2947"/>
                </a:lnTo>
                <a:lnTo>
                  <a:pt x="426" y="2733"/>
                </a:lnTo>
                <a:lnTo>
                  <a:pt x="523" y="2526"/>
                </a:lnTo>
                <a:lnTo>
                  <a:pt x="627" y="2324"/>
                </a:lnTo>
                <a:lnTo>
                  <a:pt x="739" y="2128"/>
                </a:lnTo>
                <a:lnTo>
                  <a:pt x="860" y="1939"/>
                </a:lnTo>
                <a:lnTo>
                  <a:pt x="987" y="1757"/>
                </a:lnTo>
                <a:lnTo>
                  <a:pt x="1124" y="1582"/>
                </a:lnTo>
                <a:lnTo>
                  <a:pt x="1266" y="1415"/>
                </a:lnTo>
                <a:lnTo>
                  <a:pt x="1416" y="1255"/>
                </a:lnTo>
                <a:lnTo>
                  <a:pt x="1573" y="1104"/>
                </a:lnTo>
                <a:lnTo>
                  <a:pt x="1736" y="960"/>
                </a:lnTo>
                <a:lnTo>
                  <a:pt x="1905" y="825"/>
                </a:lnTo>
                <a:lnTo>
                  <a:pt x="2080" y="700"/>
                </a:lnTo>
                <a:lnTo>
                  <a:pt x="2260" y="583"/>
                </a:lnTo>
                <a:lnTo>
                  <a:pt x="2447" y="477"/>
                </a:lnTo>
                <a:lnTo>
                  <a:pt x="2638" y="380"/>
                </a:lnTo>
                <a:lnTo>
                  <a:pt x="2833" y="293"/>
                </a:lnTo>
                <a:lnTo>
                  <a:pt x="3034" y="217"/>
                </a:lnTo>
                <a:lnTo>
                  <a:pt x="3238" y="153"/>
                </a:lnTo>
                <a:lnTo>
                  <a:pt x="3447" y="98"/>
                </a:lnTo>
                <a:lnTo>
                  <a:pt x="3659" y="55"/>
                </a:lnTo>
                <a:lnTo>
                  <a:pt x="3875" y="25"/>
                </a:lnTo>
                <a:lnTo>
                  <a:pt x="4093" y="7"/>
                </a:lnTo>
                <a:lnTo>
                  <a:pt x="4314" y="0"/>
                </a:lnTo>
              </a:path>
            </a:pathLst>
          </a:cu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1" name="CustomShape 3"/>
          <p:cNvSpPr/>
          <p:nvPr/>
        </p:nvSpPr>
        <p:spPr>
          <a:xfrm>
            <a:off x="3906720" y="4054320"/>
            <a:ext cx="1153800" cy="1163160"/>
          </a:xfrm>
          <a:custGeom>
            <a:avLst/>
            <a:gdLst/>
            <a:ahLst/>
            <a:cxnLst/>
            <a:rect l="0" t="0" r="r" b="b"/>
            <a:pathLst>
              <a:path w="4361" h="4872">
                <a:moveTo>
                  <a:pt x="4360" y="4871"/>
                </a:moveTo>
                <a:lnTo>
                  <a:pt x="4360" y="4871"/>
                </a:lnTo>
                <a:lnTo>
                  <a:pt x="4359" y="4809"/>
                </a:lnTo>
                <a:lnTo>
                  <a:pt x="4358" y="4747"/>
                </a:lnTo>
                <a:lnTo>
                  <a:pt x="4356" y="4684"/>
                </a:lnTo>
                <a:lnTo>
                  <a:pt x="4354" y="4621"/>
                </a:lnTo>
                <a:lnTo>
                  <a:pt x="4351" y="4560"/>
                </a:lnTo>
                <a:lnTo>
                  <a:pt x="4347" y="4498"/>
                </a:lnTo>
                <a:lnTo>
                  <a:pt x="4343" y="4437"/>
                </a:lnTo>
                <a:lnTo>
                  <a:pt x="4337" y="4374"/>
                </a:lnTo>
                <a:lnTo>
                  <a:pt x="4332" y="4313"/>
                </a:lnTo>
                <a:lnTo>
                  <a:pt x="4325" y="4252"/>
                </a:lnTo>
                <a:lnTo>
                  <a:pt x="4318" y="4192"/>
                </a:lnTo>
                <a:lnTo>
                  <a:pt x="4310" y="4131"/>
                </a:lnTo>
                <a:lnTo>
                  <a:pt x="4301" y="4071"/>
                </a:lnTo>
                <a:lnTo>
                  <a:pt x="4291" y="4011"/>
                </a:lnTo>
                <a:lnTo>
                  <a:pt x="4281" y="3951"/>
                </a:lnTo>
                <a:lnTo>
                  <a:pt x="4271" y="3892"/>
                </a:lnTo>
                <a:lnTo>
                  <a:pt x="4260" y="3833"/>
                </a:lnTo>
                <a:lnTo>
                  <a:pt x="4248" y="3774"/>
                </a:lnTo>
                <a:lnTo>
                  <a:pt x="4236" y="3715"/>
                </a:lnTo>
                <a:lnTo>
                  <a:pt x="4223" y="3656"/>
                </a:lnTo>
                <a:lnTo>
                  <a:pt x="4208" y="3599"/>
                </a:lnTo>
                <a:lnTo>
                  <a:pt x="4194" y="3541"/>
                </a:lnTo>
                <a:lnTo>
                  <a:pt x="4179" y="3483"/>
                </a:lnTo>
                <a:lnTo>
                  <a:pt x="4163" y="3426"/>
                </a:lnTo>
                <a:lnTo>
                  <a:pt x="4147" y="3369"/>
                </a:lnTo>
                <a:lnTo>
                  <a:pt x="4131" y="3311"/>
                </a:lnTo>
                <a:lnTo>
                  <a:pt x="4112" y="3256"/>
                </a:lnTo>
                <a:lnTo>
                  <a:pt x="4095" y="3199"/>
                </a:lnTo>
                <a:lnTo>
                  <a:pt x="4076" y="3144"/>
                </a:lnTo>
                <a:lnTo>
                  <a:pt x="4057" y="3089"/>
                </a:lnTo>
                <a:lnTo>
                  <a:pt x="4036" y="3033"/>
                </a:lnTo>
                <a:lnTo>
                  <a:pt x="4016" y="2979"/>
                </a:lnTo>
                <a:lnTo>
                  <a:pt x="3995" y="2923"/>
                </a:lnTo>
                <a:lnTo>
                  <a:pt x="3974" y="2870"/>
                </a:lnTo>
                <a:lnTo>
                  <a:pt x="3951" y="2816"/>
                </a:lnTo>
                <a:lnTo>
                  <a:pt x="3929" y="2763"/>
                </a:lnTo>
                <a:lnTo>
                  <a:pt x="3906" y="2710"/>
                </a:lnTo>
                <a:lnTo>
                  <a:pt x="3882" y="2657"/>
                </a:lnTo>
                <a:lnTo>
                  <a:pt x="3857" y="2605"/>
                </a:lnTo>
                <a:lnTo>
                  <a:pt x="3832" y="2553"/>
                </a:lnTo>
                <a:lnTo>
                  <a:pt x="3807" y="2502"/>
                </a:lnTo>
                <a:lnTo>
                  <a:pt x="3780" y="2450"/>
                </a:lnTo>
                <a:lnTo>
                  <a:pt x="3754" y="2399"/>
                </a:lnTo>
                <a:lnTo>
                  <a:pt x="3727" y="2349"/>
                </a:lnTo>
                <a:lnTo>
                  <a:pt x="3699" y="2299"/>
                </a:lnTo>
                <a:lnTo>
                  <a:pt x="3671" y="2249"/>
                </a:lnTo>
                <a:lnTo>
                  <a:pt x="3643" y="2200"/>
                </a:lnTo>
                <a:lnTo>
                  <a:pt x="3613" y="2151"/>
                </a:lnTo>
                <a:lnTo>
                  <a:pt x="3584" y="2102"/>
                </a:lnTo>
                <a:lnTo>
                  <a:pt x="3554" y="2055"/>
                </a:lnTo>
                <a:lnTo>
                  <a:pt x="3523" y="2007"/>
                </a:lnTo>
                <a:lnTo>
                  <a:pt x="3492" y="1960"/>
                </a:lnTo>
                <a:lnTo>
                  <a:pt x="3461" y="1914"/>
                </a:lnTo>
                <a:lnTo>
                  <a:pt x="3428" y="1867"/>
                </a:lnTo>
                <a:lnTo>
                  <a:pt x="3396" y="1821"/>
                </a:lnTo>
                <a:lnTo>
                  <a:pt x="3362" y="1776"/>
                </a:lnTo>
                <a:lnTo>
                  <a:pt x="3329" y="1731"/>
                </a:lnTo>
                <a:lnTo>
                  <a:pt x="3295" y="1686"/>
                </a:lnTo>
                <a:lnTo>
                  <a:pt x="3260" y="1642"/>
                </a:lnTo>
                <a:lnTo>
                  <a:pt x="3225" y="1599"/>
                </a:lnTo>
                <a:lnTo>
                  <a:pt x="3189" y="1556"/>
                </a:lnTo>
                <a:lnTo>
                  <a:pt x="3154" y="1513"/>
                </a:lnTo>
                <a:lnTo>
                  <a:pt x="3117" y="1471"/>
                </a:lnTo>
                <a:lnTo>
                  <a:pt x="3081" y="1430"/>
                </a:lnTo>
                <a:lnTo>
                  <a:pt x="3044" y="1389"/>
                </a:lnTo>
                <a:lnTo>
                  <a:pt x="3006" y="1348"/>
                </a:lnTo>
                <a:lnTo>
                  <a:pt x="2968" y="1307"/>
                </a:lnTo>
                <a:lnTo>
                  <a:pt x="2929" y="1268"/>
                </a:lnTo>
                <a:lnTo>
                  <a:pt x="2890" y="1229"/>
                </a:lnTo>
                <a:lnTo>
                  <a:pt x="2851" y="1191"/>
                </a:lnTo>
                <a:lnTo>
                  <a:pt x="2811" y="1152"/>
                </a:lnTo>
                <a:lnTo>
                  <a:pt x="2771" y="1115"/>
                </a:lnTo>
                <a:lnTo>
                  <a:pt x="2730" y="1078"/>
                </a:lnTo>
                <a:lnTo>
                  <a:pt x="2689" y="1042"/>
                </a:lnTo>
                <a:lnTo>
                  <a:pt x="2648" y="1005"/>
                </a:lnTo>
                <a:lnTo>
                  <a:pt x="2606" y="970"/>
                </a:lnTo>
                <a:lnTo>
                  <a:pt x="2564" y="935"/>
                </a:lnTo>
                <a:lnTo>
                  <a:pt x="2521" y="901"/>
                </a:lnTo>
                <a:lnTo>
                  <a:pt x="2479" y="867"/>
                </a:lnTo>
                <a:lnTo>
                  <a:pt x="2435" y="834"/>
                </a:lnTo>
                <a:lnTo>
                  <a:pt x="2392" y="802"/>
                </a:lnTo>
                <a:lnTo>
                  <a:pt x="2347" y="769"/>
                </a:lnTo>
                <a:lnTo>
                  <a:pt x="2303" y="737"/>
                </a:lnTo>
                <a:lnTo>
                  <a:pt x="2258" y="707"/>
                </a:lnTo>
                <a:lnTo>
                  <a:pt x="2213" y="676"/>
                </a:lnTo>
                <a:lnTo>
                  <a:pt x="2167" y="647"/>
                </a:lnTo>
                <a:lnTo>
                  <a:pt x="2121" y="619"/>
                </a:lnTo>
                <a:lnTo>
                  <a:pt x="2076" y="589"/>
                </a:lnTo>
                <a:lnTo>
                  <a:pt x="2029" y="562"/>
                </a:lnTo>
                <a:lnTo>
                  <a:pt x="1982" y="535"/>
                </a:lnTo>
                <a:lnTo>
                  <a:pt x="1935" y="508"/>
                </a:lnTo>
                <a:lnTo>
                  <a:pt x="1888" y="482"/>
                </a:lnTo>
                <a:lnTo>
                  <a:pt x="1840" y="457"/>
                </a:lnTo>
                <a:lnTo>
                  <a:pt x="1791" y="432"/>
                </a:lnTo>
                <a:lnTo>
                  <a:pt x="1743" y="407"/>
                </a:lnTo>
                <a:lnTo>
                  <a:pt x="1694" y="385"/>
                </a:lnTo>
                <a:lnTo>
                  <a:pt x="1646" y="361"/>
                </a:lnTo>
                <a:lnTo>
                  <a:pt x="1596" y="339"/>
                </a:lnTo>
                <a:lnTo>
                  <a:pt x="1547" y="318"/>
                </a:lnTo>
                <a:lnTo>
                  <a:pt x="1497" y="296"/>
                </a:lnTo>
                <a:lnTo>
                  <a:pt x="1446" y="276"/>
                </a:lnTo>
                <a:lnTo>
                  <a:pt x="1396" y="257"/>
                </a:lnTo>
                <a:lnTo>
                  <a:pt x="1345" y="237"/>
                </a:lnTo>
                <a:lnTo>
                  <a:pt x="1295" y="219"/>
                </a:lnTo>
                <a:lnTo>
                  <a:pt x="1243" y="202"/>
                </a:lnTo>
                <a:lnTo>
                  <a:pt x="1191" y="185"/>
                </a:lnTo>
                <a:lnTo>
                  <a:pt x="1140" y="170"/>
                </a:lnTo>
                <a:lnTo>
                  <a:pt x="1088" y="154"/>
                </a:lnTo>
                <a:lnTo>
                  <a:pt x="1035" y="139"/>
                </a:lnTo>
                <a:lnTo>
                  <a:pt x="983" y="126"/>
                </a:lnTo>
                <a:lnTo>
                  <a:pt x="930" y="112"/>
                </a:lnTo>
                <a:lnTo>
                  <a:pt x="877" y="100"/>
                </a:lnTo>
                <a:lnTo>
                  <a:pt x="824" y="87"/>
                </a:lnTo>
                <a:lnTo>
                  <a:pt x="770" y="77"/>
                </a:lnTo>
                <a:lnTo>
                  <a:pt x="717" y="66"/>
                </a:lnTo>
                <a:lnTo>
                  <a:pt x="663" y="57"/>
                </a:lnTo>
                <a:lnTo>
                  <a:pt x="608" y="47"/>
                </a:lnTo>
                <a:lnTo>
                  <a:pt x="555" y="40"/>
                </a:lnTo>
                <a:lnTo>
                  <a:pt x="500" y="32"/>
                </a:lnTo>
                <a:lnTo>
                  <a:pt x="444" y="25"/>
                </a:lnTo>
                <a:lnTo>
                  <a:pt x="390" y="19"/>
                </a:lnTo>
                <a:lnTo>
                  <a:pt x="335" y="15"/>
                </a:lnTo>
                <a:lnTo>
                  <a:pt x="279" y="10"/>
                </a:lnTo>
                <a:lnTo>
                  <a:pt x="224" y="7"/>
                </a:lnTo>
                <a:lnTo>
                  <a:pt x="168" y="3"/>
                </a:lnTo>
                <a:lnTo>
                  <a:pt x="112" y="2"/>
                </a:lnTo>
                <a:lnTo>
                  <a:pt x="57" y="0"/>
                </a:lnTo>
                <a:lnTo>
                  <a:pt x="0" y="0"/>
                </a:lnTo>
                <a:lnTo>
                  <a:pt x="0" y="102"/>
                </a:lnTo>
                <a:lnTo>
                  <a:pt x="56" y="103"/>
                </a:lnTo>
                <a:lnTo>
                  <a:pt x="110" y="103"/>
                </a:lnTo>
                <a:lnTo>
                  <a:pt x="165" y="105"/>
                </a:lnTo>
                <a:lnTo>
                  <a:pt x="220" y="109"/>
                </a:lnTo>
                <a:lnTo>
                  <a:pt x="274" y="112"/>
                </a:lnTo>
                <a:lnTo>
                  <a:pt x="328" y="116"/>
                </a:lnTo>
                <a:lnTo>
                  <a:pt x="382" y="121"/>
                </a:lnTo>
                <a:lnTo>
                  <a:pt x="436" y="127"/>
                </a:lnTo>
                <a:lnTo>
                  <a:pt x="489" y="133"/>
                </a:lnTo>
                <a:lnTo>
                  <a:pt x="543" y="140"/>
                </a:lnTo>
                <a:lnTo>
                  <a:pt x="596" y="148"/>
                </a:lnTo>
                <a:lnTo>
                  <a:pt x="649" y="157"/>
                </a:lnTo>
                <a:lnTo>
                  <a:pt x="701" y="166"/>
                </a:lnTo>
                <a:lnTo>
                  <a:pt x="754" y="176"/>
                </a:lnTo>
                <a:lnTo>
                  <a:pt x="807" y="188"/>
                </a:lnTo>
                <a:lnTo>
                  <a:pt x="859" y="199"/>
                </a:lnTo>
                <a:lnTo>
                  <a:pt x="911" y="211"/>
                </a:lnTo>
                <a:lnTo>
                  <a:pt x="963" y="224"/>
                </a:lnTo>
                <a:lnTo>
                  <a:pt x="1014" y="239"/>
                </a:lnTo>
                <a:lnTo>
                  <a:pt x="1065" y="252"/>
                </a:lnTo>
                <a:lnTo>
                  <a:pt x="1115" y="268"/>
                </a:lnTo>
                <a:lnTo>
                  <a:pt x="1167" y="284"/>
                </a:lnTo>
                <a:lnTo>
                  <a:pt x="1217" y="300"/>
                </a:lnTo>
                <a:lnTo>
                  <a:pt x="1267" y="317"/>
                </a:lnTo>
                <a:lnTo>
                  <a:pt x="1317" y="335"/>
                </a:lnTo>
                <a:lnTo>
                  <a:pt x="1366" y="353"/>
                </a:lnTo>
                <a:lnTo>
                  <a:pt x="1416" y="372"/>
                </a:lnTo>
                <a:lnTo>
                  <a:pt x="1466" y="392"/>
                </a:lnTo>
                <a:lnTo>
                  <a:pt x="1514" y="413"/>
                </a:lnTo>
                <a:lnTo>
                  <a:pt x="1563" y="434"/>
                </a:lnTo>
                <a:lnTo>
                  <a:pt x="1611" y="456"/>
                </a:lnTo>
                <a:lnTo>
                  <a:pt x="1659" y="477"/>
                </a:lnTo>
                <a:lnTo>
                  <a:pt x="1706" y="501"/>
                </a:lnTo>
                <a:lnTo>
                  <a:pt x="1754" y="525"/>
                </a:lnTo>
                <a:lnTo>
                  <a:pt x="1802" y="549"/>
                </a:lnTo>
                <a:lnTo>
                  <a:pt x="1848" y="573"/>
                </a:lnTo>
                <a:lnTo>
                  <a:pt x="1895" y="599"/>
                </a:lnTo>
                <a:lnTo>
                  <a:pt x="1940" y="625"/>
                </a:lnTo>
                <a:lnTo>
                  <a:pt x="1987" y="651"/>
                </a:lnTo>
                <a:lnTo>
                  <a:pt x="2032" y="679"/>
                </a:lnTo>
                <a:lnTo>
                  <a:pt x="2077" y="707"/>
                </a:lnTo>
                <a:lnTo>
                  <a:pt x="2122" y="735"/>
                </a:lnTo>
                <a:lnTo>
                  <a:pt x="2167" y="765"/>
                </a:lnTo>
                <a:lnTo>
                  <a:pt x="2211" y="794"/>
                </a:lnTo>
                <a:lnTo>
                  <a:pt x="2255" y="824"/>
                </a:lnTo>
                <a:lnTo>
                  <a:pt x="2299" y="855"/>
                </a:lnTo>
                <a:lnTo>
                  <a:pt x="2341" y="887"/>
                </a:lnTo>
                <a:lnTo>
                  <a:pt x="2384" y="918"/>
                </a:lnTo>
                <a:lnTo>
                  <a:pt x="2426" y="951"/>
                </a:lnTo>
                <a:lnTo>
                  <a:pt x="2469" y="984"/>
                </a:lnTo>
                <a:lnTo>
                  <a:pt x="2510" y="1018"/>
                </a:lnTo>
                <a:lnTo>
                  <a:pt x="2552" y="1052"/>
                </a:lnTo>
                <a:lnTo>
                  <a:pt x="2592" y="1087"/>
                </a:lnTo>
                <a:lnTo>
                  <a:pt x="2633" y="1122"/>
                </a:lnTo>
                <a:lnTo>
                  <a:pt x="2673" y="1157"/>
                </a:lnTo>
                <a:lnTo>
                  <a:pt x="2713" y="1193"/>
                </a:lnTo>
                <a:lnTo>
                  <a:pt x="2752" y="1230"/>
                </a:lnTo>
                <a:lnTo>
                  <a:pt x="2791" y="1268"/>
                </a:lnTo>
                <a:lnTo>
                  <a:pt x="2830" y="1305"/>
                </a:lnTo>
                <a:lnTo>
                  <a:pt x="2867" y="1344"/>
                </a:lnTo>
                <a:lnTo>
                  <a:pt x="2906" y="1382"/>
                </a:lnTo>
                <a:lnTo>
                  <a:pt x="2943" y="1422"/>
                </a:lnTo>
                <a:lnTo>
                  <a:pt x="2980" y="1461"/>
                </a:lnTo>
                <a:lnTo>
                  <a:pt x="3016" y="1502"/>
                </a:lnTo>
                <a:lnTo>
                  <a:pt x="3053" y="1543"/>
                </a:lnTo>
                <a:lnTo>
                  <a:pt x="3088" y="1583"/>
                </a:lnTo>
                <a:lnTo>
                  <a:pt x="3123" y="1625"/>
                </a:lnTo>
                <a:lnTo>
                  <a:pt x="3158" y="1667"/>
                </a:lnTo>
                <a:lnTo>
                  <a:pt x="3192" y="1710"/>
                </a:lnTo>
                <a:lnTo>
                  <a:pt x="3226" y="1753"/>
                </a:lnTo>
                <a:lnTo>
                  <a:pt x="3259" y="1797"/>
                </a:lnTo>
                <a:lnTo>
                  <a:pt x="3292" y="1841"/>
                </a:lnTo>
                <a:lnTo>
                  <a:pt x="3325" y="1885"/>
                </a:lnTo>
                <a:lnTo>
                  <a:pt x="3356" y="1931"/>
                </a:lnTo>
                <a:lnTo>
                  <a:pt x="3388" y="1975"/>
                </a:lnTo>
                <a:lnTo>
                  <a:pt x="3419" y="2021"/>
                </a:lnTo>
                <a:lnTo>
                  <a:pt x="3449" y="2067"/>
                </a:lnTo>
                <a:lnTo>
                  <a:pt x="3480" y="2114"/>
                </a:lnTo>
                <a:lnTo>
                  <a:pt x="3509" y="2161"/>
                </a:lnTo>
                <a:lnTo>
                  <a:pt x="3538" y="2208"/>
                </a:lnTo>
                <a:lnTo>
                  <a:pt x="3567" y="2256"/>
                </a:lnTo>
                <a:lnTo>
                  <a:pt x="3595" y="2304"/>
                </a:lnTo>
                <a:lnTo>
                  <a:pt x="3622" y="2352"/>
                </a:lnTo>
                <a:lnTo>
                  <a:pt x="3650" y="2402"/>
                </a:lnTo>
                <a:lnTo>
                  <a:pt x="3676" y="2451"/>
                </a:lnTo>
                <a:lnTo>
                  <a:pt x="3702" y="2501"/>
                </a:lnTo>
                <a:lnTo>
                  <a:pt x="3728" y="2551"/>
                </a:lnTo>
                <a:lnTo>
                  <a:pt x="3752" y="2601"/>
                </a:lnTo>
                <a:lnTo>
                  <a:pt x="3776" y="2652"/>
                </a:lnTo>
                <a:lnTo>
                  <a:pt x="3801" y="2703"/>
                </a:lnTo>
                <a:lnTo>
                  <a:pt x="3824" y="2755"/>
                </a:lnTo>
                <a:lnTo>
                  <a:pt x="3847" y="2807"/>
                </a:lnTo>
                <a:lnTo>
                  <a:pt x="3869" y="2859"/>
                </a:lnTo>
                <a:lnTo>
                  <a:pt x="3891" y="2912"/>
                </a:lnTo>
                <a:lnTo>
                  <a:pt x="3912" y="2964"/>
                </a:lnTo>
                <a:lnTo>
                  <a:pt x="3932" y="3018"/>
                </a:lnTo>
                <a:lnTo>
                  <a:pt x="3952" y="3072"/>
                </a:lnTo>
                <a:lnTo>
                  <a:pt x="3972" y="3126"/>
                </a:lnTo>
                <a:lnTo>
                  <a:pt x="3991" y="3180"/>
                </a:lnTo>
                <a:lnTo>
                  <a:pt x="4009" y="3234"/>
                </a:lnTo>
                <a:lnTo>
                  <a:pt x="4027" y="3290"/>
                </a:lnTo>
                <a:lnTo>
                  <a:pt x="4043" y="3344"/>
                </a:lnTo>
                <a:lnTo>
                  <a:pt x="4061" y="3400"/>
                </a:lnTo>
                <a:lnTo>
                  <a:pt x="4076" y="3456"/>
                </a:lnTo>
                <a:lnTo>
                  <a:pt x="4092" y="3512"/>
                </a:lnTo>
                <a:lnTo>
                  <a:pt x="4106" y="3568"/>
                </a:lnTo>
                <a:lnTo>
                  <a:pt x="4120" y="3625"/>
                </a:lnTo>
                <a:lnTo>
                  <a:pt x="4135" y="3682"/>
                </a:lnTo>
                <a:lnTo>
                  <a:pt x="4147" y="3739"/>
                </a:lnTo>
                <a:lnTo>
                  <a:pt x="4159" y="3797"/>
                </a:lnTo>
                <a:lnTo>
                  <a:pt x="4171" y="3854"/>
                </a:lnTo>
                <a:lnTo>
                  <a:pt x="4182" y="3912"/>
                </a:lnTo>
                <a:lnTo>
                  <a:pt x="4192" y="3971"/>
                </a:lnTo>
                <a:lnTo>
                  <a:pt x="4201" y="4030"/>
                </a:lnTo>
                <a:lnTo>
                  <a:pt x="4212" y="4088"/>
                </a:lnTo>
                <a:lnTo>
                  <a:pt x="4220" y="4147"/>
                </a:lnTo>
                <a:lnTo>
                  <a:pt x="4228" y="4206"/>
                </a:lnTo>
                <a:lnTo>
                  <a:pt x="4235" y="4266"/>
                </a:lnTo>
                <a:lnTo>
                  <a:pt x="4241" y="4325"/>
                </a:lnTo>
                <a:lnTo>
                  <a:pt x="4247" y="4385"/>
                </a:lnTo>
                <a:lnTo>
                  <a:pt x="4252" y="4445"/>
                </a:lnTo>
                <a:lnTo>
                  <a:pt x="4256" y="4506"/>
                </a:lnTo>
                <a:lnTo>
                  <a:pt x="4260" y="4566"/>
                </a:lnTo>
                <a:lnTo>
                  <a:pt x="4263" y="4627"/>
                </a:lnTo>
                <a:lnTo>
                  <a:pt x="4266" y="4688"/>
                </a:lnTo>
                <a:lnTo>
                  <a:pt x="4267" y="4749"/>
                </a:lnTo>
                <a:lnTo>
                  <a:pt x="4268" y="4810"/>
                </a:lnTo>
                <a:lnTo>
                  <a:pt x="4269" y="4871"/>
                </a:lnTo>
                <a:lnTo>
                  <a:pt x="4360" y="4871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2" name="CustomShape 4"/>
          <p:cNvSpPr/>
          <p:nvPr/>
        </p:nvSpPr>
        <p:spPr>
          <a:xfrm>
            <a:off x="3906720" y="5218200"/>
            <a:ext cx="1153800" cy="1163160"/>
          </a:xfrm>
          <a:custGeom>
            <a:avLst/>
            <a:gdLst/>
            <a:ahLst/>
            <a:cxnLst/>
            <a:rect l="0" t="0" r="r" b="b"/>
            <a:pathLst>
              <a:path w="4361" h="4873">
                <a:moveTo>
                  <a:pt x="0" y="4872"/>
                </a:moveTo>
                <a:lnTo>
                  <a:pt x="0" y="4872"/>
                </a:lnTo>
                <a:lnTo>
                  <a:pt x="57" y="4872"/>
                </a:lnTo>
                <a:lnTo>
                  <a:pt x="112" y="4870"/>
                </a:lnTo>
                <a:lnTo>
                  <a:pt x="168" y="4869"/>
                </a:lnTo>
                <a:lnTo>
                  <a:pt x="224" y="4865"/>
                </a:lnTo>
                <a:lnTo>
                  <a:pt x="279" y="4862"/>
                </a:lnTo>
                <a:lnTo>
                  <a:pt x="335" y="4857"/>
                </a:lnTo>
                <a:lnTo>
                  <a:pt x="390" y="4853"/>
                </a:lnTo>
                <a:lnTo>
                  <a:pt x="445" y="4847"/>
                </a:lnTo>
                <a:lnTo>
                  <a:pt x="500" y="4840"/>
                </a:lnTo>
                <a:lnTo>
                  <a:pt x="555" y="4832"/>
                </a:lnTo>
                <a:lnTo>
                  <a:pt x="608" y="4825"/>
                </a:lnTo>
                <a:lnTo>
                  <a:pt x="663" y="4815"/>
                </a:lnTo>
                <a:lnTo>
                  <a:pt x="717" y="4806"/>
                </a:lnTo>
                <a:lnTo>
                  <a:pt x="770" y="4796"/>
                </a:lnTo>
                <a:lnTo>
                  <a:pt x="824" y="4785"/>
                </a:lnTo>
                <a:lnTo>
                  <a:pt x="877" y="4773"/>
                </a:lnTo>
                <a:lnTo>
                  <a:pt x="930" y="4760"/>
                </a:lnTo>
                <a:lnTo>
                  <a:pt x="983" y="4746"/>
                </a:lnTo>
                <a:lnTo>
                  <a:pt x="1035" y="4733"/>
                </a:lnTo>
                <a:lnTo>
                  <a:pt x="1088" y="4718"/>
                </a:lnTo>
                <a:lnTo>
                  <a:pt x="1140" y="4702"/>
                </a:lnTo>
                <a:lnTo>
                  <a:pt x="1191" y="4687"/>
                </a:lnTo>
                <a:lnTo>
                  <a:pt x="1243" y="4670"/>
                </a:lnTo>
                <a:lnTo>
                  <a:pt x="1295" y="4653"/>
                </a:lnTo>
                <a:lnTo>
                  <a:pt x="1345" y="4635"/>
                </a:lnTo>
                <a:lnTo>
                  <a:pt x="1396" y="4615"/>
                </a:lnTo>
                <a:lnTo>
                  <a:pt x="1446" y="4596"/>
                </a:lnTo>
                <a:lnTo>
                  <a:pt x="1497" y="4576"/>
                </a:lnTo>
                <a:lnTo>
                  <a:pt x="1547" y="4554"/>
                </a:lnTo>
                <a:lnTo>
                  <a:pt x="1596" y="4533"/>
                </a:lnTo>
                <a:lnTo>
                  <a:pt x="1646" y="4511"/>
                </a:lnTo>
                <a:lnTo>
                  <a:pt x="1694" y="4488"/>
                </a:lnTo>
                <a:lnTo>
                  <a:pt x="1743" y="4465"/>
                </a:lnTo>
                <a:lnTo>
                  <a:pt x="1791" y="4440"/>
                </a:lnTo>
                <a:lnTo>
                  <a:pt x="1840" y="4415"/>
                </a:lnTo>
                <a:lnTo>
                  <a:pt x="1888" y="4390"/>
                </a:lnTo>
                <a:lnTo>
                  <a:pt x="1935" y="4364"/>
                </a:lnTo>
                <a:lnTo>
                  <a:pt x="1982" y="4337"/>
                </a:lnTo>
                <a:lnTo>
                  <a:pt x="2029" y="4310"/>
                </a:lnTo>
                <a:lnTo>
                  <a:pt x="2076" y="4283"/>
                </a:lnTo>
                <a:lnTo>
                  <a:pt x="2121" y="4255"/>
                </a:lnTo>
                <a:lnTo>
                  <a:pt x="2167" y="4225"/>
                </a:lnTo>
                <a:lnTo>
                  <a:pt x="2213" y="4196"/>
                </a:lnTo>
                <a:lnTo>
                  <a:pt x="2258" y="4165"/>
                </a:lnTo>
                <a:lnTo>
                  <a:pt x="2303" y="4135"/>
                </a:lnTo>
                <a:lnTo>
                  <a:pt x="2347" y="4103"/>
                </a:lnTo>
                <a:lnTo>
                  <a:pt x="2392" y="4070"/>
                </a:lnTo>
                <a:lnTo>
                  <a:pt x="2435" y="4039"/>
                </a:lnTo>
                <a:lnTo>
                  <a:pt x="2478" y="4005"/>
                </a:lnTo>
                <a:lnTo>
                  <a:pt x="2521" y="3971"/>
                </a:lnTo>
                <a:lnTo>
                  <a:pt x="2564" y="3937"/>
                </a:lnTo>
                <a:lnTo>
                  <a:pt x="2606" y="3902"/>
                </a:lnTo>
                <a:lnTo>
                  <a:pt x="2648" y="3867"/>
                </a:lnTo>
                <a:lnTo>
                  <a:pt x="2689" y="3830"/>
                </a:lnTo>
                <a:lnTo>
                  <a:pt x="2730" y="3794"/>
                </a:lnTo>
                <a:lnTo>
                  <a:pt x="2771" y="3757"/>
                </a:lnTo>
                <a:lnTo>
                  <a:pt x="2811" y="3720"/>
                </a:lnTo>
                <a:lnTo>
                  <a:pt x="2851" y="3681"/>
                </a:lnTo>
                <a:lnTo>
                  <a:pt x="2890" y="3643"/>
                </a:lnTo>
                <a:lnTo>
                  <a:pt x="2929" y="3604"/>
                </a:lnTo>
                <a:lnTo>
                  <a:pt x="2968" y="3565"/>
                </a:lnTo>
                <a:lnTo>
                  <a:pt x="3006" y="3524"/>
                </a:lnTo>
                <a:lnTo>
                  <a:pt x="3044" y="3483"/>
                </a:lnTo>
                <a:lnTo>
                  <a:pt x="3081" y="3443"/>
                </a:lnTo>
                <a:lnTo>
                  <a:pt x="3117" y="3401"/>
                </a:lnTo>
                <a:lnTo>
                  <a:pt x="3154" y="3359"/>
                </a:lnTo>
                <a:lnTo>
                  <a:pt x="3189" y="3316"/>
                </a:lnTo>
                <a:lnTo>
                  <a:pt x="3225" y="3273"/>
                </a:lnTo>
                <a:lnTo>
                  <a:pt x="3260" y="3230"/>
                </a:lnTo>
                <a:lnTo>
                  <a:pt x="3295" y="3186"/>
                </a:lnTo>
                <a:lnTo>
                  <a:pt x="3329" y="3141"/>
                </a:lnTo>
                <a:lnTo>
                  <a:pt x="3362" y="3096"/>
                </a:lnTo>
                <a:lnTo>
                  <a:pt x="3396" y="3051"/>
                </a:lnTo>
                <a:lnTo>
                  <a:pt x="3428" y="3005"/>
                </a:lnTo>
                <a:lnTo>
                  <a:pt x="3461" y="2958"/>
                </a:lnTo>
                <a:lnTo>
                  <a:pt x="3492" y="2912"/>
                </a:lnTo>
                <a:lnTo>
                  <a:pt x="3523" y="2865"/>
                </a:lnTo>
                <a:lnTo>
                  <a:pt x="3554" y="2817"/>
                </a:lnTo>
                <a:lnTo>
                  <a:pt x="3584" y="2770"/>
                </a:lnTo>
                <a:lnTo>
                  <a:pt x="3613" y="2721"/>
                </a:lnTo>
                <a:lnTo>
                  <a:pt x="3643" y="2672"/>
                </a:lnTo>
                <a:lnTo>
                  <a:pt x="3671" y="2623"/>
                </a:lnTo>
                <a:lnTo>
                  <a:pt x="3699" y="2573"/>
                </a:lnTo>
                <a:lnTo>
                  <a:pt x="3727" y="2523"/>
                </a:lnTo>
                <a:lnTo>
                  <a:pt x="3754" y="2473"/>
                </a:lnTo>
                <a:lnTo>
                  <a:pt x="3780" y="2422"/>
                </a:lnTo>
                <a:lnTo>
                  <a:pt x="3807" y="2372"/>
                </a:lnTo>
                <a:lnTo>
                  <a:pt x="3832" y="2320"/>
                </a:lnTo>
                <a:lnTo>
                  <a:pt x="3857" y="2267"/>
                </a:lnTo>
                <a:lnTo>
                  <a:pt x="3882" y="2215"/>
                </a:lnTo>
                <a:lnTo>
                  <a:pt x="3906" y="2162"/>
                </a:lnTo>
                <a:lnTo>
                  <a:pt x="3929" y="2109"/>
                </a:lnTo>
                <a:lnTo>
                  <a:pt x="3951" y="2056"/>
                </a:lnTo>
                <a:lnTo>
                  <a:pt x="3974" y="2002"/>
                </a:lnTo>
                <a:lnTo>
                  <a:pt x="3995" y="1949"/>
                </a:lnTo>
                <a:lnTo>
                  <a:pt x="4016" y="1893"/>
                </a:lnTo>
                <a:lnTo>
                  <a:pt x="4036" y="1839"/>
                </a:lnTo>
                <a:lnTo>
                  <a:pt x="4057" y="1783"/>
                </a:lnTo>
                <a:lnTo>
                  <a:pt x="4076" y="1728"/>
                </a:lnTo>
                <a:lnTo>
                  <a:pt x="4095" y="1673"/>
                </a:lnTo>
                <a:lnTo>
                  <a:pt x="4112" y="1616"/>
                </a:lnTo>
                <a:lnTo>
                  <a:pt x="4131" y="1561"/>
                </a:lnTo>
                <a:lnTo>
                  <a:pt x="4147" y="1503"/>
                </a:lnTo>
                <a:lnTo>
                  <a:pt x="4163" y="1446"/>
                </a:lnTo>
                <a:lnTo>
                  <a:pt x="4179" y="1389"/>
                </a:lnTo>
                <a:lnTo>
                  <a:pt x="4194" y="1331"/>
                </a:lnTo>
                <a:lnTo>
                  <a:pt x="4208" y="1273"/>
                </a:lnTo>
                <a:lnTo>
                  <a:pt x="4223" y="1216"/>
                </a:lnTo>
                <a:lnTo>
                  <a:pt x="4236" y="1157"/>
                </a:lnTo>
                <a:lnTo>
                  <a:pt x="4248" y="1098"/>
                </a:lnTo>
                <a:lnTo>
                  <a:pt x="4260" y="1039"/>
                </a:lnTo>
                <a:lnTo>
                  <a:pt x="4271" y="980"/>
                </a:lnTo>
                <a:lnTo>
                  <a:pt x="4281" y="921"/>
                </a:lnTo>
                <a:lnTo>
                  <a:pt x="4291" y="861"/>
                </a:lnTo>
                <a:lnTo>
                  <a:pt x="4301" y="801"/>
                </a:lnTo>
                <a:lnTo>
                  <a:pt x="4310" y="741"/>
                </a:lnTo>
                <a:lnTo>
                  <a:pt x="4318" y="680"/>
                </a:lnTo>
                <a:lnTo>
                  <a:pt x="4325" y="620"/>
                </a:lnTo>
                <a:lnTo>
                  <a:pt x="4332" y="559"/>
                </a:lnTo>
                <a:lnTo>
                  <a:pt x="4337" y="498"/>
                </a:lnTo>
                <a:lnTo>
                  <a:pt x="4343" y="435"/>
                </a:lnTo>
                <a:lnTo>
                  <a:pt x="4347" y="374"/>
                </a:lnTo>
                <a:lnTo>
                  <a:pt x="4351" y="312"/>
                </a:lnTo>
                <a:lnTo>
                  <a:pt x="4354" y="251"/>
                </a:lnTo>
                <a:lnTo>
                  <a:pt x="4356" y="188"/>
                </a:lnTo>
                <a:lnTo>
                  <a:pt x="4358" y="125"/>
                </a:lnTo>
                <a:lnTo>
                  <a:pt x="4359" y="63"/>
                </a:lnTo>
                <a:lnTo>
                  <a:pt x="4360" y="0"/>
                </a:lnTo>
                <a:lnTo>
                  <a:pt x="4269" y="0"/>
                </a:lnTo>
                <a:lnTo>
                  <a:pt x="4268" y="62"/>
                </a:lnTo>
                <a:lnTo>
                  <a:pt x="4267" y="123"/>
                </a:lnTo>
                <a:lnTo>
                  <a:pt x="4266" y="184"/>
                </a:lnTo>
                <a:lnTo>
                  <a:pt x="4263" y="245"/>
                </a:lnTo>
                <a:lnTo>
                  <a:pt x="4260" y="306"/>
                </a:lnTo>
                <a:lnTo>
                  <a:pt x="4256" y="366"/>
                </a:lnTo>
                <a:lnTo>
                  <a:pt x="4252" y="427"/>
                </a:lnTo>
                <a:lnTo>
                  <a:pt x="4247" y="487"/>
                </a:lnTo>
                <a:lnTo>
                  <a:pt x="4241" y="547"/>
                </a:lnTo>
                <a:lnTo>
                  <a:pt x="4235" y="606"/>
                </a:lnTo>
                <a:lnTo>
                  <a:pt x="4228" y="666"/>
                </a:lnTo>
                <a:lnTo>
                  <a:pt x="4220" y="725"/>
                </a:lnTo>
                <a:lnTo>
                  <a:pt x="4212" y="784"/>
                </a:lnTo>
                <a:lnTo>
                  <a:pt x="4201" y="842"/>
                </a:lnTo>
                <a:lnTo>
                  <a:pt x="4192" y="901"/>
                </a:lnTo>
                <a:lnTo>
                  <a:pt x="4182" y="960"/>
                </a:lnTo>
                <a:lnTo>
                  <a:pt x="4171" y="1018"/>
                </a:lnTo>
                <a:lnTo>
                  <a:pt x="4159" y="1075"/>
                </a:lnTo>
                <a:lnTo>
                  <a:pt x="4147" y="1133"/>
                </a:lnTo>
                <a:lnTo>
                  <a:pt x="4135" y="1190"/>
                </a:lnTo>
                <a:lnTo>
                  <a:pt x="4120" y="1247"/>
                </a:lnTo>
                <a:lnTo>
                  <a:pt x="4106" y="1304"/>
                </a:lnTo>
                <a:lnTo>
                  <a:pt x="4092" y="1360"/>
                </a:lnTo>
                <a:lnTo>
                  <a:pt x="4076" y="1416"/>
                </a:lnTo>
                <a:lnTo>
                  <a:pt x="4061" y="1472"/>
                </a:lnTo>
                <a:lnTo>
                  <a:pt x="4043" y="1528"/>
                </a:lnTo>
                <a:lnTo>
                  <a:pt x="4027" y="1582"/>
                </a:lnTo>
                <a:lnTo>
                  <a:pt x="4009" y="1638"/>
                </a:lnTo>
                <a:lnTo>
                  <a:pt x="3991" y="1692"/>
                </a:lnTo>
                <a:lnTo>
                  <a:pt x="3972" y="1746"/>
                </a:lnTo>
                <a:lnTo>
                  <a:pt x="3952" y="1800"/>
                </a:lnTo>
                <a:lnTo>
                  <a:pt x="3932" y="1854"/>
                </a:lnTo>
                <a:lnTo>
                  <a:pt x="3912" y="1908"/>
                </a:lnTo>
                <a:lnTo>
                  <a:pt x="3891" y="1960"/>
                </a:lnTo>
                <a:lnTo>
                  <a:pt x="3869" y="2013"/>
                </a:lnTo>
                <a:lnTo>
                  <a:pt x="3847" y="2065"/>
                </a:lnTo>
                <a:lnTo>
                  <a:pt x="3824" y="2117"/>
                </a:lnTo>
                <a:lnTo>
                  <a:pt x="3801" y="2169"/>
                </a:lnTo>
                <a:lnTo>
                  <a:pt x="3776" y="2220"/>
                </a:lnTo>
                <a:lnTo>
                  <a:pt x="3752" y="2271"/>
                </a:lnTo>
                <a:lnTo>
                  <a:pt x="3728" y="2321"/>
                </a:lnTo>
                <a:lnTo>
                  <a:pt x="3702" y="2372"/>
                </a:lnTo>
                <a:lnTo>
                  <a:pt x="3676" y="2421"/>
                </a:lnTo>
                <a:lnTo>
                  <a:pt x="3650" y="2470"/>
                </a:lnTo>
                <a:lnTo>
                  <a:pt x="3622" y="2520"/>
                </a:lnTo>
                <a:lnTo>
                  <a:pt x="3595" y="2568"/>
                </a:lnTo>
                <a:lnTo>
                  <a:pt x="3567" y="2616"/>
                </a:lnTo>
                <a:lnTo>
                  <a:pt x="3538" y="2664"/>
                </a:lnTo>
                <a:lnTo>
                  <a:pt x="3509" y="2711"/>
                </a:lnTo>
                <a:lnTo>
                  <a:pt x="3480" y="2758"/>
                </a:lnTo>
                <a:lnTo>
                  <a:pt x="3449" y="2805"/>
                </a:lnTo>
                <a:lnTo>
                  <a:pt x="3419" y="2851"/>
                </a:lnTo>
                <a:lnTo>
                  <a:pt x="3388" y="2897"/>
                </a:lnTo>
                <a:lnTo>
                  <a:pt x="3356" y="2942"/>
                </a:lnTo>
                <a:lnTo>
                  <a:pt x="3325" y="2987"/>
                </a:lnTo>
                <a:lnTo>
                  <a:pt x="3292" y="3031"/>
                </a:lnTo>
                <a:lnTo>
                  <a:pt x="3259" y="3075"/>
                </a:lnTo>
                <a:lnTo>
                  <a:pt x="3226" y="3119"/>
                </a:lnTo>
                <a:lnTo>
                  <a:pt x="3192" y="3162"/>
                </a:lnTo>
                <a:lnTo>
                  <a:pt x="3158" y="3205"/>
                </a:lnTo>
                <a:lnTo>
                  <a:pt x="3123" y="3247"/>
                </a:lnTo>
                <a:lnTo>
                  <a:pt x="3088" y="3289"/>
                </a:lnTo>
                <a:lnTo>
                  <a:pt x="3053" y="3329"/>
                </a:lnTo>
                <a:lnTo>
                  <a:pt x="3016" y="3370"/>
                </a:lnTo>
                <a:lnTo>
                  <a:pt x="2980" y="3411"/>
                </a:lnTo>
                <a:lnTo>
                  <a:pt x="2943" y="3450"/>
                </a:lnTo>
                <a:lnTo>
                  <a:pt x="2906" y="3490"/>
                </a:lnTo>
                <a:lnTo>
                  <a:pt x="2867" y="3528"/>
                </a:lnTo>
                <a:lnTo>
                  <a:pt x="2830" y="3567"/>
                </a:lnTo>
                <a:lnTo>
                  <a:pt x="2791" y="3604"/>
                </a:lnTo>
                <a:lnTo>
                  <a:pt x="2752" y="3642"/>
                </a:lnTo>
                <a:lnTo>
                  <a:pt x="2713" y="3679"/>
                </a:lnTo>
                <a:lnTo>
                  <a:pt x="2673" y="3715"/>
                </a:lnTo>
                <a:lnTo>
                  <a:pt x="2633" y="3750"/>
                </a:lnTo>
                <a:lnTo>
                  <a:pt x="2592" y="3785"/>
                </a:lnTo>
                <a:lnTo>
                  <a:pt x="2552" y="3820"/>
                </a:lnTo>
                <a:lnTo>
                  <a:pt x="2510" y="3854"/>
                </a:lnTo>
                <a:lnTo>
                  <a:pt x="2469" y="3888"/>
                </a:lnTo>
                <a:lnTo>
                  <a:pt x="2426" y="3921"/>
                </a:lnTo>
                <a:lnTo>
                  <a:pt x="2384" y="3954"/>
                </a:lnTo>
                <a:lnTo>
                  <a:pt x="2341" y="3985"/>
                </a:lnTo>
                <a:lnTo>
                  <a:pt x="2299" y="4017"/>
                </a:lnTo>
                <a:lnTo>
                  <a:pt x="2255" y="4048"/>
                </a:lnTo>
                <a:lnTo>
                  <a:pt x="2211" y="4078"/>
                </a:lnTo>
                <a:lnTo>
                  <a:pt x="2167" y="4108"/>
                </a:lnTo>
                <a:lnTo>
                  <a:pt x="2122" y="4137"/>
                </a:lnTo>
                <a:lnTo>
                  <a:pt x="2077" y="4165"/>
                </a:lnTo>
                <a:lnTo>
                  <a:pt x="2032" y="4193"/>
                </a:lnTo>
                <a:lnTo>
                  <a:pt x="1987" y="4221"/>
                </a:lnTo>
                <a:lnTo>
                  <a:pt x="1940" y="4247"/>
                </a:lnTo>
                <a:lnTo>
                  <a:pt x="1895" y="4273"/>
                </a:lnTo>
                <a:lnTo>
                  <a:pt x="1848" y="4299"/>
                </a:lnTo>
                <a:lnTo>
                  <a:pt x="1802" y="4324"/>
                </a:lnTo>
                <a:lnTo>
                  <a:pt x="1754" y="4347"/>
                </a:lnTo>
                <a:lnTo>
                  <a:pt x="1706" y="4371"/>
                </a:lnTo>
                <a:lnTo>
                  <a:pt x="1659" y="4395"/>
                </a:lnTo>
                <a:lnTo>
                  <a:pt x="1611" y="4416"/>
                </a:lnTo>
                <a:lnTo>
                  <a:pt x="1563" y="4438"/>
                </a:lnTo>
                <a:lnTo>
                  <a:pt x="1514" y="4459"/>
                </a:lnTo>
                <a:lnTo>
                  <a:pt x="1466" y="4480"/>
                </a:lnTo>
                <a:lnTo>
                  <a:pt x="1416" y="4500"/>
                </a:lnTo>
                <a:lnTo>
                  <a:pt x="1366" y="4519"/>
                </a:lnTo>
                <a:lnTo>
                  <a:pt x="1317" y="4537"/>
                </a:lnTo>
                <a:lnTo>
                  <a:pt x="1267" y="4555"/>
                </a:lnTo>
                <a:lnTo>
                  <a:pt x="1217" y="4572"/>
                </a:lnTo>
                <a:lnTo>
                  <a:pt x="1167" y="4588"/>
                </a:lnTo>
                <a:lnTo>
                  <a:pt x="1115" y="4604"/>
                </a:lnTo>
                <a:lnTo>
                  <a:pt x="1065" y="4620"/>
                </a:lnTo>
                <a:lnTo>
                  <a:pt x="1014" y="4633"/>
                </a:lnTo>
                <a:lnTo>
                  <a:pt x="963" y="4648"/>
                </a:lnTo>
                <a:lnTo>
                  <a:pt x="911" y="4661"/>
                </a:lnTo>
                <a:lnTo>
                  <a:pt x="859" y="4673"/>
                </a:lnTo>
                <a:lnTo>
                  <a:pt x="807" y="4684"/>
                </a:lnTo>
                <a:lnTo>
                  <a:pt x="754" y="4696"/>
                </a:lnTo>
                <a:lnTo>
                  <a:pt x="701" y="4706"/>
                </a:lnTo>
                <a:lnTo>
                  <a:pt x="649" y="4715"/>
                </a:lnTo>
                <a:lnTo>
                  <a:pt x="596" y="4724"/>
                </a:lnTo>
                <a:lnTo>
                  <a:pt x="543" y="4732"/>
                </a:lnTo>
                <a:lnTo>
                  <a:pt x="489" y="4739"/>
                </a:lnTo>
                <a:lnTo>
                  <a:pt x="435" y="4745"/>
                </a:lnTo>
                <a:lnTo>
                  <a:pt x="382" y="4751"/>
                </a:lnTo>
                <a:lnTo>
                  <a:pt x="328" y="4756"/>
                </a:lnTo>
                <a:lnTo>
                  <a:pt x="274" y="4760"/>
                </a:lnTo>
                <a:lnTo>
                  <a:pt x="220" y="4763"/>
                </a:lnTo>
                <a:lnTo>
                  <a:pt x="165" y="4767"/>
                </a:lnTo>
                <a:lnTo>
                  <a:pt x="110" y="4769"/>
                </a:lnTo>
                <a:lnTo>
                  <a:pt x="56" y="4769"/>
                </a:lnTo>
                <a:lnTo>
                  <a:pt x="0" y="4770"/>
                </a:lnTo>
                <a:lnTo>
                  <a:pt x="0" y="4872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3" name="CustomShape 5"/>
          <p:cNvSpPr/>
          <p:nvPr/>
        </p:nvSpPr>
        <p:spPr>
          <a:xfrm>
            <a:off x="2754360" y="5218200"/>
            <a:ext cx="1152000" cy="1163160"/>
          </a:xfrm>
          <a:custGeom>
            <a:avLst/>
            <a:gdLst/>
            <a:ahLst/>
            <a:cxnLst/>
            <a:rect l="0" t="0" r="r" b="b"/>
            <a:pathLst>
              <a:path w="4360" h="4873">
                <a:moveTo>
                  <a:pt x="0" y="0"/>
                </a:moveTo>
                <a:lnTo>
                  <a:pt x="0" y="0"/>
                </a:lnTo>
                <a:lnTo>
                  <a:pt x="0" y="63"/>
                </a:lnTo>
                <a:lnTo>
                  <a:pt x="1" y="125"/>
                </a:lnTo>
                <a:lnTo>
                  <a:pt x="3" y="188"/>
                </a:lnTo>
                <a:lnTo>
                  <a:pt x="6" y="251"/>
                </a:lnTo>
                <a:lnTo>
                  <a:pt x="9" y="312"/>
                </a:lnTo>
                <a:lnTo>
                  <a:pt x="13" y="374"/>
                </a:lnTo>
                <a:lnTo>
                  <a:pt x="17" y="435"/>
                </a:lnTo>
                <a:lnTo>
                  <a:pt x="22" y="498"/>
                </a:lnTo>
                <a:lnTo>
                  <a:pt x="28" y="559"/>
                </a:lnTo>
                <a:lnTo>
                  <a:pt x="35" y="620"/>
                </a:lnTo>
                <a:lnTo>
                  <a:pt x="42" y="680"/>
                </a:lnTo>
                <a:lnTo>
                  <a:pt x="50" y="741"/>
                </a:lnTo>
                <a:lnTo>
                  <a:pt x="58" y="801"/>
                </a:lnTo>
                <a:lnTo>
                  <a:pt x="68" y="861"/>
                </a:lnTo>
                <a:lnTo>
                  <a:pt x="78" y="921"/>
                </a:lnTo>
                <a:lnTo>
                  <a:pt x="89" y="980"/>
                </a:lnTo>
                <a:lnTo>
                  <a:pt x="100" y="1039"/>
                </a:lnTo>
                <a:lnTo>
                  <a:pt x="112" y="1098"/>
                </a:lnTo>
                <a:lnTo>
                  <a:pt x="124" y="1157"/>
                </a:lnTo>
                <a:lnTo>
                  <a:pt x="137" y="1216"/>
                </a:lnTo>
                <a:lnTo>
                  <a:pt x="152" y="1273"/>
                </a:lnTo>
                <a:lnTo>
                  <a:pt x="166" y="1331"/>
                </a:lnTo>
                <a:lnTo>
                  <a:pt x="181" y="1389"/>
                </a:lnTo>
                <a:lnTo>
                  <a:pt x="196" y="1446"/>
                </a:lnTo>
                <a:lnTo>
                  <a:pt x="212" y="1503"/>
                </a:lnTo>
                <a:lnTo>
                  <a:pt x="229" y="1561"/>
                </a:lnTo>
                <a:lnTo>
                  <a:pt x="247" y="1616"/>
                </a:lnTo>
                <a:lnTo>
                  <a:pt x="265" y="1673"/>
                </a:lnTo>
                <a:lnTo>
                  <a:pt x="283" y="1728"/>
                </a:lnTo>
                <a:lnTo>
                  <a:pt x="302" y="1783"/>
                </a:lnTo>
                <a:lnTo>
                  <a:pt x="323" y="1839"/>
                </a:lnTo>
                <a:lnTo>
                  <a:pt x="343" y="1893"/>
                </a:lnTo>
                <a:lnTo>
                  <a:pt x="364" y="1949"/>
                </a:lnTo>
                <a:lnTo>
                  <a:pt x="385" y="2002"/>
                </a:lnTo>
                <a:lnTo>
                  <a:pt x="408" y="2056"/>
                </a:lnTo>
                <a:lnTo>
                  <a:pt x="431" y="2109"/>
                </a:lnTo>
                <a:lnTo>
                  <a:pt x="454" y="2162"/>
                </a:lnTo>
                <a:lnTo>
                  <a:pt x="477" y="2215"/>
                </a:lnTo>
                <a:lnTo>
                  <a:pt x="502" y="2267"/>
                </a:lnTo>
                <a:lnTo>
                  <a:pt x="527" y="2320"/>
                </a:lnTo>
                <a:lnTo>
                  <a:pt x="552" y="2372"/>
                </a:lnTo>
                <a:lnTo>
                  <a:pt x="579" y="2422"/>
                </a:lnTo>
                <a:lnTo>
                  <a:pt x="605" y="2473"/>
                </a:lnTo>
                <a:lnTo>
                  <a:pt x="632" y="2523"/>
                </a:lnTo>
                <a:lnTo>
                  <a:pt x="660" y="2573"/>
                </a:lnTo>
                <a:lnTo>
                  <a:pt x="688" y="2623"/>
                </a:lnTo>
                <a:lnTo>
                  <a:pt x="717" y="2672"/>
                </a:lnTo>
                <a:lnTo>
                  <a:pt x="746" y="2721"/>
                </a:lnTo>
                <a:lnTo>
                  <a:pt x="776" y="2770"/>
                </a:lnTo>
                <a:lnTo>
                  <a:pt x="805" y="2817"/>
                </a:lnTo>
                <a:lnTo>
                  <a:pt x="837" y="2865"/>
                </a:lnTo>
                <a:lnTo>
                  <a:pt x="868" y="2912"/>
                </a:lnTo>
                <a:lnTo>
                  <a:pt x="900" y="2958"/>
                </a:lnTo>
                <a:lnTo>
                  <a:pt x="932" y="3005"/>
                </a:lnTo>
                <a:lnTo>
                  <a:pt x="964" y="3051"/>
                </a:lnTo>
                <a:lnTo>
                  <a:pt x="998" y="3096"/>
                </a:lnTo>
                <a:lnTo>
                  <a:pt x="1031" y="3141"/>
                </a:lnTo>
                <a:lnTo>
                  <a:pt x="1066" y="3186"/>
                </a:lnTo>
                <a:lnTo>
                  <a:pt x="1100" y="3230"/>
                </a:lnTo>
                <a:lnTo>
                  <a:pt x="1134" y="3273"/>
                </a:lnTo>
                <a:lnTo>
                  <a:pt x="1170" y="3316"/>
                </a:lnTo>
                <a:lnTo>
                  <a:pt x="1206" y="3359"/>
                </a:lnTo>
                <a:lnTo>
                  <a:pt x="1243" y="3401"/>
                </a:lnTo>
                <a:lnTo>
                  <a:pt x="1279" y="3443"/>
                </a:lnTo>
                <a:lnTo>
                  <a:pt x="1317" y="3483"/>
                </a:lnTo>
                <a:lnTo>
                  <a:pt x="1354" y="3524"/>
                </a:lnTo>
                <a:lnTo>
                  <a:pt x="1392" y="3565"/>
                </a:lnTo>
                <a:lnTo>
                  <a:pt x="1431" y="3604"/>
                </a:lnTo>
                <a:lnTo>
                  <a:pt x="1469" y="3643"/>
                </a:lnTo>
                <a:lnTo>
                  <a:pt x="1509" y="3681"/>
                </a:lnTo>
                <a:lnTo>
                  <a:pt x="1548" y="3720"/>
                </a:lnTo>
                <a:lnTo>
                  <a:pt x="1589" y="3757"/>
                </a:lnTo>
                <a:lnTo>
                  <a:pt x="1629" y="3794"/>
                </a:lnTo>
                <a:lnTo>
                  <a:pt x="1671" y="3830"/>
                </a:lnTo>
                <a:lnTo>
                  <a:pt x="1712" y="3867"/>
                </a:lnTo>
                <a:lnTo>
                  <a:pt x="1754" y="3902"/>
                </a:lnTo>
                <a:lnTo>
                  <a:pt x="1796" y="3937"/>
                </a:lnTo>
                <a:lnTo>
                  <a:pt x="1839" y="3971"/>
                </a:lnTo>
                <a:lnTo>
                  <a:pt x="1881" y="4005"/>
                </a:lnTo>
                <a:lnTo>
                  <a:pt x="1925" y="4039"/>
                </a:lnTo>
                <a:lnTo>
                  <a:pt x="1968" y="4070"/>
                </a:lnTo>
                <a:lnTo>
                  <a:pt x="2012" y="4103"/>
                </a:lnTo>
                <a:lnTo>
                  <a:pt x="2056" y="4135"/>
                </a:lnTo>
                <a:lnTo>
                  <a:pt x="2102" y="4165"/>
                </a:lnTo>
                <a:lnTo>
                  <a:pt x="2146" y="4196"/>
                </a:lnTo>
                <a:lnTo>
                  <a:pt x="2192" y="4225"/>
                </a:lnTo>
                <a:lnTo>
                  <a:pt x="2238" y="4255"/>
                </a:lnTo>
                <a:lnTo>
                  <a:pt x="2284" y="4283"/>
                </a:lnTo>
                <a:lnTo>
                  <a:pt x="2331" y="4310"/>
                </a:lnTo>
                <a:lnTo>
                  <a:pt x="2377" y="4337"/>
                </a:lnTo>
                <a:lnTo>
                  <a:pt x="2425" y="4364"/>
                </a:lnTo>
                <a:lnTo>
                  <a:pt x="2472" y="4390"/>
                </a:lnTo>
                <a:lnTo>
                  <a:pt x="2520" y="4415"/>
                </a:lnTo>
                <a:lnTo>
                  <a:pt x="2568" y="4440"/>
                </a:lnTo>
                <a:lnTo>
                  <a:pt x="2616" y="4465"/>
                </a:lnTo>
                <a:lnTo>
                  <a:pt x="2666" y="4488"/>
                </a:lnTo>
                <a:lnTo>
                  <a:pt x="2714" y="4511"/>
                </a:lnTo>
                <a:lnTo>
                  <a:pt x="2764" y="4533"/>
                </a:lnTo>
                <a:lnTo>
                  <a:pt x="2813" y="4554"/>
                </a:lnTo>
                <a:lnTo>
                  <a:pt x="2863" y="4576"/>
                </a:lnTo>
                <a:lnTo>
                  <a:pt x="2913" y="4596"/>
                </a:lnTo>
                <a:lnTo>
                  <a:pt x="2963" y="4615"/>
                </a:lnTo>
                <a:lnTo>
                  <a:pt x="3014" y="4635"/>
                </a:lnTo>
                <a:lnTo>
                  <a:pt x="3066" y="4653"/>
                </a:lnTo>
                <a:lnTo>
                  <a:pt x="3116" y="4670"/>
                </a:lnTo>
                <a:lnTo>
                  <a:pt x="3168" y="4687"/>
                </a:lnTo>
                <a:lnTo>
                  <a:pt x="3220" y="4702"/>
                </a:lnTo>
                <a:lnTo>
                  <a:pt x="3272" y="4718"/>
                </a:lnTo>
                <a:lnTo>
                  <a:pt x="3325" y="4733"/>
                </a:lnTo>
                <a:lnTo>
                  <a:pt x="3377" y="4746"/>
                </a:lnTo>
                <a:lnTo>
                  <a:pt x="3430" y="4760"/>
                </a:lnTo>
                <a:lnTo>
                  <a:pt x="3483" y="4773"/>
                </a:lnTo>
                <a:lnTo>
                  <a:pt x="3536" y="4785"/>
                </a:lnTo>
                <a:lnTo>
                  <a:pt x="3590" y="4796"/>
                </a:lnTo>
                <a:lnTo>
                  <a:pt x="3643" y="4806"/>
                </a:lnTo>
                <a:lnTo>
                  <a:pt x="3697" y="4815"/>
                </a:lnTo>
                <a:lnTo>
                  <a:pt x="3751" y="4825"/>
                </a:lnTo>
                <a:lnTo>
                  <a:pt x="3805" y="4832"/>
                </a:lnTo>
                <a:lnTo>
                  <a:pt x="3860" y="4840"/>
                </a:lnTo>
                <a:lnTo>
                  <a:pt x="3915" y="4847"/>
                </a:lnTo>
                <a:lnTo>
                  <a:pt x="3969" y="4853"/>
                </a:lnTo>
                <a:lnTo>
                  <a:pt x="4025" y="4857"/>
                </a:lnTo>
                <a:lnTo>
                  <a:pt x="4080" y="4862"/>
                </a:lnTo>
                <a:lnTo>
                  <a:pt x="4135" y="4865"/>
                </a:lnTo>
                <a:lnTo>
                  <a:pt x="4191" y="4869"/>
                </a:lnTo>
                <a:lnTo>
                  <a:pt x="4248" y="4870"/>
                </a:lnTo>
                <a:lnTo>
                  <a:pt x="4303" y="4872"/>
                </a:lnTo>
                <a:lnTo>
                  <a:pt x="4359" y="4872"/>
                </a:lnTo>
                <a:lnTo>
                  <a:pt x="4359" y="4770"/>
                </a:lnTo>
                <a:lnTo>
                  <a:pt x="4304" y="4769"/>
                </a:lnTo>
                <a:lnTo>
                  <a:pt x="4250" y="4769"/>
                </a:lnTo>
                <a:lnTo>
                  <a:pt x="4195" y="4767"/>
                </a:lnTo>
                <a:lnTo>
                  <a:pt x="4140" y="4763"/>
                </a:lnTo>
                <a:lnTo>
                  <a:pt x="4086" y="4760"/>
                </a:lnTo>
                <a:lnTo>
                  <a:pt x="4032" y="4756"/>
                </a:lnTo>
                <a:lnTo>
                  <a:pt x="3977" y="4751"/>
                </a:lnTo>
                <a:lnTo>
                  <a:pt x="3924" y="4745"/>
                </a:lnTo>
                <a:lnTo>
                  <a:pt x="3870" y="4739"/>
                </a:lnTo>
                <a:lnTo>
                  <a:pt x="3817" y="4732"/>
                </a:lnTo>
                <a:lnTo>
                  <a:pt x="3764" y="4724"/>
                </a:lnTo>
                <a:lnTo>
                  <a:pt x="3710" y="4715"/>
                </a:lnTo>
                <a:lnTo>
                  <a:pt x="3658" y="4706"/>
                </a:lnTo>
                <a:lnTo>
                  <a:pt x="3605" y="4696"/>
                </a:lnTo>
                <a:lnTo>
                  <a:pt x="3553" y="4684"/>
                </a:lnTo>
                <a:lnTo>
                  <a:pt x="3501" y="4673"/>
                </a:lnTo>
                <a:lnTo>
                  <a:pt x="3449" y="4661"/>
                </a:lnTo>
                <a:lnTo>
                  <a:pt x="3397" y="4648"/>
                </a:lnTo>
                <a:lnTo>
                  <a:pt x="3346" y="4633"/>
                </a:lnTo>
                <a:lnTo>
                  <a:pt x="3295" y="4620"/>
                </a:lnTo>
                <a:lnTo>
                  <a:pt x="3244" y="4604"/>
                </a:lnTo>
                <a:lnTo>
                  <a:pt x="3193" y="4588"/>
                </a:lnTo>
                <a:lnTo>
                  <a:pt x="3142" y="4572"/>
                </a:lnTo>
                <a:lnTo>
                  <a:pt x="3093" y="4555"/>
                </a:lnTo>
                <a:lnTo>
                  <a:pt x="3042" y="4537"/>
                </a:lnTo>
                <a:lnTo>
                  <a:pt x="2993" y="4519"/>
                </a:lnTo>
                <a:lnTo>
                  <a:pt x="2943" y="4500"/>
                </a:lnTo>
                <a:lnTo>
                  <a:pt x="2894" y="4480"/>
                </a:lnTo>
                <a:lnTo>
                  <a:pt x="2846" y="4459"/>
                </a:lnTo>
                <a:lnTo>
                  <a:pt x="2797" y="4438"/>
                </a:lnTo>
                <a:lnTo>
                  <a:pt x="2749" y="4416"/>
                </a:lnTo>
                <a:lnTo>
                  <a:pt x="2700" y="4395"/>
                </a:lnTo>
                <a:lnTo>
                  <a:pt x="2653" y="4371"/>
                </a:lnTo>
                <a:lnTo>
                  <a:pt x="2605" y="4347"/>
                </a:lnTo>
                <a:lnTo>
                  <a:pt x="2558" y="4324"/>
                </a:lnTo>
                <a:lnTo>
                  <a:pt x="2512" y="4299"/>
                </a:lnTo>
                <a:lnTo>
                  <a:pt x="2465" y="4273"/>
                </a:lnTo>
                <a:lnTo>
                  <a:pt x="2419" y="4247"/>
                </a:lnTo>
                <a:lnTo>
                  <a:pt x="2373" y="4221"/>
                </a:lnTo>
                <a:lnTo>
                  <a:pt x="2328" y="4193"/>
                </a:lnTo>
                <a:lnTo>
                  <a:pt x="2282" y="4165"/>
                </a:lnTo>
                <a:lnTo>
                  <a:pt x="2238" y="4137"/>
                </a:lnTo>
                <a:lnTo>
                  <a:pt x="2193" y="4108"/>
                </a:lnTo>
                <a:lnTo>
                  <a:pt x="2149" y="4078"/>
                </a:lnTo>
                <a:lnTo>
                  <a:pt x="2105" y="4048"/>
                </a:lnTo>
                <a:lnTo>
                  <a:pt x="2061" y="4017"/>
                </a:lnTo>
                <a:lnTo>
                  <a:pt x="2018" y="3985"/>
                </a:lnTo>
                <a:lnTo>
                  <a:pt x="1975" y="3954"/>
                </a:lnTo>
                <a:lnTo>
                  <a:pt x="1933" y="3921"/>
                </a:lnTo>
                <a:lnTo>
                  <a:pt x="1891" y="3888"/>
                </a:lnTo>
                <a:lnTo>
                  <a:pt x="1849" y="3854"/>
                </a:lnTo>
                <a:lnTo>
                  <a:pt x="1808" y="3820"/>
                </a:lnTo>
                <a:lnTo>
                  <a:pt x="1767" y="3785"/>
                </a:lnTo>
                <a:lnTo>
                  <a:pt x="1726" y="3750"/>
                </a:lnTo>
                <a:lnTo>
                  <a:pt x="1687" y="3715"/>
                </a:lnTo>
                <a:lnTo>
                  <a:pt x="1646" y="3679"/>
                </a:lnTo>
                <a:lnTo>
                  <a:pt x="1608" y="3642"/>
                </a:lnTo>
                <a:lnTo>
                  <a:pt x="1569" y="3604"/>
                </a:lnTo>
                <a:lnTo>
                  <a:pt x="1530" y="3567"/>
                </a:lnTo>
                <a:lnTo>
                  <a:pt x="1492" y="3528"/>
                </a:lnTo>
                <a:lnTo>
                  <a:pt x="1454" y="3490"/>
                </a:lnTo>
                <a:lnTo>
                  <a:pt x="1417" y="3450"/>
                </a:lnTo>
                <a:lnTo>
                  <a:pt x="1380" y="3411"/>
                </a:lnTo>
                <a:lnTo>
                  <a:pt x="1344" y="3370"/>
                </a:lnTo>
                <a:lnTo>
                  <a:pt x="1307" y="3329"/>
                </a:lnTo>
                <a:lnTo>
                  <a:pt x="1272" y="3289"/>
                </a:lnTo>
                <a:lnTo>
                  <a:pt x="1237" y="3247"/>
                </a:lnTo>
                <a:lnTo>
                  <a:pt x="1202" y="3205"/>
                </a:lnTo>
                <a:lnTo>
                  <a:pt x="1168" y="3162"/>
                </a:lnTo>
                <a:lnTo>
                  <a:pt x="1134" y="3119"/>
                </a:lnTo>
                <a:lnTo>
                  <a:pt x="1101" y="3075"/>
                </a:lnTo>
                <a:lnTo>
                  <a:pt x="1068" y="3031"/>
                </a:lnTo>
                <a:lnTo>
                  <a:pt x="1035" y="2987"/>
                </a:lnTo>
                <a:lnTo>
                  <a:pt x="1003" y="2942"/>
                </a:lnTo>
                <a:lnTo>
                  <a:pt x="971" y="2897"/>
                </a:lnTo>
                <a:lnTo>
                  <a:pt x="941" y="2851"/>
                </a:lnTo>
                <a:lnTo>
                  <a:pt x="910" y="2805"/>
                </a:lnTo>
                <a:lnTo>
                  <a:pt x="880" y="2758"/>
                </a:lnTo>
                <a:lnTo>
                  <a:pt x="851" y="2712"/>
                </a:lnTo>
                <a:lnTo>
                  <a:pt x="822" y="2664"/>
                </a:lnTo>
                <a:lnTo>
                  <a:pt x="793" y="2616"/>
                </a:lnTo>
                <a:lnTo>
                  <a:pt x="765" y="2568"/>
                </a:lnTo>
                <a:lnTo>
                  <a:pt x="738" y="2520"/>
                </a:lnTo>
                <a:lnTo>
                  <a:pt x="710" y="2470"/>
                </a:lnTo>
                <a:lnTo>
                  <a:pt x="684" y="2421"/>
                </a:lnTo>
                <a:lnTo>
                  <a:pt x="658" y="2372"/>
                </a:lnTo>
                <a:lnTo>
                  <a:pt x="632" y="2321"/>
                </a:lnTo>
                <a:lnTo>
                  <a:pt x="607" y="2271"/>
                </a:lnTo>
                <a:lnTo>
                  <a:pt x="583" y="2220"/>
                </a:lnTo>
                <a:lnTo>
                  <a:pt x="558" y="2169"/>
                </a:lnTo>
                <a:lnTo>
                  <a:pt x="535" y="2117"/>
                </a:lnTo>
                <a:lnTo>
                  <a:pt x="513" y="2065"/>
                </a:lnTo>
                <a:lnTo>
                  <a:pt x="491" y="2013"/>
                </a:lnTo>
                <a:lnTo>
                  <a:pt x="469" y="1960"/>
                </a:lnTo>
                <a:lnTo>
                  <a:pt x="448" y="1908"/>
                </a:lnTo>
                <a:lnTo>
                  <a:pt x="427" y="1854"/>
                </a:lnTo>
                <a:lnTo>
                  <a:pt x="407" y="1800"/>
                </a:lnTo>
                <a:lnTo>
                  <a:pt x="387" y="1746"/>
                </a:lnTo>
                <a:lnTo>
                  <a:pt x="369" y="1692"/>
                </a:lnTo>
                <a:lnTo>
                  <a:pt x="351" y="1638"/>
                </a:lnTo>
                <a:lnTo>
                  <a:pt x="333" y="1582"/>
                </a:lnTo>
                <a:lnTo>
                  <a:pt x="316" y="1528"/>
                </a:lnTo>
                <a:lnTo>
                  <a:pt x="299" y="1472"/>
                </a:lnTo>
                <a:lnTo>
                  <a:pt x="283" y="1416"/>
                </a:lnTo>
                <a:lnTo>
                  <a:pt x="268" y="1360"/>
                </a:lnTo>
                <a:lnTo>
                  <a:pt x="253" y="1304"/>
                </a:lnTo>
                <a:lnTo>
                  <a:pt x="240" y="1247"/>
                </a:lnTo>
                <a:lnTo>
                  <a:pt x="225" y="1190"/>
                </a:lnTo>
                <a:lnTo>
                  <a:pt x="212" y="1133"/>
                </a:lnTo>
                <a:lnTo>
                  <a:pt x="200" y="1075"/>
                </a:lnTo>
                <a:lnTo>
                  <a:pt x="189" y="1018"/>
                </a:lnTo>
                <a:lnTo>
                  <a:pt x="178" y="960"/>
                </a:lnTo>
                <a:lnTo>
                  <a:pt x="168" y="901"/>
                </a:lnTo>
                <a:lnTo>
                  <a:pt x="158" y="842"/>
                </a:lnTo>
                <a:lnTo>
                  <a:pt x="149" y="784"/>
                </a:lnTo>
                <a:lnTo>
                  <a:pt x="140" y="725"/>
                </a:lnTo>
                <a:lnTo>
                  <a:pt x="132" y="666"/>
                </a:lnTo>
                <a:lnTo>
                  <a:pt x="125" y="606"/>
                </a:lnTo>
                <a:lnTo>
                  <a:pt x="119" y="547"/>
                </a:lnTo>
                <a:lnTo>
                  <a:pt x="113" y="487"/>
                </a:lnTo>
                <a:lnTo>
                  <a:pt x="108" y="427"/>
                </a:lnTo>
                <a:lnTo>
                  <a:pt x="103" y="366"/>
                </a:lnTo>
                <a:lnTo>
                  <a:pt x="100" y="306"/>
                </a:lnTo>
                <a:lnTo>
                  <a:pt x="96" y="245"/>
                </a:lnTo>
                <a:lnTo>
                  <a:pt x="94" y="184"/>
                </a:lnTo>
                <a:lnTo>
                  <a:pt x="92" y="123"/>
                </a:lnTo>
                <a:lnTo>
                  <a:pt x="91" y="62"/>
                </a:lnTo>
                <a:lnTo>
                  <a:pt x="91" y="0"/>
                </a:lnTo>
                <a:lnTo>
                  <a:pt x="0" y="0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4" name="CustomShape 6"/>
          <p:cNvSpPr/>
          <p:nvPr/>
        </p:nvSpPr>
        <p:spPr>
          <a:xfrm>
            <a:off x="2754360" y="4054320"/>
            <a:ext cx="1152000" cy="1163160"/>
          </a:xfrm>
          <a:custGeom>
            <a:avLst/>
            <a:gdLst/>
            <a:ahLst/>
            <a:cxnLst/>
            <a:rect l="0" t="0" r="r" b="b"/>
            <a:pathLst>
              <a:path w="4360" h="4872">
                <a:moveTo>
                  <a:pt x="4359" y="0"/>
                </a:moveTo>
                <a:lnTo>
                  <a:pt x="4359" y="0"/>
                </a:lnTo>
                <a:lnTo>
                  <a:pt x="4303" y="0"/>
                </a:lnTo>
                <a:lnTo>
                  <a:pt x="4248" y="2"/>
                </a:lnTo>
                <a:lnTo>
                  <a:pt x="4191" y="3"/>
                </a:lnTo>
                <a:lnTo>
                  <a:pt x="4135" y="7"/>
                </a:lnTo>
                <a:lnTo>
                  <a:pt x="4080" y="10"/>
                </a:lnTo>
                <a:lnTo>
                  <a:pt x="4025" y="15"/>
                </a:lnTo>
                <a:lnTo>
                  <a:pt x="3969" y="19"/>
                </a:lnTo>
                <a:lnTo>
                  <a:pt x="3915" y="25"/>
                </a:lnTo>
                <a:lnTo>
                  <a:pt x="3860" y="32"/>
                </a:lnTo>
                <a:lnTo>
                  <a:pt x="3805" y="40"/>
                </a:lnTo>
                <a:lnTo>
                  <a:pt x="3751" y="47"/>
                </a:lnTo>
                <a:lnTo>
                  <a:pt x="3697" y="57"/>
                </a:lnTo>
                <a:lnTo>
                  <a:pt x="3643" y="66"/>
                </a:lnTo>
                <a:lnTo>
                  <a:pt x="3590" y="77"/>
                </a:lnTo>
                <a:lnTo>
                  <a:pt x="3536" y="87"/>
                </a:lnTo>
                <a:lnTo>
                  <a:pt x="3483" y="100"/>
                </a:lnTo>
                <a:lnTo>
                  <a:pt x="3430" y="112"/>
                </a:lnTo>
                <a:lnTo>
                  <a:pt x="3377" y="126"/>
                </a:lnTo>
                <a:lnTo>
                  <a:pt x="3325" y="139"/>
                </a:lnTo>
                <a:lnTo>
                  <a:pt x="3272" y="154"/>
                </a:lnTo>
                <a:lnTo>
                  <a:pt x="3220" y="170"/>
                </a:lnTo>
                <a:lnTo>
                  <a:pt x="3168" y="185"/>
                </a:lnTo>
                <a:lnTo>
                  <a:pt x="3116" y="202"/>
                </a:lnTo>
                <a:lnTo>
                  <a:pt x="3066" y="219"/>
                </a:lnTo>
                <a:lnTo>
                  <a:pt x="3014" y="237"/>
                </a:lnTo>
                <a:lnTo>
                  <a:pt x="2963" y="257"/>
                </a:lnTo>
                <a:lnTo>
                  <a:pt x="2913" y="276"/>
                </a:lnTo>
                <a:lnTo>
                  <a:pt x="2863" y="296"/>
                </a:lnTo>
                <a:lnTo>
                  <a:pt x="2813" y="318"/>
                </a:lnTo>
                <a:lnTo>
                  <a:pt x="2764" y="339"/>
                </a:lnTo>
                <a:lnTo>
                  <a:pt x="2714" y="361"/>
                </a:lnTo>
                <a:lnTo>
                  <a:pt x="2666" y="385"/>
                </a:lnTo>
                <a:lnTo>
                  <a:pt x="2616" y="407"/>
                </a:lnTo>
                <a:lnTo>
                  <a:pt x="2568" y="432"/>
                </a:lnTo>
                <a:lnTo>
                  <a:pt x="2520" y="457"/>
                </a:lnTo>
                <a:lnTo>
                  <a:pt x="2472" y="482"/>
                </a:lnTo>
                <a:lnTo>
                  <a:pt x="2425" y="508"/>
                </a:lnTo>
                <a:lnTo>
                  <a:pt x="2377" y="535"/>
                </a:lnTo>
                <a:lnTo>
                  <a:pt x="2331" y="562"/>
                </a:lnTo>
                <a:lnTo>
                  <a:pt x="2284" y="589"/>
                </a:lnTo>
                <a:lnTo>
                  <a:pt x="2238" y="619"/>
                </a:lnTo>
                <a:lnTo>
                  <a:pt x="2192" y="647"/>
                </a:lnTo>
                <a:lnTo>
                  <a:pt x="2146" y="676"/>
                </a:lnTo>
                <a:lnTo>
                  <a:pt x="2102" y="707"/>
                </a:lnTo>
                <a:lnTo>
                  <a:pt x="2056" y="737"/>
                </a:lnTo>
                <a:lnTo>
                  <a:pt x="2012" y="769"/>
                </a:lnTo>
                <a:lnTo>
                  <a:pt x="1968" y="802"/>
                </a:lnTo>
                <a:lnTo>
                  <a:pt x="1925" y="834"/>
                </a:lnTo>
                <a:lnTo>
                  <a:pt x="1881" y="867"/>
                </a:lnTo>
                <a:lnTo>
                  <a:pt x="1839" y="901"/>
                </a:lnTo>
                <a:lnTo>
                  <a:pt x="1796" y="935"/>
                </a:lnTo>
                <a:lnTo>
                  <a:pt x="1754" y="970"/>
                </a:lnTo>
                <a:lnTo>
                  <a:pt x="1712" y="1005"/>
                </a:lnTo>
                <a:lnTo>
                  <a:pt x="1671" y="1042"/>
                </a:lnTo>
                <a:lnTo>
                  <a:pt x="1629" y="1078"/>
                </a:lnTo>
                <a:lnTo>
                  <a:pt x="1589" y="1115"/>
                </a:lnTo>
                <a:lnTo>
                  <a:pt x="1548" y="1152"/>
                </a:lnTo>
                <a:lnTo>
                  <a:pt x="1509" y="1191"/>
                </a:lnTo>
                <a:lnTo>
                  <a:pt x="1469" y="1229"/>
                </a:lnTo>
                <a:lnTo>
                  <a:pt x="1431" y="1268"/>
                </a:lnTo>
                <a:lnTo>
                  <a:pt x="1392" y="1307"/>
                </a:lnTo>
                <a:lnTo>
                  <a:pt x="1354" y="1348"/>
                </a:lnTo>
                <a:lnTo>
                  <a:pt x="1317" y="1389"/>
                </a:lnTo>
                <a:lnTo>
                  <a:pt x="1279" y="1430"/>
                </a:lnTo>
                <a:lnTo>
                  <a:pt x="1243" y="1471"/>
                </a:lnTo>
                <a:lnTo>
                  <a:pt x="1206" y="1513"/>
                </a:lnTo>
                <a:lnTo>
                  <a:pt x="1170" y="1556"/>
                </a:lnTo>
                <a:lnTo>
                  <a:pt x="1134" y="1599"/>
                </a:lnTo>
                <a:lnTo>
                  <a:pt x="1100" y="1642"/>
                </a:lnTo>
                <a:lnTo>
                  <a:pt x="1066" y="1686"/>
                </a:lnTo>
                <a:lnTo>
                  <a:pt x="1031" y="1731"/>
                </a:lnTo>
                <a:lnTo>
                  <a:pt x="998" y="1776"/>
                </a:lnTo>
                <a:lnTo>
                  <a:pt x="964" y="1821"/>
                </a:lnTo>
                <a:lnTo>
                  <a:pt x="932" y="1867"/>
                </a:lnTo>
                <a:lnTo>
                  <a:pt x="900" y="1914"/>
                </a:lnTo>
                <a:lnTo>
                  <a:pt x="868" y="1960"/>
                </a:lnTo>
                <a:lnTo>
                  <a:pt x="837" y="2007"/>
                </a:lnTo>
                <a:lnTo>
                  <a:pt x="805" y="2055"/>
                </a:lnTo>
                <a:lnTo>
                  <a:pt x="776" y="2102"/>
                </a:lnTo>
                <a:lnTo>
                  <a:pt x="746" y="2151"/>
                </a:lnTo>
                <a:lnTo>
                  <a:pt x="717" y="2200"/>
                </a:lnTo>
                <a:lnTo>
                  <a:pt x="688" y="2249"/>
                </a:lnTo>
                <a:lnTo>
                  <a:pt x="660" y="2299"/>
                </a:lnTo>
                <a:lnTo>
                  <a:pt x="632" y="2349"/>
                </a:lnTo>
                <a:lnTo>
                  <a:pt x="605" y="2399"/>
                </a:lnTo>
                <a:lnTo>
                  <a:pt x="579" y="2450"/>
                </a:lnTo>
                <a:lnTo>
                  <a:pt x="552" y="2502"/>
                </a:lnTo>
                <a:lnTo>
                  <a:pt x="527" y="2553"/>
                </a:lnTo>
                <a:lnTo>
                  <a:pt x="502" y="2605"/>
                </a:lnTo>
                <a:lnTo>
                  <a:pt x="477" y="2657"/>
                </a:lnTo>
                <a:lnTo>
                  <a:pt x="454" y="2710"/>
                </a:lnTo>
                <a:lnTo>
                  <a:pt x="431" y="2763"/>
                </a:lnTo>
                <a:lnTo>
                  <a:pt x="408" y="2816"/>
                </a:lnTo>
                <a:lnTo>
                  <a:pt x="385" y="2870"/>
                </a:lnTo>
                <a:lnTo>
                  <a:pt x="364" y="2923"/>
                </a:lnTo>
                <a:lnTo>
                  <a:pt x="343" y="2979"/>
                </a:lnTo>
                <a:lnTo>
                  <a:pt x="323" y="3033"/>
                </a:lnTo>
                <a:lnTo>
                  <a:pt x="302" y="3089"/>
                </a:lnTo>
                <a:lnTo>
                  <a:pt x="283" y="3144"/>
                </a:lnTo>
                <a:lnTo>
                  <a:pt x="265" y="3199"/>
                </a:lnTo>
                <a:lnTo>
                  <a:pt x="247" y="3256"/>
                </a:lnTo>
                <a:lnTo>
                  <a:pt x="229" y="3311"/>
                </a:lnTo>
                <a:lnTo>
                  <a:pt x="212" y="3369"/>
                </a:lnTo>
                <a:lnTo>
                  <a:pt x="196" y="3426"/>
                </a:lnTo>
                <a:lnTo>
                  <a:pt x="181" y="3483"/>
                </a:lnTo>
                <a:lnTo>
                  <a:pt x="166" y="3541"/>
                </a:lnTo>
                <a:lnTo>
                  <a:pt x="152" y="3599"/>
                </a:lnTo>
                <a:lnTo>
                  <a:pt x="137" y="3656"/>
                </a:lnTo>
                <a:lnTo>
                  <a:pt x="124" y="3715"/>
                </a:lnTo>
                <a:lnTo>
                  <a:pt x="112" y="3774"/>
                </a:lnTo>
                <a:lnTo>
                  <a:pt x="100" y="3833"/>
                </a:lnTo>
                <a:lnTo>
                  <a:pt x="89" y="3892"/>
                </a:lnTo>
                <a:lnTo>
                  <a:pt x="78" y="3951"/>
                </a:lnTo>
                <a:lnTo>
                  <a:pt x="68" y="4011"/>
                </a:lnTo>
                <a:lnTo>
                  <a:pt x="58" y="4071"/>
                </a:lnTo>
                <a:lnTo>
                  <a:pt x="50" y="4131"/>
                </a:lnTo>
                <a:lnTo>
                  <a:pt x="42" y="4192"/>
                </a:lnTo>
                <a:lnTo>
                  <a:pt x="35" y="4252"/>
                </a:lnTo>
                <a:lnTo>
                  <a:pt x="28" y="4313"/>
                </a:lnTo>
                <a:lnTo>
                  <a:pt x="22" y="4374"/>
                </a:lnTo>
                <a:lnTo>
                  <a:pt x="17" y="4437"/>
                </a:lnTo>
                <a:lnTo>
                  <a:pt x="13" y="4498"/>
                </a:lnTo>
                <a:lnTo>
                  <a:pt x="9" y="4560"/>
                </a:lnTo>
                <a:lnTo>
                  <a:pt x="6" y="4621"/>
                </a:lnTo>
                <a:lnTo>
                  <a:pt x="3" y="4684"/>
                </a:lnTo>
                <a:lnTo>
                  <a:pt x="1" y="4747"/>
                </a:lnTo>
                <a:lnTo>
                  <a:pt x="0" y="4809"/>
                </a:lnTo>
                <a:lnTo>
                  <a:pt x="0" y="4871"/>
                </a:lnTo>
                <a:lnTo>
                  <a:pt x="91" y="4871"/>
                </a:lnTo>
                <a:lnTo>
                  <a:pt x="91" y="4810"/>
                </a:lnTo>
                <a:lnTo>
                  <a:pt x="92" y="4749"/>
                </a:lnTo>
                <a:lnTo>
                  <a:pt x="94" y="4688"/>
                </a:lnTo>
                <a:lnTo>
                  <a:pt x="96" y="4627"/>
                </a:lnTo>
                <a:lnTo>
                  <a:pt x="100" y="4566"/>
                </a:lnTo>
                <a:lnTo>
                  <a:pt x="103" y="4506"/>
                </a:lnTo>
                <a:lnTo>
                  <a:pt x="108" y="4445"/>
                </a:lnTo>
                <a:lnTo>
                  <a:pt x="113" y="4385"/>
                </a:lnTo>
                <a:lnTo>
                  <a:pt x="119" y="4325"/>
                </a:lnTo>
                <a:lnTo>
                  <a:pt x="125" y="4266"/>
                </a:lnTo>
                <a:lnTo>
                  <a:pt x="132" y="4206"/>
                </a:lnTo>
                <a:lnTo>
                  <a:pt x="140" y="4147"/>
                </a:lnTo>
                <a:lnTo>
                  <a:pt x="149" y="4088"/>
                </a:lnTo>
                <a:lnTo>
                  <a:pt x="158" y="4030"/>
                </a:lnTo>
                <a:lnTo>
                  <a:pt x="168" y="3971"/>
                </a:lnTo>
                <a:lnTo>
                  <a:pt x="178" y="3912"/>
                </a:lnTo>
                <a:lnTo>
                  <a:pt x="189" y="3854"/>
                </a:lnTo>
                <a:lnTo>
                  <a:pt x="200" y="3797"/>
                </a:lnTo>
                <a:lnTo>
                  <a:pt x="212" y="3739"/>
                </a:lnTo>
                <a:lnTo>
                  <a:pt x="225" y="3682"/>
                </a:lnTo>
                <a:lnTo>
                  <a:pt x="240" y="3625"/>
                </a:lnTo>
                <a:lnTo>
                  <a:pt x="253" y="3568"/>
                </a:lnTo>
                <a:lnTo>
                  <a:pt x="268" y="3512"/>
                </a:lnTo>
                <a:lnTo>
                  <a:pt x="283" y="3456"/>
                </a:lnTo>
                <a:lnTo>
                  <a:pt x="299" y="3400"/>
                </a:lnTo>
                <a:lnTo>
                  <a:pt x="316" y="3344"/>
                </a:lnTo>
                <a:lnTo>
                  <a:pt x="333" y="3290"/>
                </a:lnTo>
                <a:lnTo>
                  <a:pt x="351" y="3234"/>
                </a:lnTo>
                <a:lnTo>
                  <a:pt x="369" y="3180"/>
                </a:lnTo>
                <a:lnTo>
                  <a:pt x="387" y="3126"/>
                </a:lnTo>
                <a:lnTo>
                  <a:pt x="407" y="3072"/>
                </a:lnTo>
                <a:lnTo>
                  <a:pt x="427" y="3018"/>
                </a:lnTo>
                <a:lnTo>
                  <a:pt x="448" y="2964"/>
                </a:lnTo>
                <a:lnTo>
                  <a:pt x="469" y="2912"/>
                </a:lnTo>
                <a:lnTo>
                  <a:pt x="491" y="2859"/>
                </a:lnTo>
                <a:lnTo>
                  <a:pt x="513" y="2807"/>
                </a:lnTo>
                <a:lnTo>
                  <a:pt x="535" y="2755"/>
                </a:lnTo>
                <a:lnTo>
                  <a:pt x="558" y="2703"/>
                </a:lnTo>
                <a:lnTo>
                  <a:pt x="583" y="2652"/>
                </a:lnTo>
                <a:lnTo>
                  <a:pt x="607" y="2601"/>
                </a:lnTo>
                <a:lnTo>
                  <a:pt x="632" y="2551"/>
                </a:lnTo>
                <a:lnTo>
                  <a:pt x="658" y="2501"/>
                </a:lnTo>
                <a:lnTo>
                  <a:pt x="684" y="2451"/>
                </a:lnTo>
                <a:lnTo>
                  <a:pt x="710" y="2402"/>
                </a:lnTo>
                <a:lnTo>
                  <a:pt x="738" y="2352"/>
                </a:lnTo>
                <a:lnTo>
                  <a:pt x="765" y="2304"/>
                </a:lnTo>
                <a:lnTo>
                  <a:pt x="793" y="2256"/>
                </a:lnTo>
                <a:lnTo>
                  <a:pt x="822" y="2208"/>
                </a:lnTo>
                <a:lnTo>
                  <a:pt x="851" y="2160"/>
                </a:lnTo>
                <a:lnTo>
                  <a:pt x="880" y="2114"/>
                </a:lnTo>
                <a:lnTo>
                  <a:pt x="910" y="2067"/>
                </a:lnTo>
                <a:lnTo>
                  <a:pt x="941" y="2021"/>
                </a:lnTo>
                <a:lnTo>
                  <a:pt x="971" y="1975"/>
                </a:lnTo>
                <a:lnTo>
                  <a:pt x="1003" y="1931"/>
                </a:lnTo>
                <a:lnTo>
                  <a:pt x="1035" y="1885"/>
                </a:lnTo>
                <a:lnTo>
                  <a:pt x="1068" y="1841"/>
                </a:lnTo>
                <a:lnTo>
                  <a:pt x="1101" y="1797"/>
                </a:lnTo>
                <a:lnTo>
                  <a:pt x="1134" y="1753"/>
                </a:lnTo>
                <a:lnTo>
                  <a:pt x="1168" y="1710"/>
                </a:lnTo>
                <a:lnTo>
                  <a:pt x="1202" y="1667"/>
                </a:lnTo>
                <a:lnTo>
                  <a:pt x="1237" y="1625"/>
                </a:lnTo>
                <a:lnTo>
                  <a:pt x="1272" y="1583"/>
                </a:lnTo>
                <a:lnTo>
                  <a:pt x="1307" y="1543"/>
                </a:lnTo>
                <a:lnTo>
                  <a:pt x="1344" y="1502"/>
                </a:lnTo>
                <a:lnTo>
                  <a:pt x="1380" y="1461"/>
                </a:lnTo>
                <a:lnTo>
                  <a:pt x="1417" y="1422"/>
                </a:lnTo>
                <a:lnTo>
                  <a:pt x="1454" y="1382"/>
                </a:lnTo>
                <a:lnTo>
                  <a:pt x="1492" y="1344"/>
                </a:lnTo>
                <a:lnTo>
                  <a:pt x="1530" y="1305"/>
                </a:lnTo>
                <a:lnTo>
                  <a:pt x="1569" y="1268"/>
                </a:lnTo>
                <a:lnTo>
                  <a:pt x="1608" y="1230"/>
                </a:lnTo>
                <a:lnTo>
                  <a:pt x="1646" y="1193"/>
                </a:lnTo>
                <a:lnTo>
                  <a:pt x="1687" y="1157"/>
                </a:lnTo>
                <a:lnTo>
                  <a:pt x="1726" y="1122"/>
                </a:lnTo>
                <a:lnTo>
                  <a:pt x="1767" y="1087"/>
                </a:lnTo>
                <a:lnTo>
                  <a:pt x="1808" y="1052"/>
                </a:lnTo>
                <a:lnTo>
                  <a:pt x="1849" y="1018"/>
                </a:lnTo>
                <a:lnTo>
                  <a:pt x="1891" y="984"/>
                </a:lnTo>
                <a:lnTo>
                  <a:pt x="1933" y="951"/>
                </a:lnTo>
                <a:lnTo>
                  <a:pt x="1975" y="918"/>
                </a:lnTo>
                <a:lnTo>
                  <a:pt x="2018" y="887"/>
                </a:lnTo>
                <a:lnTo>
                  <a:pt x="2061" y="855"/>
                </a:lnTo>
                <a:lnTo>
                  <a:pt x="2105" y="824"/>
                </a:lnTo>
                <a:lnTo>
                  <a:pt x="2149" y="794"/>
                </a:lnTo>
                <a:lnTo>
                  <a:pt x="2193" y="765"/>
                </a:lnTo>
                <a:lnTo>
                  <a:pt x="2238" y="735"/>
                </a:lnTo>
                <a:lnTo>
                  <a:pt x="2282" y="707"/>
                </a:lnTo>
                <a:lnTo>
                  <a:pt x="2328" y="679"/>
                </a:lnTo>
                <a:lnTo>
                  <a:pt x="2373" y="651"/>
                </a:lnTo>
                <a:lnTo>
                  <a:pt x="2419" y="625"/>
                </a:lnTo>
                <a:lnTo>
                  <a:pt x="2465" y="599"/>
                </a:lnTo>
                <a:lnTo>
                  <a:pt x="2512" y="573"/>
                </a:lnTo>
                <a:lnTo>
                  <a:pt x="2558" y="549"/>
                </a:lnTo>
                <a:lnTo>
                  <a:pt x="2605" y="525"/>
                </a:lnTo>
                <a:lnTo>
                  <a:pt x="2653" y="501"/>
                </a:lnTo>
                <a:lnTo>
                  <a:pt x="2700" y="477"/>
                </a:lnTo>
                <a:lnTo>
                  <a:pt x="2749" y="456"/>
                </a:lnTo>
                <a:lnTo>
                  <a:pt x="2797" y="434"/>
                </a:lnTo>
                <a:lnTo>
                  <a:pt x="2846" y="413"/>
                </a:lnTo>
                <a:lnTo>
                  <a:pt x="2894" y="392"/>
                </a:lnTo>
                <a:lnTo>
                  <a:pt x="2943" y="372"/>
                </a:lnTo>
                <a:lnTo>
                  <a:pt x="2993" y="353"/>
                </a:lnTo>
                <a:lnTo>
                  <a:pt x="3042" y="335"/>
                </a:lnTo>
                <a:lnTo>
                  <a:pt x="3093" y="317"/>
                </a:lnTo>
                <a:lnTo>
                  <a:pt x="3142" y="300"/>
                </a:lnTo>
                <a:lnTo>
                  <a:pt x="3193" y="284"/>
                </a:lnTo>
                <a:lnTo>
                  <a:pt x="3244" y="268"/>
                </a:lnTo>
                <a:lnTo>
                  <a:pt x="3295" y="252"/>
                </a:lnTo>
                <a:lnTo>
                  <a:pt x="3346" y="239"/>
                </a:lnTo>
                <a:lnTo>
                  <a:pt x="3397" y="224"/>
                </a:lnTo>
                <a:lnTo>
                  <a:pt x="3449" y="211"/>
                </a:lnTo>
                <a:lnTo>
                  <a:pt x="3501" y="199"/>
                </a:lnTo>
                <a:lnTo>
                  <a:pt x="3553" y="188"/>
                </a:lnTo>
                <a:lnTo>
                  <a:pt x="3605" y="176"/>
                </a:lnTo>
                <a:lnTo>
                  <a:pt x="3658" y="166"/>
                </a:lnTo>
                <a:lnTo>
                  <a:pt x="3710" y="157"/>
                </a:lnTo>
                <a:lnTo>
                  <a:pt x="3764" y="148"/>
                </a:lnTo>
                <a:lnTo>
                  <a:pt x="3817" y="140"/>
                </a:lnTo>
                <a:lnTo>
                  <a:pt x="3870" y="133"/>
                </a:lnTo>
                <a:lnTo>
                  <a:pt x="3924" y="127"/>
                </a:lnTo>
                <a:lnTo>
                  <a:pt x="3977" y="121"/>
                </a:lnTo>
                <a:lnTo>
                  <a:pt x="4032" y="116"/>
                </a:lnTo>
                <a:lnTo>
                  <a:pt x="4086" y="112"/>
                </a:lnTo>
                <a:lnTo>
                  <a:pt x="4140" y="109"/>
                </a:lnTo>
                <a:lnTo>
                  <a:pt x="4195" y="105"/>
                </a:lnTo>
                <a:lnTo>
                  <a:pt x="4250" y="103"/>
                </a:lnTo>
                <a:lnTo>
                  <a:pt x="4304" y="103"/>
                </a:lnTo>
                <a:lnTo>
                  <a:pt x="4359" y="102"/>
                </a:lnTo>
                <a:lnTo>
                  <a:pt x="4359" y="0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5" name="CustomShape 7"/>
          <p:cNvSpPr/>
          <p:nvPr/>
        </p:nvSpPr>
        <p:spPr>
          <a:xfrm>
            <a:off x="3129120" y="4465800"/>
            <a:ext cx="769680" cy="813960"/>
          </a:xfrm>
          <a:custGeom>
            <a:avLst/>
            <a:gdLst/>
            <a:ahLst/>
            <a:cxnLst/>
            <a:rect l="0" t="0" r="r" b="b"/>
            <a:pathLst>
              <a:path w="2906" h="3410">
                <a:moveTo>
                  <a:pt x="95" y="3357"/>
                </a:moveTo>
                <a:lnTo>
                  <a:pt x="85" y="3409"/>
                </a:lnTo>
                <a:lnTo>
                  <a:pt x="2905" y="69"/>
                </a:lnTo>
                <a:lnTo>
                  <a:pt x="2838" y="0"/>
                </a:lnTo>
                <a:lnTo>
                  <a:pt x="19" y="3339"/>
                </a:lnTo>
                <a:lnTo>
                  <a:pt x="9" y="3391"/>
                </a:lnTo>
                <a:lnTo>
                  <a:pt x="19" y="3339"/>
                </a:lnTo>
                <a:lnTo>
                  <a:pt x="0" y="3362"/>
                </a:lnTo>
                <a:lnTo>
                  <a:pt x="9" y="3391"/>
                </a:lnTo>
                <a:lnTo>
                  <a:pt x="95" y="3357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6" name="CustomShape 8"/>
          <p:cNvSpPr/>
          <p:nvPr/>
        </p:nvSpPr>
        <p:spPr>
          <a:xfrm>
            <a:off x="3132000" y="5267160"/>
            <a:ext cx="210600" cy="556920"/>
          </a:xfrm>
          <a:custGeom>
            <a:avLst/>
            <a:gdLst/>
            <a:ahLst/>
            <a:cxnLst/>
            <a:rect l="0" t="0" r="r" b="b"/>
            <a:pathLst>
              <a:path w="800" h="2330">
                <a:moveTo>
                  <a:pt x="736" y="2211"/>
                </a:moveTo>
                <a:lnTo>
                  <a:pt x="799" y="2240"/>
                </a:lnTo>
                <a:lnTo>
                  <a:pt x="86" y="0"/>
                </a:lnTo>
                <a:lnTo>
                  <a:pt x="0" y="34"/>
                </a:lnTo>
                <a:lnTo>
                  <a:pt x="713" y="2274"/>
                </a:lnTo>
                <a:lnTo>
                  <a:pt x="777" y="2302"/>
                </a:lnTo>
                <a:lnTo>
                  <a:pt x="713" y="2274"/>
                </a:lnTo>
                <a:lnTo>
                  <a:pt x="731" y="2329"/>
                </a:lnTo>
                <a:lnTo>
                  <a:pt x="777" y="2302"/>
                </a:lnTo>
                <a:lnTo>
                  <a:pt x="736" y="2211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7" name="CustomShape 9"/>
          <p:cNvSpPr/>
          <p:nvPr/>
        </p:nvSpPr>
        <p:spPr>
          <a:xfrm>
            <a:off x="3327480" y="5253120"/>
            <a:ext cx="1052280" cy="564840"/>
          </a:xfrm>
          <a:custGeom>
            <a:avLst/>
            <a:gdLst/>
            <a:ahLst/>
            <a:cxnLst/>
            <a:rect l="0" t="0" r="r" b="b"/>
            <a:pathLst>
              <a:path w="3981" h="2369">
                <a:moveTo>
                  <a:pt x="3959" y="45"/>
                </a:moveTo>
                <a:lnTo>
                  <a:pt x="3938" y="0"/>
                </a:lnTo>
                <a:lnTo>
                  <a:pt x="0" y="2277"/>
                </a:lnTo>
                <a:lnTo>
                  <a:pt x="41" y="2368"/>
                </a:lnTo>
                <a:lnTo>
                  <a:pt x="3980" y="90"/>
                </a:lnTo>
                <a:lnTo>
                  <a:pt x="3959" y="45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8" name="CustomShape 10"/>
          <p:cNvSpPr/>
          <p:nvPr/>
        </p:nvSpPr>
        <p:spPr>
          <a:xfrm>
            <a:off x="3811680" y="5415120"/>
            <a:ext cx="837720" cy="510840"/>
          </a:xfrm>
          <a:custGeom>
            <a:avLst/>
            <a:gdLst/>
            <a:ahLst/>
            <a:cxnLst/>
            <a:rect l="0" t="0" r="r" b="b"/>
            <a:pathLst>
              <a:path w="3172" h="2139">
                <a:moveTo>
                  <a:pt x="3147" y="43"/>
                </a:moveTo>
                <a:lnTo>
                  <a:pt x="3125" y="0"/>
                </a:lnTo>
                <a:lnTo>
                  <a:pt x="0" y="2049"/>
                </a:lnTo>
                <a:lnTo>
                  <a:pt x="45" y="2138"/>
                </a:lnTo>
                <a:lnTo>
                  <a:pt x="3171" y="87"/>
                </a:lnTo>
                <a:lnTo>
                  <a:pt x="3147" y="43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9" name="CustomShape 11"/>
          <p:cNvSpPr/>
          <p:nvPr/>
        </p:nvSpPr>
        <p:spPr>
          <a:xfrm>
            <a:off x="4249800" y="4583160"/>
            <a:ext cx="564840" cy="360000"/>
          </a:xfrm>
          <a:custGeom>
            <a:avLst/>
            <a:gdLst/>
            <a:ahLst/>
            <a:cxnLst/>
            <a:rect l="0" t="0" r="r" b="b"/>
            <a:pathLst>
              <a:path w="2137" h="1516">
                <a:moveTo>
                  <a:pt x="104" y="90"/>
                </a:moveTo>
                <a:lnTo>
                  <a:pt x="35" y="141"/>
                </a:lnTo>
                <a:lnTo>
                  <a:pt x="2090" y="1515"/>
                </a:lnTo>
                <a:lnTo>
                  <a:pt x="2136" y="1428"/>
                </a:lnTo>
                <a:lnTo>
                  <a:pt x="82" y="54"/>
                </a:lnTo>
                <a:lnTo>
                  <a:pt x="13" y="105"/>
                </a:lnTo>
                <a:lnTo>
                  <a:pt x="82" y="54"/>
                </a:lnTo>
                <a:lnTo>
                  <a:pt x="0" y="0"/>
                </a:lnTo>
                <a:lnTo>
                  <a:pt x="13" y="105"/>
                </a:lnTo>
                <a:lnTo>
                  <a:pt x="104" y="90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0" name="CustomShape 12"/>
          <p:cNvSpPr/>
          <p:nvPr/>
        </p:nvSpPr>
        <p:spPr>
          <a:xfrm>
            <a:off x="4253040" y="4602240"/>
            <a:ext cx="118800" cy="650520"/>
          </a:xfrm>
          <a:custGeom>
            <a:avLst/>
            <a:gdLst/>
            <a:ahLst/>
            <a:cxnLst/>
            <a:rect l="0" t="0" r="r" b="b"/>
            <a:pathLst>
              <a:path w="447" h="2718">
                <a:moveTo>
                  <a:pt x="402" y="2710"/>
                </a:moveTo>
                <a:lnTo>
                  <a:pt x="446" y="2702"/>
                </a:lnTo>
                <a:lnTo>
                  <a:pt x="91" y="0"/>
                </a:lnTo>
                <a:lnTo>
                  <a:pt x="0" y="15"/>
                </a:lnTo>
                <a:lnTo>
                  <a:pt x="356" y="2717"/>
                </a:lnTo>
                <a:lnTo>
                  <a:pt x="402" y="2710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1" name="CustomShape 13"/>
          <p:cNvSpPr/>
          <p:nvPr/>
        </p:nvSpPr>
        <p:spPr>
          <a:xfrm>
            <a:off x="4932360" y="4292640"/>
            <a:ext cx="360000" cy="298080"/>
          </a:xfrm>
          <a:custGeom>
            <a:avLst/>
            <a:gdLst/>
            <a:ahLst/>
            <a:cxnLst/>
            <a:rect l="0" t="0" r="r" b="b"/>
            <a:pathLst>
              <a:path w="1362" h="1318">
                <a:moveTo>
                  <a:pt x="1361" y="0"/>
                </a:moveTo>
                <a:lnTo>
                  <a:pt x="625" y="1317"/>
                </a:lnTo>
                <a:lnTo>
                  <a:pt x="624" y="1307"/>
                </a:lnTo>
                <a:lnTo>
                  <a:pt x="622" y="1296"/>
                </a:lnTo>
                <a:lnTo>
                  <a:pt x="621" y="1285"/>
                </a:lnTo>
                <a:lnTo>
                  <a:pt x="619" y="1275"/>
                </a:lnTo>
                <a:lnTo>
                  <a:pt x="618" y="1265"/>
                </a:lnTo>
                <a:lnTo>
                  <a:pt x="616" y="1254"/>
                </a:lnTo>
                <a:lnTo>
                  <a:pt x="614" y="1244"/>
                </a:lnTo>
                <a:lnTo>
                  <a:pt x="613" y="1233"/>
                </a:lnTo>
                <a:lnTo>
                  <a:pt x="611" y="1223"/>
                </a:lnTo>
                <a:lnTo>
                  <a:pt x="609" y="1213"/>
                </a:lnTo>
                <a:lnTo>
                  <a:pt x="607" y="1203"/>
                </a:lnTo>
                <a:lnTo>
                  <a:pt x="605" y="1193"/>
                </a:lnTo>
                <a:lnTo>
                  <a:pt x="603" y="1184"/>
                </a:lnTo>
                <a:lnTo>
                  <a:pt x="601" y="1173"/>
                </a:lnTo>
                <a:lnTo>
                  <a:pt x="599" y="1163"/>
                </a:lnTo>
                <a:lnTo>
                  <a:pt x="597" y="1153"/>
                </a:lnTo>
                <a:lnTo>
                  <a:pt x="594" y="1143"/>
                </a:lnTo>
                <a:lnTo>
                  <a:pt x="592" y="1134"/>
                </a:lnTo>
                <a:lnTo>
                  <a:pt x="590" y="1124"/>
                </a:lnTo>
                <a:lnTo>
                  <a:pt x="587" y="1114"/>
                </a:lnTo>
                <a:lnTo>
                  <a:pt x="585" y="1104"/>
                </a:lnTo>
                <a:lnTo>
                  <a:pt x="582" y="1094"/>
                </a:lnTo>
                <a:lnTo>
                  <a:pt x="580" y="1085"/>
                </a:lnTo>
                <a:lnTo>
                  <a:pt x="577" y="1075"/>
                </a:lnTo>
                <a:lnTo>
                  <a:pt x="574" y="1066"/>
                </a:lnTo>
                <a:lnTo>
                  <a:pt x="572" y="1057"/>
                </a:lnTo>
                <a:lnTo>
                  <a:pt x="568" y="1047"/>
                </a:lnTo>
                <a:lnTo>
                  <a:pt x="565" y="1038"/>
                </a:lnTo>
                <a:lnTo>
                  <a:pt x="562" y="1029"/>
                </a:lnTo>
                <a:lnTo>
                  <a:pt x="559" y="1019"/>
                </a:lnTo>
                <a:lnTo>
                  <a:pt x="556" y="1009"/>
                </a:lnTo>
                <a:lnTo>
                  <a:pt x="553" y="1000"/>
                </a:lnTo>
                <a:lnTo>
                  <a:pt x="550" y="991"/>
                </a:lnTo>
                <a:lnTo>
                  <a:pt x="547" y="982"/>
                </a:lnTo>
                <a:lnTo>
                  <a:pt x="543" y="973"/>
                </a:lnTo>
                <a:lnTo>
                  <a:pt x="540" y="964"/>
                </a:lnTo>
                <a:lnTo>
                  <a:pt x="537" y="955"/>
                </a:lnTo>
                <a:lnTo>
                  <a:pt x="533" y="946"/>
                </a:lnTo>
                <a:lnTo>
                  <a:pt x="530" y="937"/>
                </a:lnTo>
                <a:lnTo>
                  <a:pt x="527" y="928"/>
                </a:lnTo>
                <a:lnTo>
                  <a:pt x="523" y="919"/>
                </a:lnTo>
                <a:lnTo>
                  <a:pt x="519" y="910"/>
                </a:lnTo>
                <a:lnTo>
                  <a:pt x="516" y="902"/>
                </a:lnTo>
                <a:lnTo>
                  <a:pt x="512" y="893"/>
                </a:lnTo>
                <a:lnTo>
                  <a:pt x="508" y="884"/>
                </a:lnTo>
                <a:lnTo>
                  <a:pt x="504" y="876"/>
                </a:lnTo>
                <a:lnTo>
                  <a:pt x="501" y="867"/>
                </a:lnTo>
                <a:lnTo>
                  <a:pt x="497" y="859"/>
                </a:lnTo>
                <a:lnTo>
                  <a:pt x="493" y="850"/>
                </a:lnTo>
                <a:lnTo>
                  <a:pt x="489" y="842"/>
                </a:lnTo>
                <a:lnTo>
                  <a:pt x="483" y="833"/>
                </a:lnTo>
                <a:lnTo>
                  <a:pt x="479" y="825"/>
                </a:lnTo>
                <a:lnTo>
                  <a:pt x="475" y="816"/>
                </a:lnTo>
                <a:lnTo>
                  <a:pt x="471" y="808"/>
                </a:lnTo>
                <a:lnTo>
                  <a:pt x="467" y="800"/>
                </a:lnTo>
                <a:lnTo>
                  <a:pt x="462" y="791"/>
                </a:lnTo>
                <a:lnTo>
                  <a:pt x="458" y="783"/>
                </a:lnTo>
                <a:lnTo>
                  <a:pt x="453" y="775"/>
                </a:lnTo>
                <a:lnTo>
                  <a:pt x="449" y="767"/>
                </a:lnTo>
                <a:lnTo>
                  <a:pt x="444" y="760"/>
                </a:lnTo>
                <a:lnTo>
                  <a:pt x="440" y="752"/>
                </a:lnTo>
                <a:lnTo>
                  <a:pt x="435" y="744"/>
                </a:lnTo>
                <a:lnTo>
                  <a:pt x="430" y="736"/>
                </a:lnTo>
                <a:lnTo>
                  <a:pt x="425" y="728"/>
                </a:lnTo>
                <a:lnTo>
                  <a:pt x="420" y="720"/>
                </a:lnTo>
                <a:lnTo>
                  <a:pt x="416" y="712"/>
                </a:lnTo>
                <a:lnTo>
                  <a:pt x="411" y="704"/>
                </a:lnTo>
                <a:lnTo>
                  <a:pt x="406" y="696"/>
                </a:lnTo>
                <a:lnTo>
                  <a:pt x="399" y="689"/>
                </a:lnTo>
                <a:lnTo>
                  <a:pt x="394" y="682"/>
                </a:lnTo>
                <a:lnTo>
                  <a:pt x="389" y="674"/>
                </a:lnTo>
                <a:lnTo>
                  <a:pt x="384" y="667"/>
                </a:lnTo>
                <a:lnTo>
                  <a:pt x="379" y="659"/>
                </a:lnTo>
                <a:lnTo>
                  <a:pt x="373" y="651"/>
                </a:lnTo>
                <a:lnTo>
                  <a:pt x="368" y="644"/>
                </a:lnTo>
                <a:lnTo>
                  <a:pt x="362" y="636"/>
                </a:lnTo>
                <a:lnTo>
                  <a:pt x="357" y="629"/>
                </a:lnTo>
                <a:lnTo>
                  <a:pt x="351" y="622"/>
                </a:lnTo>
                <a:lnTo>
                  <a:pt x="346" y="615"/>
                </a:lnTo>
                <a:lnTo>
                  <a:pt x="340" y="608"/>
                </a:lnTo>
                <a:lnTo>
                  <a:pt x="334" y="600"/>
                </a:lnTo>
                <a:lnTo>
                  <a:pt x="329" y="593"/>
                </a:lnTo>
                <a:lnTo>
                  <a:pt x="323" y="587"/>
                </a:lnTo>
                <a:lnTo>
                  <a:pt x="316" y="580"/>
                </a:lnTo>
                <a:lnTo>
                  <a:pt x="310" y="572"/>
                </a:lnTo>
                <a:lnTo>
                  <a:pt x="304" y="565"/>
                </a:lnTo>
                <a:lnTo>
                  <a:pt x="298" y="558"/>
                </a:lnTo>
                <a:lnTo>
                  <a:pt x="292" y="551"/>
                </a:lnTo>
                <a:lnTo>
                  <a:pt x="286" y="545"/>
                </a:lnTo>
                <a:lnTo>
                  <a:pt x="279" y="538"/>
                </a:lnTo>
                <a:lnTo>
                  <a:pt x="273" y="531"/>
                </a:lnTo>
                <a:lnTo>
                  <a:pt x="267" y="524"/>
                </a:lnTo>
                <a:lnTo>
                  <a:pt x="261" y="519"/>
                </a:lnTo>
                <a:lnTo>
                  <a:pt x="254" y="512"/>
                </a:lnTo>
                <a:lnTo>
                  <a:pt x="248" y="505"/>
                </a:lnTo>
                <a:lnTo>
                  <a:pt x="241" y="498"/>
                </a:lnTo>
                <a:lnTo>
                  <a:pt x="233" y="492"/>
                </a:lnTo>
                <a:lnTo>
                  <a:pt x="227" y="486"/>
                </a:lnTo>
                <a:lnTo>
                  <a:pt x="220" y="479"/>
                </a:lnTo>
                <a:lnTo>
                  <a:pt x="213" y="473"/>
                </a:lnTo>
                <a:lnTo>
                  <a:pt x="207" y="467"/>
                </a:lnTo>
                <a:lnTo>
                  <a:pt x="200" y="460"/>
                </a:lnTo>
                <a:lnTo>
                  <a:pt x="193" y="454"/>
                </a:lnTo>
                <a:lnTo>
                  <a:pt x="186" y="449"/>
                </a:lnTo>
                <a:lnTo>
                  <a:pt x="179" y="442"/>
                </a:lnTo>
                <a:lnTo>
                  <a:pt x="172" y="436"/>
                </a:lnTo>
                <a:lnTo>
                  <a:pt x="165" y="429"/>
                </a:lnTo>
                <a:lnTo>
                  <a:pt x="157" y="424"/>
                </a:lnTo>
                <a:lnTo>
                  <a:pt x="149" y="418"/>
                </a:lnTo>
                <a:lnTo>
                  <a:pt x="142" y="412"/>
                </a:lnTo>
                <a:lnTo>
                  <a:pt x="135" y="406"/>
                </a:lnTo>
                <a:lnTo>
                  <a:pt x="127" y="400"/>
                </a:lnTo>
                <a:lnTo>
                  <a:pt x="120" y="394"/>
                </a:lnTo>
                <a:lnTo>
                  <a:pt x="112" y="389"/>
                </a:lnTo>
                <a:lnTo>
                  <a:pt x="105" y="383"/>
                </a:lnTo>
                <a:lnTo>
                  <a:pt x="97" y="377"/>
                </a:lnTo>
                <a:lnTo>
                  <a:pt x="89" y="372"/>
                </a:lnTo>
                <a:lnTo>
                  <a:pt x="82" y="366"/>
                </a:lnTo>
                <a:lnTo>
                  <a:pt x="74" y="360"/>
                </a:lnTo>
                <a:lnTo>
                  <a:pt x="65" y="356"/>
                </a:lnTo>
                <a:lnTo>
                  <a:pt x="57" y="350"/>
                </a:lnTo>
                <a:lnTo>
                  <a:pt x="49" y="344"/>
                </a:lnTo>
                <a:lnTo>
                  <a:pt x="41" y="339"/>
                </a:lnTo>
                <a:lnTo>
                  <a:pt x="33" y="334"/>
                </a:lnTo>
                <a:lnTo>
                  <a:pt x="25" y="329"/>
                </a:lnTo>
                <a:lnTo>
                  <a:pt x="17" y="323"/>
                </a:lnTo>
                <a:lnTo>
                  <a:pt x="9" y="318"/>
                </a:lnTo>
                <a:lnTo>
                  <a:pt x="0" y="313"/>
                </a:lnTo>
                <a:lnTo>
                  <a:pt x="1361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2" name="CustomShape 14"/>
          <p:cNvSpPr/>
          <p:nvPr/>
        </p:nvSpPr>
        <p:spPr>
          <a:xfrm>
            <a:off x="3870360" y="4384800"/>
            <a:ext cx="1257120" cy="901440"/>
          </a:xfrm>
          <a:custGeom>
            <a:avLst/>
            <a:gdLst/>
            <a:ahLst/>
            <a:cxnLst/>
            <a:rect l="0" t="0" r="r" b="b"/>
            <a:pathLst>
              <a:path w="4750" h="3781">
                <a:moveTo>
                  <a:pt x="53" y="3696"/>
                </a:moveTo>
                <a:lnTo>
                  <a:pt x="105" y="3780"/>
                </a:lnTo>
                <a:lnTo>
                  <a:pt x="4749" y="168"/>
                </a:lnTo>
                <a:lnTo>
                  <a:pt x="4645" y="0"/>
                </a:lnTo>
                <a:lnTo>
                  <a:pt x="0" y="3612"/>
                </a:lnTo>
                <a:lnTo>
                  <a:pt x="53" y="3696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3" name="CustomShape 15"/>
          <p:cNvSpPr/>
          <p:nvPr/>
        </p:nvSpPr>
        <p:spPr>
          <a:xfrm>
            <a:off x="1763640" y="3429000"/>
            <a:ext cx="3816000" cy="331272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4" name="TextShape 16"/>
          <p:cNvSpPr txBox="1"/>
          <p:nvPr/>
        </p:nvSpPr>
        <p:spPr>
          <a:xfrm>
            <a:off x="685800" y="7632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Orientation Normalization</a:t>
            </a:r>
            <a:endParaRPr/>
          </a:p>
        </p:txBody>
      </p:sp>
      <p:sp>
        <p:nvSpPr>
          <p:cNvPr id="635" name="TextShape 17"/>
          <p:cNvSpPr txBox="1"/>
          <p:nvPr/>
        </p:nvSpPr>
        <p:spPr>
          <a:xfrm>
            <a:off x="685800" y="914400"/>
            <a:ext cx="7772040" cy="5257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Compute orientation histogram</a:t>
            </a:r>
            <a:endParaRPr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Select dominant orientation</a:t>
            </a:r>
            <a:endParaRPr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Normalize: rotate to fixed orientation </a:t>
            </a:r>
            <a:endParaRPr dirty="0"/>
          </a:p>
        </p:txBody>
      </p:sp>
      <p:sp>
        <p:nvSpPr>
          <p:cNvPr id="636" name="CustomShape 18"/>
          <p:cNvSpPr/>
          <p:nvPr/>
        </p:nvSpPr>
        <p:spPr>
          <a:xfrm>
            <a:off x="6200640" y="4653000"/>
            <a:ext cx="2295000" cy="23400"/>
          </a:xfrm>
          <a:custGeom>
            <a:avLst/>
            <a:gdLst/>
            <a:ahLst/>
            <a:cxnLst/>
            <a:rect l="0" t="0" r="r" b="b"/>
            <a:pathLst>
              <a:path w="8675" h="104">
                <a:moveTo>
                  <a:pt x="8674" y="52"/>
                </a:moveTo>
                <a:lnTo>
                  <a:pt x="8629" y="0"/>
                </a:lnTo>
                <a:lnTo>
                  <a:pt x="0" y="0"/>
                </a:lnTo>
                <a:lnTo>
                  <a:pt x="0" y="103"/>
                </a:lnTo>
                <a:lnTo>
                  <a:pt x="8629" y="103"/>
                </a:lnTo>
                <a:lnTo>
                  <a:pt x="8582" y="52"/>
                </a:lnTo>
                <a:lnTo>
                  <a:pt x="8674" y="52"/>
                </a:lnTo>
                <a:lnTo>
                  <a:pt x="8674" y="0"/>
                </a:lnTo>
                <a:lnTo>
                  <a:pt x="8629" y="0"/>
                </a:lnTo>
                <a:lnTo>
                  <a:pt x="8674" y="52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7" name="CustomShape 19"/>
          <p:cNvSpPr/>
          <p:nvPr/>
        </p:nvSpPr>
        <p:spPr>
          <a:xfrm>
            <a:off x="8472600" y="4665600"/>
            <a:ext cx="23400" cy="1260000"/>
          </a:xfrm>
          <a:custGeom>
            <a:avLst/>
            <a:gdLst/>
            <a:ahLst/>
            <a:cxnLst/>
            <a:rect l="0" t="0" r="r" b="b"/>
            <a:pathLst>
              <a:path w="93" h="5561">
                <a:moveTo>
                  <a:pt x="47" y="5560"/>
                </a:moveTo>
                <a:lnTo>
                  <a:pt x="92" y="5509"/>
                </a:lnTo>
                <a:lnTo>
                  <a:pt x="92" y="0"/>
                </a:lnTo>
                <a:lnTo>
                  <a:pt x="0" y="0"/>
                </a:lnTo>
                <a:lnTo>
                  <a:pt x="0" y="5509"/>
                </a:lnTo>
                <a:lnTo>
                  <a:pt x="47" y="5458"/>
                </a:lnTo>
                <a:lnTo>
                  <a:pt x="47" y="5560"/>
                </a:lnTo>
                <a:lnTo>
                  <a:pt x="92" y="5560"/>
                </a:lnTo>
                <a:lnTo>
                  <a:pt x="92" y="5509"/>
                </a:lnTo>
                <a:lnTo>
                  <a:pt x="47" y="556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8" name="CustomShape 20"/>
          <p:cNvSpPr/>
          <p:nvPr/>
        </p:nvSpPr>
        <p:spPr>
          <a:xfrm>
            <a:off x="6189840" y="5902200"/>
            <a:ext cx="2293560" cy="23400"/>
          </a:xfrm>
          <a:custGeom>
            <a:avLst/>
            <a:gdLst/>
            <a:ahLst/>
            <a:cxnLst/>
            <a:rect l="0" t="0" r="r" b="b"/>
            <a:pathLst>
              <a:path w="8675" h="103">
                <a:moveTo>
                  <a:pt x="0" y="51"/>
                </a:moveTo>
                <a:lnTo>
                  <a:pt x="45" y="102"/>
                </a:lnTo>
                <a:lnTo>
                  <a:pt x="8674" y="102"/>
                </a:lnTo>
                <a:lnTo>
                  <a:pt x="8674" y="0"/>
                </a:lnTo>
                <a:lnTo>
                  <a:pt x="45" y="0"/>
                </a:lnTo>
                <a:lnTo>
                  <a:pt x="91" y="51"/>
                </a:lnTo>
                <a:lnTo>
                  <a:pt x="0" y="51"/>
                </a:lnTo>
                <a:lnTo>
                  <a:pt x="0" y="102"/>
                </a:lnTo>
                <a:lnTo>
                  <a:pt x="45" y="102"/>
                </a:lnTo>
                <a:lnTo>
                  <a:pt x="0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9" name="CustomShape 21"/>
          <p:cNvSpPr/>
          <p:nvPr/>
        </p:nvSpPr>
        <p:spPr>
          <a:xfrm>
            <a:off x="6189840" y="4653000"/>
            <a:ext cx="23400" cy="1261800"/>
          </a:xfrm>
          <a:custGeom>
            <a:avLst/>
            <a:gdLst/>
            <a:ahLst/>
            <a:cxnLst/>
            <a:rect l="0" t="0" r="r" b="b"/>
            <a:pathLst>
              <a:path w="92" h="5562">
                <a:moveTo>
                  <a:pt x="45" y="0"/>
                </a:moveTo>
                <a:lnTo>
                  <a:pt x="0" y="52"/>
                </a:lnTo>
                <a:lnTo>
                  <a:pt x="0" y="5561"/>
                </a:lnTo>
                <a:lnTo>
                  <a:pt x="91" y="5561"/>
                </a:lnTo>
                <a:lnTo>
                  <a:pt x="91" y="52"/>
                </a:lnTo>
                <a:lnTo>
                  <a:pt x="45" y="103"/>
                </a:lnTo>
                <a:lnTo>
                  <a:pt x="45" y="0"/>
                </a:lnTo>
                <a:lnTo>
                  <a:pt x="0" y="0"/>
                </a:lnTo>
                <a:lnTo>
                  <a:pt x="0" y="52"/>
                </a:lnTo>
                <a:lnTo>
                  <a:pt x="45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0" name="CustomShape 22"/>
          <p:cNvSpPr/>
          <p:nvPr/>
        </p:nvSpPr>
        <p:spPr>
          <a:xfrm>
            <a:off x="6200640" y="5602320"/>
            <a:ext cx="326520" cy="31248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1" name="CustomShape 23"/>
          <p:cNvSpPr/>
          <p:nvPr/>
        </p:nvSpPr>
        <p:spPr>
          <a:xfrm>
            <a:off x="6200640" y="5591160"/>
            <a:ext cx="337680" cy="21960"/>
          </a:xfrm>
          <a:custGeom>
            <a:avLst/>
            <a:gdLst/>
            <a:ahLst/>
            <a:cxnLst/>
            <a:rect l="0" t="0" r="r" b="b"/>
            <a:pathLst>
              <a:path w="1280" h="103">
                <a:moveTo>
                  <a:pt x="1279" y="51"/>
                </a:moveTo>
                <a:lnTo>
                  <a:pt x="1233" y="0"/>
                </a:lnTo>
                <a:lnTo>
                  <a:pt x="0" y="0"/>
                </a:lnTo>
                <a:lnTo>
                  <a:pt x="0" y="102"/>
                </a:lnTo>
                <a:lnTo>
                  <a:pt x="1233" y="102"/>
                </a:lnTo>
                <a:lnTo>
                  <a:pt x="1188" y="51"/>
                </a:lnTo>
                <a:lnTo>
                  <a:pt x="1279" y="51"/>
                </a:lnTo>
                <a:lnTo>
                  <a:pt x="1279" y="0"/>
                </a:lnTo>
                <a:lnTo>
                  <a:pt x="1233" y="0"/>
                </a:lnTo>
                <a:lnTo>
                  <a:pt x="1279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2" name="CustomShape 24"/>
          <p:cNvSpPr/>
          <p:nvPr/>
        </p:nvSpPr>
        <p:spPr>
          <a:xfrm>
            <a:off x="6515280" y="5602320"/>
            <a:ext cx="23400" cy="323640"/>
          </a:xfrm>
          <a:custGeom>
            <a:avLst/>
            <a:gdLst/>
            <a:ahLst/>
            <a:cxnLst/>
            <a:rect l="0" t="0" r="r" b="b"/>
            <a:pathLst>
              <a:path w="92" h="1430">
                <a:moveTo>
                  <a:pt x="45" y="1429"/>
                </a:moveTo>
                <a:lnTo>
                  <a:pt x="91" y="1378"/>
                </a:lnTo>
                <a:lnTo>
                  <a:pt x="91" y="0"/>
                </a:lnTo>
                <a:lnTo>
                  <a:pt x="0" y="0"/>
                </a:lnTo>
                <a:lnTo>
                  <a:pt x="0" y="1378"/>
                </a:lnTo>
                <a:lnTo>
                  <a:pt x="45" y="1327"/>
                </a:lnTo>
                <a:lnTo>
                  <a:pt x="45" y="1429"/>
                </a:lnTo>
                <a:lnTo>
                  <a:pt x="91" y="1429"/>
                </a:lnTo>
                <a:lnTo>
                  <a:pt x="91" y="1378"/>
                </a:lnTo>
                <a:lnTo>
                  <a:pt x="45" y="1429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3" name="CustomShape 25"/>
          <p:cNvSpPr/>
          <p:nvPr/>
        </p:nvSpPr>
        <p:spPr>
          <a:xfrm>
            <a:off x="6189840" y="590220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9" h="103">
                <a:moveTo>
                  <a:pt x="0" y="51"/>
                </a:moveTo>
                <a:lnTo>
                  <a:pt x="45" y="102"/>
                </a:lnTo>
                <a:lnTo>
                  <a:pt x="1278" y="102"/>
                </a:lnTo>
                <a:lnTo>
                  <a:pt x="1278" y="0"/>
                </a:lnTo>
                <a:lnTo>
                  <a:pt x="45" y="0"/>
                </a:lnTo>
                <a:lnTo>
                  <a:pt x="91" y="51"/>
                </a:lnTo>
                <a:lnTo>
                  <a:pt x="0" y="51"/>
                </a:lnTo>
                <a:lnTo>
                  <a:pt x="0" y="102"/>
                </a:lnTo>
                <a:lnTo>
                  <a:pt x="45" y="102"/>
                </a:lnTo>
                <a:lnTo>
                  <a:pt x="0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4" name="CustomShape 26"/>
          <p:cNvSpPr/>
          <p:nvPr/>
        </p:nvSpPr>
        <p:spPr>
          <a:xfrm>
            <a:off x="6189840" y="5591160"/>
            <a:ext cx="23400" cy="323640"/>
          </a:xfrm>
          <a:custGeom>
            <a:avLst/>
            <a:gdLst/>
            <a:ahLst/>
            <a:cxnLst/>
            <a:rect l="0" t="0" r="r" b="b"/>
            <a:pathLst>
              <a:path w="92" h="1430">
                <a:moveTo>
                  <a:pt x="45" y="0"/>
                </a:moveTo>
                <a:lnTo>
                  <a:pt x="0" y="51"/>
                </a:lnTo>
                <a:lnTo>
                  <a:pt x="0" y="1429"/>
                </a:lnTo>
                <a:lnTo>
                  <a:pt x="91" y="1429"/>
                </a:lnTo>
                <a:lnTo>
                  <a:pt x="91" y="51"/>
                </a:lnTo>
                <a:lnTo>
                  <a:pt x="45" y="102"/>
                </a:lnTo>
                <a:lnTo>
                  <a:pt x="45" y="0"/>
                </a:lnTo>
                <a:lnTo>
                  <a:pt x="0" y="0"/>
                </a:lnTo>
                <a:lnTo>
                  <a:pt x="0" y="51"/>
                </a:lnTo>
                <a:lnTo>
                  <a:pt x="45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5" name="CustomShape 27"/>
          <p:cNvSpPr/>
          <p:nvPr/>
        </p:nvSpPr>
        <p:spPr>
          <a:xfrm>
            <a:off x="6527880" y="4976640"/>
            <a:ext cx="325080" cy="93780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6" name="CustomShape 28"/>
          <p:cNvSpPr/>
          <p:nvPr/>
        </p:nvSpPr>
        <p:spPr>
          <a:xfrm>
            <a:off x="6527880" y="496584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9" h="103">
                <a:moveTo>
                  <a:pt x="1278" y="51"/>
                </a:moveTo>
                <a:lnTo>
                  <a:pt x="1233" y="0"/>
                </a:lnTo>
                <a:lnTo>
                  <a:pt x="0" y="0"/>
                </a:lnTo>
                <a:lnTo>
                  <a:pt x="0" y="102"/>
                </a:lnTo>
                <a:lnTo>
                  <a:pt x="1233" y="102"/>
                </a:lnTo>
                <a:lnTo>
                  <a:pt x="1186" y="51"/>
                </a:lnTo>
                <a:lnTo>
                  <a:pt x="1278" y="51"/>
                </a:lnTo>
                <a:lnTo>
                  <a:pt x="1278" y="0"/>
                </a:lnTo>
                <a:lnTo>
                  <a:pt x="1233" y="0"/>
                </a:lnTo>
                <a:lnTo>
                  <a:pt x="1278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7" name="CustomShape 29"/>
          <p:cNvSpPr/>
          <p:nvPr/>
        </p:nvSpPr>
        <p:spPr>
          <a:xfrm>
            <a:off x="6842160" y="4976640"/>
            <a:ext cx="23400" cy="948960"/>
          </a:xfrm>
          <a:custGeom>
            <a:avLst/>
            <a:gdLst/>
            <a:ahLst/>
            <a:cxnLst/>
            <a:rect l="0" t="0" r="r" b="b"/>
            <a:pathLst>
              <a:path w="93" h="4185">
                <a:moveTo>
                  <a:pt x="47" y="4184"/>
                </a:moveTo>
                <a:lnTo>
                  <a:pt x="92" y="4133"/>
                </a:lnTo>
                <a:lnTo>
                  <a:pt x="92" y="0"/>
                </a:lnTo>
                <a:lnTo>
                  <a:pt x="0" y="0"/>
                </a:lnTo>
                <a:lnTo>
                  <a:pt x="0" y="4133"/>
                </a:lnTo>
                <a:lnTo>
                  <a:pt x="47" y="4082"/>
                </a:lnTo>
                <a:lnTo>
                  <a:pt x="47" y="4184"/>
                </a:lnTo>
                <a:lnTo>
                  <a:pt x="92" y="4184"/>
                </a:lnTo>
                <a:lnTo>
                  <a:pt x="92" y="4133"/>
                </a:lnTo>
                <a:lnTo>
                  <a:pt x="47" y="4184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8" name="CustomShape 30"/>
          <p:cNvSpPr/>
          <p:nvPr/>
        </p:nvSpPr>
        <p:spPr>
          <a:xfrm>
            <a:off x="6515280" y="590220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9" h="103">
                <a:moveTo>
                  <a:pt x="0" y="51"/>
                </a:moveTo>
                <a:lnTo>
                  <a:pt x="45" y="102"/>
                </a:lnTo>
                <a:lnTo>
                  <a:pt x="1278" y="102"/>
                </a:lnTo>
                <a:lnTo>
                  <a:pt x="1278" y="0"/>
                </a:lnTo>
                <a:lnTo>
                  <a:pt x="45" y="0"/>
                </a:lnTo>
                <a:lnTo>
                  <a:pt x="91" y="51"/>
                </a:lnTo>
                <a:lnTo>
                  <a:pt x="0" y="51"/>
                </a:lnTo>
                <a:lnTo>
                  <a:pt x="0" y="102"/>
                </a:lnTo>
                <a:lnTo>
                  <a:pt x="45" y="102"/>
                </a:lnTo>
                <a:lnTo>
                  <a:pt x="0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9" name="CustomShape 31"/>
          <p:cNvSpPr/>
          <p:nvPr/>
        </p:nvSpPr>
        <p:spPr>
          <a:xfrm>
            <a:off x="6515280" y="4965840"/>
            <a:ext cx="23400" cy="948960"/>
          </a:xfrm>
          <a:custGeom>
            <a:avLst/>
            <a:gdLst/>
            <a:ahLst/>
            <a:cxnLst/>
            <a:rect l="0" t="0" r="r" b="b"/>
            <a:pathLst>
              <a:path w="92" h="4185">
                <a:moveTo>
                  <a:pt x="45" y="0"/>
                </a:moveTo>
                <a:lnTo>
                  <a:pt x="0" y="51"/>
                </a:lnTo>
                <a:lnTo>
                  <a:pt x="0" y="4184"/>
                </a:lnTo>
                <a:lnTo>
                  <a:pt x="91" y="4184"/>
                </a:lnTo>
                <a:lnTo>
                  <a:pt x="91" y="51"/>
                </a:lnTo>
                <a:lnTo>
                  <a:pt x="45" y="102"/>
                </a:lnTo>
                <a:lnTo>
                  <a:pt x="45" y="0"/>
                </a:lnTo>
                <a:lnTo>
                  <a:pt x="0" y="0"/>
                </a:lnTo>
                <a:lnTo>
                  <a:pt x="0" y="51"/>
                </a:lnTo>
                <a:lnTo>
                  <a:pt x="45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0" name="CustomShape 32"/>
          <p:cNvSpPr/>
          <p:nvPr/>
        </p:nvSpPr>
        <p:spPr>
          <a:xfrm>
            <a:off x="6853320" y="5289480"/>
            <a:ext cx="326520" cy="62496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1" name="CustomShape 33"/>
          <p:cNvSpPr/>
          <p:nvPr/>
        </p:nvSpPr>
        <p:spPr>
          <a:xfrm>
            <a:off x="6842160" y="5278320"/>
            <a:ext cx="337680" cy="21960"/>
          </a:xfrm>
          <a:custGeom>
            <a:avLst/>
            <a:gdLst/>
            <a:ahLst/>
            <a:cxnLst/>
            <a:rect l="0" t="0" r="r" b="b"/>
            <a:pathLst>
              <a:path w="1280" h="103">
                <a:moveTo>
                  <a:pt x="92" y="51"/>
                </a:moveTo>
                <a:lnTo>
                  <a:pt x="47" y="102"/>
                </a:lnTo>
                <a:lnTo>
                  <a:pt x="1279" y="102"/>
                </a:lnTo>
                <a:lnTo>
                  <a:pt x="1279" y="0"/>
                </a:lnTo>
                <a:lnTo>
                  <a:pt x="47" y="0"/>
                </a:lnTo>
                <a:lnTo>
                  <a:pt x="0" y="51"/>
                </a:lnTo>
                <a:lnTo>
                  <a:pt x="47" y="0"/>
                </a:lnTo>
                <a:lnTo>
                  <a:pt x="0" y="0"/>
                </a:lnTo>
                <a:lnTo>
                  <a:pt x="0" y="51"/>
                </a:lnTo>
                <a:lnTo>
                  <a:pt x="92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2" name="CustomShape 34"/>
          <p:cNvSpPr/>
          <p:nvPr/>
        </p:nvSpPr>
        <p:spPr>
          <a:xfrm>
            <a:off x="6842160" y="5289480"/>
            <a:ext cx="23400" cy="636120"/>
          </a:xfrm>
          <a:custGeom>
            <a:avLst/>
            <a:gdLst/>
            <a:ahLst/>
            <a:cxnLst/>
            <a:rect l="0" t="0" r="r" b="b"/>
            <a:pathLst>
              <a:path w="93" h="2807">
                <a:moveTo>
                  <a:pt x="47" y="2704"/>
                </a:moveTo>
                <a:lnTo>
                  <a:pt x="92" y="2755"/>
                </a:lnTo>
                <a:lnTo>
                  <a:pt x="92" y="0"/>
                </a:lnTo>
                <a:lnTo>
                  <a:pt x="0" y="0"/>
                </a:lnTo>
                <a:lnTo>
                  <a:pt x="0" y="2755"/>
                </a:lnTo>
                <a:lnTo>
                  <a:pt x="47" y="2806"/>
                </a:lnTo>
                <a:lnTo>
                  <a:pt x="0" y="2755"/>
                </a:lnTo>
                <a:lnTo>
                  <a:pt x="0" y="2806"/>
                </a:lnTo>
                <a:lnTo>
                  <a:pt x="47" y="2806"/>
                </a:lnTo>
                <a:lnTo>
                  <a:pt x="47" y="2704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3" name="CustomShape 35"/>
          <p:cNvSpPr/>
          <p:nvPr/>
        </p:nvSpPr>
        <p:spPr>
          <a:xfrm>
            <a:off x="6853320" y="590220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8" h="103">
                <a:moveTo>
                  <a:pt x="1186" y="51"/>
                </a:moveTo>
                <a:lnTo>
                  <a:pt x="1232" y="0"/>
                </a:lnTo>
                <a:lnTo>
                  <a:pt x="0" y="0"/>
                </a:lnTo>
                <a:lnTo>
                  <a:pt x="0" y="102"/>
                </a:lnTo>
                <a:lnTo>
                  <a:pt x="1232" y="102"/>
                </a:lnTo>
                <a:lnTo>
                  <a:pt x="1277" y="51"/>
                </a:lnTo>
                <a:lnTo>
                  <a:pt x="1232" y="102"/>
                </a:lnTo>
                <a:lnTo>
                  <a:pt x="1277" y="102"/>
                </a:lnTo>
                <a:lnTo>
                  <a:pt x="1277" y="51"/>
                </a:lnTo>
                <a:lnTo>
                  <a:pt x="1186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4" name="CustomShape 36"/>
          <p:cNvSpPr/>
          <p:nvPr/>
        </p:nvSpPr>
        <p:spPr>
          <a:xfrm>
            <a:off x="7167600" y="5278320"/>
            <a:ext cx="23400" cy="636120"/>
          </a:xfrm>
          <a:custGeom>
            <a:avLst/>
            <a:gdLst/>
            <a:ahLst/>
            <a:cxnLst/>
            <a:rect l="0" t="0" r="r" b="b"/>
            <a:pathLst>
              <a:path w="92" h="2807">
                <a:moveTo>
                  <a:pt x="46" y="102"/>
                </a:moveTo>
                <a:lnTo>
                  <a:pt x="0" y="51"/>
                </a:lnTo>
                <a:lnTo>
                  <a:pt x="0" y="2806"/>
                </a:lnTo>
                <a:lnTo>
                  <a:pt x="91" y="2806"/>
                </a:lnTo>
                <a:lnTo>
                  <a:pt x="91" y="51"/>
                </a:lnTo>
                <a:lnTo>
                  <a:pt x="46" y="0"/>
                </a:lnTo>
                <a:lnTo>
                  <a:pt x="91" y="51"/>
                </a:lnTo>
                <a:lnTo>
                  <a:pt x="91" y="0"/>
                </a:lnTo>
                <a:lnTo>
                  <a:pt x="46" y="0"/>
                </a:lnTo>
                <a:lnTo>
                  <a:pt x="46" y="102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5" name="CustomShape 37"/>
          <p:cNvSpPr/>
          <p:nvPr/>
        </p:nvSpPr>
        <p:spPr>
          <a:xfrm>
            <a:off x="7180200" y="5707080"/>
            <a:ext cx="325080" cy="20772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6" name="CustomShape 38"/>
          <p:cNvSpPr/>
          <p:nvPr/>
        </p:nvSpPr>
        <p:spPr>
          <a:xfrm>
            <a:off x="7180200" y="569448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9" h="102">
                <a:moveTo>
                  <a:pt x="1278" y="51"/>
                </a:moveTo>
                <a:lnTo>
                  <a:pt x="1232" y="0"/>
                </a:lnTo>
                <a:lnTo>
                  <a:pt x="0" y="0"/>
                </a:lnTo>
                <a:lnTo>
                  <a:pt x="0" y="101"/>
                </a:lnTo>
                <a:lnTo>
                  <a:pt x="1232" y="101"/>
                </a:lnTo>
                <a:lnTo>
                  <a:pt x="1187" y="51"/>
                </a:lnTo>
                <a:lnTo>
                  <a:pt x="1278" y="51"/>
                </a:lnTo>
                <a:lnTo>
                  <a:pt x="1278" y="0"/>
                </a:lnTo>
                <a:lnTo>
                  <a:pt x="1232" y="0"/>
                </a:lnTo>
                <a:lnTo>
                  <a:pt x="1278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7" name="CustomShape 39"/>
          <p:cNvSpPr/>
          <p:nvPr/>
        </p:nvSpPr>
        <p:spPr>
          <a:xfrm>
            <a:off x="7493040" y="5707080"/>
            <a:ext cx="25200" cy="218880"/>
          </a:xfrm>
          <a:custGeom>
            <a:avLst/>
            <a:gdLst/>
            <a:ahLst/>
            <a:cxnLst/>
            <a:rect l="0" t="0" r="r" b="b"/>
            <a:pathLst>
              <a:path w="92" h="970">
                <a:moveTo>
                  <a:pt x="45" y="969"/>
                </a:moveTo>
                <a:lnTo>
                  <a:pt x="91" y="918"/>
                </a:lnTo>
                <a:lnTo>
                  <a:pt x="91" y="0"/>
                </a:lnTo>
                <a:lnTo>
                  <a:pt x="0" y="0"/>
                </a:lnTo>
                <a:lnTo>
                  <a:pt x="0" y="918"/>
                </a:lnTo>
                <a:lnTo>
                  <a:pt x="45" y="867"/>
                </a:lnTo>
                <a:lnTo>
                  <a:pt x="45" y="969"/>
                </a:lnTo>
                <a:lnTo>
                  <a:pt x="91" y="969"/>
                </a:lnTo>
                <a:lnTo>
                  <a:pt x="91" y="918"/>
                </a:lnTo>
                <a:lnTo>
                  <a:pt x="45" y="969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8" name="CustomShape 40"/>
          <p:cNvSpPr/>
          <p:nvPr/>
        </p:nvSpPr>
        <p:spPr>
          <a:xfrm>
            <a:off x="7167600" y="590220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9" h="103">
                <a:moveTo>
                  <a:pt x="0" y="51"/>
                </a:moveTo>
                <a:lnTo>
                  <a:pt x="46" y="102"/>
                </a:lnTo>
                <a:lnTo>
                  <a:pt x="1278" y="102"/>
                </a:lnTo>
                <a:lnTo>
                  <a:pt x="1278" y="0"/>
                </a:lnTo>
                <a:lnTo>
                  <a:pt x="46" y="0"/>
                </a:lnTo>
                <a:lnTo>
                  <a:pt x="91" y="51"/>
                </a:lnTo>
                <a:lnTo>
                  <a:pt x="0" y="51"/>
                </a:lnTo>
                <a:lnTo>
                  <a:pt x="0" y="102"/>
                </a:lnTo>
                <a:lnTo>
                  <a:pt x="46" y="102"/>
                </a:lnTo>
                <a:lnTo>
                  <a:pt x="0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9" name="CustomShape 41"/>
          <p:cNvSpPr/>
          <p:nvPr/>
        </p:nvSpPr>
        <p:spPr>
          <a:xfrm>
            <a:off x="7167600" y="5694480"/>
            <a:ext cx="23400" cy="220320"/>
          </a:xfrm>
          <a:custGeom>
            <a:avLst/>
            <a:gdLst/>
            <a:ahLst/>
            <a:cxnLst/>
            <a:rect l="0" t="0" r="r" b="b"/>
            <a:pathLst>
              <a:path w="92" h="970">
                <a:moveTo>
                  <a:pt x="46" y="0"/>
                </a:moveTo>
                <a:lnTo>
                  <a:pt x="0" y="51"/>
                </a:lnTo>
                <a:lnTo>
                  <a:pt x="0" y="969"/>
                </a:lnTo>
                <a:lnTo>
                  <a:pt x="91" y="969"/>
                </a:lnTo>
                <a:lnTo>
                  <a:pt x="91" y="51"/>
                </a:lnTo>
                <a:lnTo>
                  <a:pt x="46" y="101"/>
                </a:lnTo>
                <a:lnTo>
                  <a:pt x="46" y="0"/>
                </a:lnTo>
                <a:lnTo>
                  <a:pt x="0" y="0"/>
                </a:lnTo>
                <a:lnTo>
                  <a:pt x="0" y="51"/>
                </a:lnTo>
                <a:lnTo>
                  <a:pt x="46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0" name="CustomShape 42"/>
          <p:cNvSpPr/>
          <p:nvPr/>
        </p:nvSpPr>
        <p:spPr>
          <a:xfrm>
            <a:off x="7505640" y="5602320"/>
            <a:ext cx="326520" cy="31248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1" name="CustomShape 43"/>
          <p:cNvSpPr/>
          <p:nvPr/>
        </p:nvSpPr>
        <p:spPr>
          <a:xfrm>
            <a:off x="7505640" y="5591160"/>
            <a:ext cx="337680" cy="21960"/>
          </a:xfrm>
          <a:custGeom>
            <a:avLst/>
            <a:gdLst/>
            <a:ahLst/>
            <a:cxnLst/>
            <a:rect l="0" t="0" r="r" b="b"/>
            <a:pathLst>
              <a:path w="1280" h="103">
                <a:moveTo>
                  <a:pt x="1279" y="51"/>
                </a:moveTo>
                <a:lnTo>
                  <a:pt x="1233" y="0"/>
                </a:lnTo>
                <a:lnTo>
                  <a:pt x="0" y="0"/>
                </a:lnTo>
                <a:lnTo>
                  <a:pt x="0" y="102"/>
                </a:lnTo>
                <a:lnTo>
                  <a:pt x="1233" y="102"/>
                </a:lnTo>
                <a:lnTo>
                  <a:pt x="1188" y="51"/>
                </a:lnTo>
                <a:lnTo>
                  <a:pt x="1279" y="51"/>
                </a:lnTo>
                <a:lnTo>
                  <a:pt x="1279" y="0"/>
                </a:lnTo>
                <a:lnTo>
                  <a:pt x="1233" y="0"/>
                </a:lnTo>
                <a:lnTo>
                  <a:pt x="1279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2" name="CustomShape 44"/>
          <p:cNvSpPr/>
          <p:nvPr/>
        </p:nvSpPr>
        <p:spPr>
          <a:xfrm>
            <a:off x="7819920" y="5602320"/>
            <a:ext cx="23400" cy="323640"/>
          </a:xfrm>
          <a:custGeom>
            <a:avLst/>
            <a:gdLst/>
            <a:ahLst/>
            <a:cxnLst/>
            <a:rect l="0" t="0" r="r" b="b"/>
            <a:pathLst>
              <a:path w="92" h="1430">
                <a:moveTo>
                  <a:pt x="45" y="1429"/>
                </a:moveTo>
                <a:lnTo>
                  <a:pt x="91" y="1378"/>
                </a:lnTo>
                <a:lnTo>
                  <a:pt x="91" y="0"/>
                </a:lnTo>
                <a:lnTo>
                  <a:pt x="0" y="0"/>
                </a:lnTo>
                <a:lnTo>
                  <a:pt x="0" y="1378"/>
                </a:lnTo>
                <a:lnTo>
                  <a:pt x="45" y="1327"/>
                </a:lnTo>
                <a:lnTo>
                  <a:pt x="45" y="1429"/>
                </a:lnTo>
                <a:lnTo>
                  <a:pt x="91" y="1429"/>
                </a:lnTo>
                <a:lnTo>
                  <a:pt x="91" y="1378"/>
                </a:lnTo>
                <a:lnTo>
                  <a:pt x="45" y="1429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3" name="CustomShape 45"/>
          <p:cNvSpPr/>
          <p:nvPr/>
        </p:nvSpPr>
        <p:spPr>
          <a:xfrm>
            <a:off x="7493040" y="5902200"/>
            <a:ext cx="339480" cy="23400"/>
          </a:xfrm>
          <a:custGeom>
            <a:avLst/>
            <a:gdLst/>
            <a:ahLst/>
            <a:cxnLst/>
            <a:rect l="0" t="0" r="r" b="b"/>
            <a:pathLst>
              <a:path w="1279" h="103">
                <a:moveTo>
                  <a:pt x="0" y="51"/>
                </a:moveTo>
                <a:lnTo>
                  <a:pt x="45" y="102"/>
                </a:lnTo>
                <a:lnTo>
                  <a:pt x="1278" y="102"/>
                </a:lnTo>
                <a:lnTo>
                  <a:pt x="1278" y="0"/>
                </a:lnTo>
                <a:lnTo>
                  <a:pt x="45" y="0"/>
                </a:lnTo>
                <a:lnTo>
                  <a:pt x="91" y="51"/>
                </a:lnTo>
                <a:lnTo>
                  <a:pt x="0" y="51"/>
                </a:lnTo>
                <a:lnTo>
                  <a:pt x="0" y="102"/>
                </a:lnTo>
                <a:lnTo>
                  <a:pt x="45" y="102"/>
                </a:lnTo>
                <a:lnTo>
                  <a:pt x="0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4" name="CustomShape 46"/>
          <p:cNvSpPr/>
          <p:nvPr/>
        </p:nvSpPr>
        <p:spPr>
          <a:xfrm>
            <a:off x="7493040" y="5591160"/>
            <a:ext cx="25200" cy="323640"/>
          </a:xfrm>
          <a:custGeom>
            <a:avLst/>
            <a:gdLst/>
            <a:ahLst/>
            <a:cxnLst/>
            <a:rect l="0" t="0" r="r" b="b"/>
            <a:pathLst>
              <a:path w="92" h="1430">
                <a:moveTo>
                  <a:pt x="45" y="0"/>
                </a:moveTo>
                <a:lnTo>
                  <a:pt x="0" y="51"/>
                </a:lnTo>
                <a:lnTo>
                  <a:pt x="0" y="1429"/>
                </a:lnTo>
                <a:lnTo>
                  <a:pt x="91" y="1429"/>
                </a:lnTo>
                <a:lnTo>
                  <a:pt x="91" y="51"/>
                </a:lnTo>
                <a:lnTo>
                  <a:pt x="45" y="102"/>
                </a:lnTo>
                <a:lnTo>
                  <a:pt x="45" y="0"/>
                </a:lnTo>
                <a:lnTo>
                  <a:pt x="0" y="0"/>
                </a:lnTo>
                <a:lnTo>
                  <a:pt x="0" y="51"/>
                </a:lnTo>
                <a:lnTo>
                  <a:pt x="45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5" name="CustomShape 47"/>
          <p:cNvSpPr/>
          <p:nvPr/>
        </p:nvSpPr>
        <p:spPr>
          <a:xfrm>
            <a:off x="7832880" y="5810400"/>
            <a:ext cx="325080" cy="10440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6" name="CustomShape 48"/>
          <p:cNvSpPr/>
          <p:nvPr/>
        </p:nvSpPr>
        <p:spPr>
          <a:xfrm>
            <a:off x="7819920" y="5799240"/>
            <a:ext cx="337680" cy="21960"/>
          </a:xfrm>
          <a:custGeom>
            <a:avLst/>
            <a:gdLst/>
            <a:ahLst/>
            <a:cxnLst/>
            <a:rect l="0" t="0" r="r" b="b"/>
            <a:pathLst>
              <a:path w="1279" h="103">
                <a:moveTo>
                  <a:pt x="91" y="51"/>
                </a:moveTo>
                <a:lnTo>
                  <a:pt x="45" y="102"/>
                </a:lnTo>
                <a:lnTo>
                  <a:pt x="1278" y="102"/>
                </a:lnTo>
                <a:lnTo>
                  <a:pt x="1278" y="0"/>
                </a:lnTo>
                <a:lnTo>
                  <a:pt x="45" y="0"/>
                </a:lnTo>
                <a:lnTo>
                  <a:pt x="0" y="51"/>
                </a:lnTo>
                <a:lnTo>
                  <a:pt x="45" y="0"/>
                </a:lnTo>
                <a:lnTo>
                  <a:pt x="0" y="0"/>
                </a:lnTo>
                <a:lnTo>
                  <a:pt x="0" y="51"/>
                </a:lnTo>
                <a:lnTo>
                  <a:pt x="91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7" name="CustomShape 49"/>
          <p:cNvSpPr/>
          <p:nvPr/>
        </p:nvSpPr>
        <p:spPr>
          <a:xfrm>
            <a:off x="7819920" y="5810400"/>
            <a:ext cx="23400" cy="115560"/>
          </a:xfrm>
          <a:custGeom>
            <a:avLst/>
            <a:gdLst/>
            <a:ahLst/>
            <a:cxnLst/>
            <a:rect l="0" t="0" r="r" b="b"/>
            <a:pathLst>
              <a:path w="92" h="511">
                <a:moveTo>
                  <a:pt x="45" y="408"/>
                </a:moveTo>
                <a:lnTo>
                  <a:pt x="91" y="459"/>
                </a:lnTo>
                <a:lnTo>
                  <a:pt x="91" y="0"/>
                </a:lnTo>
                <a:lnTo>
                  <a:pt x="0" y="0"/>
                </a:lnTo>
                <a:lnTo>
                  <a:pt x="0" y="459"/>
                </a:lnTo>
                <a:lnTo>
                  <a:pt x="45" y="510"/>
                </a:lnTo>
                <a:lnTo>
                  <a:pt x="0" y="459"/>
                </a:lnTo>
                <a:lnTo>
                  <a:pt x="0" y="510"/>
                </a:lnTo>
                <a:lnTo>
                  <a:pt x="45" y="510"/>
                </a:lnTo>
                <a:lnTo>
                  <a:pt x="45" y="408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8" name="CustomShape 50"/>
          <p:cNvSpPr/>
          <p:nvPr/>
        </p:nvSpPr>
        <p:spPr>
          <a:xfrm>
            <a:off x="7832880" y="590220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80" h="103">
                <a:moveTo>
                  <a:pt x="1187" y="51"/>
                </a:moveTo>
                <a:lnTo>
                  <a:pt x="1233" y="0"/>
                </a:lnTo>
                <a:lnTo>
                  <a:pt x="0" y="0"/>
                </a:lnTo>
                <a:lnTo>
                  <a:pt x="0" y="102"/>
                </a:lnTo>
                <a:lnTo>
                  <a:pt x="1233" y="102"/>
                </a:lnTo>
                <a:lnTo>
                  <a:pt x="1279" y="51"/>
                </a:lnTo>
                <a:lnTo>
                  <a:pt x="1233" y="102"/>
                </a:lnTo>
                <a:lnTo>
                  <a:pt x="1279" y="102"/>
                </a:lnTo>
                <a:lnTo>
                  <a:pt x="1279" y="51"/>
                </a:lnTo>
                <a:lnTo>
                  <a:pt x="1187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9" name="CustomShape 51"/>
          <p:cNvSpPr/>
          <p:nvPr/>
        </p:nvSpPr>
        <p:spPr>
          <a:xfrm>
            <a:off x="8145360" y="5799240"/>
            <a:ext cx="25200" cy="115560"/>
          </a:xfrm>
          <a:custGeom>
            <a:avLst/>
            <a:gdLst/>
            <a:ahLst/>
            <a:cxnLst/>
            <a:rect l="0" t="0" r="r" b="b"/>
            <a:pathLst>
              <a:path w="93" h="511">
                <a:moveTo>
                  <a:pt x="46" y="102"/>
                </a:moveTo>
                <a:lnTo>
                  <a:pt x="0" y="51"/>
                </a:lnTo>
                <a:lnTo>
                  <a:pt x="0" y="510"/>
                </a:lnTo>
                <a:lnTo>
                  <a:pt x="92" y="510"/>
                </a:lnTo>
                <a:lnTo>
                  <a:pt x="92" y="51"/>
                </a:lnTo>
                <a:lnTo>
                  <a:pt x="46" y="0"/>
                </a:lnTo>
                <a:lnTo>
                  <a:pt x="92" y="51"/>
                </a:lnTo>
                <a:lnTo>
                  <a:pt x="92" y="0"/>
                </a:lnTo>
                <a:lnTo>
                  <a:pt x="46" y="0"/>
                </a:lnTo>
                <a:lnTo>
                  <a:pt x="46" y="102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0" name="CustomShape 52"/>
          <p:cNvSpPr/>
          <p:nvPr/>
        </p:nvSpPr>
        <p:spPr>
          <a:xfrm>
            <a:off x="8158320" y="5707080"/>
            <a:ext cx="325080" cy="20772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1" name="CustomShape 53"/>
          <p:cNvSpPr/>
          <p:nvPr/>
        </p:nvSpPr>
        <p:spPr>
          <a:xfrm>
            <a:off x="8158320" y="569448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9" h="102">
                <a:moveTo>
                  <a:pt x="1278" y="51"/>
                </a:moveTo>
                <a:lnTo>
                  <a:pt x="1233" y="0"/>
                </a:lnTo>
                <a:lnTo>
                  <a:pt x="0" y="0"/>
                </a:lnTo>
                <a:lnTo>
                  <a:pt x="0" y="101"/>
                </a:lnTo>
                <a:lnTo>
                  <a:pt x="1233" y="101"/>
                </a:lnTo>
                <a:lnTo>
                  <a:pt x="1186" y="51"/>
                </a:lnTo>
                <a:lnTo>
                  <a:pt x="1278" y="51"/>
                </a:lnTo>
                <a:lnTo>
                  <a:pt x="1278" y="0"/>
                </a:lnTo>
                <a:lnTo>
                  <a:pt x="1233" y="0"/>
                </a:lnTo>
                <a:lnTo>
                  <a:pt x="1278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2" name="CustomShape 54"/>
          <p:cNvSpPr/>
          <p:nvPr/>
        </p:nvSpPr>
        <p:spPr>
          <a:xfrm>
            <a:off x="8472600" y="5707080"/>
            <a:ext cx="23400" cy="218880"/>
          </a:xfrm>
          <a:custGeom>
            <a:avLst/>
            <a:gdLst/>
            <a:ahLst/>
            <a:cxnLst/>
            <a:rect l="0" t="0" r="r" b="b"/>
            <a:pathLst>
              <a:path w="93" h="970">
                <a:moveTo>
                  <a:pt x="47" y="969"/>
                </a:moveTo>
                <a:lnTo>
                  <a:pt x="92" y="918"/>
                </a:lnTo>
                <a:lnTo>
                  <a:pt x="92" y="0"/>
                </a:lnTo>
                <a:lnTo>
                  <a:pt x="0" y="0"/>
                </a:lnTo>
                <a:lnTo>
                  <a:pt x="0" y="918"/>
                </a:lnTo>
                <a:lnTo>
                  <a:pt x="47" y="867"/>
                </a:lnTo>
                <a:lnTo>
                  <a:pt x="47" y="969"/>
                </a:lnTo>
                <a:lnTo>
                  <a:pt x="92" y="969"/>
                </a:lnTo>
                <a:lnTo>
                  <a:pt x="92" y="918"/>
                </a:lnTo>
                <a:lnTo>
                  <a:pt x="47" y="969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3" name="CustomShape 55"/>
          <p:cNvSpPr/>
          <p:nvPr/>
        </p:nvSpPr>
        <p:spPr>
          <a:xfrm>
            <a:off x="8145360" y="590220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80" h="103">
                <a:moveTo>
                  <a:pt x="0" y="51"/>
                </a:moveTo>
                <a:lnTo>
                  <a:pt x="46" y="102"/>
                </a:lnTo>
                <a:lnTo>
                  <a:pt x="1279" y="102"/>
                </a:lnTo>
                <a:lnTo>
                  <a:pt x="1279" y="0"/>
                </a:lnTo>
                <a:lnTo>
                  <a:pt x="46" y="0"/>
                </a:lnTo>
                <a:lnTo>
                  <a:pt x="92" y="51"/>
                </a:lnTo>
                <a:lnTo>
                  <a:pt x="0" y="51"/>
                </a:lnTo>
                <a:lnTo>
                  <a:pt x="0" y="102"/>
                </a:lnTo>
                <a:lnTo>
                  <a:pt x="46" y="102"/>
                </a:lnTo>
                <a:lnTo>
                  <a:pt x="0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4" name="CustomShape 56"/>
          <p:cNvSpPr/>
          <p:nvPr/>
        </p:nvSpPr>
        <p:spPr>
          <a:xfrm>
            <a:off x="8145360" y="5694480"/>
            <a:ext cx="25200" cy="220320"/>
          </a:xfrm>
          <a:custGeom>
            <a:avLst/>
            <a:gdLst/>
            <a:ahLst/>
            <a:cxnLst/>
            <a:rect l="0" t="0" r="r" b="b"/>
            <a:pathLst>
              <a:path w="93" h="970">
                <a:moveTo>
                  <a:pt x="46" y="0"/>
                </a:moveTo>
                <a:lnTo>
                  <a:pt x="0" y="51"/>
                </a:lnTo>
                <a:lnTo>
                  <a:pt x="0" y="969"/>
                </a:lnTo>
                <a:lnTo>
                  <a:pt x="92" y="969"/>
                </a:lnTo>
                <a:lnTo>
                  <a:pt x="92" y="51"/>
                </a:lnTo>
                <a:lnTo>
                  <a:pt x="46" y="101"/>
                </a:lnTo>
                <a:lnTo>
                  <a:pt x="46" y="0"/>
                </a:lnTo>
                <a:lnTo>
                  <a:pt x="0" y="0"/>
                </a:lnTo>
                <a:lnTo>
                  <a:pt x="0" y="51"/>
                </a:lnTo>
                <a:lnTo>
                  <a:pt x="46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5" name="CustomShape 57"/>
          <p:cNvSpPr/>
          <p:nvPr/>
        </p:nvSpPr>
        <p:spPr>
          <a:xfrm>
            <a:off x="6074280" y="6008760"/>
            <a:ext cx="176400" cy="334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2200" strike="noStrike">
                <a:solidFill>
                  <a:srgbClr val="000000"/>
                </a:solidFill>
                <a:latin typeface="AvantGarde Bk BT"/>
              </a:rPr>
              <a:t>0</a:t>
            </a:r>
            <a:endParaRPr/>
          </a:p>
        </p:txBody>
      </p:sp>
      <p:sp>
        <p:nvSpPr>
          <p:cNvPr id="676" name="CustomShape 58"/>
          <p:cNvSpPr/>
          <p:nvPr/>
        </p:nvSpPr>
        <p:spPr>
          <a:xfrm>
            <a:off x="8365320" y="5975280"/>
            <a:ext cx="176400" cy="334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2200" strike="noStrike">
                <a:solidFill>
                  <a:srgbClr val="000000"/>
                </a:solidFill>
                <a:latin typeface="AvantGarde Bk BT"/>
              </a:rPr>
              <a:t>2</a:t>
            </a:r>
            <a:endParaRPr/>
          </a:p>
        </p:txBody>
      </p:sp>
      <p:sp>
        <p:nvSpPr>
          <p:cNvPr id="677" name="CustomShape 59"/>
          <p:cNvSpPr/>
          <p:nvPr/>
        </p:nvSpPr>
        <p:spPr>
          <a:xfrm>
            <a:off x="8539200" y="5946840"/>
            <a:ext cx="153360" cy="334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2200" strike="noStrike">
                <a:solidFill>
                  <a:srgbClr val="000000"/>
                </a:solidFill>
                <a:latin typeface="Symbol"/>
              </a:rPr>
              <a:t>p</a:t>
            </a:r>
            <a:endParaRPr/>
          </a:p>
        </p:txBody>
      </p:sp>
      <p:sp>
        <p:nvSpPr>
          <p:cNvPr id="678" name="CustomShape 60"/>
          <p:cNvSpPr/>
          <p:nvPr/>
        </p:nvSpPr>
        <p:spPr>
          <a:xfrm>
            <a:off x="6608880" y="5991120"/>
            <a:ext cx="124920" cy="109080"/>
          </a:xfrm>
          <a:custGeom>
            <a:avLst/>
            <a:gdLst/>
            <a:ahLst/>
            <a:cxnLst/>
            <a:rect l="0" t="0" r="r" b="b"/>
            <a:pathLst>
              <a:path w="478" h="486">
                <a:moveTo>
                  <a:pt x="477" y="485"/>
                </a:moveTo>
                <a:lnTo>
                  <a:pt x="239" y="0"/>
                </a:lnTo>
                <a:lnTo>
                  <a:pt x="0" y="485"/>
                </a:lnTo>
                <a:lnTo>
                  <a:pt x="477" y="485"/>
                </a:lnTo>
                <a:lnTo>
                  <a:pt x="239" y="0"/>
                </a:lnTo>
                <a:lnTo>
                  <a:pt x="477" y="485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9" name="CustomShape 61"/>
          <p:cNvSpPr/>
          <p:nvPr/>
        </p:nvSpPr>
        <p:spPr>
          <a:xfrm>
            <a:off x="6659640" y="6091200"/>
            <a:ext cx="23400" cy="175680"/>
          </a:xfrm>
          <a:custGeom>
            <a:avLst/>
            <a:gdLst/>
            <a:ahLst/>
            <a:cxnLst/>
            <a:rect l="0" t="0" r="r" b="b"/>
            <a:pathLst>
              <a:path w="93" h="776">
                <a:moveTo>
                  <a:pt x="47" y="775"/>
                </a:moveTo>
                <a:lnTo>
                  <a:pt x="92" y="775"/>
                </a:lnTo>
                <a:lnTo>
                  <a:pt x="92" y="0"/>
                </a:lnTo>
                <a:lnTo>
                  <a:pt x="0" y="0"/>
                </a:lnTo>
                <a:lnTo>
                  <a:pt x="0" y="775"/>
                </a:lnTo>
                <a:lnTo>
                  <a:pt x="47" y="775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0" name="CustomShape 62"/>
          <p:cNvSpPr/>
          <p:nvPr/>
        </p:nvSpPr>
        <p:spPr>
          <a:xfrm rot="18210600">
            <a:off x="3437280" y="3626640"/>
            <a:ext cx="2625480" cy="4246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1" name="CustomShape 63"/>
          <p:cNvSpPr/>
          <p:nvPr/>
        </p:nvSpPr>
        <p:spPr>
          <a:xfrm rot="18210600">
            <a:off x="2773440" y="4105080"/>
            <a:ext cx="2282400" cy="2263320"/>
          </a:xfrm>
          <a:custGeom>
            <a:avLst/>
            <a:gdLst/>
            <a:ahLst/>
            <a:cxnLst/>
            <a:rect l="0" t="0" r="r" b="b"/>
            <a:pathLst>
              <a:path w="8630" h="9642">
                <a:moveTo>
                  <a:pt x="4314" y="0"/>
                </a:moveTo>
                <a:lnTo>
                  <a:pt x="4536" y="7"/>
                </a:lnTo>
                <a:lnTo>
                  <a:pt x="4754" y="25"/>
                </a:lnTo>
                <a:lnTo>
                  <a:pt x="4970" y="55"/>
                </a:lnTo>
                <a:lnTo>
                  <a:pt x="5182" y="98"/>
                </a:lnTo>
                <a:lnTo>
                  <a:pt x="5390" y="153"/>
                </a:lnTo>
                <a:lnTo>
                  <a:pt x="5594" y="217"/>
                </a:lnTo>
                <a:lnTo>
                  <a:pt x="5795" y="293"/>
                </a:lnTo>
                <a:lnTo>
                  <a:pt x="5991" y="380"/>
                </a:lnTo>
                <a:lnTo>
                  <a:pt x="6181" y="477"/>
                </a:lnTo>
                <a:lnTo>
                  <a:pt x="6368" y="583"/>
                </a:lnTo>
                <a:lnTo>
                  <a:pt x="6549" y="700"/>
                </a:lnTo>
                <a:lnTo>
                  <a:pt x="6724" y="825"/>
                </a:lnTo>
                <a:lnTo>
                  <a:pt x="6893" y="960"/>
                </a:lnTo>
                <a:lnTo>
                  <a:pt x="7056" y="1104"/>
                </a:lnTo>
                <a:lnTo>
                  <a:pt x="7213" y="1255"/>
                </a:lnTo>
                <a:lnTo>
                  <a:pt x="7363" y="1415"/>
                </a:lnTo>
                <a:lnTo>
                  <a:pt x="7505" y="1582"/>
                </a:lnTo>
                <a:lnTo>
                  <a:pt x="7641" y="1757"/>
                </a:lnTo>
                <a:lnTo>
                  <a:pt x="7769" y="1939"/>
                </a:lnTo>
                <a:lnTo>
                  <a:pt x="7890" y="2128"/>
                </a:lnTo>
                <a:lnTo>
                  <a:pt x="8002" y="2324"/>
                </a:lnTo>
                <a:lnTo>
                  <a:pt x="8106" y="2526"/>
                </a:lnTo>
                <a:lnTo>
                  <a:pt x="8202" y="2733"/>
                </a:lnTo>
                <a:lnTo>
                  <a:pt x="8289" y="2947"/>
                </a:lnTo>
                <a:lnTo>
                  <a:pt x="8366" y="3167"/>
                </a:lnTo>
                <a:lnTo>
                  <a:pt x="8433" y="3389"/>
                </a:lnTo>
                <a:lnTo>
                  <a:pt x="8492" y="3618"/>
                </a:lnTo>
                <a:lnTo>
                  <a:pt x="8541" y="3851"/>
                </a:lnTo>
                <a:lnTo>
                  <a:pt x="8578" y="4088"/>
                </a:lnTo>
                <a:lnTo>
                  <a:pt x="8606" y="4329"/>
                </a:lnTo>
                <a:lnTo>
                  <a:pt x="8623" y="4573"/>
                </a:lnTo>
                <a:lnTo>
                  <a:pt x="8629" y="4820"/>
                </a:lnTo>
                <a:lnTo>
                  <a:pt x="8623" y="5068"/>
                </a:lnTo>
                <a:lnTo>
                  <a:pt x="8606" y="5312"/>
                </a:lnTo>
                <a:lnTo>
                  <a:pt x="8578" y="5553"/>
                </a:lnTo>
                <a:lnTo>
                  <a:pt x="8541" y="5790"/>
                </a:lnTo>
                <a:lnTo>
                  <a:pt x="8492" y="6023"/>
                </a:lnTo>
                <a:lnTo>
                  <a:pt x="8433" y="6252"/>
                </a:lnTo>
                <a:lnTo>
                  <a:pt x="8366" y="6475"/>
                </a:lnTo>
                <a:lnTo>
                  <a:pt x="8289" y="6694"/>
                </a:lnTo>
                <a:lnTo>
                  <a:pt x="8202" y="6908"/>
                </a:lnTo>
                <a:lnTo>
                  <a:pt x="8106" y="7115"/>
                </a:lnTo>
                <a:lnTo>
                  <a:pt x="8002" y="7317"/>
                </a:lnTo>
                <a:lnTo>
                  <a:pt x="7890" y="7513"/>
                </a:lnTo>
                <a:lnTo>
                  <a:pt x="7769" y="7702"/>
                </a:lnTo>
                <a:lnTo>
                  <a:pt x="7641" y="7884"/>
                </a:lnTo>
                <a:lnTo>
                  <a:pt x="7505" y="8059"/>
                </a:lnTo>
                <a:lnTo>
                  <a:pt x="7363" y="8226"/>
                </a:lnTo>
                <a:lnTo>
                  <a:pt x="7213" y="8386"/>
                </a:lnTo>
                <a:lnTo>
                  <a:pt x="7056" y="8537"/>
                </a:lnTo>
                <a:lnTo>
                  <a:pt x="6893" y="8681"/>
                </a:lnTo>
                <a:lnTo>
                  <a:pt x="6724" y="8816"/>
                </a:lnTo>
                <a:lnTo>
                  <a:pt x="6549" y="8941"/>
                </a:lnTo>
                <a:lnTo>
                  <a:pt x="6368" y="9058"/>
                </a:lnTo>
                <a:lnTo>
                  <a:pt x="6181" y="9164"/>
                </a:lnTo>
                <a:lnTo>
                  <a:pt x="5991" y="9261"/>
                </a:lnTo>
                <a:lnTo>
                  <a:pt x="5795" y="9348"/>
                </a:lnTo>
                <a:lnTo>
                  <a:pt x="5594" y="9424"/>
                </a:lnTo>
                <a:lnTo>
                  <a:pt x="5390" y="9488"/>
                </a:lnTo>
                <a:lnTo>
                  <a:pt x="5182" y="9543"/>
                </a:lnTo>
                <a:lnTo>
                  <a:pt x="4970" y="9586"/>
                </a:lnTo>
                <a:lnTo>
                  <a:pt x="4754" y="9616"/>
                </a:lnTo>
                <a:lnTo>
                  <a:pt x="4536" y="9634"/>
                </a:lnTo>
                <a:lnTo>
                  <a:pt x="4314" y="9641"/>
                </a:lnTo>
                <a:lnTo>
                  <a:pt x="4093" y="9634"/>
                </a:lnTo>
                <a:lnTo>
                  <a:pt x="3875" y="9616"/>
                </a:lnTo>
                <a:lnTo>
                  <a:pt x="3659" y="9586"/>
                </a:lnTo>
                <a:lnTo>
                  <a:pt x="3447" y="9543"/>
                </a:lnTo>
                <a:lnTo>
                  <a:pt x="3238" y="9488"/>
                </a:lnTo>
                <a:lnTo>
                  <a:pt x="3034" y="9424"/>
                </a:lnTo>
                <a:lnTo>
                  <a:pt x="2833" y="9348"/>
                </a:lnTo>
                <a:lnTo>
                  <a:pt x="2638" y="9261"/>
                </a:lnTo>
                <a:lnTo>
                  <a:pt x="2447" y="9164"/>
                </a:lnTo>
                <a:lnTo>
                  <a:pt x="2260" y="9058"/>
                </a:lnTo>
                <a:lnTo>
                  <a:pt x="2080" y="8941"/>
                </a:lnTo>
                <a:lnTo>
                  <a:pt x="1905" y="8816"/>
                </a:lnTo>
                <a:lnTo>
                  <a:pt x="1736" y="8681"/>
                </a:lnTo>
                <a:lnTo>
                  <a:pt x="1573" y="8537"/>
                </a:lnTo>
                <a:lnTo>
                  <a:pt x="1416" y="8386"/>
                </a:lnTo>
                <a:lnTo>
                  <a:pt x="1266" y="8226"/>
                </a:lnTo>
                <a:lnTo>
                  <a:pt x="1124" y="8059"/>
                </a:lnTo>
                <a:lnTo>
                  <a:pt x="987" y="7884"/>
                </a:lnTo>
                <a:lnTo>
                  <a:pt x="860" y="7702"/>
                </a:lnTo>
                <a:lnTo>
                  <a:pt x="739" y="7513"/>
                </a:lnTo>
                <a:lnTo>
                  <a:pt x="627" y="7317"/>
                </a:lnTo>
                <a:lnTo>
                  <a:pt x="523" y="7115"/>
                </a:lnTo>
                <a:lnTo>
                  <a:pt x="426" y="6908"/>
                </a:lnTo>
                <a:lnTo>
                  <a:pt x="340" y="6694"/>
                </a:lnTo>
                <a:lnTo>
                  <a:pt x="262" y="6475"/>
                </a:lnTo>
                <a:lnTo>
                  <a:pt x="195" y="6252"/>
                </a:lnTo>
                <a:lnTo>
                  <a:pt x="137" y="6023"/>
                </a:lnTo>
                <a:lnTo>
                  <a:pt x="88" y="5790"/>
                </a:lnTo>
                <a:lnTo>
                  <a:pt x="50" y="5553"/>
                </a:lnTo>
                <a:lnTo>
                  <a:pt x="23" y="5312"/>
                </a:lnTo>
                <a:lnTo>
                  <a:pt x="6" y="5068"/>
                </a:lnTo>
                <a:lnTo>
                  <a:pt x="0" y="4820"/>
                </a:lnTo>
                <a:lnTo>
                  <a:pt x="6" y="4573"/>
                </a:lnTo>
                <a:lnTo>
                  <a:pt x="23" y="4329"/>
                </a:lnTo>
                <a:lnTo>
                  <a:pt x="50" y="4088"/>
                </a:lnTo>
                <a:lnTo>
                  <a:pt x="88" y="3851"/>
                </a:lnTo>
                <a:lnTo>
                  <a:pt x="137" y="3618"/>
                </a:lnTo>
                <a:lnTo>
                  <a:pt x="195" y="3389"/>
                </a:lnTo>
                <a:lnTo>
                  <a:pt x="262" y="3167"/>
                </a:lnTo>
                <a:lnTo>
                  <a:pt x="340" y="2947"/>
                </a:lnTo>
                <a:lnTo>
                  <a:pt x="426" y="2733"/>
                </a:lnTo>
                <a:lnTo>
                  <a:pt x="523" y="2526"/>
                </a:lnTo>
                <a:lnTo>
                  <a:pt x="627" y="2324"/>
                </a:lnTo>
                <a:lnTo>
                  <a:pt x="739" y="2128"/>
                </a:lnTo>
                <a:lnTo>
                  <a:pt x="860" y="1939"/>
                </a:lnTo>
                <a:lnTo>
                  <a:pt x="987" y="1757"/>
                </a:lnTo>
                <a:lnTo>
                  <a:pt x="1124" y="1582"/>
                </a:lnTo>
                <a:lnTo>
                  <a:pt x="1266" y="1415"/>
                </a:lnTo>
                <a:lnTo>
                  <a:pt x="1416" y="1255"/>
                </a:lnTo>
                <a:lnTo>
                  <a:pt x="1573" y="1104"/>
                </a:lnTo>
                <a:lnTo>
                  <a:pt x="1736" y="960"/>
                </a:lnTo>
                <a:lnTo>
                  <a:pt x="1905" y="825"/>
                </a:lnTo>
                <a:lnTo>
                  <a:pt x="2080" y="700"/>
                </a:lnTo>
                <a:lnTo>
                  <a:pt x="2260" y="583"/>
                </a:lnTo>
                <a:lnTo>
                  <a:pt x="2447" y="477"/>
                </a:lnTo>
                <a:lnTo>
                  <a:pt x="2638" y="380"/>
                </a:lnTo>
                <a:lnTo>
                  <a:pt x="2833" y="293"/>
                </a:lnTo>
                <a:lnTo>
                  <a:pt x="3034" y="217"/>
                </a:lnTo>
                <a:lnTo>
                  <a:pt x="3238" y="153"/>
                </a:lnTo>
                <a:lnTo>
                  <a:pt x="3447" y="98"/>
                </a:lnTo>
                <a:lnTo>
                  <a:pt x="3659" y="55"/>
                </a:lnTo>
                <a:lnTo>
                  <a:pt x="3875" y="25"/>
                </a:lnTo>
                <a:lnTo>
                  <a:pt x="4093" y="7"/>
                </a:lnTo>
                <a:lnTo>
                  <a:pt x="4314" y="0"/>
                </a:lnTo>
              </a:path>
            </a:pathLst>
          </a:cu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2" name="CustomShape 64"/>
          <p:cNvSpPr/>
          <p:nvPr/>
        </p:nvSpPr>
        <p:spPr>
          <a:xfrm rot="18210600">
            <a:off x="3179520" y="3868200"/>
            <a:ext cx="1153800" cy="1143000"/>
          </a:xfrm>
          <a:custGeom>
            <a:avLst/>
            <a:gdLst/>
            <a:ahLst/>
            <a:cxnLst/>
            <a:rect l="0" t="0" r="r" b="b"/>
            <a:pathLst>
              <a:path w="4361" h="4872">
                <a:moveTo>
                  <a:pt x="4360" y="4871"/>
                </a:moveTo>
                <a:lnTo>
                  <a:pt x="4360" y="4871"/>
                </a:lnTo>
                <a:lnTo>
                  <a:pt x="4359" y="4809"/>
                </a:lnTo>
                <a:lnTo>
                  <a:pt x="4358" y="4747"/>
                </a:lnTo>
                <a:lnTo>
                  <a:pt x="4356" y="4684"/>
                </a:lnTo>
                <a:lnTo>
                  <a:pt x="4354" y="4621"/>
                </a:lnTo>
                <a:lnTo>
                  <a:pt x="4351" y="4560"/>
                </a:lnTo>
                <a:lnTo>
                  <a:pt x="4347" y="4498"/>
                </a:lnTo>
                <a:lnTo>
                  <a:pt x="4343" y="4437"/>
                </a:lnTo>
                <a:lnTo>
                  <a:pt x="4337" y="4374"/>
                </a:lnTo>
                <a:lnTo>
                  <a:pt x="4332" y="4313"/>
                </a:lnTo>
                <a:lnTo>
                  <a:pt x="4325" y="4252"/>
                </a:lnTo>
                <a:lnTo>
                  <a:pt x="4318" y="4192"/>
                </a:lnTo>
                <a:lnTo>
                  <a:pt x="4310" y="4131"/>
                </a:lnTo>
                <a:lnTo>
                  <a:pt x="4301" y="4071"/>
                </a:lnTo>
                <a:lnTo>
                  <a:pt x="4291" y="4011"/>
                </a:lnTo>
                <a:lnTo>
                  <a:pt x="4281" y="3951"/>
                </a:lnTo>
                <a:lnTo>
                  <a:pt x="4271" y="3892"/>
                </a:lnTo>
                <a:lnTo>
                  <a:pt x="4260" y="3833"/>
                </a:lnTo>
                <a:lnTo>
                  <a:pt x="4248" y="3774"/>
                </a:lnTo>
                <a:lnTo>
                  <a:pt x="4236" y="3715"/>
                </a:lnTo>
                <a:lnTo>
                  <a:pt x="4223" y="3656"/>
                </a:lnTo>
                <a:lnTo>
                  <a:pt x="4208" y="3599"/>
                </a:lnTo>
                <a:lnTo>
                  <a:pt x="4194" y="3541"/>
                </a:lnTo>
                <a:lnTo>
                  <a:pt x="4179" y="3483"/>
                </a:lnTo>
                <a:lnTo>
                  <a:pt x="4163" y="3426"/>
                </a:lnTo>
                <a:lnTo>
                  <a:pt x="4147" y="3369"/>
                </a:lnTo>
                <a:lnTo>
                  <a:pt x="4131" y="3311"/>
                </a:lnTo>
                <a:lnTo>
                  <a:pt x="4112" y="3256"/>
                </a:lnTo>
                <a:lnTo>
                  <a:pt x="4095" y="3199"/>
                </a:lnTo>
                <a:lnTo>
                  <a:pt x="4076" y="3144"/>
                </a:lnTo>
                <a:lnTo>
                  <a:pt x="4057" y="3089"/>
                </a:lnTo>
                <a:lnTo>
                  <a:pt x="4036" y="3033"/>
                </a:lnTo>
                <a:lnTo>
                  <a:pt x="4016" y="2979"/>
                </a:lnTo>
                <a:lnTo>
                  <a:pt x="3995" y="2923"/>
                </a:lnTo>
                <a:lnTo>
                  <a:pt x="3974" y="2870"/>
                </a:lnTo>
                <a:lnTo>
                  <a:pt x="3951" y="2816"/>
                </a:lnTo>
                <a:lnTo>
                  <a:pt x="3929" y="2763"/>
                </a:lnTo>
                <a:lnTo>
                  <a:pt x="3906" y="2710"/>
                </a:lnTo>
                <a:lnTo>
                  <a:pt x="3882" y="2657"/>
                </a:lnTo>
                <a:lnTo>
                  <a:pt x="3857" y="2605"/>
                </a:lnTo>
                <a:lnTo>
                  <a:pt x="3832" y="2553"/>
                </a:lnTo>
                <a:lnTo>
                  <a:pt x="3807" y="2502"/>
                </a:lnTo>
                <a:lnTo>
                  <a:pt x="3780" y="2450"/>
                </a:lnTo>
                <a:lnTo>
                  <a:pt x="3754" y="2399"/>
                </a:lnTo>
                <a:lnTo>
                  <a:pt x="3727" y="2349"/>
                </a:lnTo>
                <a:lnTo>
                  <a:pt x="3699" y="2299"/>
                </a:lnTo>
                <a:lnTo>
                  <a:pt x="3671" y="2249"/>
                </a:lnTo>
                <a:lnTo>
                  <a:pt x="3643" y="2200"/>
                </a:lnTo>
                <a:lnTo>
                  <a:pt x="3613" y="2151"/>
                </a:lnTo>
                <a:lnTo>
                  <a:pt x="3584" y="2102"/>
                </a:lnTo>
                <a:lnTo>
                  <a:pt x="3554" y="2055"/>
                </a:lnTo>
                <a:lnTo>
                  <a:pt x="3523" y="2007"/>
                </a:lnTo>
                <a:lnTo>
                  <a:pt x="3492" y="1960"/>
                </a:lnTo>
                <a:lnTo>
                  <a:pt x="3461" y="1914"/>
                </a:lnTo>
                <a:lnTo>
                  <a:pt x="3428" y="1867"/>
                </a:lnTo>
                <a:lnTo>
                  <a:pt x="3396" y="1821"/>
                </a:lnTo>
                <a:lnTo>
                  <a:pt x="3362" y="1776"/>
                </a:lnTo>
                <a:lnTo>
                  <a:pt x="3329" y="1731"/>
                </a:lnTo>
                <a:lnTo>
                  <a:pt x="3295" y="1686"/>
                </a:lnTo>
                <a:lnTo>
                  <a:pt x="3260" y="1642"/>
                </a:lnTo>
                <a:lnTo>
                  <a:pt x="3225" y="1599"/>
                </a:lnTo>
                <a:lnTo>
                  <a:pt x="3189" y="1556"/>
                </a:lnTo>
                <a:lnTo>
                  <a:pt x="3154" y="1513"/>
                </a:lnTo>
                <a:lnTo>
                  <a:pt x="3117" y="1471"/>
                </a:lnTo>
                <a:lnTo>
                  <a:pt x="3081" y="1430"/>
                </a:lnTo>
                <a:lnTo>
                  <a:pt x="3044" y="1389"/>
                </a:lnTo>
                <a:lnTo>
                  <a:pt x="3006" y="1348"/>
                </a:lnTo>
                <a:lnTo>
                  <a:pt x="2968" y="1307"/>
                </a:lnTo>
                <a:lnTo>
                  <a:pt x="2929" y="1268"/>
                </a:lnTo>
                <a:lnTo>
                  <a:pt x="2890" y="1229"/>
                </a:lnTo>
                <a:lnTo>
                  <a:pt x="2851" y="1191"/>
                </a:lnTo>
                <a:lnTo>
                  <a:pt x="2811" y="1152"/>
                </a:lnTo>
                <a:lnTo>
                  <a:pt x="2771" y="1115"/>
                </a:lnTo>
                <a:lnTo>
                  <a:pt x="2730" y="1078"/>
                </a:lnTo>
                <a:lnTo>
                  <a:pt x="2689" y="1042"/>
                </a:lnTo>
                <a:lnTo>
                  <a:pt x="2648" y="1005"/>
                </a:lnTo>
                <a:lnTo>
                  <a:pt x="2606" y="970"/>
                </a:lnTo>
                <a:lnTo>
                  <a:pt x="2564" y="935"/>
                </a:lnTo>
                <a:lnTo>
                  <a:pt x="2521" y="901"/>
                </a:lnTo>
                <a:lnTo>
                  <a:pt x="2479" y="867"/>
                </a:lnTo>
                <a:lnTo>
                  <a:pt x="2435" y="834"/>
                </a:lnTo>
                <a:lnTo>
                  <a:pt x="2392" y="802"/>
                </a:lnTo>
                <a:lnTo>
                  <a:pt x="2347" y="769"/>
                </a:lnTo>
                <a:lnTo>
                  <a:pt x="2303" y="737"/>
                </a:lnTo>
                <a:lnTo>
                  <a:pt x="2258" y="707"/>
                </a:lnTo>
                <a:lnTo>
                  <a:pt x="2213" y="676"/>
                </a:lnTo>
                <a:lnTo>
                  <a:pt x="2167" y="647"/>
                </a:lnTo>
                <a:lnTo>
                  <a:pt x="2121" y="619"/>
                </a:lnTo>
                <a:lnTo>
                  <a:pt x="2076" y="589"/>
                </a:lnTo>
                <a:lnTo>
                  <a:pt x="2029" y="562"/>
                </a:lnTo>
                <a:lnTo>
                  <a:pt x="1982" y="535"/>
                </a:lnTo>
                <a:lnTo>
                  <a:pt x="1935" y="508"/>
                </a:lnTo>
                <a:lnTo>
                  <a:pt x="1888" y="482"/>
                </a:lnTo>
                <a:lnTo>
                  <a:pt x="1840" y="457"/>
                </a:lnTo>
                <a:lnTo>
                  <a:pt x="1791" y="432"/>
                </a:lnTo>
                <a:lnTo>
                  <a:pt x="1743" y="407"/>
                </a:lnTo>
                <a:lnTo>
                  <a:pt x="1694" y="385"/>
                </a:lnTo>
                <a:lnTo>
                  <a:pt x="1646" y="361"/>
                </a:lnTo>
                <a:lnTo>
                  <a:pt x="1596" y="339"/>
                </a:lnTo>
                <a:lnTo>
                  <a:pt x="1547" y="318"/>
                </a:lnTo>
                <a:lnTo>
                  <a:pt x="1497" y="296"/>
                </a:lnTo>
                <a:lnTo>
                  <a:pt x="1446" y="276"/>
                </a:lnTo>
                <a:lnTo>
                  <a:pt x="1396" y="257"/>
                </a:lnTo>
                <a:lnTo>
                  <a:pt x="1345" y="237"/>
                </a:lnTo>
                <a:lnTo>
                  <a:pt x="1295" y="219"/>
                </a:lnTo>
                <a:lnTo>
                  <a:pt x="1243" y="202"/>
                </a:lnTo>
                <a:lnTo>
                  <a:pt x="1191" y="185"/>
                </a:lnTo>
                <a:lnTo>
                  <a:pt x="1140" y="170"/>
                </a:lnTo>
                <a:lnTo>
                  <a:pt x="1088" y="154"/>
                </a:lnTo>
                <a:lnTo>
                  <a:pt x="1035" y="139"/>
                </a:lnTo>
                <a:lnTo>
                  <a:pt x="983" y="126"/>
                </a:lnTo>
                <a:lnTo>
                  <a:pt x="930" y="112"/>
                </a:lnTo>
                <a:lnTo>
                  <a:pt x="877" y="100"/>
                </a:lnTo>
                <a:lnTo>
                  <a:pt x="824" y="87"/>
                </a:lnTo>
                <a:lnTo>
                  <a:pt x="770" y="77"/>
                </a:lnTo>
                <a:lnTo>
                  <a:pt x="717" y="66"/>
                </a:lnTo>
                <a:lnTo>
                  <a:pt x="663" y="57"/>
                </a:lnTo>
                <a:lnTo>
                  <a:pt x="608" y="47"/>
                </a:lnTo>
                <a:lnTo>
                  <a:pt x="555" y="40"/>
                </a:lnTo>
                <a:lnTo>
                  <a:pt x="500" y="32"/>
                </a:lnTo>
                <a:lnTo>
                  <a:pt x="444" y="25"/>
                </a:lnTo>
                <a:lnTo>
                  <a:pt x="390" y="19"/>
                </a:lnTo>
                <a:lnTo>
                  <a:pt x="335" y="15"/>
                </a:lnTo>
                <a:lnTo>
                  <a:pt x="279" y="10"/>
                </a:lnTo>
                <a:lnTo>
                  <a:pt x="224" y="7"/>
                </a:lnTo>
                <a:lnTo>
                  <a:pt x="168" y="3"/>
                </a:lnTo>
                <a:lnTo>
                  <a:pt x="112" y="2"/>
                </a:lnTo>
                <a:lnTo>
                  <a:pt x="57" y="0"/>
                </a:lnTo>
                <a:lnTo>
                  <a:pt x="0" y="0"/>
                </a:lnTo>
                <a:lnTo>
                  <a:pt x="0" y="102"/>
                </a:lnTo>
                <a:lnTo>
                  <a:pt x="56" y="103"/>
                </a:lnTo>
                <a:lnTo>
                  <a:pt x="110" y="103"/>
                </a:lnTo>
                <a:lnTo>
                  <a:pt x="165" y="105"/>
                </a:lnTo>
                <a:lnTo>
                  <a:pt x="220" y="109"/>
                </a:lnTo>
                <a:lnTo>
                  <a:pt x="274" y="112"/>
                </a:lnTo>
                <a:lnTo>
                  <a:pt x="328" y="116"/>
                </a:lnTo>
                <a:lnTo>
                  <a:pt x="382" y="121"/>
                </a:lnTo>
                <a:lnTo>
                  <a:pt x="436" y="127"/>
                </a:lnTo>
                <a:lnTo>
                  <a:pt x="489" y="133"/>
                </a:lnTo>
                <a:lnTo>
                  <a:pt x="543" y="140"/>
                </a:lnTo>
                <a:lnTo>
                  <a:pt x="596" y="148"/>
                </a:lnTo>
                <a:lnTo>
                  <a:pt x="649" y="157"/>
                </a:lnTo>
                <a:lnTo>
                  <a:pt x="701" y="166"/>
                </a:lnTo>
                <a:lnTo>
                  <a:pt x="754" y="176"/>
                </a:lnTo>
                <a:lnTo>
                  <a:pt x="807" y="188"/>
                </a:lnTo>
                <a:lnTo>
                  <a:pt x="859" y="199"/>
                </a:lnTo>
                <a:lnTo>
                  <a:pt x="911" y="211"/>
                </a:lnTo>
                <a:lnTo>
                  <a:pt x="963" y="224"/>
                </a:lnTo>
                <a:lnTo>
                  <a:pt x="1014" y="239"/>
                </a:lnTo>
                <a:lnTo>
                  <a:pt x="1065" y="252"/>
                </a:lnTo>
                <a:lnTo>
                  <a:pt x="1115" y="268"/>
                </a:lnTo>
                <a:lnTo>
                  <a:pt x="1167" y="284"/>
                </a:lnTo>
                <a:lnTo>
                  <a:pt x="1217" y="300"/>
                </a:lnTo>
                <a:lnTo>
                  <a:pt x="1267" y="317"/>
                </a:lnTo>
                <a:lnTo>
                  <a:pt x="1317" y="335"/>
                </a:lnTo>
                <a:lnTo>
                  <a:pt x="1366" y="353"/>
                </a:lnTo>
                <a:lnTo>
                  <a:pt x="1416" y="372"/>
                </a:lnTo>
                <a:lnTo>
                  <a:pt x="1466" y="392"/>
                </a:lnTo>
                <a:lnTo>
                  <a:pt x="1514" y="413"/>
                </a:lnTo>
                <a:lnTo>
                  <a:pt x="1563" y="434"/>
                </a:lnTo>
                <a:lnTo>
                  <a:pt x="1611" y="456"/>
                </a:lnTo>
                <a:lnTo>
                  <a:pt x="1659" y="477"/>
                </a:lnTo>
                <a:lnTo>
                  <a:pt x="1706" y="501"/>
                </a:lnTo>
                <a:lnTo>
                  <a:pt x="1754" y="525"/>
                </a:lnTo>
                <a:lnTo>
                  <a:pt x="1802" y="549"/>
                </a:lnTo>
                <a:lnTo>
                  <a:pt x="1848" y="573"/>
                </a:lnTo>
                <a:lnTo>
                  <a:pt x="1895" y="599"/>
                </a:lnTo>
                <a:lnTo>
                  <a:pt x="1940" y="625"/>
                </a:lnTo>
                <a:lnTo>
                  <a:pt x="1987" y="651"/>
                </a:lnTo>
                <a:lnTo>
                  <a:pt x="2032" y="679"/>
                </a:lnTo>
                <a:lnTo>
                  <a:pt x="2077" y="707"/>
                </a:lnTo>
                <a:lnTo>
                  <a:pt x="2122" y="735"/>
                </a:lnTo>
                <a:lnTo>
                  <a:pt x="2167" y="765"/>
                </a:lnTo>
                <a:lnTo>
                  <a:pt x="2211" y="794"/>
                </a:lnTo>
                <a:lnTo>
                  <a:pt x="2255" y="824"/>
                </a:lnTo>
                <a:lnTo>
                  <a:pt x="2299" y="855"/>
                </a:lnTo>
                <a:lnTo>
                  <a:pt x="2341" y="887"/>
                </a:lnTo>
                <a:lnTo>
                  <a:pt x="2384" y="918"/>
                </a:lnTo>
                <a:lnTo>
                  <a:pt x="2426" y="951"/>
                </a:lnTo>
                <a:lnTo>
                  <a:pt x="2469" y="984"/>
                </a:lnTo>
                <a:lnTo>
                  <a:pt x="2510" y="1018"/>
                </a:lnTo>
                <a:lnTo>
                  <a:pt x="2552" y="1052"/>
                </a:lnTo>
                <a:lnTo>
                  <a:pt x="2592" y="1087"/>
                </a:lnTo>
                <a:lnTo>
                  <a:pt x="2633" y="1122"/>
                </a:lnTo>
                <a:lnTo>
                  <a:pt x="2673" y="1157"/>
                </a:lnTo>
                <a:lnTo>
                  <a:pt x="2713" y="1193"/>
                </a:lnTo>
                <a:lnTo>
                  <a:pt x="2752" y="1230"/>
                </a:lnTo>
                <a:lnTo>
                  <a:pt x="2791" y="1268"/>
                </a:lnTo>
                <a:lnTo>
                  <a:pt x="2830" y="1305"/>
                </a:lnTo>
                <a:lnTo>
                  <a:pt x="2867" y="1344"/>
                </a:lnTo>
                <a:lnTo>
                  <a:pt x="2906" y="1382"/>
                </a:lnTo>
                <a:lnTo>
                  <a:pt x="2943" y="1422"/>
                </a:lnTo>
                <a:lnTo>
                  <a:pt x="2980" y="1461"/>
                </a:lnTo>
                <a:lnTo>
                  <a:pt x="3016" y="1502"/>
                </a:lnTo>
                <a:lnTo>
                  <a:pt x="3053" y="1543"/>
                </a:lnTo>
                <a:lnTo>
                  <a:pt x="3088" y="1583"/>
                </a:lnTo>
                <a:lnTo>
                  <a:pt x="3123" y="1625"/>
                </a:lnTo>
                <a:lnTo>
                  <a:pt x="3158" y="1667"/>
                </a:lnTo>
                <a:lnTo>
                  <a:pt x="3192" y="1710"/>
                </a:lnTo>
                <a:lnTo>
                  <a:pt x="3226" y="1753"/>
                </a:lnTo>
                <a:lnTo>
                  <a:pt x="3259" y="1797"/>
                </a:lnTo>
                <a:lnTo>
                  <a:pt x="3292" y="1841"/>
                </a:lnTo>
                <a:lnTo>
                  <a:pt x="3325" y="1885"/>
                </a:lnTo>
                <a:lnTo>
                  <a:pt x="3356" y="1931"/>
                </a:lnTo>
                <a:lnTo>
                  <a:pt x="3388" y="1975"/>
                </a:lnTo>
                <a:lnTo>
                  <a:pt x="3419" y="2021"/>
                </a:lnTo>
                <a:lnTo>
                  <a:pt x="3449" y="2067"/>
                </a:lnTo>
                <a:lnTo>
                  <a:pt x="3480" y="2114"/>
                </a:lnTo>
                <a:lnTo>
                  <a:pt x="3509" y="2161"/>
                </a:lnTo>
                <a:lnTo>
                  <a:pt x="3538" y="2208"/>
                </a:lnTo>
                <a:lnTo>
                  <a:pt x="3567" y="2256"/>
                </a:lnTo>
                <a:lnTo>
                  <a:pt x="3595" y="2304"/>
                </a:lnTo>
                <a:lnTo>
                  <a:pt x="3622" y="2352"/>
                </a:lnTo>
                <a:lnTo>
                  <a:pt x="3650" y="2402"/>
                </a:lnTo>
                <a:lnTo>
                  <a:pt x="3676" y="2451"/>
                </a:lnTo>
                <a:lnTo>
                  <a:pt x="3702" y="2501"/>
                </a:lnTo>
                <a:lnTo>
                  <a:pt x="3728" y="2551"/>
                </a:lnTo>
                <a:lnTo>
                  <a:pt x="3752" y="2601"/>
                </a:lnTo>
                <a:lnTo>
                  <a:pt x="3776" y="2652"/>
                </a:lnTo>
                <a:lnTo>
                  <a:pt x="3801" y="2703"/>
                </a:lnTo>
                <a:lnTo>
                  <a:pt x="3824" y="2755"/>
                </a:lnTo>
                <a:lnTo>
                  <a:pt x="3847" y="2807"/>
                </a:lnTo>
                <a:lnTo>
                  <a:pt x="3869" y="2859"/>
                </a:lnTo>
                <a:lnTo>
                  <a:pt x="3891" y="2912"/>
                </a:lnTo>
                <a:lnTo>
                  <a:pt x="3912" y="2964"/>
                </a:lnTo>
                <a:lnTo>
                  <a:pt x="3932" y="3018"/>
                </a:lnTo>
                <a:lnTo>
                  <a:pt x="3952" y="3072"/>
                </a:lnTo>
                <a:lnTo>
                  <a:pt x="3972" y="3126"/>
                </a:lnTo>
                <a:lnTo>
                  <a:pt x="3991" y="3180"/>
                </a:lnTo>
                <a:lnTo>
                  <a:pt x="4009" y="3234"/>
                </a:lnTo>
                <a:lnTo>
                  <a:pt x="4027" y="3290"/>
                </a:lnTo>
                <a:lnTo>
                  <a:pt x="4043" y="3344"/>
                </a:lnTo>
                <a:lnTo>
                  <a:pt x="4061" y="3400"/>
                </a:lnTo>
                <a:lnTo>
                  <a:pt x="4076" y="3456"/>
                </a:lnTo>
                <a:lnTo>
                  <a:pt x="4092" y="3512"/>
                </a:lnTo>
                <a:lnTo>
                  <a:pt x="4106" y="3568"/>
                </a:lnTo>
                <a:lnTo>
                  <a:pt x="4120" y="3625"/>
                </a:lnTo>
                <a:lnTo>
                  <a:pt x="4135" y="3682"/>
                </a:lnTo>
                <a:lnTo>
                  <a:pt x="4147" y="3739"/>
                </a:lnTo>
                <a:lnTo>
                  <a:pt x="4159" y="3797"/>
                </a:lnTo>
                <a:lnTo>
                  <a:pt x="4171" y="3854"/>
                </a:lnTo>
                <a:lnTo>
                  <a:pt x="4182" y="3912"/>
                </a:lnTo>
                <a:lnTo>
                  <a:pt x="4192" y="3971"/>
                </a:lnTo>
                <a:lnTo>
                  <a:pt x="4201" y="4030"/>
                </a:lnTo>
                <a:lnTo>
                  <a:pt x="4212" y="4088"/>
                </a:lnTo>
                <a:lnTo>
                  <a:pt x="4220" y="4147"/>
                </a:lnTo>
                <a:lnTo>
                  <a:pt x="4228" y="4206"/>
                </a:lnTo>
                <a:lnTo>
                  <a:pt x="4235" y="4266"/>
                </a:lnTo>
                <a:lnTo>
                  <a:pt x="4241" y="4325"/>
                </a:lnTo>
                <a:lnTo>
                  <a:pt x="4247" y="4385"/>
                </a:lnTo>
                <a:lnTo>
                  <a:pt x="4252" y="4445"/>
                </a:lnTo>
                <a:lnTo>
                  <a:pt x="4256" y="4506"/>
                </a:lnTo>
                <a:lnTo>
                  <a:pt x="4260" y="4566"/>
                </a:lnTo>
                <a:lnTo>
                  <a:pt x="4263" y="4627"/>
                </a:lnTo>
                <a:lnTo>
                  <a:pt x="4266" y="4688"/>
                </a:lnTo>
                <a:lnTo>
                  <a:pt x="4267" y="4749"/>
                </a:lnTo>
                <a:lnTo>
                  <a:pt x="4268" y="4810"/>
                </a:lnTo>
                <a:lnTo>
                  <a:pt x="4269" y="4871"/>
                </a:lnTo>
                <a:lnTo>
                  <a:pt x="4360" y="4871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3" name="CustomShape 65"/>
          <p:cNvSpPr/>
          <p:nvPr/>
        </p:nvSpPr>
        <p:spPr>
          <a:xfrm rot="18210600">
            <a:off x="4132800" y="4499640"/>
            <a:ext cx="1153800" cy="1143000"/>
          </a:xfrm>
          <a:custGeom>
            <a:avLst/>
            <a:gdLst/>
            <a:ahLst/>
            <a:cxnLst/>
            <a:rect l="0" t="0" r="r" b="b"/>
            <a:pathLst>
              <a:path w="4361" h="4873">
                <a:moveTo>
                  <a:pt x="0" y="4872"/>
                </a:moveTo>
                <a:lnTo>
                  <a:pt x="0" y="4872"/>
                </a:lnTo>
                <a:lnTo>
                  <a:pt x="57" y="4872"/>
                </a:lnTo>
                <a:lnTo>
                  <a:pt x="112" y="4870"/>
                </a:lnTo>
                <a:lnTo>
                  <a:pt x="168" y="4869"/>
                </a:lnTo>
                <a:lnTo>
                  <a:pt x="224" y="4865"/>
                </a:lnTo>
                <a:lnTo>
                  <a:pt x="279" y="4862"/>
                </a:lnTo>
                <a:lnTo>
                  <a:pt x="335" y="4857"/>
                </a:lnTo>
                <a:lnTo>
                  <a:pt x="390" y="4853"/>
                </a:lnTo>
                <a:lnTo>
                  <a:pt x="445" y="4847"/>
                </a:lnTo>
                <a:lnTo>
                  <a:pt x="500" y="4840"/>
                </a:lnTo>
                <a:lnTo>
                  <a:pt x="555" y="4832"/>
                </a:lnTo>
                <a:lnTo>
                  <a:pt x="608" y="4825"/>
                </a:lnTo>
                <a:lnTo>
                  <a:pt x="663" y="4815"/>
                </a:lnTo>
                <a:lnTo>
                  <a:pt x="717" y="4806"/>
                </a:lnTo>
                <a:lnTo>
                  <a:pt x="770" y="4796"/>
                </a:lnTo>
                <a:lnTo>
                  <a:pt x="824" y="4785"/>
                </a:lnTo>
                <a:lnTo>
                  <a:pt x="877" y="4773"/>
                </a:lnTo>
                <a:lnTo>
                  <a:pt x="930" y="4760"/>
                </a:lnTo>
                <a:lnTo>
                  <a:pt x="983" y="4746"/>
                </a:lnTo>
                <a:lnTo>
                  <a:pt x="1035" y="4733"/>
                </a:lnTo>
                <a:lnTo>
                  <a:pt x="1088" y="4718"/>
                </a:lnTo>
                <a:lnTo>
                  <a:pt x="1140" y="4702"/>
                </a:lnTo>
                <a:lnTo>
                  <a:pt x="1191" y="4687"/>
                </a:lnTo>
                <a:lnTo>
                  <a:pt x="1243" y="4670"/>
                </a:lnTo>
                <a:lnTo>
                  <a:pt x="1295" y="4653"/>
                </a:lnTo>
                <a:lnTo>
                  <a:pt x="1345" y="4635"/>
                </a:lnTo>
                <a:lnTo>
                  <a:pt x="1396" y="4615"/>
                </a:lnTo>
                <a:lnTo>
                  <a:pt x="1446" y="4596"/>
                </a:lnTo>
                <a:lnTo>
                  <a:pt x="1497" y="4576"/>
                </a:lnTo>
                <a:lnTo>
                  <a:pt x="1547" y="4554"/>
                </a:lnTo>
                <a:lnTo>
                  <a:pt x="1596" y="4533"/>
                </a:lnTo>
                <a:lnTo>
                  <a:pt x="1646" y="4511"/>
                </a:lnTo>
                <a:lnTo>
                  <a:pt x="1694" y="4488"/>
                </a:lnTo>
                <a:lnTo>
                  <a:pt x="1743" y="4465"/>
                </a:lnTo>
                <a:lnTo>
                  <a:pt x="1791" y="4440"/>
                </a:lnTo>
                <a:lnTo>
                  <a:pt x="1840" y="4415"/>
                </a:lnTo>
                <a:lnTo>
                  <a:pt x="1888" y="4390"/>
                </a:lnTo>
                <a:lnTo>
                  <a:pt x="1935" y="4364"/>
                </a:lnTo>
                <a:lnTo>
                  <a:pt x="1982" y="4337"/>
                </a:lnTo>
                <a:lnTo>
                  <a:pt x="2029" y="4310"/>
                </a:lnTo>
                <a:lnTo>
                  <a:pt x="2076" y="4283"/>
                </a:lnTo>
                <a:lnTo>
                  <a:pt x="2121" y="4255"/>
                </a:lnTo>
                <a:lnTo>
                  <a:pt x="2167" y="4225"/>
                </a:lnTo>
                <a:lnTo>
                  <a:pt x="2213" y="4196"/>
                </a:lnTo>
                <a:lnTo>
                  <a:pt x="2258" y="4165"/>
                </a:lnTo>
                <a:lnTo>
                  <a:pt x="2303" y="4135"/>
                </a:lnTo>
                <a:lnTo>
                  <a:pt x="2347" y="4103"/>
                </a:lnTo>
                <a:lnTo>
                  <a:pt x="2392" y="4070"/>
                </a:lnTo>
                <a:lnTo>
                  <a:pt x="2435" y="4039"/>
                </a:lnTo>
                <a:lnTo>
                  <a:pt x="2478" y="4005"/>
                </a:lnTo>
                <a:lnTo>
                  <a:pt x="2521" y="3971"/>
                </a:lnTo>
                <a:lnTo>
                  <a:pt x="2564" y="3937"/>
                </a:lnTo>
                <a:lnTo>
                  <a:pt x="2606" y="3902"/>
                </a:lnTo>
                <a:lnTo>
                  <a:pt x="2648" y="3867"/>
                </a:lnTo>
                <a:lnTo>
                  <a:pt x="2689" y="3830"/>
                </a:lnTo>
                <a:lnTo>
                  <a:pt x="2730" y="3794"/>
                </a:lnTo>
                <a:lnTo>
                  <a:pt x="2771" y="3757"/>
                </a:lnTo>
                <a:lnTo>
                  <a:pt x="2811" y="3720"/>
                </a:lnTo>
                <a:lnTo>
                  <a:pt x="2851" y="3681"/>
                </a:lnTo>
                <a:lnTo>
                  <a:pt x="2890" y="3643"/>
                </a:lnTo>
                <a:lnTo>
                  <a:pt x="2929" y="3604"/>
                </a:lnTo>
                <a:lnTo>
                  <a:pt x="2968" y="3565"/>
                </a:lnTo>
                <a:lnTo>
                  <a:pt x="3006" y="3524"/>
                </a:lnTo>
                <a:lnTo>
                  <a:pt x="3044" y="3483"/>
                </a:lnTo>
                <a:lnTo>
                  <a:pt x="3081" y="3443"/>
                </a:lnTo>
                <a:lnTo>
                  <a:pt x="3117" y="3401"/>
                </a:lnTo>
                <a:lnTo>
                  <a:pt x="3154" y="3359"/>
                </a:lnTo>
                <a:lnTo>
                  <a:pt x="3189" y="3316"/>
                </a:lnTo>
                <a:lnTo>
                  <a:pt x="3225" y="3273"/>
                </a:lnTo>
                <a:lnTo>
                  <a:pt x="3260" y="3230"/>
                </a:lnTo>
                <a:lnTo>
                  <a:pt x="3295" y="3186"/>
                </a:lnTo>
                <a:lnTo>
                  <a:pt x="3329" y="3141"/>
                </a:lnTo>
                <a:lnTo>
                  <a:pt x="3362" y="3096"/>
                </a:lnTo>
                <a:lnTo>
                  <a:pt x="3396" y="3051"/>
                </a:lnTo>
                <a:lnTo>
                  <a:pt x="3428" y="3005"/>
                </a:lnTo>
                <a:lnTo>
                  <a:pt x="3461" y="2958"/>
                </a:lnTo>
                <a:lnTo>
                  <a:pt x="3492" y="2912"/>
                </a:lnTo>
                <a:lnTo>
                  <a:pt x="3523" y="2865"/>
                </a:lnTo>
                <a:lnTo>
                  <a:pt x="3554" y="2817"/>
                </a:lnTo>
                <a:lnTo>
                  <a:pt x="3584" y="2770"/>
                </a:lnTo>
                <a:lnTo>
                  <a:pt x="3613" y="2721"/>
                </a:lnTo>
                <a:lnTo>
                  <a:pt x="3643" y="2672"/>
                </a:lnTo>
                <a:lnTo>
                  <a:pt x="3671" y="2623"/>
                </a:lnTo>
                <a:lnTo>
                  <a:pt x="3699" y="2573"/>
                </a:lnTo>
                <a:lnTo>
                  <a:pt x="3727" y="2523"/>
                </a:lnTo>
                <a:lnTo>
                  <a:pt x="3754" y="2473"/>
                </a:lnTo>
                <a:lnTo>
                  <a:pt x="3780" y="2422"/>
                </a:lnTo>
                <a:lnTo>
                  <a:pt x="3807" y="2372"/>
                </a:lnTo>
                <a:lnTo>
                  <a:pt x="3832" y="2320"/>
                </a:lnTo>
                <a:lnTo>
                  <a:pt x="3857" y="2267"/>
                </a:lnTo>
                <a:lnTo>
                  <a:pt x="3882" y="2215"/>
                </a:lnTo>
                <a:lnTo>
                  <a:pt x="3906" y="2162"/>
                </a:lnTo>
                <a:lnTo>
                  <a:pt x="3929" y="2109"/>
                </a:lnTo>
                <a:lnTo>
                  <a:pt x="3951" y="2056"/>
                </a:lnTo>
                <a:lnTo>
                  <a:pt x="3974" y="2002"/>
                </a:lnTo>
                <a:lnTo>
                  <a:pt x="3995" y="1949"/>
                </a:lnTo>
                <a:lnTo>
                  <a:pt x="4016" y="1893"/>
                </a:lnTo>
                <a:lnTo>
                  <a:pt x="4036" y="1839"/>
                </a:lnTo>
                <a:lnTo>
                  <a:pt x="4057" y="1783"/>
                </a:lnTo>
                <a:lnTo>
                  <a:pt x="4076" y="1728"/>
                </a:lnTo>
                <a:lnTo>
                  <a:pt x="4095" y="1673"/>
                </a:lnTo>
                <a:lnTo>
                  <a:pt x="4112" y="1616"/>
                </a:lnTo>
                <a:lnTo>
                  <a:pt x="4131" y="1561"/>
                </a:lnTo>
                <a:lnTo>
                  <a:pt x="4147" y="1503"/>
                </a:lnTo>
                <a:lnTo>
                  <a:pt x="4163" y="1446"/>
                </a:lnTo>
                <a:lnTo>
                  <a:pt x="4179" y="1389"/>
                </a:lnTo>
                <a:lnTo>
                  <a:pt x="4194" y="1331"/>
                </a:lnTo>
                <a:lnTo>
                  <a:pt x="4208" y="1273"/>
                </a:lnTo>
                <a:lnTo>
                  <a:pt x="4223" y="1216"/>
                </a:lnTo>
                <a:lnTo>
                  <a:pt x="4236" y="1157"/>
                </a:lnTo>
                <a:lnTo>
                  <a:pt x="4248" y="1098"/>
                </a:lnTo>
                <a:lnTo>
                  <a:pt x="4260" y="1039"/>
                </a:lnTo>
                <a:lnTo>
                  <a:pt x="4271" y="980"/>
                </a:lnTo>
                <a:lnTo>
                  <a:pt x="4281" y="921"/>
                </a:lnTo>
                <a:lnTo>
                  <a:pt x="4291" y="861"/>
                </a:lnTo>
                <a:lnTo>
                  <a:pt x="4301" y="801"/>
                </a:lnTo>
                <a:lnTo>
                  <a:pt x="4310" y="741"/>
                </a:lnTo>
                <a:lnTo>
                  <a:pt x="4318" y="680"/>
                </a:lnTo>
                <a:lnTo>
                  <a:pt x="4325" y="620"/>
                </a:lnTo>
                <a:lnTo>
                  <a:pt x="4332" y="559"/>
                </a:lnTo>
                <a:lnTo>
                  <a:pt x="4337" y="498"/>
                </a:lnTo>
                <a:lnTo>
                  <a:pt x="4343" y="435"/>
                </a:lnTo>
                <a:lnTo>
                  <a:pt x="4347" y="374"/>
                </a:lnTo>
                <a:lnTo>
                  <a:pt x="4351" y="312"/>
                </a:lnTo>
                <a:lnTo>
                  <a:pt x="4354" y="251"/>
                </a:lnTo>
                <a:lnTo>
                  <a:pt x="4356" y="188"/>
                </a:lnTo>
                <a:lnTo>
                  <a:pt x="4358" y="125"/>
                </a:lnTo>
                <a:lnTo>
                  <a:pt x="4359" y="63"/>
                </a:lnTo>
                <a:lnTo>
                  <a:pt x="4360" y="0"/>
                </a:lnTo>
                <a:lnTo>
                  <a:pt x="4269" y="0"/>
                </a:lnTo>
                <a:lnTo>
                  <a:pt x="4268" y="62"/>
                </a:lnTo>
                <a:lnTo>
                  <a:pt x="4267" y="123"/>
                </a:lnTo>
                <a:lnTo>
                  <a:pt x="4266" y="184"/>
                </a:lnTo>
                <a:lnTo>
                  <a:pt x="4263" y="245"/>
                </a:lnTo>
                <a:lnTo>
                  <a:pt x="4260" y="306"/>
                </a:lnTo>
                <a:lnTo>
                  <a:pt x="4256" y="366"/>
                </a:lnTo>
                <a:lnTo>
                  <a:pt x="4252" y="427"/>
                </a:lnTo>
                <a:lnTo>
                  <a:pt x="4247" y="487"/>
                </a:lnTo>
                <a:lnTo>
                  <a:pt x="4241" y="547"/>
                </a:lnTo>
                <a:lnTo>
                  <a:pt x="4235" y="606"/>
                </a:lnTo>
                <a:lnTo>
                  <a:pt x="4228" y="666"/>
                </a:lnTo>
                <a:lnTo>
                  <a:pt x="4220" y="725"/>
                </a:lnTo>
                <a:lnTo>
                  <a:pt x="4212" y="784"/>
                </a:lnTo>
                <a:lnTo>
                  <a:pt x="4201" y="842"/>
                </a:lnTo>
                <a:lnTo>
                  <a:pt x="4192" y="901"/>
                </a:lnTo>
                <a:lnTo>
                  <a:pt x="4182" y="960"/>
                </a:lnTo>
                <a:lnTo>
                  <a:pt x="4171" y="1018"/>
                </a:lnTo>
                <a:lnTo>
                  <a:pt x="4159" y="1075"/>
                </a:lnTo>
                <a:lnTo>
                  <a:pt x="4147" y="1133"/>
                </a:lnTo>
                <a:lnTo>
                  <a:pt x="4135" y="1190"/>
                </a:lnTo>
                <a:lnTo>
                  <a:pt x="4120" y="1247"/>
                </a:lnTo>
                <a:lnTo>
                  <a:pt x="4106" y="1304"/>
                </a:lnTo>
                <a:lnTo>
                  <a:pt x="4092" y="1360"/>
                </a:lnTo>
                <a:lnTo>
                  <a:pt x="4076" y="1416"/>
                </a:lnTo>
                <a:lnTo>
                  <a:pt x="4061" y="1472"/>
                </a:lnTo>
                <a:lnTo>
                  <a:pt x="4043" y="1528"/>
                </a:lnTo>
                <a:lnTo>
                  <a:pt x="4027" y="1582"/>
                </a:lnTo>
                <a:lnTo>
                  <a:pt x="4009" y="1638"/>
                </a:lnTo>
                <a:lnTo>
                  <a:pt x="3991" y="1692"/>
                </a:lnTo>
                <a:lnTo>
                  <a:pt x="3972" y="1746"/>
                </a:lnTo>
                <a:lnTo>
                  <a:pt x="3952" y="1800"/>
                </a:lnTo>
                <a:lnTo>
                  <a:pt x="3932" y="1854"/>
                </a:lnTo>
                <a:lnTo>
                  <a:pt x="3912" y="1908"/>
                </a:lnTo>
                <a:lnTo>
                  <a:pt x="3891" y="1960"/>
                </a:lnTo>
                <a:lnTo>
                  <a:pt x="3869" y="2013"/>
                </a:lnTo>
                <a:lnTo>
                  <a:pt x="3847" y="2065"/>
                </a:lnTo>
                <a:lnTo>
                  <a:pt x="3824" y="2117"/>
                </a:lnTo>
                <a:lnTo>
                  <a:pt x="3801" y="2169"/>
                </a:lnTo>
                <a:lnTo>
                  <a:pt x="3776" y="2220"/>
                </a:lnTo>
                <a:lnTo>
                  <a:pt x="3752" y="2271"/>
                </a:lnTo>
                <a:lnTo>
                  <a:pt x="3728" y="2321"/>
                </a:lnTo>
                <a:lnTo>
                  <a:pt x="3702" y="2372"/>
                </a:lnTo>
                <a:lnTo>
                  <a:pt x="3676" y="2421"/>
                </a:lnTo>
                <a:lnTo>
                  <a:pt x="3650" y="2470"/>
                </a:lnTo>
                <a:lnTo>
                  <a:pt x="3622" y="2520"/>
                </a:lnTo>
                <a:lnTo>
                  <a:pt x="3595" y="2568"/>
                </a:lnTo>
                <a:lnTo>
                  <a:pt x="3567" y="2616"/>
                </a:lnTo>
                <a:lnTo>
                  <a:pt x="3538" y="2664"/>
                </a:lnTo>
                <a:lnTo>
                  <a:pt x="3509" y="2711"/>
                </a:lnTo>
                <a:lnTo>
                  <a:pt x="3480" y="2758"/>
                </a:lnTo>
                <a:lnTo>
                  <a:pt x="3449" y="2805"/>
                </a:lnTo>
                <a:lnTo>
                  <a:pt x="3419" y="2851"/>
                </a:lnTo>
                <a:lnTo>
                  <a:pt x="3388" y="2897"/>
                </a:lnTo>
                <a:lnTo>
                  <a:pt x="3356" y="2942"/>
                </a:lnTo>
                <a:lnTo>
                  <a:pt x="3325" y="2987"/>
                </a:lnTo>
                <a:lnTo>
                  <a:pt x="3292" y="3031"/>
                </a:lnTo>
                <a:lnTo>
                  <a:pt x="3259" y="3075"/>
                </a:lnTo>
                <a:lnTo>
                  <a:pt x="3226" y="3119"/>
                </a:lnTo>
                <a:lnTo>
                  <a:pt x="3192" y="3162"/>
                </a:lnTo>
                <a:lnTo>
                  <a:pt x="3158" y="3205"/>
                </a:lnTo>
                <a:lnTo>
                  <a:pt x="3123" y="3247"/>
                </a:lnTo>
                <a:lnTo>
                  <a:pt x="3088" y="3289"/>
                </a:lnTo>
                <a:lnTo>
                  <a:pt x="3053" y="3329"/>
                </a:lnTo>
                <a:lnTo>
                  <a:pt x="3016" y="3370"/>
                </a:lnTo>
                <a:lnTo>
                  <a:pt x="2980" y="3411"/>
                </a:lnTo>
                <a:lnTo>
                  <a:pt x="2943" y="3450"/>
                </a:lnTo>
                <a:lnTo>
                  <a:pt x="2906" y="3490"/>
                </a:lnTo>
                <a:lnTo>
                  <a:pt x="2867" y="3528"/>
                </a:lnTo>
                <a:lnTo>
                  <a:pt x="2830" y="3567"/>
                </a:lnTo>
                <a:lnTo>
                  <a:pt x="2791" y="3604"/>
                </a:lnTo>
                <a:lnTo>
                  <a:pt x="2752" y="3642"/>
                </a:lnTo>
                <a:lnTo>
                  <a:pt x="2713" y="3679"/>
                </a:lnTo>
                <a:lnTo>
                  <a:pt x="2673" y="3715"/>
                </a:lnTo>
                <a:lnTo>
                  <a:pt x="2633" y="3750"/>
                </a:lnTo>
                <a:lnTo>
                  <a:pt x="2592" y="3785"/>
                </a:lnTo>
                <a:lnTo>
                  <a:pt x="2552" y="3820"/>
                </a:lnTo>
                <a:lnTo>
                  <a:pt x="2510" y="3854"/>
                </a:lnTo>
                <a:lnTo>
                  <a:pt x="2469" y="3888"/>
                </a:lnTo>
                <a:lnTo>
                  <a:pt x="2426" y="3921"/>
                </a:lnTo>
                <a:lnTo>
                  <a:pt x="2384" y="3954"/>
                </a:lnTo>
                <a:lnTo>
                  <a:pt x="2341" y="3985"/>
                </a:lnTo>
                <a:lnTo>
                  <a:pt x="2299" y="4017"/>
                </a:lnTo>
                <a:lnTo>
                  <a:pt x="2255" y="4048"/>
                </a:lnTo>
                <a:lnTo>
                  <a:pt x="2211" y="4078"/>
                </a:lnTo>
                <a:lnTo>
                  <a:pt x="2167" y="4108"/>
                </a:lnTo>
                <a:lnTo>
                  <a:pt x="2122" y="4137"/>
                </a:lnTo>
                <a:lnTo>
                  <a:pt x="2077" y="4165"/>
                </a:lnTo>
                <a:lnTo>
                  <a:pt x="2032" y="4193"/>
                </a:lnTo>
                <a:lnTo>
                  <a:pt x="1987" y="4221"/>
                </a:lnTo>
                <a:lnTo>
                  <a:pt x="1940" y="4247"/>
                </a:lnTo>
                <a:lnTo>
                  <a:pt x="1895" y="4273"/>
                </a:lnTo>
                <a:lnTo>
                  <a:pt x="1848" y="4299"/>
                </a:lnTo>
                <a:lnTo>
                  <a:pt x="1802" y="4324"/>
                </a:lnTo>
                <a:lnTo>
                  <a:pt x="1754" y="4347"/>
                </a:lnTo>
                <a:lnTo>
                  <a:pt x="1706" y="4371"/>
                </a:lnTo>
                <a:lnTo>
                  <a:pt x="1659" y="4395"/>
                </a:lnTo>
                <a:lnTo>
                  <a:pt x="1611" y="4416"/>
                </a:lnTo>
                <a:lnTo>
                  <a:pt x="1563" y="4438"/>
                </a:lnTo>
                <a:lnTo>
                  <a:pt x="1514" y="4459"/>
                </a:lnTo>
                <a:lnTo>
                  <a:pt x="1466" y="4480"/>
                </a:lnTo>
                <a:lnTo>
                  <a:pt x="1416" y="4500"/>
                </a:lnTo>
                <a:lnTo>
                  <a:pt x="1366" y="4519"/>
                </a:lnTo>
                <a:lnTo>
                  <a:pt x="1317" y="4537"/>
                </a:lnTo>
                <a:lnTo>
                  <a:pt x="1267" y="4555"/>
                </a:lnTo>
                <a:lnTo>
                  <a:pt x="1217" y="4572"/>
                </a:lnTo>
                <a:lnTo>
                  <a:pt x="1167" y="4588"/>
                </a:lnTo>
                <a:lnTo>
                  <a:pt x="1115" y="4604"/>
                </a:lnTo>
                <a:lnTo>
                  <a:pt x="1065" y="4620"/>
                </a:lnTo>
                <a:lnTo>
                  <a:pt x="1014" y="4633"/>
                </a:lnTo>
                <a:lnTo>
                  <a:pt x="963" y="4648"/>
                </a:lnTo>
                <a:lnTo>
                  <a:pt x="911" y="4661"/>
                </a:lnTo>
                <a:lnTo>
                  <a:pt x="859" y="4673"/>
                </a:lnTo>
                <a:lnTo>
                  <a:pt x="807" y="4684"/>
                </a:lnTo>
                <a:lnTo>
                  <a:pt x="754" y="4696"/>
                </a:lnTo>
                <a:lnTo>
                  <a:pt x="701" y="4706"/>
                </a:lnTo>
                <a:lnTo>
                  <a:pt x="649" y="4715"/>
                </a:lnTo>
                <a:lnTo>
                  <a:pt x="596" y="4724"/>
                </a:lnTo>
                <a:lnTo>
                  <a:pt x="543" y="4732"/>
                </a:lnTo>
                <a:lnTo>
                  <a:pt x="489" y="4739"/>
                </a:lnTo>
                <a:lnTo>
                  <a:pt x="435" y="4745"/>
                </a:lnTo>
                <a:lnTo>
                  <a:pt x="382" y="4751"/>
                </a:lnTo>
                <a:lnTo>
                  <a:pt x="328" y="4756"/>
                </a:lnTo>
                <a:lnTo>
                  <a:pt x="274" y="4760"/>
                </a:lnTo>
                <a:lnTo>
                  <a:pt x="220" y="4763"/>
                </a:lnTo>
                <a:lnTo>
                  <a:pt x="165" y="4767"/>
                </a:lnTo>
                <a:lnTo>
                  <a:pt x="110" y="4769"/>
                </a:lnTo>
                <a:lnTo>
                  <a:pt x="56" y="4769"/>
                </a:lnTo>
                <a:lnTo>
                  <a:pt x="0" y="4770"/>
                </a:lnTo>
                <a:lnTo>
                  <a:pt x="0" y="4872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4" name="CustomShape 66"/>
          <p:cNvSpPr/>
          <p:nvPr/>
        </p:nvSpPr>
        <p:spPr>
          <a:xfrm rot="18210600">
            <a:off x="3497040" y="5461200"/>
            <a:ext cx="1152000" cy="1143000"/>
          </a:xfrm>
          <a:custGeom>
            <a:avLst/>
            <a:gdLst/>
            <a:ahLst/>
            <a:cxnLst/>
            <a:rect l="0" t="0" r="r" b="b"/>
            <a:pathLst>
              <a:path w="4360" h="4873">
                <a:moveTo>
                  <a:pt x="0" y="0"/>
                </a:moveTo>
                <a:lnTo>
                  <a:pt x="0" y="0"/>
                </a:lnTo>
                <a:lnTo>
                  <a:pt x="0" y="63"/>
                </a:lnTo>
                <a:lnTo>
                  <a:pt x="1" y="125"/>
                </a:lnTo>
                <a:lnTo>
                  <a:pt x="3" y="188"/>
                </a:lnTo>
                <a:lnTo>
                  <a:pt x="6" y="251"/>
                </a:lnTo>
                <a:lnTo>
                  <a:pt x="9" y="312"/>
                </a:lnTo>
                <a:lnTo>
                  <a:pt x="13" y="374"/>
                </a:lnTo>
                <a:lnTo>
                  <a:pt x="17" y="435"/>
                </a:lnTo>
                <a:lnTo>
                  <a:pt x="22" y="498"/>
                </a:lnTo>
                <a:lnTo>
                  <a:pt x="28" y="559"/>
                </a:lnTo>
                <a:lnTo>
                  <a:pt x="35" y="620"/>
                </a:lnTo>
                <a:lnTo>
                  <a:pt x="42" y="680"/>
                </a:lnTo>
                <a:lnTo>
                  <a:pt x="50" y="741"/>
                </a:lnTo>
                <a:lnTo>
                  <a:pt x="58" y="801"/>
                </a:lnTo>
                <a:lnTo>
                  <a:pt x="68" y="861"/>
                </a:lnTo>
                <a:lnTo>
                  <a:pt x="78" y="921"/>
                </a:lnTo>
                <a:lnTo>
                  <a:pt x="89" y="980"/>
                </a:lnTo>
                <a:lnTo>
                  <a:pt x="100" y="1039"/>
                </a:lnTo>
                <a:lnTo>
                  <a:pt x="112" y="1098"/>
                </a:lnTo>
                <a:lnTo>
                  <a:pt x="124" y="1157"/>
                </a:lnTo>
                <a:lnTo>
                  <a:pt x="137" y="1216"/>
                </a:lnTo>
                <a:lnTo>
                  <a:pt x="152" y="1273"/>
                </a:lnTo>
                <a:lnTo>
                  <a:pt x="166" y="1331"/>
                </a:lnTo>
                <a:lnTo>
                  <a:pt x="181" y="1389"/>
                </a:lnTo>
                <a:lnTo>
                  <a:pt x="196" y="1446"/>
                </a:lnTo>
                <a:lnTo>
                  <a:pt x="212" y="1503"/>
                </a:lnTo>
                <a:lnTo>
                  <a:pt x="229" y="1561"/>
                </a:lnTo>
                <a:lnTo>
                  <a:pt x="247" y="1616"/>
                </a:lnTo>
                <a:lnTo>
                  <a:pt x="265" y="1673"/>
                </a:lnTo>
                <a:lnTo>
                  <a:pt x="283" y="1728"/>
                </a:lnTo>
                <a:lnTo>
                  <a:pt x="302" y="1783"/>
                </a:lnTo>
                <a:lnTo>
                  <a:pt x="323" y="1839"/>
                </a:lnTo>
                <a:lnTo>
                  <a:pt x="343" y="1893"/>
                </a:lnTo>
                <a:lnTo>
                  <a:pt x="364" y="1949"/>
                </a:lnTo>
                <a:lnTo>
                  <a:pt x="385" y="2002"/>
                </a:lnTo>
                <a:lnTo>
                  <a:pt x="408" y="2056"/>
                </a:lnTo>
                <a:lnTo>
                  <a:pt x="431" y="2109"/>
                </a:lnTo>
                <a:lnTo>
                  <a:pt x="454" y="2162"/>
                </a:lnTo>
                <a:lnTo>
                  <a:pt x="477" y="2215"/>
                </a:lnTo>
                <a:lnTo>
                  <a:pt x="502" y="2267"/>
                </a:lnTo>
                <a:lnTo>
                  <a:pt x="527" y="2320"/>
                </a:lnTo>
                <a:lnTo>
                  <a:pt x="552" y="2372"/>
                </a:lnTo>
                <a:lnTo>
                  <a:pt x="579" y="2422"/>
                </a:lnTo>
                <a:lnTo>
                  <a:pt x="605" y="2473"/>
                </a:lnTo>
                <a:lnTo>
                  <a:pt x="632" y="2523"/>
                </a:lnTo>
                <a:lnTo>
                  <a:pt x="660" y="2573"/>
                </a:lnTo>
                <a:lnTo>
                  <a:pt x="688" y="2623"/>
                </a:lnTo>
                <a:lnTo>
                  <a:pt x="717" y="2672"/>
                </a:lnTo>
                <a:lnTo>
                  <a:pt x="746" y="2721"/>
                </a:lnTo>
                <a:lnTo>
                  <a:pt x="776" y="2770"/>
                </a:lnTo>
                <a:lnTo>
                  <a:pt x="805" y="2817"/>
                </a:lnTo>
                <a:lnTo>
                  <a:pt x="837" y="2865"/>
                </a:lnTo>
                <a:lnTo>
                  <a:pt x="868" y="2912"/>
                </a:lnTo>
                <a:lnTo>
                  <a:pt x="900" y="2958"/>
                </a:lnTo>
                <a:lnTo>
                  <a:pt x="932" y="3005"/>
                </a:lnTo>
                <a:lnTo>
                  <a:pt x="964" y="3051"/>
                </a:lnTo>
                <a:lnTo>
                  <a:pt x="998" y="3096"/>
                </a:lnTo>
                <a:lnTo>
                  <a:pt x="1031" y="3141"/>
                </a:lnTo>
                <a:lnTo>
                  <a:pt x="1066" y="3186"/>
                </a:lnTo>
                <a:lnTo>
                  <a:pt x="1100" y="3230"/>
                </a:lnTo>
                <a:lnTo>
                  <a:pt x="1134" y="3273"/>
                </a:lnTo>
                <a:lnTo>
                  <a:pt x="1170" y="3316"/>
                </a:lnTo>
                <a:lnTo>
                  <a:pt x="1206" y="3359"/>
                </a:lnTo>
                <a:lnTo>
                  <a:pt x="1243" y="3401"/>
                </a:lnTo>
                <a:lnTo>
                  <a:pt x="1279" y="3443"/>
                </a:lnTo>
                <a:lnTo>
                  <a:pt x="1317" y="3483"/>
                </a:lnTo>
                <a:lnTo>
                  <a:pt x="1354" y="3524"/>
                </a:lnTo>
                <a:lnTo>
                  <a:pt x="1392" y="3565"/>
                </a:lnTo>
                <a:lnTo>
                  <a:pt x="1431" y="3604"/>
                </a:lnTo>
                <a:lnTo>
                  <a:pt x="1469" y="3643"/>
                </a:lnTo>
                <a:lnTo>
                  <a:pt x="1509" y="3681"/>
                </a:lnTo>
                <a:lnTo>
                  <a:pt x="1548" y="3720"/>
                </a:lnTo>
                <a:lnTo>
                  <a:pt x="1589" y="3757"/>
                </a:lnTo>
                <a:lnTo>
                  <a:pt x="1629" y="3794"/>
                </a:lnTo>
                <a:lnTo>
                  <a:pt x="1671" y="3830"/>
                </a:lnTo>
                <a:lnTo>
                  <a:pt x="1712" y="3867"/>
                </a:lnTo>
                <a:lnTo>
                  <a:pt x="1754" y="3902"/>
                </a:lnTo>
                <a:lnTo>
                  <a:pt x="1796" y="3937"/>
                </a:lnTo>
                <a:lnTo>
                  <a:pt x="1839" y="3971"/>
                </a:lnTo>
                <a:lnTo>
                  <a:pt x="1881" y="4005"/>
                </a:lnTo>
                <a:lnTo>
                  <a:pt x="1925" y="4039"/>
                </a:lnTo>
                <a:lnTo>
                  <a:pt x="1968" y="4070"/>
                </a:lnTo>
                <a:lnTo>
                  <a:pt x="2012" y="4103"/>
                </a:lnTo>
                <a:lnTo>
                  <a:pt x="2056" y="4135"/>
                </a:lnTo>
                <a:lnTo>
                  <a:pt x="2102" y="4165"/>
                </a:lnTo>
                <a:lnTo>
                  <a:pt x="2146" y="4196"/>
                </a:lnTo>
                <a:lnTo>
                  <a:pt x="2192" y="4225"/>
                </a:lnTo>
                <a:lnTo>
                  <a:pt x="2238" y="4255"/>
                </a:lnTo>
                <a:lnTo>
                  <a:pt x="2284" y="4283"/>
                </a:lnTo>
                <a:lnTo>
                  <a:pt x="2331" y="4310"/>
                </a:lnTo>
                <a:lnTo>
                  <a:pt x="2377" y="4337"/>
                </a:lnTo>
                <a:lnTo>
                  <a:pt x="2425" y="4364"/>
                </a:lnTo>
                <a:lnTo>
                  <a:pt x="2472" y="4390"/>
                </a:lnTo>
                <a:lnTo>
                  <a:pt x="2520" y="4415"/>
                </a:lnTo>
                <a:lnTo>
                  <a:pt x="2568" y="4440"/>
                </a:lnTo>
                <a:lnTo>
                  <a:pt x="2616" y="4465"/>
                </a:lnTo>
                <a:lnTo>
                  <a:pt x="2666" y="4488"/>
                </a:lnTo>
                <a:lnTo>
                  <a:pt x="2714" y="4511"/>
                </a:lnTo>
                <a:lnTo>
                  <a:pt x="2764" y="4533"/>
                </a:lnTo>
                <a:lnTo>
                  <a:pt x="2813" y="4554"/>
                </a:lnTo>
                <a:lnTo>
                  <a:pt x="2863" y="4576"/>
                </a:lnTo>
                <a:lnTo>
                  <a:pt x="2913" y="4596"/>
                </a:lnTo>
                <a:lnTo>
                  <a:pt x="2963" y="4615"/>
                </a:lnTo>
                <a:lnTo>
                  <a:pt x="3014" y="4635"/>
                </a:lnTo>
                <a:lnTo>
                  <a:pt x="3066" y="4653"/>
                </a:lnTo>
                <a:lnTo>
                  <a:pt x="3116" y="4670"/>
                </a:lnTo>
                <a:lnTo>
                  <a:pt x="3168" y="4687"/>
                </a:lnTo>
                <a:lnTo>
                  <a:pt x="3220" y="4702"/>
                </a:lnTo>
                <a:lnTo>
                  <a:pt x="3272" y="4718"/>
                </a:lnTo>
                <a:lnTo>
                  <a:pt x="3325" y="4733"/>
                </a:lnTo>
                <a:lnTo>
                  <a:pt x="3377" y="4746"/>
                </a:lnTo>
                <a:lnTo>
                  <a:pt x="3430" y="4760"/>
                </a:lnTo>
                <a:lnTo>
                  <a:pt x="3483" y="4773"/>
                </a:lnTo>
                <a:lnTo>
                  <a:pt x="3536" y="4785"/>
                </a:lnTo>
                <a:lnTo>
                  <a:pt x="3590" y="4796"/>
                </a:lnTo>
                <a:lnTo>
                  <a:pt x="3643" y="4806"/>
                </a:lnTo>
                <a:lnTo>
                  <a:pt x="3697" y="4815"/>
                </a:lnTo>
                <a:lnTo>
                  <a:pt x="3751" y="4825"/>
                </a:lnTo>
                <a:lnTo>
                  <a:pt x="3805" y="4832"/>
                </a:lnTo>
                <a:lnTo>
                  <a:pt x="3860" y="4840"/>
                </a:lnTo>
                <a:lnTo>
                  <a:pt x="3915" y="4847"/>
                </a:lnTo>
                <a:lnTo>
                  <a:pt x="3969" y="4853"/>
                </a:lnTo>
                <a:lnTo>
                  <a:pt x="4025" y="4857"/>
                </a:lnTo>
                <a:lnTo>
                  <a:pt x="4080" y="4862"/>
                </a:lnTo>
                <a:lnTo>
                  <a:pt x="4135" y="4865"/>
                </a:lnTo>
                <a:lnTo>
                  <a:pt x="4191" y="4869"/>
                </a:lnTo>
                <a:lnTo>
                  <a:pt x="4248" y="4870"/>
                </a:lnTo>
                <a:lnTo>
                  <a:pt x="4303" y="4872"/>
                </a:lnTo>
                <a:lnTo>
                  <a:pt x="4359" y="4872"/>
                </a:lnTo>
                <a:lnTo>
                  <a:pt x="4359" y="4770"/>
                </a:lnTo>
                <a:lnTo>
                  <a:pt x="4304" y="4769"/>
                </a:lnTo>
                <a:lnTo>
                  <a:pt x="4250" y="4769"/>
                </a:lnTo>
                <a:lnTo>
                  <a:pt x="4195" y="4767"/>
                </a:lnTo>
                <a:lnTo>
                  <a:pt x="4140" y="4763"/>
                </a:lnTo>
                <a:lnTo>
                  <a:pt x="4086" y="4760"/>
                </a:lnTo>
                <a:lnTo>
                  <a:pt x="4032" y="4756"/>
                </a:lnTo>
                <a:lnTo>
                  <a:pt x="3977" y="4751"/>
                </a:lnTo>
                <a:lnTo>
                  <a:pt x="3924" y="4745"/>
                </a:lnTo>
                <a:lnTo>
                  <a:pt x="3870" y="4739"/>
                </a:lnTo>
                <a:lnTo>
                  <a:pt x="3817" y="4732"/>
                </a:lnTo>
                <a:lnTo>
                  <a:pt x="3764" y="4724"/>
                </a:lnTo>
                <a:lnTo>
                  <a:pt x="3710" y="4715"/>
                </a:lnTo>
                <a:lnTo>
                  <a:pt x="3658" y="4706"/>
                </a:lnTo>
                <a:lnTo>
                  <a:pt x="3605" y="4696"/>
                </a:lnTo>
                <a:lnTo>
                  <a:pt x="3553" y="4684"/>
                </a:lnTo>
                <a:lnTo>
                  <a:pt x="3501" y="4673"/>
                </a:lnTo>
                <a:lnTo>
                  <a:pt x="3449" y="4661"/>
                </a:lnTo>
                <a:lnTo>
                  <a:pt x="3397" y="4648"/>
                </a:lnTo>
                <a:lnTo>
                  <a:pt x="3346" y="4633"/>
                </a:lnTo>
                <a:lnTo>
                  <a:pt x="3295" y="4620"/>
                </a:lnTo>
                <a:lnTo>
                  <a:pt x="3244" y="4604"/>
                </a:lnTo>
                <a:lnTo>
                  <a:pt x="3193" y="4588"/>
                </a:lnTo>
                <a:lnTo>
                  <a:pt x="3142" y="4572"/>
                </a:lnTo>
                <a:lnTo>
                  <a:pt x="3093" y="4555"/>
                </a:lnTo>
                <a:lnTo>
                  <a:pt x="3042" y="4537"/>
                </a:lnTo>
                <a:lnTo>
                  <a:pt x="2993" y="4519"/>
                </a:lnTo>
                <a:lnTo>
                  <a:pt x="2943" y="4500"/>
                </a:lnTo>
                <a:lnTo>
                  <a:pt x="2894" y="4480"/>
                </a:lnTo>
                <a:lnTo>
                  <a:pt x="2846" y="4459"/>
                </a:lnTo>
                <a:lnTo>
                  <a:pt x="2797" y="4438"/>
                </a:lnTo>
                <a:lnTo>
                  <a:pt x="2749" y="4416"/>
                </a:lnTo>
                <a:lnTo>
                  <a:pt x="2700" y="4395"/>
                </a:lnTo>
                <a:lnTo>
                  <a:pt x="2653" y="4371"/>
                </a:lnTo>
                <a:lnTo>
                  <a:pt x="2605" y="4347"/>
                </a:lnTo>
                <a:lnTo>
                  <a:pt x="2558" y="4324"/>
                </a:lnTo>
                <a:lnTo>
                  <a:pt x="2512" y="4299"/>
                </a:lnTo>
                <a:lnTo>
                  <a:pt x="2465" y="4273"/>
                </a:lnTo>
                <a:lnTo>
                  <a:pt x="2419" y="4247"/>
                </a:lnTo>
                <a:lnTo>
                  <a:pt x="2373" y="4221"/>
                </a:lnTo>
                <a:lnTo>
                  <a:pt x="2328" y="4193"/>
                </a:lnTo>
                <a:lnTo>
                  <a:pt x="2282" y="4165"/>
                </a:lnTo>
                <a:lnTo>
                  <a:pt x="2238" y="4137"/>
                </a:lnTo>
                <a:lnTo>
                  <a:pt x="2193" y="4108"/>
                </a:lnTo>
                <a:lnTo>
                  <a:pt x="2149" y="4078"/>
                </a:lnTo>
                <a:lnTo>
                  <a:pt x="2105" y="4048"/>
                </a:lnTo>
                <a:lnTo>
                  <a:pt x="2061" y="4017"/>
                </a:lnTo>
                <a:lnTo>
                  <a:pt x="2018" y="3985"/>
                </a:lnTo>
                <a:lnTo>
                  <a:pt x="1975" y="3954"/>
                </a:lnTo>
                <a:lnTo>
                  <a:pt x="1933" y="3921"/>
                </a:lnTo>
                <a:lnTo>
                  <a:pt x="1891" y="3888"/>
                </a:lnTo>
                <a:lnTo>
                  <a:pt x="1849" y="3854"/>
                </a:lnTo>
                <a:lnTo>
                  <a:pt x="1808" y="3820"/>
                </a:lnTo>
                <a:lnTo>
                  <a:pt x="1767" y="3785"/>
                </a:lnTo>
                <a:lnTo>
                  <a:pt x="1726" y="3750"/>
                </a:lnTo>
                <a:lnTo>
                  <a:pt x="1687" y="3715"/>
                </a:lnTo>
                <a:lnTo>
                  <a:pt x="1646" y="3679"/>
                </a:lnTo>
                <a:lnTo>
                  <a:pt x="1608" y="3642"/>
                </a:lnTo>
                <a:lnTo>
                  <a:pt x="1569" y="3604"/>
                </a:lnTo>
                <a:lnTo>
                  <a:pt x="1530" y="3567"/>
                </a:lnTo>
                <a:lnTo>
                  <a:pt x="1492" y="3528"/>
                </a:lnTo>
                <a:lnTo>
                  <a:pt x="1454" y="3490"/>
                </a:lnTo>
                <a:lnTo>
                  <a:pt x="1417" y="3450"/>
                </a:lnTo>
                <a:lnTo>
                  <a:pt x="1380" y="3411"/>
                </a:lnTo>
                <a:lnTo>
                  <a:pt x="1344" y="3370"/>
                </a:lnTo>
                <a:lnTo>
                  <a:pt x="1307" y="3329"/>
                </a:lnTo>
                <a:lnTo>
                  <a:pt x="1272" y="3289"/>
                </a:lnTo>
                <a:lnTo>
                  <a:pt x="1237" y="3247"/>
                </a:lnTo>
                <a:lnTo>
                  <a:pt x="1202" y="3205"/>
                </a:lnTo>
                <a:lnTo>
                  <a:pt x="1168" y="3162"/>
                </a:lnTo>
                <a:lnTo>
                  <a:pt x="1134" y="3119"/>
                </a:lnTo>
                <a:lnTo>
                  <a:pt x="1101" y="3075"/>
                </a:lnTo>
                <a:lnTo>
                  <a:pt x="1068" y="3031"/>
                </a:lnTo>
                <a:lnTo>
                  <a:pt x="1035" y="2987"/>
                </a:lnTo>
                <a:lnTo>
                  <a:pt x="1003" y="2942"/>
                </a:lnTo>
                <a:lnTo>
                  <a:pt x="971" y="2897"/>
                </a:lnTo>
                <a:lnTo>
                  <a:pt x="941" y="2851"/>
                </a:lnTo>
                <a:lnTo>
                  <a:pt x="910" y="2805"/>
                </a:lnTo>
                <a:lnTo>
                  <a:pt x="880" y="2758"/>
                </a:lnTo>
                <a:lnTo>
                  <a:pt x="851" y="2712"/>
                </a:lnTo>
                <a:lnTo>
                  <a:pt x="822" y="2664"/>
                </a:lnTo>
                <a:lnTo>
                  <a:pt x="793" y="2616"/>
                </a:lnTo>
                <a:lnTo>
                  <a:pt x="765" y="2568"/>
                </a:lnTo>
                <a:lnTo>
                  <a:pt x="738" y="2520"/>
                </a:lnTo>
                <a:lnTo>
                  <a:pt x="710" y="2470"/>
                </a:lnTo>
                <a:lnTo>
                  <a:pt x="684" y="2421"/>
                </a:lnTo>
                <a:lnTo>
                  <a:pt x="658" y="2372"/>
                </a:lnTo>
                <a:lnTo>
                  <a:pt x="632" y="2321"/>
                </a:lnTo>
                <a:lnTo>
                  <a:pt x="607" y="2271"/>
                </a:lnTo>
                <a:lnTo>
                  <a:pt x="583" y="2220"/>
                </a:lnTo>
                <a:lnTo>
                  <a:pt x="558" y="2169"/>
                </a:lnTo>
                <a:lnTo>
                  <a:pt x="535" y="2117"/>
                </a:lnTo>
                <a:lnTo>
                  <a:pt x="513" y="2065"/>
                </a:lnTo>
                <a:lnTo>
                  <a:pt x="491" y="2013"/>
                </a:lnTo>
                <a:lnTo>
                  <a:pt x="469" y="1960"/>
                </a:lnTo>
                <a:lnTo>
                  <a:pt x="448" y="1908"/>
                </a:lnTo>
                <a:lnTo>
                  <a:pt x="427" y="1854"/>
                </a:lnTo>
                <a:lnTo>
                  <a:pt x="407" y="1800"/>
                </a:lnTo>
                <a:lnTo>
                  <a:pt x="387" y="1746"/>
                </a:lnTo>
                <a:lnTo>
                  <a:pt x="369" y="1692"/>
                </a:lnTo>
                <a:lnTo>
                  <a:pt x="351" y="1638"/>
                </a:lnTo>
                <a:lnTo>
                  <a:pt x="333" y="1582"/>
                </a:lnTo>
                <a:lnTo>
                  <a:pt x="316" y="1528"/>
                </a:lnTo>
                <a:lnTo>
                  <a:pt x="299" y="1472"/>
                </a:lnTo>
                <a:lnTo>
                  <a:pt x="283" y="1416"/>
                </a:lnTo>
                <a:lnTo>
                  <a:pt x="268" y="1360"/>
                </a:lnTo>
                <a:lnTo>
                  <a:pt x="253" y="1304"/>
                </a:lnTo>
                <a:lnTo>
                  <a:pt x="240" y="1247"/>
                </a:lnTo>
                <a:lnTo>
                  <a:pt x="225" y="1190"/>
                </a:lnTo>
                <a:lnTo>
                  <a:pt x="212" y="1133"/>
                </a:lnTo>
                <a:lnTo>
                  <a:pt x="200" y="1075"/>
                </a:lnTo>
                <a:lnTo>
                  <a:pt x="189" y="1018"/>
                </a:lnTo>
                <a:lnTo>
                  <a:pt x="178" y="960"/>
                </a:lnTo>
                <a:lnTo>
                  <a:pt x="168" y="901"/>
                </a:lnTo>
                <a:lnTo>
                  <a:pt x="158" y="842"/>
                </a:lnTo>
                <a:lnTo>
                  <a:pt x="149" y="784"/>
                </a:lnTo>
                <a:lnTo>
                  <a:pt x="140" y="725"/>
                </a:lnTo>
                <a:lnTo>
                  <a:pt x="132" y="666"/>
                </a:lnTo>
                <a:lnTo>
                  <a:pt x="125" y="606"/>
                </a:lnTo>
                <a:lnTo>
                  <a:pt x="119" y="547"/>
                </a:lnTo>
                <a:lnTo>
                  <a:pt x="113" y="487"/>
                </a:lnTo>
                <a:lnTo>
                  <a:pt x="108" y="427"/>
                </a:lnTo>
                <a:lnTo>
                  <a:pt x="103" y="366"/>
                </a:lnTo>
                <a:lnTo>
                  <a:pt x="100" y="306"/>
                </a:lnTo>
                <a:lnTo>
                  <a:pt x="96" y="245"/>
                </a:lnTo>
                <a:lnTo>
                  <a:pt x="94" y="184"/>
                </a:lnTo>
                <a:lnTo>
                  <a:pt x="92" y="123"/>
                </a:lnTo>
                <a:lnTo>
                  <a:pt x="91" y="62"/>
                </a:lnTo>
                <a:lnTo>
                  <a:pt x="91" y="0"/>
                </a:lnTo>
                <a:lnTo>
                  <a:pt x="0" y="0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5" name="CustomShape 67"/>
          <p:cNvSpPr/>
          <p:nvPr/>
        </p:nvSpPr>
        <p:spPr>
          <a:xfrm rot="18210600">
            <a:off x="2543760" y="4830120"/>
            <a:ext cx="1152000" cy="1143000"/>
          </a:xfrm>
          <a:custGeom>
            <a:avLst/>
            <a:gdLst/>
            <a:ahLst/>
            <a:cxnLst/>
            <a:rect l="0" t="0" r="r" b="b"/>
            <a:pathLst>
              <a:path w="4360" h="4872">
                <a:moveTo>
                  <a:pt x="4359" y="0"/>
                </a:moveTo>
                <a:lnTo>
                  <a:pt x="4359" y="0"/>
                </a:lnTo>
                <a:lnTo>
                  <a:pt x="4303" y="0"/>
                </a:lnTo>
                <a:lnTo>
                  <a:pt x="4248" y="2"/>
                </a:lnTo>
                <a:lnTo>
                  <a:pt x="4191" y="3"/>
                </a:lnTo>
                <a:lnTo>
                  <a:pt x="4135" y="7"/>
                </a:lnTo>
                <a:lnTo>
                  <a:pt x="4080" y="10"/>
                </a:lnTo>
                <a:lnTo>
                  <a:pt x="4025" y="15"/>
                </a:lnTo>
                <a:lnTo>
                  <a:pt x="3969" y="19"/>
                </a:lnTo>
                <a:lnTo>
                  <a:pt x="3915" y="25"/>
                </a:lnTo>
                <a:lnTo>
                  <a:pt x="3860" y="32"/>
                </a:lnTo>
                <a:lnTo>
                  <a:pt x="3805" y="40"/>
                </a:lnTo>
                <a:lnTo>
                  <a:pt x="3751" y="47"/>
                </a:lnTo>
                <a:lnTo>
                  <a:pt x="3697" y="57"/>
                </a:lnTo>
                <a:lnTo>
                  <a:pt x="3643" y="66"/>
                </a:lnTo>
                <a:lnTo>
                  <a:pt x="3590" y="77"/>
                </a:lnTo>
                <a:lnTo>
                  <a:pt x="3536" y="87"/>
                </a:lnTo>
                <a:lnTo>
                  <a:pt x="3483" y="100"/>
                </a:lnTo>
                <a:lnTo>
                  <a:pt x="3430" y="112"/>
                </a:lnTo>
                <a:lnTo>
                  <a:pt x="3377" y="126"/>
                </a:lnTo>
                <a:lnTo>
                  <a:pt x="3325" y="139"/>
                </a:lnTo>
                <a:lnTo>
                  <a:pt x="3272" y="154"/>
                </a:lnTo>
                <a:lnTo>
                  <a:pt x="3220" y="170"/>
                </a:lnTo>
                <a:lnTo>
                  <a:pt x="3168" y="185"/>
                </a:lnTo>
                <a:lnTo>
                  <a:pt x="3116" y="202"/>
                </a:lnTo>
                <a:lnTo>
                  <a:pt x="3066" y="219"/>
                </a:lnTo>
                <a:lnTo>
                  <a:pt x="3014" y="237"/>
                </a:lnTo>
                <a:lnTo>
                  <a:pt x="2963" y="257"/>
                </a:lnTo>
                <a:lnTo>
                  <a:pt x="2913" y="276"/>
                </a:lnTo>
                <a:lnTo>
                  <a:pt x="2863" y="296"/>
                </a:lnTo>
                <a:lnTo>
                  <a:pt x="2813" y="318"/>
                </a:lnTo>
                <a:lnTo>
                  <a:pt x="2764" y="339"/>
                </a:lnTo>
                <a:lnTo>
                  <a:pt x="2714" y="361"/>
                </a:lnTo>
                <a:lnTo>
                  <a:pt x="2666" y="385"/>
                </a:lnTo>
                <a:lnTo>
                  <a:pt x="2616" y="407"/>
                </a:lnTo>
                <a:lnTo>
                  <a:pt x="2568" y="432"/>
                </a:lnTo>
                <a:lnTo>
                  <a:pt x="2520" y="457"/>
                </a:lnTo>
                <a:lnTo>
                  <a:pt x="2472" y="482"/>
                </a:lnTo>
                <a:lnTo>
                  <a:pt x="2425" y="508"/>
                </a:lnTo>
                <a:lnTo>
                  <a:pt x="2377" y="535"/>
                </a:lnTo>
                <a:lnTo>
                  <a:pt x="2331" y="562"/>
                </a:lnTo>
                <a:lnTo>
                  <a:pt x="2284" y="589"/>
                </a:lnTo>
                <a:lnTo>
                  <a:pt x="2238" y="619"/>
                </a:lnTo>
                <a:lnTo>
                  <a:pt x="2192" y="647"/>
                </a:lnTo>
                <a:lnTo>
                  <a:pt x="2146" y="676"/>
                </a:lnTo>
                <a:lnTo>
                  <a:pt x="2102" y="707"/>
                </a:lnTo>
                <a:lnTo>
                  <a:pt x="2056" y="737"/>
                </a:lnTo>
                <a:lnTo>
                  <a:pt x="2012" y="769"/>
                </a:lnTo>
                <a:lnTo>
                  <a:pt x="1968" y="802"/>
                </a:lnTo>
                <a:lnTo>
                  <a:pt x="1925" y="834"/>
                </a:lnTo>
                <a:lnTo>
                  <a:pt x="1881" y="867"/>
                </a:lnTo>
                <a:lnTo>
                  <a:pt x="1839" y="901"/>
                </a:lnTo>
                <a:lnTo>
                  <a:pt x="1796" y="935"/>
                </a:lnTo>
                <a:lnTo>
                  <a:pt x="1754" y="970"/>
                </a:lnTo>
                <a:lnTo>
                  <a:pt x="1712" y="1005"/>
                </a:lnTo>
                <a:lnTo>
                  <a:pt x="1671" y="1042"/>
                </a:lnTo>
                <a:lnTo>
                  <a:pt x="1629" y="1078"/>
                </a:lnTo>
                <a:lnTo>
                  <a:pt x="1589" y="1115"/>
                </a:lnTo>
                <a:lnTo>
                  <a:pt x="1548" y="1152"/>
                </a:lnTo>
                <a:lnTo>
                  <a:pt x="1509" y="1191"/>
                </a:lnTo>
                <a:lnTo>
                  <a:pt x="1469" y="1229"/>
                </a:lnTo>
                <a:lnTo>
                  <a:pt x="1431" y="1268"/>
                </a:lnTo>
                <a:lnTo>
                  <a:pt x="1392" y="1307"/>
                </a:lnTo>
                <a:lnTo>
                  <a:pt x="1354" y="1348"/>
                </a:lnTo>
                <a:lnTo>
                  <a:pt x="1317" y="1389"/>
                </a:lnTo>
                <a:lnTo>
                  <a:pt x="1279" y="1430"/>
                </a:lnTo>
                <a:lnTo>
                  <a:pt x="1243" y="1471"/>
                </a:lnTo>
                <a:lnTo>
                  <a:pt x="1206" y="1513"/>
                </a:lnTo>
                <a:lnTo>
                  <a:pt x="1170" y="1556"/>
                </a:lnTo>
                <a:lnTo>
                  <a:pt x="1134" y="1599"/>
                </a:lnTo>
                <a:lnTo>
                  <a:pt x="1100" y="1642"/>
                </a:lnTo>
                <a:lnTo>
                  <a:pt x="1066" y="1686"/>
                </a:lnTo>
                <a:lnTo>
                  <a:pt x="1031" y="1731"/>
                </a:lnTo>
                <a:lnTo>
                  <a:pt x="998" y="1776"/>
                </a:lnTo>
                <a:lnTo>
                  <a:pt x="964" y="1821"/>
                </a:lnTo>
                <a:lnTo>
                  <a:pt x="932" y="1867"/>
                </a:lnTo>
                <a:lnTo>
                  <a:pt x="900" y="1914"/>
                </a:lnTo>
                <a:lnTo>
                  <a:pt x="868" y="1960"/>
                </a:lnTo>
                <a:lnTo>
                  <a:pt x="837" y="2007"/>
                </a:lnTo>
                <a:lnTo>
                  <a:pt x="805" y="2055"/>
                </a:lnTo>
                <a:lnTo>
                  <a:pt x="776" y="2102"/>
                </a:lnTo>
                <a:lnTo>
                  <a:pt x="746" y="2151"/>
                </a:lnTo>
                <a:lnTo>
                  <a:pt x="717" y="2200"/>
                </a:lnTo>
                <a:lnTo>
                  <a:pt x="688" y="2249"/>
                </a:lnTo>
                <a:lnTo>
                  <a:pt x="660" y="2299"/>
                </a:lnTo>
                <a:lnTo>
                  <a:pt x="632" y="2349"/>
                </a:lnTo>
                <a:lnTo>
                  <a:pt x="605" y="2399"/>
                </a:lnTo>
                <a:lnTo>
                  <a:pt x="579" y="2450"/>
                </a:lnTo>
                <a:lnTo>
                  <a:pt x="552" y="2502"/>
                </a:lnTo>
                <a:lnTo>
                  <a:pt x="527" y="2553"/>
                </a:lnTo>
                <a:lnTo>
                  <a:pt x="502" y="2605"/>
                </a:lnTo>
                <a:lnTo>
                  <a:pt x="477" y="2657"/>
                </a:lnTo>
                <a:lnTo>
                  <a:pt x="454" y="2710"/>
                </a:lnTo>
                <a:lnTo>
                  <a:pt x="431" y="2763"/>
                </a:lnTo>
                <a:lnTo>
                  <a:pt x="408" y="2816"/>
                </a:lnTo>
                <a:lnTo>
                  <a:pt x="385" y="2870"/>
                </a:lnTo>
                <a:lnTo>
                  <a:pt x="364" y="2923"/>
                </a:lnTo>
                <a:lnTo>
                  <a:pt x="343" y="2979"/>
                </a:lnTo>
                <a:lnTo>
                  <a:pt x="323" y="3033"/>
                </a:lnTo>
                <a:lnTo>
                  <a:pt x="302" y="3089"/>
                </a:lnTo>
                <a:lnTo>
                  <a:pt x="283" y="3144"/>
                </a:lnTo>
                <a:lnTo>
                  <a:pt x="265" y="3199"/>
                </a:lnTo>
                <a:lnTo>
                  <a:pt x="247" y="3256"/>
                </a:lnTo>
                <a:lnTo>
                  <a:pt x="229" y="3311"/>
                </a:lnTo>
                <a:lnTo>
                  <a:pt x="212" y="3369"/>
                </a:lnTo>
                <a:lnTo>
                  <a:pt x="196" y="3426"/>
                </a:lnTo>
                <a:lnTo>
                  <a:pt x="181" y="3483"/>
                </a:lnTo>
                <a:lnTo>
                  <a:pt x="166" y="3541"/>
                </a:lnTo>
                <a:lnTo>
                  <a:pt x="152" y="3599"/>
                </a:lnTo>
                <a:lnTo>
                  <a:pt x="137" y="3656"/>
                </a:lnTo>
                <a:lnTo>
                  <a:pt x="124" y="3715"/>
                </a:lnTo>
                <a:lnTo>
                  <a:pt x="112" y="3774"/>
                </a:lnTo>
                <a:lnTo>
                  <a:pt x="100" y="3833"/>
                </a:lnTo>
                <a:lnTo>
                  <a:pt x="89" y="3892"/>
                </a:lnTo>
                <a:lnTo>
                  <a:pt x="78" y="3951"/>
                </a:lnTo>
                <a:lnTo>
                  <a:pt x="68" y="4011"/>
                </a:lnTo>
                <a:lnTo>
                  <a:pt x="58" y="4071"/>
                </a:lnTo>
                <a:lnTo>
                  <a:pt x="50" y="4131"/>
                </a:lnTo>
                <a:lnTo>
                  <a:pt x="42" y="4192"/>
                </a:lnTo>
                <a:lnTo>
                  <a:pt x="35" y="4252"/>
                </a:lnTo>
                <a:lnTo>
                  <a:pt x="28" y="4313"/>
                </a:lnTo>
                <a:lnTo>
                  <a:pt x="22" y="4374"/>
                </a:lnTo>
                <a:lnTo>
                  <a:pt x="17" y="4437"/>
                </a:lnTo>
                <a:lnTo>
                  <a:pt x="13" y="4498"/>
                </a:lnTo>
                <a:lnTo>
                  <a:pt x="9" y="4560"/>
                </a:lnTo>
                <a:lnTo>
                  <a:pt x="6" y="4621"/>
                </a:lnTo>
                <a:lnTo>
                  <a:pt x="3" y="4684"/>
                </a:lnTo>
                <a:lnTo>
                  <a:pt x="1" y="4747"/>
                </a:lnTo>
                <a:lnTo>
                  <a:pt x="0" y="4809"/>
                </a:lnTo>
                <a:lnTo>
                  <a:pt x="0" y="4871"/>
                </a:lnTo>
                <a:lnTo>
                  <a:pt x="91" y="4871"/>
                </a:lnTo>
                <a:lnTo>
                  <a:pt x="91" y="4810"/>
                </a:lnTo>
                <a:lnTo>
                  <a:pt x="92" y="4749"/>
                </a:lnTo>
                <a:lnTo>
                  <a:pt x="94" y="4688"/>
                </a:lnTo>
                <a:lnTo>
                  <a:pt x="96" y="4627"/>
                </a:lnTo>
                <a:lnTo>
                  <a:pt x="100" y="4566"/>
                </a:lnTo>
                <a:lnTo>
                  <a:pt x="103" y="4506"/>
                </a:lnTo>
                <a:lnTo>
                  <a:pt x="108" y="4445"/>
                </a:lnTo>
                <a:lnTo>
                  <a:pt x="113" y="4385"/>
                </a:lnTo>
                <a:lnTo>
                  <a:pt x="119" y="4325"/>
                </a:lnTo>
                <a:lnTo>
                  <a:pt x="125" y="4266"/>
                </a:lnTo>
                <a:lnTo>
                  <a:pt x="132" y="4206"/>
                </a:lnTo>
                <a:lnTo>
                  <a:pt x="140" y="4147"/>
                </a:lnTo>
                <a:lnTo>
                  <a:pt x="149" y="4088"/>
                </a:lnTo>
                <a:lnTo>
                  <a:pt x="158" y="4030"/>
                </a:lnTo>
                <a:lnTo>
                  <a:pt x="168" y="3971"/>
                </a:lnTo>
                <a:lnTo>
                  <a:pt x="178" y="3912"/>
                </a:lnTo>
                <a:lnTo>
                  <a:pt x="189" y="3854"/>
                </a:lnTo>
                <a:lnTo>
                  <a:pt x="200" y="3797"/>
                </a:lnTo>
                <a:lnTo>
                  <a:pt x="212" y="3739"/>
                </a:lnTo>
                <a:lnTo>
                  <a:pt x="225" y="3682"/>
                </a:lnTo>
                <a:lnTo>
                  <a:pt x="240" y="3625"/>
                </a:lnTo>
                <a:lnTo>
                  <a:pt x="253" y="3568"/>
                </a:lnTo>
                <a:lnTo>
                  <a:pt x="268" y="3512"/>
                </a:lnTo>
                <a:lnTo>
                  <a:pt x="283" y="3456"/>
                </a:lnTo>
                <a:lnTo>
                  <a:pt x="299" y="3400"/>
                </a:lnTo>
                <a:lnTo>
                  <a:pt x="316" y="3344"/>
                </a:lnTo>
                <a:lnTo>
                  <a:pt x="333" y="3290"/>
                </a:lnTo>
                <a:lnTo>
                  <a:pt x="351" y="3234"/>
                </a:lnTo>
                <a:lnTo>
                  <a:pt x="369" y="3180"/>
                </a:lnTo>
                <a:lnTo>
                  <a:pt x="387" y="3126"/>
                </a:lnTo>
                <a:lnTo>
                  <a:pt x="407" y="3072"/>
                </a:lnTo>
                <a:lnTo>
                  <a:pt x="427" y="3018"/>
                </a:lnTo>
                <a:lnTo>
                  <a:pt x="448" y="2964"/>
                </a:lnTo>
                <a:lnTo>
                  <a:pt x="469" y="2912"/>
                </a:lnTo>
                <a:lnTo>
                  <a:pt x="491" y="2859"/>
                </a:lnTo>
                <a:lnTo>
                  <a:pt x="513" y="2807"/>
                </a:lnTo>
                <a:lnTo>
                  <a:pt x="535" y="2755"/>
                </a:lnTo>
                <a:lnTo>
                  <a:pt x="558" y="2703"/>
                </a:lnTo>
                <a:lnTo>
                  <a:pt x="583" y="2652"/>
                </a:lnTo>
                <a:lnTo>
                  <a:pt x="607" y="2601"/>
                </a:lnTo>
                <a:lnTo>
                  <a:pt x="632" y="2551"/>
                </a:lnTo>
                <a:lnTo>
                  <a:pt x="658" y="2501"/>
                </a:lnTo>
                <a:lnTo>
                  <a:pt x="684" y="2451"/>
                </a:lnTo>
                <a:lnTo>
                  <a:pt x="710" y="2402"/>
                </a:lnTo>
                <a:lnTo>
                  <a:pt x="738" y="2352"/>
                </a:lnTo>
                <a:lnTo>
                  <a:pt x="765" y="2304"/>
                </a:lnTo>
                <a:lnTo>
                  <a:pt x="793" y="2256"/>
                </a:lnTo>
                <a:lnTo>
                  <a:pt x="822" y="2208"/>
                </a:lnTo>
                <a:lnTo>
                  <a:pt x="851" y="2160"/>
                </a:lnTo>
                <a:lnTo>
                  <a:pt x="880" y="2114"/>
                </a:lnTo>
                <a:lnTo>
                  <a:pt x="910" y="2067"/>
                </a:lnTo>
                <a:lnTo>
                  <a:pt x="941" y="2021"/>
                </a:lnTo>
                <a:lnTo>
                  <a:pt x="971" y="1975"/>
                </a:lnTo>
                <a:lnTo>
                  <a:pt x="1003" y="1931"/>
                </a:lnTo>
                <a:lnTo>
                  <a:pt x="1035" y="1885"/>
                </a:lnTo>
                <a:lnTo>
                  <a:pt x="1068" y="1841"/>
                </a:lnTo>
                <a:lnTo>
                  <a:pt x="1101" y="1797"/>
                </a:lnTo>
                <a:lnTo>
                  <a:pt x="1134" y="1753"/>
                </a:lnTo>
                <a:lnTo>
                  <a:pt x="1168" y="1710"/>
                </a:lnTo>
                <a:lnTo>
                  <a:pt x="1202" y="1667"/>
                </a:lnTo>
                <a:lnTo>
                  <a:pt x="1237" y="1625"/>
                </a:lnTo>
                <a:lnTo>
                  <a:pt x="1272" y="1583"/>
                </a:lnTo>
                <a:lnTo>
                  <a:pt x="1307" y="1543"/>
                </a:lnTo>
                <a:lnTo>
                  <a:pt x="1344" y="1502"/>
                </a:lnTo>
                <a:lnTo>
                  <a:pt x="1380" y="1461"/>
                </a:lnTo>
                <a:lnTo>
                  <a:pt x="1417" y="1422"/>
                </a:lnTo>
                <a:lnTo>
                  <a:pt x="1454" y="1382"/>
                </a:lnTo>
                <a:lnTo>
                  <a:pt x="1492" y="1344"/>
                </a:lnTo>
                <a:lnTo>
                  <a:pt x="1530" y="1305"/>
                </a:lnTo>
                <a:lnTo>
                  <a:pt x="1569" y="1268"/>
                </a:lnTo>
                <a:lnTo>
                  <a:pt x="1608" y="1230"/>
                </a:lnTo>
                <a:lnTo>
                  <a:pt x="1646" y="1193"/>
                </a:lnTo>
                <a:lnTo>
                  <a:pt x="1687" y="1157"/>
                </a:lnTo>
                <a:lnTo>
                  <a:pt x="1726" y="1122"/>
                </a:lnTo>
                <a:lnTo>
                  <a:pt x="1767" y="1087"/>
                </a:lnTo>
                <a:lnTo>
                  <a:pt x="1808" y="1052"/>
                </a:lnTo>
                <a:lnTo>
                  <a:pt x="1849" y="1018"/>
                </a:lnTo>
                <a:lnTo>
                  <a:pt x="1891" y="984"/>
                </a:lnTo>
                <a:lnTo>
                  <a:pt x="1933" y="951"/>
                </a:lnTo>
                <a:lnTo>
                  <a:pt x="1975" y="918"/>
                </a:lnTo>
                <a:lnTo>
                  <a:pt x="2018" y="887"/>
                </a:lnTo>
                <a:lnTo>
                  <a:pt x="2061" y="855"/>
                </a:lnTo>
                <a:lnTo>
                  <a:pt x="2105" y="824"/>
                </a:lnTo>
                <a:lnTo>
                  <a:pt x="2149" y="794"/>
                </a:lnTo>
                <a:lnTo>
                  <a:pt x="2193" y="765"/>
                </a:lnTo>
                <a:lnTo>
                  <a:pt x="2238" y="735"/>
                </a:lnTo>
                <a:lnTo>
                  <a:pt x="2282" y="707"/>
                </a:lnTo>
                <a:lnTo>
                  <a:pt x="2328" y="679"/>
                </a:lnTo>
                <a:lnTo>
                  <a:pt x="2373" y="651"/>
                </a:lnTo>
                <a:lnTo>
                  <a:pt x="2419" y="625"/>
                </a:lnTo>
                <a:lnTo>
                  <a:pt x="2465" y="599"/>
                </a:lnTo>
                <a:lnTo>
                  <a:pt x="2512" y="573"/>
                </a:lnTo>
                <a:lnTo>
                  <a:pt x="2558" y="549"/>
                </a:lnTo>
                <a:lnTo>
                  <a:pt x="2605" y="525"/>
                </a:lnTo>
                <a:lnTo>
                  <a:pt x="2653" y="501"/>
                </a:lnTo>
                <a:lnTo>
                  <a:pt x="2700" y="477"/>
                </a:lnTo>
                <a:lnTo>
                  <a:pt x="2749" y="456"/>
                </a:lnTo>
                <a:lnTo>
                  <a:pt x="2797" y="434"/>
                </a:lnTo>
                <a:lnTo>
                  <a:pt x="2846" y="413"/>
                </a:lnTo>
                <a:lnTo>
                  <a:pt x="2894" y="392"/>
                </a:lnTo>
                <a:lnTo>
                  <a:pt x="2943" y="372"/>
                </a:lnTo>
                <a:lnTo>
                  <a:pt x="2993" y="353"/>
                </a:lnTo>
                <a:lnTo>
                  <a:pt x="3042" y="335"/>
                </a:lnTo>
                <a:lnTo>
                  <a:pt x="3093" y="317"/>
                </a:lnTo>
                <a:lnTo>
                  <a:pt x="3142" y="300"/>
                </a:lnTo>
                <a:lnTo>
                  <a:pt x="3193" y="284"/>
                </a:lnTo>
                <a:lnTo>
                  <a:pt x="3244" y="268"/>
                </a:lnTo>
                <a:lnTo>
                  <a:pt x="3295" y="252"/>
                </a:lnTo>
                <a:lnTo>
                  <a:pt x="3346" y="239"/>
                </a:lnTo>
                <a:lnTo>
                  <a:pt x="3397" y="224"/>
                </a:lnTo>
                <a:lnTo>
                  <a:pt x="3449" y="211"/>
                </a:lnTo>
                <a:lnTo>
                  <a:pt x="3501" y="199"/>
                </a:lnTo>
                <a:lnTo>
                  <a:pt x="3553" y="188"/>
                </a:lnTo>
                <a:lnTo>
                  <a:pt x="3605" y="176"/>
                </a:lnTo>
                <a:lnTo>
                  <a:pt x="3658" y="166"/>
                </a:lnTo>
                <a:lnTo>
                  <a:pt x="3710" y="157"/>
                </a:lnTo>
                <a:lnTo>
                  <a:pt x="3764" y="148"/>
                </a:lnTo>
                <a:lnTo>
                  <a:pt x="3817" y="140"/>
                </a:lnTo>
                <a:lnTo>
                  <a:pt x="3870" y="133"/>
                </a:lnTo>
                <a:lnTo>
                  <a:pt x="3924" y="127"/>
                </a:lnTo>
                <a:lnTo>
                  <a:pt x="3977" y="121"/>
                </a:lnTo>
                <a:lnTo>
                  <a:pt x="4032" y="116"/>
                </a:lnTo>
                <a:lnTo>
                  <a:pt x="4086" y="112"/>
                </a:lnTo>
                <a:lnTo>
                  <a:pt x="4140" y="109"/>
                </a:lnTo>
                <a:lnTo>
                  <a:pt x="4195" y="105"/>
                </a:lnTo>
                <a:lnTo>
                  <a:pt x="4250" y="103"/>
                </a:lnTo>
                <a:lnTo>
                  <a:pt x="4304" y="103"/>
                </a:lnTo>
                <a:lnTo>
                  <a:pt x="4359" y="102"/>
                </a:lnTo>
                <a:lnTo>
                  <a:pt x="4359" y="0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6" name="CustomShape 68"/>
          <p:cNvSpPr/>
          <p:nvPr/>
        </p:nvSpPr>
        <p:spPr>
          <a:xfrm rot="18210600">
            <a:off x="3030120" y="4977360"/>
            <a:ext cx="769680" cy="799560"/>
          </a:xfrm>
          <a:custGeom>
            <a:avLst/>
            <a:gdLst/>
            <a:ahLst/>
            <a:cxnLst/>
            <a:rect l="0" t="0" r="r" b="b"/>
            <a:pathLst>
              <a:path w="2906" h="3410">
                <a:moveTo>
                  <a:pt x="95" y="3357"/>
                </a:moveTo>
                <a:lnTo>
                  <a:pt x="85" y="3409"/>
                </a:lnTo>
                <a:lnTo>
                  <a:pt x="2905" y="69"/>
                </a:lnTo>
                <a:lnTo>
                  <a:pt x="2838" y="0"/>
                </a:lnTo>
                <a:lnTo>
                  <a:pt x="19" y="3339"/>
                </a:lnTo>
                <a:lnTo>
                  <a:pt x="9" y="3391"/>
                </a:lnTo>
                <a:lnTo>
                  <a:pt x="19" y="3339"/>
                </a:lnTo>
                <a:lnTo>
                  <a:pt x="0" y="3362"/>
                </a:lnTo>
                <a:lnTo>
                  <a:pt x="9" y="3391"/>
                </a:lnTo>
                <a:lnTo>
                  <a:pt x="95" y="3357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7" name="CustomShape 69"/>
          <p:cNvSpPr/>
          <p:nvPr/>
        </p:nvSpPr>
        <p:spPr>
          <a:xfrm rot="18210600">
            <a:off x="3709440" y="5699520"/>
            <a:ext cx="210600" cy="546840"/>
          </a:xfrm>
          <a:custGeom>
            <a:avLst/>
            <a:gdLst/>
            <a:ahLst/>
            <a:cxnLst/>
            <a:rect l="0" t="0" r="r" b="b"/>
            <a:pathLst>
              <a:path w="800" h="2330">
                <a:moveTo>
                  <a:pt x="736" y="2211"/>
                </a:moveTo>
                <a:lnTo>
                  <a:pt x="799" y="2240"/>
                </a:lnTo>
                <a:lnTo>
                  <a:pt x="86" y="0"/>
                </a:lnTo>
                <a:lnTo>
                  <a:pt x="0" y="34"/>
                </a:lnTo>
                <a:lnTo>
                  <a:pt x="713" y="2274"/>
                </a:lnTo>
                <a:lnTo>
                  <a:pt x="777" y="2302"/>
                </a:lnTo>
                <a:lnTo>
                  <a:pt x="713" y="2274"/>
                </a:lnTo>
                <a:lnTo>
                  <a:pt x="731" y="2329"/>
                </a:lnTo>
                <a:lnTo>
                  <a:pt x="777" y="2302"/>
                </a:lnTo>
                <a:lnTo>
                  <a:pt x="736" y="2211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8" name="CustomShape 70"/>
          <p:cNvSpPr/>
          <p:nvPr/>
        </p:nvSpPr>
        <p:spPr>
          <a:xfrm rot="18210600">
            <a:off x="3619440" y="5176080"/>
            <a:ext cx="1052280" cy="554760"/>
          </a:xfrm>
          <a:custGeom>
            <a:avLst/>
            <a:gdLst/>
            <a:ahLst/>
            <a:cxnLst/>
            <a:rect l="0" t="0" r="r" b="b"/>
            <a:pathLst>
              <a:path w="3981" h="2369">
                <a:moveTo>
                  <a:pt x="3959" y="45"/>
                </a:moveTo>
                <a:lnTo>
                  <a:pt x="3938" y="0"/>
                </a:lnTo>
                <a:lnTo>
                  <a:pt x="0" y="2277"/>
                </a:lnTo>
                <a:lnTo>
                  <a:pt x="41" y="2368"/>
                </a:lnTo>
                <a:lnTo>
                  <a:pt x="3980" y="90"/>
                </a:lnTo>
                <a:lnTo>
                  <a:pt x="3959" y="45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9" name="CustomShape 71"/>
          <p:cNvSpPr/>
          <p:nvPr/>
        </p:nvSpPr>
        <p:spPr>
          <a:xfrm rot="18210600">
            <a:off x="4045680" y="4961520"/>
            <a:ext cx="837720" cy="502200"/>
          </a:xfrm>
          <a:custGeom>
            <a:avLst/>
            <a:gdLst/>
            <a:ahLst/>
            <a:cxnLst/>
            <a:rect l="0" t="0" r="r" b="b"/>
            <a:pathLst>
              <a:path w="3172" h="2139">
                <a:moveTo>
                  <a:pt x="3147" y="43"/>
                </a:moveTo>
                <a:lnTo>
                  <a:pt x="3125" y="0"/>
                </a:lnTo>
                <a:lnTo>
                  <a:pt x="0" y="2049"/>
                </a:lnTo>
                <a:lnTo>
                  <a:pt x="45" y="2138"/>
                </a:lnTo>
                <a:lnTo>
                  <a:pt x="3171" y="87"/>
                </a:lnTo>
                <a:lnTo>
                  <a:pt x="3147" y="43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0" name="CustomShape 72"/>
          <p:cNvSpPr/>
          <p:nvPr/>
        </p:nvSpPr>
        <p:spPr>
          <a:xfrm rot="18210600">
            <a:off x="3605040" y="4291200"/>
            <a:ext cx="564840" cy="354600"/>
          </a:xfrm>
          <a:custGeom>
            <a:avLst/>
            <a:gdLst/>
            <a:ahLst/>
            <a:cxnLst/>
            <a:rect l="0" t="0" r="r" b="b"/>
            <a:pathLst>
              <a:path w="2137" h="1516">
                <a:moveTo>
                  <a:pt x="104" y="90"/>
                </a:moveTo>
                <a:lnTo>
                  <a:pt x="35" y="141"/>
                </a:lnTo>
                <a:lnTo>
                  <a:pt x="2090" y="1515"/>
                </a:lnTo>
                <a:lnTo>
                  <a:pt x="2136" y="1428"/>
                </a:lnTo>
                <a:lnTo>
                  <a:pt x="82" y="54"/>
                </a:lnTo>
                <a:lnTo>
                  <a:pt x="13" y="105"/>
                </a:lnTo>
                <a:lnTo>
                  <a:pt x="82" y="54"/>
                </a:lnTo>
                <a:lnTo>
                  <a:pt x="0" y="0"/>
                </a:lnTo>
                <a:lnTo>
                  <a:pt x="13" y="105"/>
                </a:lnTo>
                <a:lnTo>
                  <a:pt x="104" y="90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1" name="CustomShape 73"/>
          <p:cNvSpPr/>
          <p:nvPr/>
        </p:nvSpPr>
        <p:spPr>
          <a:xfrm rot="18210600">
            <a:off x="3841560" y="4421880"/>
            <a:ext cx="118800" cy="638640"/>
          </a:xfrm>
          <a:custGeom>
            <a:avLst/>
            <a:gdLst/>
            <a:ahLst/>
            <a:cxnLst/>
            <a:rect l="0" t="0" r="r" b="b"/>
            <a:pathLst>
              <a:path w="447" h="2718">
                <a:moveTo>
                  <a:pt x="402" y="2710"/>
                </a:moveTo>
                <a:lnTo>
                  <a:pt x="446" y="2702"/>
                </a:lnTo>
                <a:lnTo>
                  <a:pt x="91" y="0"/>
                </a:lnTo>
                <a:lnTo>
                  <a:pt x="0" y="15"/>
                </a:lnTo>
                <a:lnTo>
                  <a:pt x="356" y="2717"/>
                </a:lnTo>
                <a:lnTo>
                  <a:pt x="402" y="2710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2" name="CustomShape 74"/>
          <p:cNvSpPr/>
          <p:nvPr/>
        </p:nvSpPr>
        <p:spPr>
          <a:xfrm rot="18210600">
            <a:off x="3742920" y="3689640"/>
            <a:ext cx="360000" cy="308520"/>
          </a:xfrm>
          <a:custGeom>
            <a:avLst/>
            <a:gdLst/>
            <a:ahLst/>
            <a:cxnLst/>
            <a:rect l="0" t="0" r="r" b="b"/>
            <a:pathLst>
              <a:path w="1362" h="1318">
                <a:moveTo>
                  <a:pt x="1361" y="0"/>
                </a:moveTo>
                <a:lnTo>
                  <a:pt x="625" y="1317"/>
                </a:lnTo>
                <a:lnTo>
                  <a:pt x="624" y="1307"/>
                </a:lnTo>
                <a:lnTo>
                  <a:pt x="622" y="1296"/>
                </a:lnTo>
                <a:lnTo>
                  <a:pt x="621" y="1285"/>
                </a:lnTo>
                <a:lnTo>
                  <a:pt x="619" y="1275"/>
                </a:lnTo>
                <a:lnTo>
                  <a:pt x="618" y="1265"/>
                </a:lnTo>
                <a:lnTo>
                  <a:pt x="616" y="1254"/>
                </a:lnTo>
                <a:lnTo>
                  <a:pt x="614" y="1244"/>
                </a:lnTo>
                <a:lnTo>
                  <a:pt x="613" y="1233"/>
                </a:lnTo>
                <a:lnTo>
                  <a:pt x="611" y="1223"/>
                </a:lnTo>
                <a:lnTo>
                  <a:pt x="609" y="1213"/>
                </a:lnTo>
                <a:lnTo>
                  <a:pt x="607" y="1203"/>
                </a:lnTo>
                <a:lnTo>
                  <a:pt x="605" y="1193"/>
                </a:lnTo>
                <a:lnTo>
                  <a:pt x="603" y="1184"/>
                </a:lnTo>
                <a:lnTo>
                  <a:pt x="601" y="1173"/>
                </a:lnTo>
                <a:lnTo>
                  <a:pt x="599" y="1163"/>
                </a:lnTo>
                <a:lnTo>
                  <a:pt x="597" y="1153"/>
                </a:lnTo>
                <a:lnTo>
                  <a:pt x="594" y="1143"/>
                </a:lnTo>
                <a:lnTo>
                  <a:pt x="592" y="1134"/>
                </a:lnTo>
                <a:lnTo>
                  <a:pt x="590" y="1124"/>
                </a:lnTo>
                <a:lnTo>
                  <a:pt x="587" y="1114"/>
                </a:lnTo>
                <a:lnTo>
                  <a:pt x="585" y="1104"/>
                </a:lnTo>
                <a:lnTo>
                  <a:pt x="582" y="1094"/>
                </a:lnTo>
                <a:lnTo>
                  <a:pt x="580" y="1085"/>
                </a:lnTo>
                <a:lnTo>
                  <a:pt x="577" y="1075"/>
                </a:lnTo>
                <a:lnTo>
                  <a:pt x="574" y="1066"/>
                </a:lnTo>
                <a:lnTo>
                  <a:pt x="572" y="1057"/>
                </a:lnTo>
                <a:lnTo>
                  <a:pt x="568" y="1047"/>
                </a:lnTo>
                <a:lnTo>
                  <a:pt x="565" y="1038"/>
                </a:lnTo>
                <a:lnTo>
                  <a:pt x="562" y="1029"/>
                </a:lnTo>
                <a:lnTo>
                  <a:pt x="559" y="1019"/>
                </a:lnTo>
                <a:lnTo>
                  <a:pt x="556" y="1009"/>
                </a:lnTo>
                <a:lnTo>
                  <a:pt x="553" y="1000"/>
                </a:lnTo>
                <a:lnTo>
                  <a:pt x="550" y="991"/>
                </a:lnTo>
                <a:lnTo>
                  <a:pt x="547" y="982"/>
                </a:lnTo>
                <a:lnTo>
                  <a:pt x="543" y="973"/>
                </a:lnTo>
                <a:lnTo>
                  <a:pt x="540" y="964"/>
                </a:lnTo>
                <a:lnTo>
                  <a:pt x="537" y="955"/>
                </a:lnTo>
                <a:lnTo>
                  <a:pt x="533" y="946"/>
                </a:lnTo>
                <a:lnTo>
                  <a:pt x="530" y="937"/>
                </a:lnTo>
                <a:lnTo>
                  <a:pt x="527" y="928"/>
                </a:lnTo>
                <a:lnTo>
                  <a:pt x="523" y="919"/>
                </a:lnTo>
                <a:lnTo>
                  <a:pt x="519" y="910"/>
                </a:lnTo>
                <a:lnTo>
                  <a:pt x="516" y="902"/>
                </a:lnTo>
                <a:lnTo>
                  <a:pt x="512" y="893"/>
                </a:lnTo>
                <a:lnTo>
                  <a:pt x="508" y="884"/>
                </a:lnTo>
                <a:lnTo>
                  <a:pt x="504" y="876"/>
                </a:lnTo>
                <a:lnTo>
                  <a:pt x="501" y="867"/>
                </a:lnTo>
                <a:lnTo>
                  <a:pt x="497" y="859"/>
                </a:lnTo>
                <a:lnTo>
                  <a:pt x="493" y="850"/>
                </a:lnTo>
                <a:lnTo>
                  <a:pt x="489" y="842"/>
                </a:lnTo>
                <a:lnTo>
                  <a:pt x="483" y="833"/>
                </a:lnTo>
                <a:lnTo>
                  <a:pt x="479" y="825"/>
                </a:lnTo>
                <a:lnTo>
                  <a:pt x="475" y="816"/>
                </a:lnTo>
                <a:lnTo>
                  <a:pt x="471" y="808"/>
                </a:lnTo>
                <a:lnTo>
                  <a:pt x="467" y="800"/>
                </a:lnTo>
                <a:lnTo>
                  <a:pt x="462" y="791"/>
                </a:lnTo>
                <a:lnTo>
                  <a:pt x="458" y="783"/>
                </a:lnTo>
                <a:lnTo>
                  <a:pt x="453" y="775"/>
                </a:lnTo>
                <a:lnTo>
                  <a:pt x="449" y="767"/>
                </a:lnTo>
                <a:lnTo>
                  <a:pt x="444" y="760"/>
                </a:lnTo>
                <a:lnTo>
                  <a:pt x="440" y="752"/>
                </a:lnTo>
                <a:lnTo>
                  <a:pt x="435" y="744"/>
                </a:lnTo>
                <a:lnTo>
                  <a:pt x="430" y="736"/>
                </a:lnTo>
                <a:lnTo>
                  <a:pt x="425" y="728"/>
                </a:lnTo>
                <a:lnTo>
                  <a:pt x="420" y="720"/>
                </a:lnTo>
                <a:lnTo>
                  <a:pt x="416" y="712"/>
                </a:lnTo>
                <a:lnTo>
                  <a:pt x="411" y="704"/>
                </a:lnTo>
                <a:lnTo>
                  <a:pt x="406" y="696"/>
                </a:lnTo>
                <a:lnTo>
                  <a:pt x="399" y="689"/>
                </a:lnTo>
                <a:lnTo>
                  <a:pt x="394" y="682"/>
                </a:lnTo>
                <a:lnTo>
                  <a:pt x="389" y="674"/>
                </a:lnTo>
                <a:lnTo>
                  <a:pt x="384" y="667"/>
                </a:lnTo>
                <a:lnTo>
                  <a:pt x="379" y="659"/>
                </a:lnTo>
                <a:lnTo>
                  <a:pt x="373" y="651"/>
                </a:lnTo>
                <a:lnTo>
                  <a:pt x="368" y="644"/>
                </a:lnTo>
                <a:lnTo>
                  <a:pt x="362" y="636"/>
                </a:lnTo>
                <a:lnTo>
                  <a:pt x="357" y="629"/>
                </a:lnTo>
                <a:lnTo>
                  <a:pt x="351" y="622"/>
                </a:lnTo>
                <a:lnTo>
                  <a:pt x="346" y="615"/>
                </a:lnTo>
                <a:lnTo>
                  <a:pt x="340" y="608"/>
                </a:lnTo>
                <a:lnTo>
                  <a:pt x="334" y="600"/>
                </a:lnTo>
                <a:lnTo>
                  <a:pt x="329" y="593"/>
                </a:lnTo>
                <a:lnTo>
                  <a:pt x="323" y="587"/>
                </a:lnTo>
                <a:lnTo>
                  <a:pt x="316" y="580"/>
                </a:lnTo>
                <a:lnTo>
                  <a:pt x="310" y="572"/>
                </a:lnTo>
                <a:lnTo>
                  <a:pt x="304" y="565"/>
                </a:lnTo>
                <a:lnTo>
                  <a:pt x="298" y="558"/>
                </a:lnTo>
                <a:lnTo>
                  <a:pt x="292" y="551"/>
                </a:lnTo>
                <a:lnTo>
                  <a:pt x="286" y="545"/>
                </a:lnTo>
                <a:lnTo>
                  <a:pt x="279" y="538"/>
                </a:lnTo>
                <a:lnTo>
                  <a:pt x="273" y="531"/>
                </a:lnTo>
                <a:lnTo>
                  <a:pt x="267" y="524"/>
                </a:lnTo>
                <a:lnTo>
                  <a:pt x="261" y="519"/>
                </a:lnTo>
                <a:lnTo>
                  <a:pt x="254" y="512"/>
                </a:lnTo>
                <a:lnTo>
                  <a:pt x="248" y="505"/>
                </a:lnTo>
                <a:lnTo>
                  <a:pt x="241" y="498"/>
                </a:lnTo>
                <a:lnTo>
                  <a:pt x="233" y="492"/>
                </a:lnTo>
                <a:lnTo>
                  <a:pt x="227" y="486"/>
                </a:lnTo>
                <a:lnTo>
                  <a:pt x="220" y="479"/>
                </a:lnTo>
                <a:lnTo>
                  <a:pt x="213" y="473"/>
                </a:lnTo>
                <a:lnTo>
                  <a:pt x="207" y="467"/>
                </a:lnTo>
                <a:lnTo>
                  <a:pt x="200" y="460"/>
                </a:lnTo>
                <a:lnTo>
                  <a:pt x="193" y="454"/>
                </a:lnTo>
                <a:lnTo>
                  <a:pt x="186" y="449"/>
                </a:lnTo>
                <a:lnTo>
                  <a:pt x="179" y="442"/>
                </a:lnTo>
                <a:lnTo>
                  <a:pt x="172" y="436"/>
                </a:lnTo>
                <a:lnTo>
                  <a:pt x="165" y="429"/>
                </a:lnTo>
                <a:lnTo>
                  <a:pt x="157" y="424"/>
                </a:lnTo>
                <a:lnTo>
                  <a:pt x="149" y="418"/>
                </a:lnTo>
                <a:lnTo>
                  <a:pt x="142" y="412"/>
                </a:lnTo>
                <a:lnTo>
                  <a:pt x="135" y="406"/>
                </a:lnTo>
                <a:lnTo>
                  <a:pt x="127" y="400"/>
                </a:lnTo>
                <a:lnTo>
                  <a:pt x="120" y="394"/>
                </a:lnTo>
                <a:lnTo>
                  <a:pt x="112" y="389"/>
                </a:lnTo>
                <a:lnTo>
                  <a:pt x="105" y="383"/>
                </a:lnTo>
                <a:lnTo>
                  <a:pt x="97" y="377"/>
                </a:lnTo>
                <a:lnTo>
                  <a:pt x="89" y="372"/>
                </a:lnTo>
                <a:lnTo>
                  <a:pt x="82" y="366"/>
                </a:lnTo>
                <a:lnTo>
                  <a:pt x="74" y="360"/>
                </a:lnTo>
                <a:lnTo>
                  <a:pt x="65" y="356"/>
                </a:lnTo>
                <a:lnTo>
                  <a:pt x="57" y="350"/>
                </a:lnTo>
                <a:lnTo>
                  <a:pt x="49" y="344"/>
                </a:lnTo>
                <a:lnTo>
                  <a:pt x="41" y="339"/>
                </a:lnTo>
                <a:lnTo>
                  <a:pt x="33" y="334"/>
                </a:lnTo>
                <a:lnTo>
                  <a:pt x="25" y="329"/>
                </a:lnTo>
                <a:lnTo>
                  <a:pt x="17" y="323"/>
                </a:lnTo>
                <a:lnTo>
                  <a:pt x="9" y="318"/>
                </a:lnTo>
                <a:lnTo>
                  <a:pt x="0" y="313"/>
                </a:lnTo>
                <a:lnTo>
                  <a:pt x="1361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3" name="CustomShape 75"/>
          <p:cNvSpPr/>
          <p:nvPr/>
        </p:nvSpPr>
        <p:spPr>
          <a:xfrm rot="18210600">
            <a:off x="3281400" y="4080240"/>
            <a:ext cx="1257120" cy="886680"/>
          </a:xfrm>
          <a:custGeom>
            <a:avLst/>
            <a:gdLst/>
            <a:ahLst/>
            <a:cxnLst/>
            <a:rect l="0" t="0" r="r" b="b"/>
            <a:pathLst>
              <a:path w="4750" h="3781">
                <a:moveTo>
                  <a:pt x="53" y="3696"/>
                </a:moveTo>
                <a:lnTo>
                  <a:pt x="105" y="3780"/>
                </a:lnTo>
                <a:lnTo>
                  <a:pt x="4749" y="168"/>
                </a:lnTo>
                <a:lnTo>
                  <a:pt x="4645" y="0"/>
                </a:lnTo>
                <a:lnTo>
                  <a:pt x="0" y="3612"/>
                </a:lnTo>
                <a:lnTo>
                  <a:pt x="53" y="3696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4" name="CustomShape 76"/>
          <p:cNvSpPr/>
          <p:nvPr/>
        </p:nvSpPr>
        <p:spPr>
          <a:xfrm>
            <a:off x="2593800" y="4076640"/>
            <a:ext cx="2625480" cy="4320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5" name="CustomShape 77"/>
          <p:cNvSpPr/>
          <p:nvPr/>
        </p:nvSpPr>
        <p:spPr>
          <a:xfrm>
            <a:off x="6849000" y="1233360"/>
            <a:ext cx="2081520" cy="36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[Lowe, SIFT, 1999]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What’s next?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609600" y="1143000"/>
            <a:ext cx="7772040" cy="837720"/>
          </a:xfrm>
        </p:spPr>
        <p:txBody>
          <a:bodyPr/>
          <a:lstStyle/>
          <a:p>
            <a:r>
              <a:rPr lang="en-US" dirty="0" smtClean="0"/>
              <a:t>    Once we have found the </a:t>
            </a:r>
            <a:r>
              <a:rPr lang="en-US" dirty="0" err="1" smtClean="0"/>
              <a:t>keypoints</a:t>
            </a:r>
            <a:r>
              <a:rPr lang="en-US" dirty="0" smtClean="0"/>
              <a:t> and a dominant orientation for each,</a:t>
            </a:r>
          </a:p>
          <a:p>
            <a:endParaRPr lang="en-US" dirty="0"/>
          </a:p>
          <a:p>
            <a:r>
              <a:rPr lang="en-US" dirty="0" smtClean="0"/>
              <a:t>   we need to </a:t>
            </a:r>
            <a:r>
              <a:rPr lang="en-US" dirty="0" smtClean="0">
                <a:solidFill>
                  <a:srgbClr val="FF0000"/>
                </a:solidFill>
              </a:rPr>
              <a:t>describe</a:t>
            </a:r>
            <a:r>
              <a:rPr lang="en-US" dirty="0" smtClean="0"/>
              <a:t> the (rotated and scaled) neighborhood about each.</a:t>
            </a:r>
            <a:endParaRPr lang="en-US" dirty="0"/>
          </a:p>
        </p:txBody>
      </p:sp>
      <p:pic>
        <p:nvPicPr>
          <p:cNvPr id="4" name="Picture 5"/>
          <p:cNvPicPr/>
          <p:nvPr/>
        </p:nvPicPr>
        <p:blipFill>
          <a:blip r:embed="rId2"/>
          <a:stretch/>
        </p:blipFill>
        <p:spPr>
          <a:xfrm>
            <a:off x="1752600" y="2895600"/>
            <a:ext cx="1982520" cy="1987200"/>
          </a:xfrm>
          <a:prstGeom prst="rect">
            <a:avLst/>
          </a:prstGeom>
          <a:ln w="9360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724400" y="3704534"/>
            <a:ext cx="256993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128-dimensional vector</a:t>
            </a:r>
            <a:endParaRPr lang="en-US" dirty="0"/>
          </a:p>
        </p:txBody>
      </p:sp>
      <p:cxnSp>
        <p:nvCxnSpPr>
          <p:cNvPr id="7" name="Straight Arrow Connector 6"/>
          <p:cNvCxnSpPr>
            <a:stCxn id="4" idx="3"/>
            <a:endCxn id="5" idx="1"/>
          </p:cNvCxnSpPr>
          <p:nvPr/>
        </p:nvCxnSpPr>
        <p:spPr>
          <a:xfrm>
            <a:off x="3735120" y="3889200"/>
            <a:ext cx="98928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Picture 6"/>
          <p:cNvPicPr/>
          <p:nvPr/>
        </p:nvPicPr>
        <p:blipFill>
          <a:blip r:embed="rId2"/>
          <a:stretch/>
        </p:blipFill>
        <p:spPr>
          <a:xfrm>
            <a:off x="4572000" y="1447920"/>
            <a:ext cx="4419360" cy="4419360"/>
          </a:xfrm>
          <a:prstGeom prst="rect">
            <a:avLst/>
          </a:prstGeom>
          <a:ln>
            <a:noFill/>
          </a:ln>
        </p:spPr>
      </p:pic>
      <p:pic>
        <p:nvPicPr>
          <p:cNvPr id="207" name="Picture 5"/>
          <p:cNvPicPr/>
          <p:nvPr/>
        </p:nvPicPr>
        <p:blipFill>
          <a:blip r:embed="rId3"/>
          <a:stretch/>
        </p:blipFill>
        <p:spPr>
          <a:xfrm>
            <a:off x="152280" y="1447920"/>
            <a:ext cx="4419360" cy="4419360"/>
          </a:xfrm>
          <a:prstGeom prst="rect">
            <a:avLst/>
          </a:prstGeom>
          <a:ln>
            <a:noFill/>
          </a:ln>
        </p:spPr>
      </p:pic>
      <p:sp>
        <p:nvSpPr>
          <p:cNvPr id="208" name="TextShape 1"/>
          <p:cNvSpPr txBox="1"/>
          <p:nvPr/>
        </p:nvSpPr>
        <p:spPr>
          <a:xfrm>
            <a:off x="609480" y="7632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Not always easy</a:t>
            </a:r>
            <a:endParaRPr/>
          </a:p>
        </p:txBody>
      </p:sp>
      <p:sp>
        <p:nvSpPr>
          <p:cNvPr id="209" name="CustomShape 2"/>
          <p:cNvSpPr/>
          <p:nvPr/>
        </p:nvSpPr>
        <p:spPr>
          <a:xfrm>
            <a:off x="2781360" y="5910120"/>
            <a:ext cx="361908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Arial"/>
                <a:ea typeface="ＭＳ Ｐゴシック"/>
              </a:rPr>
              <a:t>NASA Mars Rover images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r>
              <a:rPr lang="en-US" sz="2800" dirty="0" smtClean="0"/>
              <a:t>Important Point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685800" y="3048000"/>
            <a:ext cx="7772040" cy="28194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People just say “SIFT”.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But there are TWO parts to SIFT.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0000CC"/>
                </a:solidFill>
              </a:rPr>
              <a:t>an interest point detector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rgbClr val="0000CC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0000CC"/>
                </a:solidFill>
              </a:rPr>
              <a:t>a region descriptor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They are independent. Many people use the region descriptor without looking for the points.</a:t>
            </a:r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7904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Picture 3"/>
          <p:cNvPicPr/>
          <p:nvPr/>
        </p:nvPicPr>
        <p:blipFill>
          <a:blip r:embed="rId3"/>
          <a:stretch/>
        </p:blipFill>
        <p:spPr>
          <a:xfrm>
            <a:off x="4572000" y="1447920"/>
            <a:ext cx="4419360" cy="4419360"/>
          </a:xfrm>
          <a:prstGeom prst="rect">
            <a:avLst/>
          </a:prstGeom>
          <a:ln>
            <a:noFill/>
          </a:ln>
        </p:spPr>
      </p:pic>
      <p:pic>
        <p:nvPicPr>
          <p:cNvPr id="211" name="Picture 2"/>
          <p:cNvPicPr/>
          <p:nvPr/>
        </p:nvPicPr>
        <p:blipFill>
          <a:blip r:embed="rId4"/>
          <a:stretch/>
        </p:blipFill>
        <p:spPr>
          <a:xfrm>
            <a:off x="152280" y="1447920"/>
            <a:ext cx="4419360" cy="4419360"/>
          </a:xfrm>
          <a:prstGeom prst="rect">
            <a:avLst/>
          </a:prstGeom>
          <a:ln>
            <a:noFill/>
          </a:ln>
        </p:spPr>
      </p:pic>
      <p:sp>
        <p:nvSpPr>
          <p:cNvPr id="212" name="CustomShape 1"/>
          <p:cNvSpPr/>
          <p:nvPr/>
        </p:nvSpPr>
        <p:spPr>
          <a:xfrm>
            <a:off x="2781360" y="5910120"/>
            <a:ext cx="3619080" cy="82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Arial"/>
                <a:ea typeface="ＭＳ Ｐゴシック"/>
              </a:rPr>
              <a:t>NASA Mars Rover images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Arial"/>
                <a:ea typeface="ＭＳ Ｐゴシック"/>
              </a:rPr>
              <a:t>with SIFT feature matches
Figure by Noah Snavely</a:t>
            </a:r>
            <a:endParaRPr/>
          </a:p>
        </p:txBody>
      </p:sp>
      <p:sp>
        <p:nvSpPr>
          <p:cNvPr id="213" name="TextShape 2"/>
          <p:cNvSpPr txBox="1"/>
          <p:nvPr/>
        </p:nvSpPr>
        <p:spPr>
          <a:xfrm>
            <a:off x="685800" y="7632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Answer below </a:t>
            </a: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(look for tiny colored squares…)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extShape 1"/>
          <p:cNvSpPr txBox="1"/>
          <p:nvPr/>
        </p:nvSpPr>
        <p:spPr>
          <a:xfrm>
            <a:off x="457200" y="-8352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Human eye movements</a:t>
            </a:r>
            <a:endParaRPr/>
          </a:p>
        </p:txBody>
      </p:sp>
      <p:pic>
        <p:nvPicPr>
          <p:cNvPr id="215" name="Picture 2"/>
          <p:cNvPicPr/>
          <p:nvPr/>
        </p:nvPicPr>
        <p:blipFill>
          <a:blip r:embed="rId3"/>
          <a:srcRect r="53253"/>
          <a:stretch/>
        </p:blipFill>
        <p:spPr>
          <a:xfrm>
            <a:off x="2799720" y="1182240"/>
            <a:ext cx="2911680" cy="4647960"/>
          </a:xfrm>
          <a:prstGeom prst="rect">
            <a:avLst/>
          </a:prstGeom>
          <a:ln>
            <a:noFill/>
          </a:ln>
        </p:spPr>
      </p:pic>
      <p:sp>
        <p:nvSpPr>
          <p:cNvPr id="216" name="CustomShape 2"/>
          <p:cNvSpPr/>
          <p:nvPr/>
        </p:nvSpPr>
        <p:spPr>
          <a:xfrm>
            <a:off x="3521160" y="5882760"/>
            <a:ext cx="21744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Yarbus eye tracking</a:t>
            </a:r>
            <a:endParaRPr/>
          </a:p>
        </p:txBody>
      </p:sp>
      <p:pic>
        <p:nvPicPr>
          <p:cNvPr id="217" name="Picture 2"/>
          <p:cNvPicPr/>
          <p:nvPr/>
        </p:nvPicPr>
        <p:blipFill>
          <a:blip r:embed="rId3"/>
          <a:srcRect l="49517" r="3214"/>
          <a:stretch/>
        </p:blipFill>
        <p:spPr>
          <a:xfrm>
            <a:off x="2859120" y="1182240"/>
            <a:ext cx="2943360" cy="464796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477000" y="2133600"/>
            <a:ext cx="209544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catches your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interest?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extShape 1"/>
          <p:cNvSpPr txBox="1"/>
          <p:nvPr/>
        </p:nvSpPr>
        <p:spPr>
          <a:xfrm>
            <a:off x="298080" y="-669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Interest points</a:t>
            </a:r>
            <a:endParaRPr/>
          </a:p>
        </p:txBody>
      </p:sp>
      <p:sp>
        <p:nvSpPr>
          <p:cNvPr id="219" name="TextShape 2"/>
          <p:cNvSpPr txBox="1"/>
          <p:nvPr/>
        </p:nvSpPr>
        <p:spPr>
          <a:xfrm>
            <a:off x="457200" y="990720"/>
            <a:ext cx="4343040" cy="5572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Suppose you have to click on some point,  go away and come back after I deform the image, and click on the same points again.  </a:t>
            </a:r>
            <a:endParaRPr dirty="0"/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strike="noStrike" dirty="0">
                <a:solidFill>
                  <a:srgbClr val="FF0000"/>
                </a:solidFill>
                <a:latin typeface="Arial"/>
                <a:ea typeface="ＭＳ Ｐゴシック"/>
              </a:rPr>
              <a:t>Which points would you choose?</a:t>
            </a:r>
            <a:endParaRPr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220" name="Picture 11"/>
          <p:cNvPicPr/>
          <p:nvPr/>
        </p:nvPicPr>
        <p:blipFill>
          <a:blip r:embed="rId2"/>
          <a:stretch/>
        </p:blipFill>
        <p:spPr>
          <a:xfrm>
            <a:off x="5335920" y="1223280"/>
            <a:ext cx="3191040" cy="2485080"/>
          </a:xfrm>
          <a:prstGeom prst="rect">
            <a:avLst/>
          </a:prstGeom>
          <a:ln w="12600">
            <a:solidFill>
              <a:srgbClr val="002060"/>
            </a:solidFill>
            <a:miter/>
          </a:ln>
        </p:spPr>
      </p:pic>
      <p:pic>
        <p:nvPicPr>
          <p:cNvPr id="221" name="Picture 11"/>
          <p:cNvPicPr/>
          <p:nvPr/>
        </p:nvPicPr>
        <p:blipFill>
          <a:blip r:embed="rId2"/>
          <a:stretch/>
        </p:blipFill>
        <p:spPr>
          <a:xfrm rot="14826000">
            <a:off x="5189400" y="3888360"/>
            <a:ext cx="3545640" cy="2463120"/>
          </a:xfrm>
          <a:prstGeom prst="rect">
            <a:avLst/>
          </a:prstGeom>
          <a:ln w="12600">
            <a:solidFill>
              <a:srgbClr val="002060"/>
            </a:solidFill>
            <a:miter/>
          </a:ln>
          <a:scene3d>
            <a:camera prst="orthographicFront">
              <a:rot lat="20783509" lon="19661947" rev="17225537"/>
            </a:camera>
            <a:lightRig rig="threePt" dir="t"/>
          </a:scene3d>
        </p:spPr>
      </p:pic>
      <p:sp>
        <p:nvSpPr>
          <p:cNvPr id="222" name="CustomShape 3"/>
          <p:cNvSpPr/>
          <p:nvPr/>
        </p:nvSpPr>
        <p:spPr>
          <a:xfrm>
            <a:off x="6483960" y="838080"/>
            <a:ext cx="9140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original</a:t>
            </a:r>
            <a:endParaRPr/>
          </a:p>
        </p:txBody>
      </p:sp>
      <p:sp>
        <p:nvSpPr>
          <p:cNvPr id="223" name="CustomShape 4"/>
          <p:cNvSpPr/>
          <p:nvPr/>
        </p:nvSpPr>
        <p:spPr>
          <a:xfrm>
            <a:off x="7694280" y="6194520"/>
            <a:ext cx="11440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deformed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extShape 1"/>
          <p:cNvSpPr txBox="1"/>
          <p:nvPr/>
        </p:nvSpPr>
        <p:spPr>
          <a:xfrm>
            <a:off x="685800" y="7632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Intuition</a:t>
            </a:r>
            <a:endParaRPr/>
          </a:p>
        </p:txBody>
      </p:sp>
      <p:sp>
        <p:nvSpPr>
          <p:cNvPr id="225" name="CustomShape 2"/>
          <p:cNvSpPr/>
          <p:nvPr/>
        </p:nvSpPr>
        <p:spPr>
          <a:xfrm>
            <a:off x="1219320" y="1295280"/>
            <a:ext cx="6781320" cy="4419360"/>
          </a:xfrm>
          <a:prstGeom prst="rect">
            <a:avLst/>
          </a:prstGeom>
          <a:noFill/>
          <a:ln>
            <a:solidFill>
              <a:schemeClr val="tx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26" name="CustomShape 3"/>
          <p:cNvSpPr/>
          <p:nvPr/>
        </p:nvSpPr>
        <p:spPr>
          <a:xfrm>
            <a:off x="2438280" y="2209680"/>
            <a:ext cx="4038120" cy="2895120"/>
          </a:xfrm>
          <a:prstGeom prst="trapezoid">
            <a:avLst>
              <a:gd name="adj" fmla="val 12316"/>
            </a:avLst>
          </a:prstGeom>
          <a:solidFill>
            <a:schemeClr val="tx1"/>
          </a:solidFill>
          <a:ln>
            <a:solidFill>
              <a:srgbClr val="00C795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Shape 1"/>
          <p:cNvSpPr txBox="1"/>
          <p:nvPr/>
        </p:nvSpPr>
        <p:spPr>
          <a:xfrm>
            <a:off x="319680" y="204480"/>
            <a:ext cx="7772040" cy="533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Calibri"/>
                <a:ea typeface="ＭＳ Ｐゴシック"/>
              </a:rPr>
              <a:t>Corners</a:t>
            </a:r>
            <a:endParaRPr/>
          </a:p>
        </p:txBody>
      </p:sp>
      <p:sp>
        <p:nvSpPr>
          <p:cNvPr id="228" name="TextShape 2"/>
          <p:cNvSpPr txBox="1"/>
          <p:nvPr/>
        </p:nvSpPr>
        <p:spPr>
          <a:xfrm>
            <a:off x="685800" y="990720"/>
            <a:ext cx="7467120" cy="1828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We should easily recognize the point by looking through a small window</a:t>
            </a:r>
            <a:endParaRPr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Shifting a window in </a:t>
            </a:r>
            <a:r>
              <a:rPr lang="en-US" sz="2400" i="1" strike="noStrike" dirty="0">
                <a:solidFill>
                  <a:srgbClr val="FF0000"/>
                </a:solidFill>
                <a:latin typeface="Arial"/>
                <a:ea typeface="ＭＳ Ｐゴシック"/>
              </a:rPr>
              <a:t>any</a:t>
            </a:r>
            <a:r>
              <a:rPr lang="en-US" sz="2400" strike="noStrike" dirty="0">
                <a:solidFill>
                  <a:srgbClr val="FF0000"/>
                </a:solidFill>
                <a:latin typeface="Arial"/>
                <a:ea typeface="ＭＳ Ｐゴシック"/>
              </a:rPr>
              <a:t> </a:t>
            </a:r>
            <a:r>
              <a:rPr lang="en-US" sz="2400" i="1" strike="noStrike" dirty="0">
                <a:solidFill>
                  <a:srgbClr val="FF0000"/>
                </a:solidFill>
                <a:latin typeface="Arial"/>
                <a:ea typeface="ＭＳ Ｐゴシック"/>
              </a:rPr>
              <a:t>direc</a:t>
            </a:r>
            <a:r>
              <a:rPr lang="en-US" sz="2400" i="1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tion</a:t>
            </a: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 should give </a:t>
            </a:r>
            <a:r>
              <a:rPr lang="en-US" sz="2400" i="1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a </a:t>
            </a:r>
            <a:r>
              <a:rPr lang="en-US" sz="2400" i="1" strike="noStrike" dirty="0">
                <a:solidFill>
                  <a:srgbClr val="FF0000"/>
                </a:solidFill>
                <a:latin typeface="Arial"/>
                <a:ea typeface="ＭＳ Ｐゴシック"/>
              </a:rPr>
              <a:t>large change</a:t>
            </a:r>
            <a:r>
              <a:rPr lang="en-US" sz="2400" strike="noStrike" dirty="0">
                <a:solidFill>
                  <a:srgbClr val="FF0000"/>
                </a:solidFill>
                <a:latin typeface="Arial"/>
                <a:ea typeface="ＭＳ Ｐゴシック"/>
              </a:rPr>
              <a:t> </a:t>
            </a: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in intensity</a:t>
            </a:r>
            <a:endParaRPr dirty="0"/>
          </a:p>
        </p:txBody>
      </p:sp>
      <p:pic>
        <p:nvPicPr>
          <p:cNvPr id="229" name="Picture 8"/>
          <p:cNvPicPr/>
          <p:nvPr/>
        </p:nvPicPr>
        <p:blipFill>
          <a:blip r:embed="rId3"/>
          <a:stretch/>
        </p:blipFill>
        <p:spPr>
          <a:xfrm>
            <a:off x="3429000" y="2895480"/>
            <a:ext cx="2285640" cy="228564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  <p:sp>
        <p:nvSpPr>
          <p:cNvPr id="230" name="CustomShape 3"/>
          <p:cNvSpPr/>
          <p:nvPr/>
        </p:nvSpPr>
        <p:spPr>
          <a:xfrm>
            <a:off x="3429000" y="5213520"/>
            <a:ext cx="2437920" cy="1552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3399"/>
                </a:solidFill>
                <a:latin typeface="Arial Unicode MS"/>
              </a:rPr>
              <a:t>“edge”</a:t>
            </a:r>
            <a:r>
              <a:rPr lang="en-US" sz="2400" strike="noStrike">
                <a:solidFill>
                  <a:srgbClr val="000000"/>
                </a:solidFill>
                <a:latin typeface="Arial Unicode MS"/>
              </a:rPr>
              <a:t>:
no change along the edge direction</a:t>
            </a:r>
            <a:endParaRPr/>
          </a:p>
        </p:txBody>
      </p:sp>
      <p:sp>
        <p:nvSpPr>
          <p:cNvPr id="231" name="CustomShape 4"/>
          <p:cNvSpPr/>
          <p:nvPr/>
        </p:nvSpPr>
        <p:spPr>
          <a:xfrm>
            <a:off x="3962520" y="3962520"/>
            <a:ext cx="685440" cy="685440"/>
          </a:xfrm>
          <a:prstGeom prst="rect">
            <a:avLst/>
          </a:prstGeom>
          <a:solidFill>
            <a:srgbClr val="FFCC99">
              <a:alpha val="40000"/>
            </a:srgb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2" name="Line 5"/>
          <p:cNvSpPr/>
          <p:nvPr/>
        </p:nvSpPr>
        <p:spPr>
          <a:xfrm flipV="1">
            <a:off x="3733560" y="4038480"/>
            <a:ext cx="0" cy="533520"/>
          </a:xfrm>
          <a:prstGeom prst="line">
            <a:avLst/>
          </a:prstGeom>
          <a:ln w="936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sp>
      <p:pic>
        <p:nvPicPr>
          <p:cNvPr id="233" name="Picture 9"/>
          <p:cNvPicPr/>
          <p:nvPr/>
        </p:nvPicPr>
        <p:blipFill>
          <a:blip r:embed="rId3"/>
          <a:stretch/>
        </p:blipFill>
        <p:spPr>
          <a:xfrm>
            <a:off x="6019920" y="2895480"/>
            <a:ext cx="2285640" cy="228564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  <p:sp>
        <p:nvSpPr>
          <p:cNvPr id="234" name="CustomShape 6"/>
          <p:cNvSpPr/>
          <p:nvPr/>
        </p:nvSpPr>
        <p:spPr>
          <a:xfrm>
            <a:off x="6248520" y="5213520"/>
            <a:ext cx="2437920" cy="1552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3399"/>
                </a:solidFill>
                <a:latin typeface="Arial Unicode MS"/>
              </a:rPr>
              <a:t>“corner”</a:t>
            </a:r>
            <a:r>
              <a:rPr lang="en-US" sz="2400" strike="noStrike">
                <a:solidFill>
                  <a:srgbClr val="000000"/>
                </a:solidFill>
                <a:latin typeface="Arial Unicode MS"/>
              </a:rPr>
              <a:t>:
significant change in all directions</a:t>
            </a:r>
            <a:endParaRPr/>
          </a:p>
        </p:txBody>
      </p:sp>
      <p:sp>
        <p:nvSpPr>
          <p:cNvPr id="235" name="CustomShape 7"/>
          <p:cNvSpPr/>
          <p:nvPr/>
        </p:nvSpPr>
        <p:spPr>
          <a:xfrm>
            <a:off x="6705720" y="3200400"/>
            <a:ext cx="685440" cy="685440"/>
          </a:xfrm>
          <a:prstGeom prst="rect">
            <a:avLst/>
          </a:prstGeom>
          <a:solidFill>
            <a:srgbClr val="FFCC99">
              <a:alpha val="40000"/>
            </a:srgb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6" name="Line 8"/>
          <p:cNvSpPr/>
          <p:nvPr/>
        </p:nvSpPr>
        <p:spPr>
          <a:xfrm flipH="1">
            <a:off x="6476760" y="3886200"/>
            <a:ext cx="228600" cy="228600"/>
          </a:xfrm>
          <a:prstGeom prst="line">
            <a:avLst/>
          </a:prstGeom>
          <a:ln w="9360">
            <a:solidFill>
              <a:schemeClr val="tx1"/>
            </a:solidFill>
            <a:round/>
            <a:tailEnd type="triangle" w="med" len="med"/>
          </a:ln>
        </p:spPr>
      </p:sp>
      <p:sp>
        <p:nvSpPr>
          <p:cNvPr id="237" name="Line 9"/>
          <p:cNvSpPr/>
          <p:nvPr/>
        </p:nvSpPr>
        <p:spPr>
          <a:xfrm flipH="1" flipV="1">
            <a:off x="6476760" y="2971800"/>
            <a:ext cx="228600" cy="228600"/>
          </a:xfrm>
          <a:prstGeom prst="line">
            <a:avLst/>
          </a:prstGeom>
          <a:ln w="9360">
            <a:solidFill>
              <a:schemeClr val="tx1"/>
            </a:solidFill>
            <a:round/>
            <a:tailEnd type="triangle" w="med" len="med"/>
          </a:ln>
        </p:spPr>
      </p:sp>
      <p:sp>
        <p:nvSpPr>
          <p:cNvPr id="238" name="Line 10"/>
          <p:cNvSpPr/>
          <p:nvPr/>
        </p:nvSpPr>
        <p:spPr>
          <a:xfrm>
            <a:off x="7391160" y="3886200"/>
            <a:ext cx="228600" cy="228600"/>
          </a:xfrm>
          <a:prstGeom prst="line">
            <a:avLst/>
          </a:prstGeom>
          <a:ln w="9360">
            <a:solidFill>
              <a:schemeClr val="bg1"/>
            </a:solidFill>
            <a:round/>
            <a:tailEnd type="triangle" w="med" len="med"/>
          </a:ln>
        </p:spPr>
      </p:sp>
      <p:sp>
        <p:nvSpPr>
          <p:cNvPr id="239" name="Line 11"/>
          <p:cNvSpPr/>
          <p:nvPr/>
        </p:nvSpPr>
        <p:spPr>
          <a:xfrm flipV="1">
            <a:off x="7391160" y="2971800"/>
            <a:ext cx="228600" cy="228600"/>
          </a:xfrm>
          <a:prstGeom prst="line">
            <a:avLst/>
          </a:prstGeom>
          <a:ln w="9360">
            <a:solidFill>
              <a:schemeClr val="tx1"/>
            </a:solidFill>
            <a:round/>
            <a:tailEnd type="triangle" w="med" len="med"/>
          </a:ln>
        </p:spPr>
      </p:sp>
      <p:pic>
        <p:nvPicPr>
          <p:cNvPr id="240" name="Picture 7"/>
          <p:cNvPicPr/>
          <p:nvPr/>
        </p:nvPicPr>
        <p:blipFill>
          <a:blip r:embed="rId3"/>
          <a:stretch/>
        </p:blipFill>
        <p:spPr>
          <a:xfrm>
            <a:off x="838080" y="2895480"/>
            <a:ext cx="2285640" cy="228564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  <p:sp>
        <p:nvSpPr>
          <p:cNvPr id="241" name="CustomShape 12"/>
          <p:cNvSpPr/>
          <p:nvPr/>
        </p:nvSpPr>
        <p:spPr>
          <a:xfrm>
            <a:off x="762120" y="5213520"/>
            <a:ext cx="2057040" cy="1918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3399"/>
                </a:solidFill>
                <a:latin typeface="Arial Unicode MS"/>
              </a:rPr>
              <a:t>“flat”</a:t>
            </a:r>
            <a:r>
              <a:rPr lang="en-US" sz="2400" strike="noStrike">
                <a:solidFill>
                  <a:srgbClr val="000000"/>
                </a:solidFill>
                <a:latin typeface="Arial Unicode MS"/>
              </a:rPr>
              <a:t> region:
no change in all directions</a:t>
            </a:r>
            <a:endParaRPr/>
          </a:p>
        </p:txBody>
      </p:sp>
      <p:sp>
        <p:nvSpPr>
          <p:cNvPr id="242" name="CustomShape 13"/>
          <p:cNvSpPr/>
          <p:nvPr/>
        </p:nvSpPr>
        <p:spPr>
          <a:xfrm>
            <a:off x="2133720" y="3962520"/>
            <a:ext cx="685440" cy="685440"/>
          </a:xfrm>
          <a:prstGeom prst="rect">
            <a:avLst/>
          </a:prstGeom>
          <a:solidFill>
            <a:srgbClr val="FFCC99">
              <a:alpha val="40000"/>
            </a:srgb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3" name="Line 14"/>
          <p:cNvSpPr/>
          <p:nvPr/>
        </p:nvSpPr>
        <p:spPr>
          <a:xfrm>
            <a:off x="2819160" y="4647960"/>
            <a:ext cx="228600" cy="228600"/>
          </a:xfrm>
          <a:prstGeom prst="line">
            <a:avLst/>
          </a:prstGeom>
          <a:ln w="9360">
            <a:solidFill>
              <a:schemeClr val="bg1"/>
            </a:solidFill>
            <a:round/>
            <a:tailEnd type="triangle" w="med" len="med"/>
          </a:ln>
        </p:spPr>
      </p:sp>
      <p:sp>
        <p:nvSpPr>
          <p:cNvPr id="244" name="Line 15"/>
          <p:cNvSpPr/>
          <p:nvPr/>
        </p:nvSpPr>
        <p:spPr>
          <a:xfrm flipH="1">
            <a:off x="1904760" y="4647960"/>
            <a:ext cx="228600" cy="228600"/>
          </a:xfrm>
          <a:prstGeom prst="line">
            <a:avLst/>
          </a:prstGeom>
          <a:ln w="9360">
            <a:solidFill>
              <a:schemeClr val="bg1"/>
            </a:solidFill>
            <a:round/>
            <a:tailEnd type="triangle" w="med" len="med"/>
          </a:ln>
        </p:spPr>
      </p:sp>
      <p:sp>
        <p:nvSpPr>
          <p:cNvPr id="245" name="Line 16"/>
          <p:cNvSpPr/>
          <p:nvPr/>
        </p:nvSpPr>
        <p:spPr>
          <a:xfrm flipH="1" flipV="1">
            <a:off x="1904760" y="3733560"/>
            <a:ext cx="228600" cy="228600"/>
          </a:xfrm>
          <a:prstGeom prst="line">
            <a:avLst/>
          </a:prstGeom>
          <a:ln w="9360">
            <a:solidFill>
              <a:schemeClr val="bg1"/>
            </a:solidFill>
            <a:round/>
            <a:tailEnd type="triangle" w="med" len="med"/>
          </a:ln>
        </p:spPr>
      </p:sp>
      <p:sp>
        <p:nvSpPr>
          <p:cNvPr id="246" name="Line 17"/>
          <p:cNvSpPr/>
          <p:nvPr/>
        </p:nvSpPr>
        <p:spPr>
          <a:xfrm flipV="1">
            <a:off x="2819160" y="3733560"/>
            <a:ext cx="228600" cy="228600"/>
          </a:xfrm>
          <a:prstGeom prst="line">
            <a:avLst/>
          </a:prstGeom>
          <a:ln w="9360">
            <a:solidFill>
              <a:schemeClr val="bg1"/>
            </a:solidFill>
            <a:round/>
            <a:tailEnd type="triangle" w="med" len="med"/>
          </a:ln>
        </p:spPr>
      </p:sp>
      <p:sp>
        <p:nvSpPr>
          <p:cNvPr id="247" name="CustomShape 18"/>
          <p:cNvSpPr/>
          <p:nvPr/>
        </p:nvSpPr>
        <p:spPr>
          <a:xfrm>
            <a:off x="48600" y="6553080"/>
            <a:ext cx="1473480" cy="303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Arial"/>
              </a:rPr>
              <a:t>Source: A. Efros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1110</Words>
  <Application>Microsoft Office PowerPoint</Application>
  <PresentationFormat>On-screen Show (4:3)</PresentationFormat>
  <Paragraphs>260</Paragraphs>
  <Slides>40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Office Theme</vt:lpstr>
      <vt:lpstr>Office Theme</vt:lpstr>
      <vt:lpstr>Office Theme</vt:lpstr>
      <vt:lpstr>Office Theme</vt:lpstr>
      <vt:lpstr>Office Theme</vt:lpstr>
      <vt:lpstr>Equation</vt:lpstr>
      <vt:lpstr>Bitmap Image</vt:lpstr>
      <vt:lpstr>CorelDRAW</vt:lpstr>
      <vt:lpstr>PowerPoint Presentation</vt:lpstr>
      <vt:lpstr>Preview: Harris detector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Simpler Response Function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Lowe’s Pyramid Scheme</vt:lpstr>
      <vt:lpstr>Key point localization</vt:lpstr>
      <vt:lpstr>Scale-space extrema detection: experimental results over 32 images that were synthetically transformed and noise added.</vt:lpstr>
      <vt:lpstr>PowerPoint Presentation</vt:lpstr>
      <vt:lpstr>PowerPoint Presentation</vt:lpstr>
      <vt:lpstr>PowerPoint Presentation</vt:lpstr>
      <vt:lpstr>PowerPoint Presentation</vt:lpstr>
      <vt:lpstr>  What’s next?</vt:lpstr>
      <vt:lpstr>  Important 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Larry Zitnick</dc:creator>
  <cp:lastModifiedBy>CSE</cp:lastModifiedBy>
  <cp:revision>148</cp:revision>
  <dcterms:created xsi:type="dcterms:W3CDTF">2011-03-15T23:32:41Z</dcterms:created>
  <dcterms:modified xsi:type="dcterms:W3CDTF">2017-04-07T17:25:51Z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Microsoft Corporation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18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34</vt:i4>
  </property>
</Properties>
</file>