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9.xml" ContentType="application/vnd.openxmlformats-officedocument.presentationml.notesSlide+xml"/>
  <Override PartName="/ppt/tags/tag67.xml" ContentType="application/vnd.openxmlformats-officedocument.presentationml.tags+xml"/>
  <Override PartName="/ppt/ink/ink2.xml" ContentType="application/inkml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0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tags/tag74.xml" ContentType="application/vnd.openxmlformats-officedocument.presentationml.tags+xml"/>
  <Override PartName="/ppt/notesSlides/notesSlide1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ink/ink5.xml" ContentType="application/inkml+xml"/>
  <Override PartName="/ppt/ink/ink6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22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23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4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25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97" r:id="rId3"/>
    <p:sldMasterId id="2147483709" r:id="rId4"/>
    <p:sldMasterId id="2147483721" r:id="rId5"/>
    <p:sldMasterId id="2147483745" r:id="rId6"/>
  </p:sldMasterIdLst>
  <p:notesMasterIdLst>
    <p:notesMasterId r:id="rId71"/>
  </p:notesMasterIdLst>
  <p:sldIdLst>
    <p:sldId id="256" r:id="rId7"/>
    <p:sldId id="516" r:id="rId8"/>
    <p:sldId id="527" r:id="rId9"/>
    <p:sldId id="528" r:id="rId10"/>
    <p:sldId id="529" r:id="rId11"/>
    <p:sldId id="530" r:id="rId12"/>
    <p:sldId id="531" r:id="rId13"/>
    <p:sldId id="532" r:id="rId14"/>
    <p:sldId id="533" r:id="rId15"/>
    <p:sldId id="534" r:id="rId16"/>
    <p:sldId id="535" r:id="rId17"/>
    <p:sldId id="536" r:id="rId18"/>
    <p:sldId id="537" r:id="rId19"/>
    <p:sldId id="538" r:id="rId20"/>
    <p:sldId id="539" r:id="rId21"/>
    <p:sldId id="540" r:id="rId22"/>
    <p:sldId id="541" r:id="rId23"/>
    <p:sldId id="542" r:id="rId24"/>
    <p:sldId id="357" r:id="rId25"/>
    <p:sldId id="515" r:id="rId26"/>
    <p:sldId id="517" r:id="rId27"/>
    <p:sldId id="364" r:id="rId28"/>
    <p:sldId id="375" r:id="rId29"/>
    <p:sldId id="376" r:id="rId30"/>
    <p:sldId id="406" r:id="rId31"/>
    <p:sldId id="405" r:id="rId32"/>
    <p:sldId id="431" r:id="rId33"/>
    <p:sldId id="407" r:id="rId34"/>
    <p:sldId id="408" r:id="rId35"/>
    <p:sldId id="409" r:id="rId36"/>
    <p:sldId id="410" r:id="rId37"/>
    <p:sldId id="411" r:id="rId38"/>
    <p:sldId id="432" r:id="rId39"/>
    <p:sldId id="412" r:id="rId40"/>
    <p:sldId id="518" r:id="rId41"/>
    <p:sldId id="416" r:id="rId42"/>
    <p:sldId id="417" r:id="rId43"/>
    <p:sldId id="525" r:id="rId44"/>
    <p:sldId id="514" r:id="rId45"/>
    <p:sldId id="519" r:id="rId46"/>
    <p:sldId id="520" r:id="rId47"/>
    <p:sldId id="521" r:id="rId48"/>
    <p:sldId id="522" r:id="rId49"/>
    <p:sldId id="523" r:id="rId50"/>
    <p:sldId id="524" r:id="rId51"/>
    <p:sldId id="436" r:id="rId52"/>
    <p:sldId id="438" r:id="rId53"/>
    <p:sldId id="439" r:id="rId54"/>
    <p:sldId id="440" r:id="rId55"/>
    <p:sldId id="441" r:id="rId56"/>
    <p:sldId id="442" r:id="rId57"/>
    <p:sldId id="443" r:id="rId58"/>
    <p:sldId id="448" r:id="rId59"/>
    <p:sldId id="444" r:id="rId60"/>
    <p:sldId id="445" r:id="rId61"/>
    <p:sldId id="421" r:id="rId62"/>
    <p:sldId id="422" r:id="rId63"/>
    <p:sldId id="424" r:id="rId64"/>
    <p:sldId id="425" r:id="rId65"/>
    <p:sldId id="426" r:id="rId66"/>
    <p:sldId id="427" r:id="rId67"/>
    <p:sldId id="428" r:id="rId68"/>
    <p:sldId id="429" r:id="rId69"/>
    <p:sldId id="446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5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954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" Type="http://schemas.openxmlformats.org/officeDocument/2006/relationships/slide" Target="slides/slide1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15T20:34:07.7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2053 8044 140 0,'0'0'52'0,"0"4"-28"0,0-4-35 0,0 0 8 0,0 0 3 16,0 0 5-16,0 0 6 16,0 0 6-1,0 0-3-15,0 0 0 16,0 4-8-16,13-4-11 0,-9 4-1 15,14 7 4-15,-1-11 6 0,9 4 0 16,4-4 1-16,-4 4 1 0,4-4 1 31,0 0-1-31,9 7 1 0,-5 1-2 16,14-4 0-16,8-8-1 16,-17 8 0-16,12 0-2 15,1-12-2-15,13 4-2 16,-1 0 1-16,1-3 1 15,-5-1 0-15,9 4 0 16,9 0 0-16,-22 1-3 0,4-1 2 16,-4 0-4-16,0 4 1 15,-17 0-5-15,-5 0-1 16,-4-4-9-16,1 4-2 0,-18 0-25 16,4 0-34-1,-13-4 16-15</inkml:trace>
  <inkml:trace contextRef="#ctx0" brushRef="#br0" timeOffset="928.8418">2747 7431 168 0,'0'-30'66'0,"13"26"-36"0,-13 0-33 0,0 4 11 16,0 0 0-16,0 0 5 16,0 0-5-16,0-4-2 15,0 0-3-15,0 4-5 0,0 4 1 0,8 0 3 16,10 0 3-16,-1 0 4 16,9-1 5-16,0 5 1 0,-1 4 3 15,14-1-6-15,9 1 1 31,8 7-4-31,-9-4 2 0,5 0-15 16,-1 1-4-16,6-1 9 0,-14 4 6 16,13 0-2-16,-5 0-1 15,-12 4-4-15,4 0-1 16,-8 0 1-16,-5-3 0 16,-9-1 2-16,1 4 1 15,-1 7-1 1,-8-7 1-16,-8 0 0 15,-5 0 1-15,-5 0-5 16,5-4-1-16,-8 1-2 16,3-5 3-16,1 0-2 0,-4 1 1 15,-5-1 2-15,-5 0 2 16,5 1-1 0,1-1-1-16,-1-4 1 0,-5 1 1 15,1-1-1-15,4 8-1 16,5 1 3-16,-10 3 0 0,5 0-1 15,0 0 1-15,5 0-2 16,-9 0 2-16,4 3-2 16,-9 5 2-1,1 3 2-15,-1 12 4 0,1 4 2 0,-10-4 3 16,-12 0-3-16,13-4-1 31,-9-3-6-31,5-1-1 16,4 4-1-16,-9 4-2 0,4-8-6 15,-3 1-1-15,3-1-50 16,-8 0-19 0,9 0-46-16</inkml:trace>
  <inkml:trace contextRef="#ctx0" brushRef="#br0" timeOffset="3617.2415">5905 8565 184 0,'-4'0'71'0,"4"-8"-38"0,0 8-28 0,0 0 17 0,0 0-3 16,0 0 3-16,0 0-10 16,0 0-4-16,0 0-5 15,-4 0-3-15,4 0 1 0,0 0-1 16,0 0 0-1,0 0 0-15,0 0 2 0,4 0 8 0,5 0 3 16,-1 4-9-16,5-4-1 31,-8 4 1-31,12 0 2 16,-9-4 2-16,10 4 0 16,-1-4-2-16,13 0-1 15,-13 0-3-15,13-4-2 16,5 0 1-16,-5 4-1 15,-4 0 2-15,4 0-1 16,-4 0-1-16,4 0 1 16,-8 0-1-16,12 0-3 0,-8 0 2 15,4 4 3-15,0-4 1 16,-4 0-1-16,0 0-2 16,-4 0 1-16,3 0-1 0,1 0 0 15,0 4 0-15,0-4 0 16,-9 4 0-16,5-1-3 15,-1 1 0-15,14 0 2 16,-5-4 2-16,0 0 2 16,0 0 1-16,0 4-5 31,-4 0 1-31,0-4-2 0,0 0 0 16,0 3 2-16,0-3 0 15,4 0 0-15,0 0 0 16,9 0 0-16,4 0 2 15,-13 0-1-15,4 0-1 16,1 0 1-16,-1 0 1 0,1 0-3 16,4 0 0-16,4-3 1 15,-4 3 2-15,-1-4-1 16,1 4-1-16,0-4 1 16,4 0 1-16,-4 0 1 0,4 1 1 15,-9-1 0-15,9 0 0 16,0 0 0-16,1 0 0 15,-6 0-2-15,-7 1 1 0,3-1-2 16,-4 0 2-16,0-11-2 16,5 15 2-16,-1-4 0 31,1 0 1-31,-1 0-2 16,-4 4 1-16,-4 4-2 15,0-4-1-15,4 0 1 16,-13 0 1-16,5 0-1 0,-5 0-1 15,5 0 1-15,-1 0-1 16,1 0 0-16,8 0 2 16,-4 4 3-16,4 0 2 15,0-4-3-15,-4 0-3 16,4 3 0-16,-4-3 1 0,4 0-3 16,-4 0-2-16,0 4 4 15,4-4 1-15,0 0 0 16,0 0-2-16,5 0 1 15,-5 0-1-15,0 0 0 0,5 4 2 16,-14-4-1-16,5 0-1 16,0 0 3-16,0 0 2 31,4-4-2-31,-13 4 0 0,13 0-1 16,-4 0-2-16,4 0 3 15,-4 0 0-15,0 0 1 16,0 0 0-16,0 0-2 15,0 0 1-15,4 0-4 16,-9 0 0-16,5 0 1 16,0 0 2-16,0 0-3 0,4-4 0 15,5 1 1-15,-1 3 0 16,-4-4 0-16,5 4 0 16,-5 0 0-16,0 0 0 15,4 0 0-15,1 0 0 16,4 0 0-16,0 4 2 0,-1-1 1 15,1 1 1-15,4 0-2 16,-4 0 1-16,0 0-4 16,-5 0 0-16,14-4 3 31,-5 0 3-31,8 0-2 16,-12 0-2-16,17 3 2 0,-13-6 2 15,0 3-4-15,5 0-3 16,-1 0 3-16,-4 0 3 0,-4 0-1 15,0 0-2-15,0 0 0 16,-1 0-1-16,1 3-3 16,-4-3 2-16,8-3 1 15,4 3 2-15,-4-4-3 16,-4 0 0-16,0 4 1 16,0 0 0-16,-1-4-3 0,1 4 2 15,0 0 1-15,8 0 2 16,-4 0-1-16,5 0-1 15,-9 0 1-15,4 0-1 16,0 4-3-16,8-4 2 16,1 0 1-16,0 0 0 0,4 4 0 31,-13-4 2-31,0 0-3 16,9 0 0-16,4 7 1 15,-5-7 0-15,5 0 0 16,-8-3 0-16,-1 3 2 15,1 0 1-15,3-4-1 16,1 0-2-16,0 4 1 0,4 0-1 16,0 4 2-16,-4-4 1 0,12 7-1 15,1-7-2-15,4 0 1 16,0 0-1-16,13-3 2 16,-5 3 3-16,-4 3 0 15,1-3 0-15,16 8-1 16,-17-4 0-16,5 0 2 15,-9 3 1 1,-5-3-6-16,10 0 0 16,-14 0 1-16,-4-4 1 15,-4 0-4-15,-13 0-1 16,-14 0-21-16,6 0-8 16,-14 0-59-16,-17-15-114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15T20:57:54.7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13192 5371 124 0,'-9'0'46'0,"9"7"-24"0,0-11-10 0,0 4 13 15,0 0-5-15,-4 0-1 16,0 0-9-16,-5 0-4 16,0 4-3-16,-4 0 0 0,5 0 0 0,-1 0 1 15,0 0 0 1,5-4-2-16,0 3 1 15,4-3 7-15,0 0 5 16,4 4-3-16,5-4 1 16,4 4-4-16,-9 0 2 0,9 0 0 15,0 0 3 1,0-1-7-16,0 1-2 0,4 0-3 16,-8 4 1-16,8-4 0 15,0-1 3-15,9 5-1 16,4 0 2-16,0-1-4 15,-4-3 0-15,0 0-1 16,0 0-2-16,4-4 7 16,-4 4 5-16,0-4-4 0,4 4-2 15,0-4 1-15,9 0 2 16,-5 0-2-16,1 0 1 0,-5 0-5 16,0 0 0-16,-4 11-1 15,0-11-2-15,0 8 1 31,-1-12-1-31,1 4 0 0,4 0 2 0,5-4 3 16,-1 4 2-16,-3-4-3 31,-6 0-1-31,1 4-1 0,-4 0 1 16,-1 0-2-16,1 0 2 16,-5-3 2-16,0 3 4 15,1 0-6-15,-1 0-2 16,0 0-1-16,0 0 0 0,9 0 0 15,-4 0 2-15,8-4-3 16,4 4-2-16,-12-4 4 16,4 4 3-16,0 0-1 15,-1 0-2-15,1 0-5 0,0 0-2 16,-4 0 11-16,-1 0 7 16,1 0-9-16,-1 0-3 15,5 0 0-15,0 0-1 16,4 4 1-16,-4-4 0 0,4 0 2 15,-8 4 1-15,-1-4-6 16,1 0 0-16,-1 0 1 16,5 0 3-16,-13 0 4 31,13 0 0-15,-9 0-3-16,1 3-1 0,7-3 2 15,10 0 0 1,-14 0-1-16,5 0-2 15,0 0-2-15,-4 0 1 16,-1 0 1-16,1 0 2 0,-1 0 1 16,5 0 1-16,-9 0-5 15,5 0 1-15,-9 0 2 16,4 0 1-16,0 0-4 16,1-3 1-16,3 3 2 15,5 0 1-15,-13 0-1 16,13 3 1-16,0 1-2 15,-5-4 2 1,5 0-4-16,-9 0 0 16,5 0-1-16,4 4-2 15,-9 4 5-15,4-1 1 0,-3 5 0 16,-1-8-2-16,0 0 1 16,-4-1-1-16,-4 1 0 15,4 0 0-15,-13-4-22 16,-9 0-10-16,-8 0-68 0,-9-8-27 15,4-7-1 1</inkml:trace>
  <inkml:trace contextRef="#ctx0" brushRef="#br0" timeOffset="10251.4235">17022 5761 28 0,'0'0'13'0,"0"0"-6"0,0-3-2 0,0 3 19 0,-4 0-2 15,-9 0 2-15,5-4 0 16</inkml:trace>
  <inkml:trace contextRef="#ctx0" brushRef="#br0" timeOffset="11393.7192">16979 5746 193 0,'-17'-4'38'0,"8"4"-6"16,1 0-5 0,-1 0-9-16,5 0-3 0,0 0-9 15,-1 0-2-15,5 0 0 0,9 0 9 16,-5 0-3-1,-4 0 2-15,5 0-5 16,-1 0-2-16,-4 0-2 16,0 0-3-16,8 0 1 15,-8 0-1-15,0 0 4 0,9 0 2 16,-9 0 0-16,9 4 1 16,4 0 0-1,0-4-3-15,-5 0-3 0,5 4 0 31,-4 0-1-31,-1-1 0 0,5 1 2 0,0-4 1 16,0 0 1-16,-9 4-2 31,9-4 1-31,-4 0 0 0,4 4 1 16,4-4 0-16,-8 0 0 16,4 0-5-16,4 0 1 15,-8 0 0-15,3 0 2 16,1 0 1-16,9 0 1 15,-1 0-2-15,5 0-2 16,-4-4 1-16,-1 4-1 0,1-4-3 16,-5 4 2-16,5-4 1 15,-5 4 0-15,-4 0 0 16,4 0 0 0,0 0 0-16,1 0 0 0,-1 0 0 15,0 0 0-15,9 0-3 16,0 0 2-16,0 4 7 15,4 0-1-15,-4 0 3 16,4 0-5-16,-9-1-2 0,5 1 2 16,4 0 0-16,-4 0-1 15,0 0-2-15,0 0 3 16,-5-4 0-16,1 3 1 31,12 1 2-31,-3 0-1 0,-6 0 2 16,6-4-2-16,-14 0 2 15,4 11-2-15,5 1 2 16,-4-4-6 0,4-1-1-16,-5 1 0 0,5 7 2 15,4 1-3-15,-4-5-2 16,9 1 4-16,-5-5 3 0,-4 1-1 16,-1 0-2-16,1-5-3 15,0 1 1-15,-4 0 3 16,4-4 1-16,-9 4-4 15,4-4-1-15,1-12 1 0,-1 16 0 16,10 0 1-16,7-4 2 31,-12 0-3-31,4 0 0 0,-4 0 1 16,4 0 0-16,-4 0 0 16,4 0 0-16,-8 4 0 15,4-4 0-15,8 4 0 0,14-4 2 16,-10 4-3-16,1-4-2 15,0 0 2 1,-5 0 0-16,5 3 1 0,0 1 0 16,-9 4 0-16,9-8 2 15,4 0-3-15,0 0-2 16,0 0 2-16,0 0 2 16,0 0 0-16,9 4-1 15,8-1 1-15,1 1-1 16,8 0 0-16,-13 0 0 0,17-4 0 31,-4 0 2-31,0 0-1 16,0 0-1-16,13 4-2 15,-5-4 1-15,1 4 3 0,-5-4 3 16,5 0-4-16,4 0-1 16,-18 0 2-16,-8 3 1 15,-8-3-4-15,-5 0 1 0,-9 4-11 16,-8 0-3-16,-4-4-39 0,-10 4-16 15,-12 11-61 1</inkml:trace>
  <inkml:trace contextRef="#ctx0" brushRef="#br0" timeOffset="34736.8417">3867 11399 168 0,'0'-3'66'0,"5"3"-36"0,-5-4-31 0,0 4 12 16,4-8 1-16,-4 8 3 0,0 0-4 0,0 0 1 31,0 0-7-31,0 0-3 0,0 0-1 16,0 0-1-16,8 4 2 16,-3 0-3-16,3 0-2 0,1-1 2 15,0 1 0-15,4 0 7 16,4 0 4-16,0 0-3 15,0-1 1-15,5 1 1 0,4-4 5 16,12 0-4-16,-3 4 2 16,-1 0-5-1,-3 0 1-15,-10 0-1 0,5 3 1 16,4 1-4-16,-8 0-1 16,-1-1 1-16,5 1 2 15,4-4-1-15,5 0 0 0,-1-1-3 16,-8 1 1-16,0 0-2 31,0 4-1-31,0-1 1 0,4 1-1 0,-9 0-3 16,5-1 2-16,0 1 3 15,4 0 1-15,0-1-4 16,9 1 1-16,-4-4 4 16,-1 0 2-1,5 0 0-15,-9-1 1 16,4 1-4-16,-3 0 0 15,-6 0-1-15,10-4 1 0,-1 0 0 16,-3 0 3-16,-6 0 1 16,1 0 3-16,4 0-3 15,-8 0 1-15,4 4-7 16,4-4-3-16,4 0 1 0,-8 0 0 31,4 0 1-31,5 0 2 0,4 0 3 0,0 0 2 16,-1-4 1-16,-12 4 0 15,4-4-4-15,-4 4-3 16,4 0 0 0,-8-4 1-16,4 0-1 15,4 1 2-15,4-1-4 16,1 0 0-16,-1 0 1 16,1 0 0-16,-1-3-3 15,1-1 2-15,3 0 1 16,-7 1 0-16,12-1 0 15,-9 0 2-15,9 1-3 16,0-1 0-16,-4 4 3 0,4 0 1 16,-13 0-4-16,5 1 1 15,-5-1 0-15,9 0 0 0,4 4 2 16,-4-4 3-16,-5 0-2 16,1 4 0-16,3-4-1 15,1 1-2-15,0-1 1 16,4 0-1-16,4 0 0 15,-3 0 2-15,3 0-1 16,-8 1-1-16,0-1-2 0,8-4 1 16,-4 0 1-16,13 5 0 15,-9-1 2-15,1 0 1 16,-5 0-4-16,0 0 1 31,0 1-2-31,0 3 0 0,0-4 2 16,13-8 2-16,-8 1 1 15,-1 3 1-15,0 0-5 16,-3-7-1-16,-6 4 1 16,10-1 2-16,-9 1 0 15,4 3-1-15,-5 0 1 16,-3 1-1-16,4-1 0 0,-1 0 0 16,6 1-3-16,12 3 2 15,8-4-1-15,-8 4 0 0,0 0 4 16,0 1 1-16,-8-1-4 15,3 0 1-15,1 0 0 16,-13 4 0-16,-5 0 0 16,-8-4 2-16,-9 4 1 15,-4-4 1-15,-4 4-5 16,0 0 1 0,-9 0-16-16,0 0-6 15,0 0-27-15,8-3-11 16,5-5-83-1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15T20:59:59.1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6935 2490 132 0,'-4'0'52'0,"4"0"-28"0,0 0-15 0,0 0 16 0,0 0-1 15,0 0 3-15,0 0-6 16,0 0-1-16,0 0-11 0,0 0-5 0,0 0-1 16,0 0-2-16,0 0-1 15,0 0-2-15,0 0 1 31,0 0-1-31,0 0 0 0,4 0 4 16,5 0 3-16,-5 0 0 16,5 0 2-16,4 0-9 15,0 0 2 1,8 0 1-16,5 4 0 16,0-4-1-16,0 0-2 0,4 0 1 15,-9 0 3-15,5 0 1 16,0 0-1-16,4-4 1 15,-4 1-2-15,4 3 2 16,5-4 0-16,4 0 3 16,-5 0-3-16,0 0 0 0,1 0-1 15,4 1 1-15,0-1-2 16,-9-4-1-16,8 4 1 16,6 0 1-16,-6 1-3 15,-8-1 0-15,5 0 1 16,-1 0 0-1,1 4 0-15,-1-4 2 16,5 0-1-16,-9 4 2 16,13-3-4-16,-4-1 0 15,0 0 1-15,-5 4 2 16,-3 0 3-16,-6 0 4 0,1 0-4 16,0 0-1-16,0 0-2 15,-4 0-2-15,-1 0 1 16,1 0 1-16,3 0-1 15,1 0 2-15,5 4 9 16,-6-4-4-16,1 4 0 16,-9-4 0-16,5 0 0 15,0 0 0-15,-1 3 0 16,5 1-7-16,4 0 0 0,-8 0-3 16,4 0 0-16,4 0 2 15,4-1 0-15,5 1 0 31,-9 0 2-31,5 0-1 16,-5-4 2-16,0 4-2 16,0 0-1-16,-4-4 1 15,4 3 1-15,5-3-1 0,-1 4-1 16,5-4 1-16,-9 0 1 16,0 0-1-16,5 0 2 15,-1 4-2-15,5 0 2 16,-9 0-4-16,4 0 0 15,5-1 1-15,0 1 2 0,0 4-1 16,0-4-1-16,4 0 1 16,-5-1-1-16,-3-3 0 15,8 0 0-15,9 0 0 16,-9-3 2-16,9-1-1 0,-5 0-1 16,0-4 7-16,1 1 3 15,3-1-5-15,5 0-3 31,-4 1 1-31,4 3 0 0,-13 0 1 16,18 0 0-16,8 0-5 16,-5 0-1-16,1 1 1 15,-1-1 2-15,1 0-2 16,0 0-2-16,8 0 4 16,-4 0 1-16,-4 1 0 15,-9-1-2-15,17 0-2 0,-13 0 1 16,-4-4 3-16,0 5 3 15,-4-1-7-15,-5 0 0 16,1 4 2-16,12-4 2 16,-8 0-3-16,-1 4-1 15,-3 0 1-15,-1 0 0 0,1 4 1 16,12 4 0-16,-8-4 0 16,-1-1 0-16,-3-3-3 15,-1 0 2-15,1 0 7 16,-5 0 4-16,8 0-10 15,-3 0-2-15,-5 0-1 0,-4 0 1 32,-14 0-26-32,-12 0-8 15</inkml:trace>
  <inkml:trace contextRef="#ctx0" brushRef="#br0" timeOffset="95551.6308">2872 14636 124 0,'0'4'46'0,"-9"-1"-24"0,18 1-17 0,-9-4 11 0,0 0-3 16,0 0 2-16,0 0 1 15,4 4 2-15,9 0-10 16,-13-4 2-16,4 0 1 0,5 0-2 0,0 0 0 16,-1 0 1-1,5 0 1-15,-9 0-1 0,5 0 1 16,0 0-4-16,4 0-2 16,-5 0 0-16,-3 0 1 15,8 4-1-15,-9-4 0 0,4 4-1 16,1-4 0-16,4 3 0 15,9-3 2-15,-5 0 1 16,4 0 1-16,9 0 0 16,-8-3 0-16,-5-1 4 15,9 0 3-15,-9 0-6 16,14 4-1 0,-19 0-4-16,14 0-1 15,-8 0-1-15,-6 0-2 16,6 4 3-16,-1-4 2 15,0 4-2-15,-4-4-2 16,4 0 0-16,5 0-1 16,-5 0 0-16,9 0 2 15,-5 4 3-15,5-4 2 0,-13 3-3 16,5-3-1-16,-1 4 3 0,0 0 3 16,5 0 0-1,-10 0 2-15,1 0-4 16,5-1-2-16,-10-3 0 15,14 0-1-15,-9 0-5 16,0 0-1-16,8 0 1 0,5 0 0 0,-4 0 1 16,3 0 0-16,-7 0 0 15,3 0 0-15,1 0 2 16,-1 0 1-16,1 0-4 16,-1 0 1-16,5 0 0 15,-4 0 2-15,-5 0-1 31,9 0-1-31,4 0-2 0,-8 0-1 16,16 0 2-16,-7 0 0 16,-1 0 1-16,0-3 2 15,-4 3-3-15,4-4 0 16,0 4 1-16,-4-4 0 16,8 4 0-16,-8 0 0 15,4 0 0-15,1 0 0 0,-6 0 0 16,-3 4 0-16,-1 0 2 15,1-1 1-15,4 1-4 16,0 0-1-16,4 0 1 0,0 0 0 16,-4 0-2-16,8-1 2 15,5 1 1-15,0 0 2 32,-5 4-1-32,1-1-1 0,-1 1 1 15,-8-4 1-15,0 4-3 0,0-1 0 16,-5 1 3-16,10 0 3 15,-10-1-7 1,5 1 0-16,4-4 2 16,5 3 4-16,-5 1-6 15,-4 0 0-15,12-5 0 0,-3 1 3 16,4 0-2-16,-9 0 0 16,9 0 1-16,4 7 0 15,-4-11 0 1,-1 0 2-16,1-4-3 15,-4 1 0-15,3-1 1 0,-12 4 2 16,13 0-1-16,-5 0 2 0,18-4-4 16,-4 4-2-16,-5 0 4 15,0 4 1-15,-5 0-3 16,1-4-1 0,9 3 3-16,3-3 1 15,-3 12-3-15,-5-4-1 16,-4-12 1-16,-1 0 0 15,1 0 1-15,-4 12 2 0,12-12-1 16,-4 12 2-16,-4-1-4 16,0 1-2-16,0-4 2 15,-1 0 2 1,1-1 0-16,0 1 2 16,-5 0-2-16,5 8-1 15,9-5 1-15,-5 1 1 0,-5-4-1 0,1 3-1 0,0-7-4 16,0 8 0-16,-5-19 4 15,18 22 4-15,0-22-1 32,-14 3-2-32,1 0 0 15,0 4-1-15,0 1 2 16,0-1 3-16,-5 0-2 16,5 0-2-16,12-4 2 0,-16 8 0 15,4 0-4-15,4 0-1 16,-4 0 1-16,-5 0 2 0,1-3 0 15,8 3 2-15,8-12-2 16,5 4-1-16,-8 1 1 16,3-1-1-16,1 4-3 15,4 0 2-15,9 1-1 0,-1-1 0 32,-12 0 4-32,4-4 1 15,13 1-4-15,0 3 1 16,-13 0 0-16,0 0 2 15,0 0-1-15,0 4 2 16,-13 0-4-16,26 0-2 0,-21 0 2 16,3 0 0-16,1 0 3 15,-9 0 1-15,13 0-6 16,0 0 0-16,0 0 1 16,-4-3 3-16,4-1 0 0,0 0 2 15,4 0-2-15,5 0 2 16,-9 0 0-16,8 1 3 15,-8 3-5-15,5 0-3 16,8-4 1-16,0 0 2 16,4 4 0-16,-8 0-1 0,3 0 1 15,6 0-1-15,-5 0 0 32,-5 0 2-32,1 0-1 0,13 0-1 0,-10 0 1 31,1 0-1-31,-4 0 2 0,-5 4 3 15,5 3 0-15,0-3 0 16,-9 0-1-16,0 0 2 16,-5 4-3-16,1-1-2 15,4-3 0-15,0 0-1 16,-4 0-3-16,0-1 2 16,-1-3 1-16,-3 0 2 0,-1 0 1 15,5 0 3-15,-1 4-1 16,1-4 0-16,0-4-3 15,-5 4 1-15,1 4-4 16,8-4-2-16,0 0 2 0,0 0 2 16,-9 0 0-16,5 4-1 31,0 0 1-31,-5 11 1 16,0-3-3-16,9-5 0 15,-8 1 1-15,-1-4 0 0,1 4 0 16,-1-5 2-16,5 1-3 15,4 0 0-15,-5 11 3 16,1-3 1-16,0-1-1 16,-1 5 1-16,-3-9 0 0,4 1 1 15,-1 0-5-15,5-4 1 16,-17 3 2-16,4 1 1 16,-4-4-1-16,0 3-2 15,8-3 3-15,9 4 2 16,-13-4-4-16,0-1-3 0,5-3 3 15,-10 4 1-15,10 0 2 16,-1-4 0-16,5 0-2 16,-5 4 1-16,1-4-4 31,-5 0 0-31,-4-4 3 16,-1 4 3-16,14 0-4 0,-9 0-1 15,5 0-2-15,-5 0 0 16,-4 0 2-16,-1 4 2 15,-3-4 3-15,-5 4 2 16,-4 0-8-16,-5-1-4 0,1 5-2 16,-9 0 1-16,0-4-3 15,-13-4-1-15,-9 7-9 16,-8 5 0-16,-13-1-63 16,-52 8-25-16,0-7-54 15</inkml:trace>
  <inkml:trace contextRef="#ctx0" brushRef="#br0" timeOffset="132132.5477">5716 17053 112 0,'8'0'44'0,"10"-4"-24"0,-10 0-21 15,-3 4 9-15,-5 0-1 0,0 0 3 16,8 4 4-16,-8-4 1 0</inkml:trace>
  <inkml:trace contextRef="#ctx0" brushRef="#br0" timeOffset="133214.3624">5767 17053 242 0,'13'0'4'0,"-4"7"-2"0,0-3 4 16,-1 0 4-16,5 0 6 15,-9 0 4 1,9-4-4-16,0 3-1 0,0-3-5 16,4 12-1-16,1-12 1 15,-1 11 1-15,0-3 1 16,5 0 2-16,-9-1-3 16,8-3-1-16,5 0-6 0,9 0-1 15,-1 0-3-15,-8 0-1 31,4-1 1-31,-8 1 0 0,12 0 4 16,-8 4 5-16,4-1-5 16,0 1 0-16,13 0-2 15,0-4 1-15,0-1-2 16,5-3-1-16,-5 0 1 16,0-7 1-16,4-1-1 15,9-3-1-15,-4 7 5 0,-4-8 1 16,-1 12 0-16,-4-7 1 15,-4 7-4-15,4 0 0 16,9 0-1-16,-5 0-2 16,0 0 3-16,1 0 0 0,-1 0 1 15,1 0 2-15,-1 0 1 16,5 3 1-16,-1-3 2 16,-12 4 1-16,0 0 3 15,0 0 2-15,-5 4-3 31,-4-1 0-31,-4 1-5 0,0 3-3 16,9 1-2-16,-1-1-3 16,1 1 1-16,-5-1 1 15,0 1-3-15,4-1 0 16,-3-3 1-16,3 0 2 0,0-1-1 16,1 1 2-16,12-4-2 15,1-4 2-15,3 0-2 16,-12 0 2-16,-4-4 0 15,3 4 3-15,1-4-1 16,0 4 2-16,-9 0-2 0,13 0 0 16,-4 0-3-16,-9-4 1 15,5 0-2-15,-1 4-1 16,1-3 1-16,3-1 1 16,6 0-3-16,7 0 0 15,1 0 1-15,-13 0 0 16,-1 1 0-1,1-1 2-15,0 0-3 16,13 0-2-16,-9 0 2 0,4 0 0 16,-4 1 3-16,0-1 1 15,13 0-4-15,-4 0 1 16,4 0-2-16,0 1 0 16,-4-1 2-16,-5 4 0 15,-8 0 2-15,0 0 1 0,0 4-4 16,-5-4 1-16,13 0 0 15,1 0 2-15,-1 0-1 16,1 0 2-16,3 0-4 0,-3-4 0 16,-1 0 1-16,5 0 2 15,4-4 1-15,-4 8 1 32,-5 0-5-32,0 0-1 15,1-7 3-15,-9 7 3 0,17 4-3 16,-5-4-1-16,1 0 0 15,-9 0 0-15,5 0-3 16,-1 0 2-16,5-8 1 16,4 8 0-16,-9-4-3 15,-4 8 0-15,-4 0 2 0,0 0 2 16,-1-1-2-16,-3 1-2 16,-5-4-9-16,-4 4-3 15,-9-4-10-15,-4 4-2 16,-4-4-31-16,-9 0-13 15,-18-12-73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15T21:05:03.0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14752 12219 252 0,'0'-4'96'0,"0"0"-52"0,0 0-32 16,0 1 24-16,0-1-6 16,4-4 0-16,-4 1-9 31,-4-5 0-31,4 1-12 0,-13-1-5 0,4 1-1 0,0-5-7 31,1 1-1-31,-14 0-5 0,-4-8-1 16,1-8 1-16,-6 4 1 15,1 0 1-15,0 4 0 16,-13 0-2-16,-4 0 1 16,-1 0 3-16,9 0 3 15,-8 4 0-15,-5 0-1 0,1 0-4 16,-14 4 0-16,0-8 2 0,-8 0 3 15,-13-4 0-15,8 4 1 16,14 0-5-16,-10 4 0 16,14 3-2-16,-5 1 3 31,1-4 2-31,-9 4-1 0,4 3 6 0,0 1 1 16,-13-1 2-16,4 1 2 0,1-1-1 15,-5 5 0-15,0-1-6 31,0 0-1-31,5 1 5 16,3-1 3-16,1 0-1 16,-5 1 2-16,10-1-6 0,-1 0-1 0,8 1 0 31,-16-1 0-31,8 0-3 16,0 1 0-16,0 3 4 15,0 4 1-15,-9-4-3 16,5 4-1-16,8 4-4 15,-8 3-1-15,-4 1-1 16,3 7 2-16,1 1 2 0,0 3-1 0,0 0-1 16,-1 12 1-16,10-1 3 15,-9 9 1-15,8-1-2 16,9-4 2-16,-9 1-1 0,5-1-2 16,4 1 0-16,0 7 3 31,8 4-2-31,5 0 1 0,5 4-3 0,7-1 1 15,6 13-3-15,3 7 2 16,5 0 1-16,8-4 2 16,5 4-1-16,4 0-1 15,9-4 3-15,12 0 0 16,-4-4-2-16,9 0 0 16,17 16-1-1,0-8 0-15,5-4 0 16,3 0 0-16,5-7-2 15,13-1 1-15,-4 4-2 16,4-3 0-16,4-5-1 16,5-3 2-16,-1-8 2 15,18 8 2-15,13-12-1 16,-13-7 1-16,4-4 2 0,17 7 0 16,-8-7-5-16,-9-8-1 0,9 8 3 15,-1-19 1-15,-8 0 6 16,9-8 2-16,4-12 2 15,-17 1 0-15,8-1-4 16,5-3-1-16,0-4-1 16,-13-4 1-1,17-4-9-15,-13 0-1 16,-9-4 2-16,5-11 0 16,0-4 0-16,-5 0 1 15,-3 4 3-15,-1 0 0 0,0 0-6 16,-8-12 0-16,-5-3 3 15,-4 7 2 1,13-4 2-16,-13 1 2 0,-1 7 1 16,-7 4 1-16,-5-20-5 0,-4 13 1 15,-1 3-2-15,5 0 0 16,-8 0 4-16,-10 0 1 16,-7-12 3-16,-6-7 3 15,-7 4-6-15,-10-4-2 16,-8 7-1-1,-17-3 0-15,-17-4-5 16,-1 11-1-16,-4 8-46 16,-4 8-33-1,-39 0 30-15</inkml:trace>
  <inkml:trace contextRef="#ctx0" brushRef="#br0" timeOffset="64277.0482">9456 9017 132 0,'-4'-4'52'0,"4"4"-28"0,0 0-22 0,0 0 12 0</inkml:trace>
  <inkml:trace contextRef="#ctx0" brushRef="#br0" timeOffset="64888.7833">9443 9013 242 0,'-4'4'10'0,"4"0"-7"16,0 11-2-16,4 0-1 16,5 8 0-16,4-3 0 15,4-5 0-15,0 0 8 16,5-3 5-16,-1-5 2 16,5-3 1-16,4 4 5 0,-4-8 3 15,8-8-6-15,-3-3-3 16,-6-8-2-16,6-1 1 15,-6 1-7-15,1 0-2 0,-8 0-3 16,-1 0-2-16,-4 0 3 16,-5 0 2-16,-3-4-2 15,-5 3-2-15,-5 5 0 16,-3 0 1-16,-1-1 1 16,-4-7 3-1,-4 4-1-15,-13 0 0 16,4-4-3-16,-4 0-2 15,4 4-2-15,4 8-1 16,-3 3-1-16,-1 0 0 16,0 12 0-16,0 4 3 0,-4 7-2 15,0 0 1-15,-1 4 2 16,6 1 2-16,-1 6-1 16,4 5 2-16,5 0-4 15,4 11 0-15,0 15 1 16,4-7 2-16,1-4 1 15,4 0 1-15,-1-4-2 0,5 4-2 16,5 4 1-16,-1-8-1 16,9 0 0-16,13-4 0 0,-13 1 0 15,4-5 0-15,9 1 0 16,-9-5 0-16,9-7 2 16,0 0 3-16,4-4 2 15,9 1 1-15,8-9-2 16,-4-7 1-16,0 0-9 31,5-4 0-31,-18-4-24 0,0 0-11 16,-4-4-44-16,0-7-19 15,-18 4 7 1</inkml:trace>
  <inkml:trace contextRef="#ctx0" brushRef="#br0" timeOffset="67008.5051">10145 9653 144 0,'-4'7'55'0,"0"-3"-30"0,8 0-25 15,0 0 10-15,-4-4-2 31,9 0 2-31,-5 0 6 16,9 0 4-16,-13 0-10 0,9-4-1 0,-1 0 1 16,1-3-4-1,0-5 2-15,-1 1-5 16,5-9 0-16,0 1-3 16,0-4-3-16,0 0 2 15,4-3 0-15,-12-5 1 0,3 0 0 16,-4 4 6-16,1 4 6 15,-5 4 5-15,0 4 2 16,0 4-4-16,0 7-1 0,-5 4-8 16,1 4-4-16,0 15-1 15,4 4-1-15,0 0 0 16,4 3 2-16,5 5-1 16,8 0 2-16,9-4 2 15,4-4 2-15,-8-1-1 16,12-2-1-16,-8 3-3 0,4 0-2 31,-8-16-2-31,3 9-1 0,-3-16-31 16,-5-4-15-16,0-4-66 15</inkml:trace>
  <inkml:trace contextRef="#ctx0" brushRef="#br0" timeOffset="67242.3843">10188 8898 364 0,'-13'-4'134'0,"13"4"-72"0,-4-3-72 16,4 3 22-16,0 0-13 15,0 3 0-15,-8 1-34 16,3 4-15-16,1 3-93 16,0 9-42-1</inkml:trace>
  <inkml:trace contextRef="#ctx0" brushRef="#br0" timeOffset="67892.7078">10908 9036 228 0,'-4'-4'88'0,"4"4"-48"0,4-4-45 0,-4 4 17 16,0 0-7-16,0 0 2 0,0 0-2 16,0 0 0-1,0 0-3-15,4 0 1 0,5 0 0 0,-9-3-4 16,0 3 1-16,9 0 0 15,3-4 2-15,10 0 1 16,4 0 1-16,4 0 4 16,5 0 3-1,8 1 0-15,4-1 3 0,13 0-5 16,-4 0-1-16,0 0-2 16,-4 1-1-16,-5 3-3 15,-8 0 1-15,-4 0-2 16,-9 0-1-16,-9 0 3 15,-4 3 0-15,0 1-10 16,-13-4-3-16,-9 4-22 0,0 4-9 16,-3-1-14-16,-6 1-3 15,-8 7-35 1</inkml:trace>
  <inkml:trace contextRef="#ctx0" brushRef="#br0" timeOffset="68330.7687">10960 9362 236 0,'0'-4'88'0,"0"0"-48"0,4 4-42 16,0 0 14-16,-4 0-8 16,9 0-3-16,0 0 2 15,4 0 2-15,-5 0-2 16,1 4 3-16,8 7 7 0,0-3 0 16,-4 0-2-16,0-4 0 15,0 3-2-15,0-3 2 16,0-12 3-16,4 12 1 0,5-4-4 15,8 0-1-15,-4-7-4 16,12-1 1-16,10 4-2 31,-5-4 0-31,9 5-3 16,-18-1-2-16,5 0-2 16,-9 0 1-16,-4 4-4 0,-5 0 1 15,-3 0-31-15,-5 4-14 16,-5 0-57-1,-8 11-53-15,-4-15 55 16</inkml:trace>
  <inkml:trace contextRef="#ctx0" brushRef="#br0" timeOffset="69804.8673">12295 8699 152 0,'-4'0'57'0,"8"-4"-30"15,-4 4-21-15,0 0 15 0,0 4-9 16,0-4 1-16,0 0-6 16,0 8-2-16,0-8-2 15,0 0-3-15,0 4 3 0,0 7-2 0,0-11 2 16,0 12 0-16,-4-5 1 16,4 1 2-16,0-8 3 15,0 0-2-15,0 0-2 16,0 0 4-1,0 0 2-15,0 0-4 16,0 0-2-16,0 0-2 16,4 4 0-16,-4-4-2 0,0 0 2 15,0 0-2-15,0 0-1 16,0 0 1 0,0 0-1-16,0 0 2 15,13 4 1-15,-13-4 3 16,0 0-1-16,0 0 2 15,9 3-4-15,-9 1-2 0,9 0 0 16,-14-4 1-16,14 0-3 16,-5 0 0-16,-4 0 3 15,0 0 1-15,5 0 1 16,-5 0 0-16,0 0 2 16,0 0 3-16,8 12 0 31,-8-5 2-31,0 1 0 15,5 3-5 1,7 5 0-16,-12 3 1 16,5 8-1-16,3 7 1 15,1 24-4-15,0 3 0 16,-1-4 5-16,-8 1 3 0,0 14-2 16,0-3 0-16,0-3 1 15,-8-1 1-15,3 4-5 16,1 3-2-16,0-10 0 0,-1-5 0 15,1-11-2-15,0-8 1 16,4-11-2-16,0-4 2 16,0-4-2-16,-5-3-12 15,-7-5-2-15,7-7-25 16,-8 0-8-16,5-4-42 16,3-8-19-16,5-19-3 15</inkml:trace>
  <inkml:trace contextRef="#ctx0" brushRef="#br0" timeOffset="72651.3554">14678 8887 132 0,'0'-8'49'0,"0"8"-26"0,0-4-23 0,0 4 13 0,0 0 2 16,0 0 5-16,0 0-1 0,0-4-2 16,0 1-9-16,0 3 4 0,0-4 1 15,0 4 0-15,0-4 2 16,0 4-2-16,0-4 2 16,0 0-2-16,0 4 2 15,-4 0-4 1,4-4-1-16,-13 4-6 0,9 0-1 15,-1 0-3-15,1 4-1 16,0 4 1-16,0 3 0 16,4 9-3-16,0 6 2 0,0 32-1 15,8-8 0-15,-8 3 2 16,4 1 0-16,-8 3 0 31,8 1 2-31,-8-1-1 0,0-3-1 16,0-4 3-16,-1-4 2 15,5-4-4-15,0-8-1 16,0-7 0-16,9-4 2 0,-9-4 3 16,8-4 2-16,1-3 1 15,4-4 2 1,-4-8-1-16,4-12 2 0,4-3-6 16,0-8-1-16,-8-12-4 15,4-11-1-15,4-7 1 16,0-1 2-16,0-11-1 15,-4-4 2-15,0 4-2 16,0 0 2-16,0 7-4 16,0 9 0-16,-4-1 1 0,-1 8 0 15,5 11-3-15,-13 12 0 16,4 7-9 0,1 12-3-16,-1 12-3 15,0 11 1-15,1 15 7 0,3 16 5 16,9-1 2-16,9-3 1 15,0 0 2 1,0 4 0-16,0-1-7 0,4-3 0 16,0-8 3-16,5-3 2 15,-1-9 2-15,14-7 2 16,-10-8 5-16,1-7 6 16,0-4 4-16,4-12 2 15,-13-11-2 1,5-8 0-16,-5-3-1 0,-13-9 3 0,0-26-11 15,-8 4-4-15,4 4-14 16,-13-1-6 0,-9 8-14-16,1 8-4 15,-5 4-35-15,-5 3-15 16,1 16-18 0</inkml:trace>
  <inkml:trace contextRef="#ctx0" brushRef="#br0" timeOffset="73136.1002">15622 9094 200 0,'26'7'74'0,"-18"20"-40"0,27-8-31 0,-18-23 17 16,5 12-3-16,-1 0 1 16,5-4 0-1,4-1-2-15,0-3-8 0,1 0-1 0,12-11 3 0,-13-1-6 16,4-11-2-16,-4 4-6 16,1 0 0-16,-6 0 0 15,-3-4 2-15,-5 0 3 16,1 0 2-16,-10 0-6 0,1-4 0 31,-5 4-8-31,-8-4-1 16,-5 1 2-16,1 6 1 15,-31-6-1-15,4 14 1 0,5 12 9 16,0 4 5-16,13 4 2 16,-9 3 1-16,9 8 0 0,8 8 2 31,5 4 6-31,4 11 4 0,4 15-6 0,13-11-1 15,9 0-9-15,0-4-3 32,0-3-14-32,0-9-7 15,-1-3-42-15,1-4-20 0,-4-11-17 16</inkml:trace>
  <inkml:trace contextRef="#ctx0" brushRef="#br0" timeOffset="73408.417">16523 8944 252 0,'8'31'96'0,"-4"-8"-52"0,9 30-49 16,-13-18 15-16,5-1-11 16,-5 5-1-16,0-1 1 0,0 8 0 15,0 0 1-15,-5-8-16 0,5-7-4 32</inkml:trace>
  <inkml:trace contextRef="#ctx0" brushRef="#br0" timeOffset="73574.9325">16398 8592 328 0,'4'4'123'0,"0"-1"-66"0,5 1-130 0,-1 0-9 16,5 4-40-16,5 7-11 15</inkml:trace>
  <inkml:trace contextRef="#ctx0" brushRef="#br0" timeOffset="73972.6127">17203 9067 308 0,'0'-23'115'0,"5"23"-62"0,-5-4-71 0,0 4 16 16,0-4-1-16,-9-4 6 15,-4 1-1-15,-17-5-1 16,-22 1 0-16,-4-1-1 0,0 9 0 0,5 3 0 0,3 3 0 16,14 5-9-16,3 0-2 31,14 11-3-31,0 0-1 15,17 8 1-15,4 0 3 16,14-4 5-16,16 3 1 16,5 1 0-16,4 4 4 0,-4 3 0 15,-5 20 1-15,-4 3 11 16,-8 5 7-16,-5 10-7 16,-13 5-3-16,1-8-5 15,-5 0-3-15,-5-19-8 16,1-8-3-16,4-12-34 0,0-7-15 15</inkml:trace>
  <inkml:trace contextRef="#ctx0" brushRef="#br0" timeOffset="74458.4228">17716 8500 260 0,'0'42'99'0,"0"-15"-54"0,0 19-55 0,0-4 16 16,-4 8-6-16,-5 7 2 16,-8 16-1-16,-9 7-1 15,9 1 1-15,0-8-1 0,4-8 0 0,0-4 0 16,4 0 2-16,1-11-6 15,3-12 1-15,1-7 7 16,0-8 5-16,-1-8 4 16,1-15 3-16,4-7-9 15,13-12-2-15,0-16-10 0,13-19-2 16,4-18-20-16,9-1-10 0,4 4 8 16,0 0 4-16,4 0 19 15,1 12 11-15,8 11 11 31,-13 11 8-31,8 12-2 16,-12 8-1-16,9 15-7 16,3 15-4-16,-3 12 1 15,-9 11 0-15,-9 31-1 0,-4 4 1 16,-14-4-4-16,-3 8-2 16,0-1-5-16,-9-7 0 15,-9-4-22-15,0-11-8 16,5-12-29-16,0-8-10 15</inkml:trace>
  <inkml:trace contextRef="#ctx0" brushRef="#br0" timeOffset="74773.5444">18798 8370 264 0,'0'4'99'0,"0"3"-54"0,0 28-57 16,0-12 15-16,0 7 1 16,0 9 5-16,0 7 0 15,0 19 2-15,0 7-6 0,0 17-1 0,0 2 0 16,-5 5-2-16,5-8-2 15,0 4 1-15,0-11-1 16,0-12-16-16,0-12-4 16,-4-11-12-16,0-8-5 15,-1-11-20-15,-3-8-9 16,-1-7-11-16</inkml:trace>
  <inkml:trace contextRef="#ctx0" brushRef="#br0" timeOffset="75040.5607">18100 8825 328 0,'17'0'123'16,"9"0"-66"-16,12-3-62 0,6 3 20 0,16 3 6 15,26-3 6-15,5 0-7 16,3 0-4-16,5 4-9 0,1-4-7 0,-6 0-3 16,-12 4-36-16,-17 0-16 15,0-4-49-15,3 0-20 16,-12 4 13 0</inkml:trace>
  <inkml:trace contextRef="#ctx0" brushRef="#br0" timeOffset="75390.0508">19629 8764 324 0,'18'4'123'0,"-40"0"-66"0,13 23-71 0,9-12 19 0,0 8-7 16,-4 8 1-16,4 7 1 15,13 23 0-15,-4-7 0 16,4-4 2-16,4-4 1 0,0-4 1 16,9-8 2-16,4-7 3 0,0-8 5 15,9-4 1-15,4-11 0 31,-4-8-7-31,0-7-3 16,-9-20-10-16,4-15-2 16,-12-7-25-16,-5-5-9 15,-8-14-36-15,-5-1-14 0,-4 11-20 16</inkml:trace>
  <inkml:trace contextRef="#ctx0" brushRef="#br0" timeOffset="75963.6406">20172 8917 192 0,'0'27'71'0,"0"-11"-38"0,0 14-41 0,0-7 10 16,0 8 5-16,-4 3 8 15,4-7 1-15,0 4 2 16,0-4-9-16,0-4-3 0,0-4 0 16,0-4 6-16,0 0 4 0,0-3-2 15,0-5 2-15,0-7-3 0,0 0 0 31,9-7 1-31,-5-5 2 0,13-15-9 16,-4-7-2-16,13-4-3 16,0-8-2-1,-5-4-2-15,1 4 1 0,-1-15 1 0,1 11 0 32,-1 4 2-32,5 8 1 0,-4 3 1 15,-1 8 2-15,1 1-3 16,-1 10-2-16,5 5 0 15,9 7 1-15,-9 8-1 16,-1 11-1-16,1 16 1 16,-8 3 1-16,-5 8 1 0,-1 4 3 15,1 19-1-15,-13-3 0 16,0-5-3-16,0-7 1 16,0-4-13-16,-8-12-6 15,-1-3-29-15,1-12-11 0,-1-7-72 16,5-16-33-1,8-12 85-15</inkml:trace>
  <inkml:trace contextRef="#ctx0" brushRef="#br0" timeOffset="78157.8407">21301 8883 108 0,'26'-4'41'0,"-22"4"-22"0,-4-4-9 16,0 4 12-16,0 0-1 0,0 0-1 16,0-4 1-16,0 1 1 15,0-1-12-15,-8 0 1 0,-1 0 0 16,0 0-4-16,-8-11 3 15,0 0-2-15,4-8 1 16,-8 0-1 0,3 4-4-16,-8-1-1 0,1 5-1 15,3 0 1-15,-17 3-4 16,5 5 0-16,4 3 3 16,-5 8 3-16,5 11 4 15,8 4 5-15,5 12-2 0,0 3 1 16,17 4-3-16,17 5-1 31,0 6-1-31,5 13 0 0,8-13-7 16,0-6 0-16,0-9-25 15,1-3-12-15,7-12-45 16,6-11-58 0,-6-24 36-16</inkml:trace>
  <inkml:trace contextRef="#ctx0" brushRef="#br0" timeOffset="78673.9465">21646 8163 232 0,'-9'34'88'0,"9"-22"-48"0,-4 18-49 0,-5-7 12 15,1 23-4-15,-14 12 0 32,5 11 1-32,-5 15 2 15,5 4-1-15,0 0 2 0,0 0 0 0,-1 4-1 16,1-7 1-16,4-9-2 16,0-15-1-16,0-11 5 15,9-11 4-15,-9-13 10 16,9-3 1-1,4-27 1 1,0-11-9-16,0-31-14 0,8-11-6 16,5-5-12-16,9-10-2 15,8-1 11-15,9 12 8 16,0 11 7-16,4 4 5 16,4 8 7-16,1 11 2 15,12 8-5-15,-4 7 0 16,-4 12-8-16,-9 12-1 15,0 26-2 1,-17 4-2-16,-5 8 1 16,-4 11 1-16,-8 8-3 15,-5 4-2-15,-4-12-14 0,-4-7-4 16,0-8-22-16,-1-12-8 16,5-7-55-1</inkml:trace>
  <inkml:trace contextRef="#ctx0" brushRef="#br0" timeOffset="79158.6927">22404 8695 184 0,'-4'-7'68'0,"0"7"-36"0,-1-4-31 0,1 4 14 15,0 0 1-15,4-4 2 32,-13 4-5-32,8 0-3 0,-12 0-5 15,-4 4 3-15,-9 7 2 0,4 5-3 16,-4 10-2-16,4 1 0 16,0 4 1-16,4 3-8 15,1 1 0-15,3-5-2 16,1 1 2-16,9 11 3 15,-5-4 2-15,4-3-8 0,5-8-2 16,4-8-3-16,4-4-1 16,0-15-1-16,5-4 0 0,4-11-2 15,0-8-1-15,8-4-1 16,14-3 2-16,-5-5 3 16,0-11 2-16,5 4 8 15,-18 8 2-15,4 7 16 16,-3 8 6-16,-1 15 4 15,4 11 1 1,-12 9-11-16,4 7-5 16,-4 7-7-16,-9 5-2 15,0 26-8-15,-5-7-2 16,-3-1-25-16,-1-7-11 16,0-7-53-1</inkml:trace>
  <inkml:trace contextRef="#ctx0" brushRef="#br0" timeOffset="79589.8551">22525 8707 220 0,'9'50'82'0,"-9"-12"-44"0,0 4-44 15,0-23 14-15,0 4-7 16,-9 4-1-16,5 0-2 31,-1-4 1-15,1 11 1-16,0-11 2 0,4-15 1 16,0-16-10-1,4-7-7-15,5-8-5 16,4-12 0-16,12-11-1 15,6-3-7-15,-10-1 0 0,5 8 23 16,4 3 13 0,5 9 19-16,-14 7 10 0,14 7 0 15,3 9 1-15,-3 11-10 16,-5 7-3-16,0 12-13 16,-13 15-3-16,-17 5-8 15,-17 2-4-15,4 1-13 0,-4 4-2 16,0-8-25-16,4 8-8 31,0-12-49-31</inkml:trace>
  <inkml:trace contextRef="#ctx0" brushRef="#br0" timeOffset="80059.6833">23171 8707 208 0,'-8'0'77'0,"8"0"-42"0,-5 0-39 0,5 0 13 16,-4 0 1-16,0 0 6 16,-5 0 1-1,-4 0 1-15,0 0-9 16,0 0-5-16,-4 11-3 0,0 1-1 15,0 11 0-15,-1 0 0 16,-8-4 0-16,5 4-5 16,4 0 1-16,-1 0 2 0,6 0 3 15,3-4-5-15,5 0 1 16,12-4-4-16,5-3 2 0,-4 3-6 16,8-3-3-16,0-5 8 15,0 1 2-15,5 3 12 16,0 12 5-16,3 12 7 15,-12 3 2-15,5 4-7 16,-10 1-4-16,-3 18 0 16,-5 0 3-16,-5-3-8 0,-3-1-1 15,-5-7-3 1,-5-8-2-16,1-8-24 0,4-7-9 16,0-12-36-16,0-11-14 15,13-19-9 1</inkml:trace>
  <inkml:trace contextRef="#ctx0" brushRef="#br0" timeOffset="80460.5941">23434 8668 272 0,'4'16'104'0,"9"-9"-56"0,5 5-60 15,-10-4 15 1,9 7 1 0,9 4 3-16,0-4 1 15,-4-11-4-15,-5-4-16 16,0-11-5-16,0-5-2 0,-4 1 1 31,-4-4 5-31,0-4 4 16,-1 0 5-16,-8 0 2 15,0 4 10-15,-8-12 7 16,-10 16 6-16,1 7 2 16,-9 4-8-16,0 8-4 15,0 12 2-15,1 10 2 0,3 13 0 16,-8 10 4-16,4 5-9 16,5 0-3-16,3 7-9 15,-8 4-3-15,9-4-34 0,4-11-13 16,5-8-56-1,8-7-45-15,8-16 61 16</inkml:trace>
  <inkml:trace contextRef="#ctx0" brushRef="#br0" timeOffset="81061.486">24223 8879 268 0,'0'-4'101'0,"21"4"-54"0,-4-11-59 0,-12 7 13 15,-1-11-2-15,-13-1 5 16,1-7 7-16,-14 0 5 16,-4 4-8-16,-4 0 2 0,-4 8 3 0,4 3-9 15,-18 4-5-15,1 12-2 16,-1 15-1-16,1 4-2 15,4 3-1 1,4 5-1-16,9 3 2 0,0 8 2 16,8 11-1-1,5-11 4-15,8-4 2 0,5-7 0 16,4-8-1-16,4-4 3 16,5-4 0-16,4-4-6 15,4-7 0-15,0-4 1 16,9-8 3-16,9-15 0 15,-9-12 2-15,4-3-4 16,0-12-2-16,0-4-7 16,0-27-2-16,-4-3-11 15,0-8-3-15,0-8 3 16,-9 0 1-16,5 8 13 0,-14-4 7 16,1 16 11-16,-5-1 6 15,-8 12 2-15,4 7 1 16,-13 12-5-16,0 12-3 15,-4 11-8-15,4 11-3 16,-13 16 0-16,0 19 0 0,0 19 3 16,9 24 3-16,4 33 9 15,26 20 3-15,0 15 5 16,26 27 3-16,25-4 0 0,10 11 2 16,-1-18-35-16,-4-12-13 15,4-12-119 1</inkml:trace>
  <inkml:trace contextRef="#ctx0" brushRef="#br0" timeOffset="97310.4344">9572 9997 72 0,'5'-7'30'0,"-1"3"-16"0,4 0-41 15,-8 4-4-15,5 0 6 16,-5 0 6-16</inkml:trace>
  <inkml:trace contextRef="#ctx0" brushRef="#br0" timeOffset="97408.1151">9589 10024 108 0,'0'19'44'0,"0"-42"-24"0,5 39-10 0,-5-16 12 15</inkml:trace>
  <inkml:trace contextRef="#ctx0" brushRef="#br0" timeOffset="97971.3781">9594 10036 262 0,'0'0'42'0,"0"0"-20"15,0 0-3-15,4 4 1 0,-4-4-5 16,9 3 0-16,-1 1-5 16,1 0-1-16,0 8-5 15,8-1-3-15,0 1 0 16,5-1-1-16,-1-3 2 0,1 3 1 31,4-3-1-31,-5 0 1 0,5-1 0 16,0-3 3-16,0-4-5 0,-5 0-3 15,1 0 3-15,4 0 1 16,-9-4 2-16,9 0 0 31,-5-3-2-31,9-9-2 16,-12 5 1-16,3-16-4 0,-4 0 0 16,-4 0 4-1,-4 4 1-15,-13-3 0 16,-1 3 1-16,-8 0-4 15,0 0 0-15,-4-8-1 16,0 4-2-16,0 8-2 16,-5 4 1-16,1 3 3 15,-1 5 1-15,1 10-2 16,-5 5 2-16,4 0 5 0,-4 3 2 16,-4 1 2-16,-4 7 2 0,8 0-1 15,-4 4 0-15,4 8-3 16,4 7-1-16,1 0-3 31,4 1-2-31,4-1 5 0,4 4 1 16,5 12 0-16,4-8-1 15,4 7-3-15,0 1 1 16,5-8 0-16,8 0 1 16,-4-4-5-16,9-4 1 15,3 12-5-15,1-8-1 16,0-7-22-16,4-5-6 0,5-7-32 0,4-15-12 15,17-23-25 1</inkml:trace>
  <inkml:trace contextRef="#ctx0" brushRef="#br0" timeOffset="98492.5858">10378 10641 184 0,'4'0'68'0,"1"0"-36"0,3 4-24 0,-3 7 16 0,3-11-1 15,1 0 1-15,-1-4-5 31,1 1 1-31,-5-1-11 0,9-4-3 0,-8 0 0 0,3-3-3 16,1-1 0-16,8-3-3 31,-8-4-3-31,-1 0-1 0,1 0 3 16,0-8 0-16,-5 4 1 0,0 8 4 16,-4-1 5-16,0 5-3 15,0 3 2-15,0 4-5 0,0 12-2 16,0 3 0 15,0 1-4-31,-4 3 2 0,0 1 1 16,4 3 2-16,0 0-1 15,0 0 2-15,4 0 0 16,4 8 1 0,1 4 2-16,4-5 1 0,4-3-3 15,0-3-3-15,1-5-3 16,12-4 1-16,-4-3-8 0,4-12-4 15,-4 0-22 1,4-11-10-16,-13-4-23 0,0 0-7 16,-4-16-9-1</inkml:trace>
  <inkml:trace contextRef="#ctx0" brushRef="#br0" timeOffset="98761.274">10585 9978 384 0,'-9'4'143'0,"9"23"-78"0,0-16-71 16,0-7 22-1,0 4-15 1,0 7-4-16,-4 1-4 0,0-1 4 0,-1-4-36 0,1 5-16 31,4-1-96-31</inkml:trace>
  <inkml:trace contextRef="#ctx0" brushRef="#br0" timeOffset="99134.5485">11119 9978 312 0,'-4'4'115'0,"8"0"-62"0,5 0-62 31,-1 7 33-31,10 1-13 16,-1-5 0-16,4 9 0 15,5-12-6-15,9-1-3 0,8-3 1 0,-4-3-9 16,-1-5-1-16,-3 4-18 15,4 0-7-15,-18 0-12 16,1 1-5-16,-1 3-13 0,-3-4-6 31,-1 0-16-15</inkml:trace>
  <inkml:trace contextRef="#ctx0" brushRef="#br0" timeOffset="99392.7449">11175 10300 288 0,'9'4'107'0,"4"-4"-58"0,8 0-59 16,1 0 16-16,-5-4 0 0,22 0 6 0,0-3-4 31,-1 3 0-31,1 0-4 0,0-4-9 0,0 4-5 0,4-3-36 16,9 3-15-16,-1-8-53 15</inkml:trace>
  <inkml:trace contextRef="#ctx0" brushRef="#br0" timeOffset="100103.4537">12817 9917 268 0,'-9'0'101'0,"18"-4"-54"0,-9 4-48 16,0-4 20-16,0 1-7 15,-9-1 1-15,5 0 1 0,-9 0 2 16,0 4-9-16,-17-4-4 0,4 8-2 15,-4 4-4-15,4-1 2 16,-13 9-1-16,5-1 0 16,-1 20 0-16,5-1 0 15,0 4 2-15,-9 1 0 0,5-9-3 16,-1 12 2-16,14 20 1 16,-1-9 0-16,9-7 0 15,0 4 0-15,5 0 0 16,8-8 2-16,8-4-1 15,1-7 2-15,8 7-2 0,0-7-1 32,5 3 1-32,4-11 1 15,4-4-3-15,4-11 0 16,5 0-1-16,0-8 0 16,4-8 2-16,0 0 0 15,5-3 0-15,-10-1 2 0,1-3 1 16,0-4 3-16,-5-4-1 15,5-4 0-15,4-7-1 16,-8-12 2-16,-5 0-1 16,-4 0 0-16,-5 0-3 15,-3 0 1-15,-6-12 0 16,-3-3 1-16,0 4 0 0,-9 3 0 16,-18-3 0-16,-3-5 0 15,-14-3 0-15,-3 8 2 0,-1 7-8 16,-17 8 0-16,0 11-27 15,-4 12-10-15,-1 11-108 16</inkml:trace>
  <inkml:trace contextRef="#ctx0" brushRef="#br0" timeOffset="102317.1089">14540 9875 176 0,'-4'-4'68'0,"4"4"-36"0,-4-4-24 0,4 0 18 0,0 4-9 15,0 0 1 1,0-3-5-16,0 3 0 16,0-4-7-16,0 4 0 0,0 0 1 0,0 0-1 15,0 0-1-15,0 0-6 16,0 4-1-16,0 7 1 16,0 8 0-16,0 12-2 15,4 11 0-15,0 4 2 16,1 4 2-16,3 0-2 0,1-4 0 15,8 19 1-15,-8-8 0 16,8-3 0-16,13-12 0 16,-8-4 2-1,-1-3 1-15,1-9 1 16,-5-3 2-16,0-7 6 16,1-5 2-16,-1-3-3 15,0-8 1-15,0 0-5 16,-8-8 1-16,8-3-7 15,-4-16-3-15,0-8 3 0,-4-3 1 16,4 0 4-16,-5-4 1 16,5 0-1-16,-9-4-1 15,1-4-3-15,3 8 1 16,-3 7-2-16,-1 5-1 0,0 7-2 16,5 0 1-16,-9 3-6 15,4 9-3-15,9 3-1 16,-4 8-1-16,-1 12 0 15,1 15 2-15,-5-1 4 16,13 9 3-16,-4-1 2 16,5-3 1-16,-1 0-5 15,0-5-1-15,5-3 7 0,-1 8 4 16,1-4 2-16,-1-8 3 31,1-19-1-31,-1 0 2 0,1-4 3 16,-1-3 1-16,1-5 0 15,-5-7 1-15,1-8-4 16,-1 0-2-16,0-19-6 16,-8 0-3-16,-9 4-5 15,0 0-2-15,0 4-8 0,-9 3-4 16,0 5-21-16,1 3-8 16,-1 4-24-16,1 4-10 15</inkml:trace>
  <inkml:trace contextRef="#ctx0" brushRef="#br0" timeOffset="102842.1946">15480 10055 148 0,'17'0'55'0,"0"0"-30"0,5 4-14 16,-18-4 18-16,9 7-2 15,9 1 4-15,3 0-11 16,6-1-4-16,-10-3-9 16,5 0-5-16,0-4 1 0,-9-8 0 15,5 1 3-15,-5-12 1 0,0-1 1 16,5 1-4-16,-14 4-3 15,5-8 2-15,4 4 2 16,-12-4-2-16,-1 0 0 16,-4-12-1-16,0 9-2 15,-4 3 3-15,-1-8 0 16,-7 4-4-16,3 8 1 0,-4 4-5 31,-4 15 1-31,-5 0-7 16,-8 11-1-16,0 5 7 15,4 3 4-15,0 0 2 16,5 8 2-16,-5 3 0 0,4 1 3 16,5 11 6-16,4 0 2 15,4-4-3-15,5 1 1 16,4-1-7-16,4 0-3 0,5-3-17 16,13-5-7-16,8-3-16 15,4-8-6-15,5-3-23 16,0-9-47-1,4-7 26-15</inkml:trace>
  <inkml:trace contextRef="#ctx0" brushRef="#br0" timeOffset="103108.2324">16212 9879 284 0,'0'4'107'0,"0"-4"-58"0,0 7-55 0,0-7 19 16,0 27-8 0,-8 15 2-16,3 0 2 15,1 4-4-15,-5 0-3 0,1 0-1 16,4 4-10-1,-5 4-2-15,5-8-36 16,-1-8-14-16</inkml:trace>
  <inkml:trace contextRef="#ctx0" brushRef="#br0" timeOffset="103300.3822">16294 9484 412 0,'-4'4'154'0,"8"4"-84"0,-4-1-95 15,0 1 19-15,0 0-33 16,-8 3-8 0,-5 5-46-16,0 7-17 0,-5 7-7 15</inkml:trace>
  <inkml:trace contextRef="#ctx0" brushRef="#br0" timeOffset="103916.8506">16889 9932 148 0,'-4'0'57'0,"4"4"-30"0,-5 0-18 0,5-8 16 16,0 4-5-16,0 0-2 15,-4 0-2-15,0 0 0 0,-1 0-8 31,5-4 6-31,-8 1 5 0,-1-1 1 0,9-4 0 0,-13-3-2 16,4 3 1 0,1-4-4-16,-1 1 1 15,-4-4-7-15,0-8-3 16,-12 3 1-16,3-6 2 16,-8 3 0-16,0 7 2 15,0 5-8-15,4 15-4 0,0 11-9 0,-4 4-2 16,12 0-6-16,1 4-2 15,0 0 2-15,4 0 3 16,9 0-4-16,4 8-1 31,0-4-5-31,8-4-1 16,5-4 7-16,0 8 4 16,13-4 6-16,8-4 4 0,1 0 0 15,-1 4 1-15,-8 4-4 16,0 0 0-16,0 3-3 0,-4 12 2 15,-5 8 14-15,-9 0 6 16,1-4 6 0,-9-4 4-16,-13-4 9 15,0-3 3-15,0-5-4 0,-17-7-3 0,4-7-30 16,-8-5-13-16,4-11-42 16,4-15-17-16</inkml:trace>
  <inkml:trace contextRef="#ctx0" brushRef="#br0" timeOffset="104434.2776">17173 9526 252 0,'0'27'93'0,"5"-11"-50"0,3 10-63 16,-8-7 9-16,-8 31-6 16,3-4 0-16,1 4 7 0,-9 0 6 15,4 15 3-15,1-11 1 0,-1-5 2 16,0-3-1-16,5-7 2 16,0-9-2-1,4-3-1-15,-9-8 3 16,5-7 2-16,4-8-2 15,0-8-2-15,0-4 2 16,4-23 0-16,9-7-4 16,0 0-1-16,4-4 1 15,5-8 2-15,-5 8 4 0,5-4 2 16,4 4 3 0,4 7 1-16,0 8-1 0,-4 8 1 15,0 4-4-15,4 7-2 16,-9 16-5-16,5 11 0 15,0 4 0-15,-9 11 0 16,5 5 0-16,-14 18 0 0,5 5-3 31,-4 6 2-31,-5-2-6 0,-4 18 0 0,0-8-15 16,0-7-3-16,0-15-16 0,0-12-6 16,5-15-33-1</inkml:trace>
  <inkml:trace contextRef="#ctx0" brushRef="#br0" timeOffset="104751.0289">18113 9411 276 0,'-5'43'104'0,"10"-40"-56"0,-1 5-52 0,-4-8 18 16,8 12-13-16,-8 3 0 16,0 4 5-1,0 8 4-15,0 15-5 16,0 12 1-16,0 7 1 0,-8-4-6 16,-1 24 0-16,1-8-1 0,-1 3 0 15,5-7-7 1,-5 0 0-16,5 0-10 15,-1-12-4-15,5-14-16 16,-8-5-6-16,4-15-13 16,-1-15-2-16,1-28-20 15</inkml:trace>
  <inkml:trace contextRef="#ctx0" brushRef="#br0" timeOffset="104967.0076">17893 9729 356 0,'4'0'132'0,"0"4"-72"0,5 0-70 15,4-4 22-15,8 12 0 0,10-1 7 16,-10 4-6-16,14 1-2 16,-5 3-6-16,4-4-13 0,5 0-4 15,8 1-34-15,-3-5-15 16,3 1-41-16,5-12-18 15,12-8 17 1</inkml:trace>
  <inkml:trace contextRef="#ctx0" brushRef="#br0" timeOffset="105351.617">19457 9909 284 0,'0'-7'107'0,"4"11"-58"0,-4-12-53 15,0 0 18 1,-4-3-8-16,-9-5-1 15,-4-7-1-15,-22 4 0 0,-4 4-2 16,4 3 1-16,-8 20 2 0,-1 0-7 16,5 7-3-16,-17 8-2 15,13 12 1-15,12 3 4 16,1 12 3 0,29 3 4-16,10 1 2 0,7-4-3 15,10 7-3-15,4 1-5 0,4-5 0 16,5-14-16-16,16-16-6 15,5-16-42-15,9-30-19 16,0-11-9 0</inkml:trace>
  <inkml:trace contextRef="#ctx0" brushRef="#br0" timeOffset="105885.4836">19862 9277 296 0,'0'8'110'0,"0"7"-60"0,9 1-63 0,-9 7 15 16,0 11-3-16,0 4 2 0,0 12 1 15,0 12-2-15,0 14 1 16,-9-3-4-16,9 7 2 15,-4 1 1-15,4-8 2 0,0-4-1 16,0-4-1-16,0-12 1 16,0-7-1-16,0-7 2 0,0-9 1 15,0-7 1-15,0-4 0 32,0-7 0-32,4-5 2 15,5-10-3-15,-9-13 0 16,8-7-3-16,18-15-1 0,-4-12-4 15,3 0-1-15,6-3 0 16,-1 3 2-16,0-4 4 16,0 5 4-16,9 6 5 15,8 9 2-15,1 3-1 16,-5 12-1-16,0 15-3 0,-4 4-1 16,-1 23-6-16,-3 0 1 15,-5 8 0-15,-4 15 2 16,-5 8-1-16,-8 3-1 0,0 0-6 15,-13-3-1-15,0-4-13 16,0 3-4-16,-8-10-27 31,8-24-91-31</inkml:trace>
  <inkml:trace contextRef="#ctx0" brushRef="#br0" timeOffset="106368.4054">21051 9833 288 0,'0'-4'110'0,"5"-4"-60"0,-1 8-65 16,0-4 16-16,-4-7-1 16,0-8 5-16,-4 11 2 15,-5-11 3-15,-4 15-5 0,-8-7-3 0,-14 11 1 31,1 0-4-31,-1 15 0 0,5 0-4 0,0 8-1 16,4 4-2-16,-4 4 2 16,8-1 2-1,10 9-1-15,-1-1 4 16,8-4 2-16,5-7-2 16,0-4-2-16,5-4-9 15,3-7-3-15,5-12 1 16,4-12 1-16,-4-7 8 15,13-4 4-15,4-4 2 16,0 1 2-16,-4-5 4 16,0 12 6-16,-9 4 17 0,-4 3 10 15,5 4-7-15,-1 12-4 16,-4 8-9 0,-5 15-2-16,-3 11-6 0,-1 8 0 0,-4 0-7 15,-4 4-3-15,4-4-26 16,-5 3-9-16,5-10-25 15,0-9-9-15,5-3-140 16,16-54 92 0</inkml:trace>
  <inkml:trace contextRef="#ctx0" brushRef="#br0" timeOffset="106784.4513">21508 9591 304 0,'0'16'115'0,"13"-9"-62"16,-13 16-64-16,9-11 18 0,-14 22-5 15,5 5 1-15,-4 11 5 16,-13 11 3-16,4 4-6 0,-4 4-5 0,-1-4-1 16,1-4 1-16,4 1 2 15,-4-1-3-15,4-11 0 16,4-8-1-1,5-12-2-15,-5-7 3 0,5-30 0 16,4-12 3-16,9-16-3 16,4-19-2-16,8-14-18 15,5 2-7-15,17 5 8 32,-4 11 4-32,0-15 27 15,-1 27 15-15,1 7 2 0,0 20 4 16,0 7-7-16,-5 12-3 15,5 3-4-15,-9 16-1 16,-4 19-9-16,-9 4-3 0,-4 3-12 16,-13 1-5-16,0-8-27 15,-4 4-13-15,0-12-38 16,17-34-73 0</inkml:trace>
  <inkml:trace contextRef="#ctx0" brushRef="#br0" timeOffset="107169.8876">22370 9848 304 0,'-5'4'115'0,"5"-12"-62"0,-21 8-66 15,12 0 17-15,-12 8-6 16,-9 0 1-16,-5 3-2 15,9 4 2-15,-4 5 1 0,4-5 0 0,5 12 0 16,-1-4-5-16,9-4-1 16,5 0-11-16,-1-4-3 15,5 4-1-15,4-3 0 16,13-1 16-16,-5 0 7 0,18 1 23 16,-4 7 8-16,8 7 1 15,-4 20 0-15,-5 11-4 16,-4 8 1-16,1 12-4 15,-14 7-2-15,-8 0-7 16,-22-4-1-16,9 4-10 16,4-11-2-16,-9-8-19 0,5-12-5 15,4-15-37-15,0-15-17 16,0-19-25-16,9-39-10 31,8-34 4-15</inkml:trace>
  <inkml:trace contextRef="#ctx0" brushRef="#br0" timeOffset="107633.5829">22710 9802 260 0,'4'12'96'0,"-4"-1"-52"0,5 8-51 0,-1-11 14 0,0 3 4 16,1 1 5-16,3 3-2 16,1-3 0-16,4-1-8 31,0-3-6-31,13 0-7 16,8-5-3-16,1-6 0 0,3-1 4 15,-12-4-4-15,4 0 0 16,-8-7 7-16,-1-12 6 15,1-11-12-15,-5 0-4 16,-4 3-6-16,-13 1-2 16,-8 7 10-16,-5 4 5 0,-13 8 7 15,-17 7 2-15,0 8 1 16,-5 8 2-16,1 22 1 16,4 5 3-16,-5 7 4 0,1 0 1 15,8 12 9-15,13 7 5 31,0 0-2-31,14 0 1 0,12-7-10 0,12 4-3 16,6-9-24-16,8-10-9 16,-1-9-31-16,23-3-13 15,21-42-63 1</inkml:trace>
  <inkml:trace contextRef="#ctx0" brushRef="#br0" timeOffset="108086.7108">23951 9618 276 0,'0'0'104'0,"9"0"-56"0,-18 0-52 15,5 0 18-15,-5-4-4 16,-8 1 1-16,0-1 3 16,-9 4 2-16,-4 0-9 0,-9 0 0 0,-13 0 0 31,-8 4-3-31,4 3-1 16,0 1-1-16,0 7-2 15,8 20-4-15,10-8 0 16,8 3-3-16,-1-3 0 0,14-4-7 15,9 8-2-15,8-5-4 16,12 5-1-16,14 7 1 16,35 8 2-16,12 4 16 15,0 4 9-15,-4 3 25 0,0 16 12 16,-13-4 11-16,-17 4 5 16,-35-8-6-16,-30 11-1 15,-51-3-9-15,-44 0-5 16,-60-8-27-16,-69-7-9 15,-103-12-159-15,-18-27-70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15T21:16:12.2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7357 8653 140 0,'0'-4'52'0,"0"4"-28"0,0 0-17 0,0 0 13 15,0 0-1-15,0 0 3 16,-8 0-3-16,8-4-2 16,-4 1-9-16,-1-1-3 0,1 0-1 15,0 0 4-15,-1 0 3 16,1 0-2 0,0 4 2-16,4 0-4 15,0 0 1-15,0 0-5 16,0 0 0-16,0 0-3 15,4 8-1-15,0 4-1 16,5-1 0-16,0 16 2 0,8 7 0 16,-4 5-5-16,0 7 1 15,0 0 0-15,-1 7 2 16,-3 9-6-16,-9-1 1 0,0-8-6 16,0-7 1-16,0-3-5 15,0-13-2-15,0-7-31 16,0-4-50-1,0-11 15-15</inkml:trace>
  <inkml:trace contextRef="#ctx0" brushRef="#br0" timeOffset="560.8964">6832 9124 176 0,'0'-23'68'0,"0"50"-36"0,0-42-26 16,4 15 15-16,0-4-9 15,5 0 1-15,0-7-2 16,-1-1 1-16,1 1-6 16,4-1-4-16,-9 1-1 0,5-1-1 31,-1-3 2-31,5-1-3 16,9-3 0-16,-9-11-4 0,13 3 1 15,8-8 2-15,-4-3 1 0,0 0 7 16,5 0 6-16,-9-1-2 15,4 1 0-15,-9-12-9 16,5 0-2-16,0 4-3 16,-4 8 3-1,-1 7-2-15,1 5 1 0,-1 6 0 16,1 9-2-16,-5 3 0 16,9 16 3-16,-5 7-2 15,1 4-1-15,0 8 3 16,3 4 2-16,-3 3 2 0,4 1 3 15,0 11-3-15,0 0 0 16,-5-4-1-16,14 0 1 16,-14 0-13-16,14-4-3 0,-14-3-89 15</inkml:trace>
  <inkml:trace contextRef="#ctx0" brushRef="#br0" timeOffset="5200.8269">16436 5846 140 0,'9'-27'55'0,"0"27"-30"0,-1 0-25 16,-3 0 13-16,3 0 2 16,-4 0 5-16,1 0-8 15,3 0-4-15,1 4-5 16,0-4 6-16,4 15 4 0,4-4-4 15,9 1-1-15,12 3 2 0,-7 1 4 16,3-1-2-16,5-4 3 16,0 1-6-16,-5-4-1 15,9-1-2-15,5 1 1 16,-10-4-4-16,-3 0 0 0,-1-1-1 16,-12 1 1-16,-1-4-2 15,-3 0 2-15,-1 0 4 16,-9 0 4-16,1 4-4 15,-9-4 1-15,0 0-5 16,0 0 0-16,0 0-3 16,-13 0-1-1,-4-4-1-15,-9-3 0 16,-4 3 2-16,4-12 2 16,-8 5-3-16,-1-1 0 15,1 1 3-15,-5-4 1 0,-9 11-4 16,5-8 1-16,0 12-2 15,5 0 0-15,-1 4 2 16,4 0 2-16,-4-4-3 16,5 0 0-16,-5 0-4 15,-4 0 1-15,9 0-16 0,4 0-4 16,4 11-39-16,8 1-14 16,18-4-17-1</inkml:trace>
  <inkml:trace contextRef="#ctx0" brushRef="#br0" timeOffset="6100.6108">16548 5428 168 0,'9'0'66'0,"0"0"-36"0,4-4-33 0,-5 4 13 16,1 4 2-16,4 0 2 16,-5-4-1-16,1 4 2 0,0-4-8 15,-1 4 0-15,-3-4 0 0,-5 0 3 16,4 3 1-1,4 5-3-15,-8 0 0 16,0-1-5-16,0 1 0 16,-12 7 1-16,7 8 0 0,-12-3 0 15,4-1 0 1,4 0-7-16,-8 4 0 16,-4 0 7-16,8 7 5 15,0-3-4-15,4 0-3 0,-4-4 1 0,5 0 0 16,-1 8 5-16,5 7 5 15,-1-7-3-15,5-5 2 32,-8-3-5-32,3-3 1 0,1-1-3 15,4-4 0-15,-8-3-1 16,3 3 2-16,5-4-1 16,0 1 0-16,0-1-1 15,0-3 0-15,5 0 2 16,3-1 1-16,1 5-1 15,8-1-1-15,0 1-3 0,13 11-2 0,13 7 1 16,-4 1 1-16,4 3-3 31,-4 5 0-31,4 3 1 0,-13-4 0 16,9 12-20-16,-9 4-7 16,-17-8-59-16,-21 0-26 0,-10-12-2 15</inkml:trace>
  <inkml:trace contextRef="#ctx0" brushRef="#br0" timeOffset="83102.4097">14247 11411 140 0,'-4'-15'55'0,"4"-8"-30"0,-4 7-16 15,4 12 16-15,-4 1-10 16,-1-9-1-16,-3 1 18 16,-5-1 9-16,0 1-21 15,0-1-6-15,-4-3-6 0,-1-1-9 0,1-3-1 16,-17 4-5-16,3-4 0 16,1 0 4-16,0 0 3 15,0-8-1 1,-4-8 0-16,-1 5 5 0,1 3 2 15,-18 0-7-15,4 0-1 16,-8 0-2-16,9 1 2 16,0 6 1-16,-5 1 1 0,-4 4-3 15,4 3 2-15,5 1 1 16,4 3 0 0,4 4 0-16,0 4 2 0,0 0-3 15,5 4-2-15,-9 4 2 16,-9 3 0-16,9 1-2 0,4-1 0 15,5 5-3-15,-1 7 1 16,5 7 3-16,-4-3 1 31,4-4 1-31,-9 4 2 16,-4 0-3-16,8 0 0 0,1-1-1 16,4 1 0-16,-1 8 2 15,6-5 2-15,-1 9 1 0,4-5 3 16,5 1-3-16,8 3 0 15,-8-4-1-15,4 5-2 16,4-5 1 0,1 8 1-16,-1 8 1 0,9-4 1 15,-8 0-2-15,3-8-2 16,5 1 1-16,0-5 1 0,5-3-1 16,3 7-1-16,-3 4 3 15,3-4 0-15,1 1-6 31,-1-5 0-31,1 1 1 0,8-5 1 0,-8 1 1 16,4-4 0-16,8 0 0 0,10-4 0 31,7-4 0-31,-8-4 0 16,5-4 0-16,-1-7 0 0,1 0-3 16,21-4 2-16,-9-4 1 15,5 0 0 1,0 1-3-16,4-5 2 0,-9 0 1 15,22 1 2-15,-9-1-1 16,1-3-1-16,-5-1 3 16,0-3 0-16,13 3 1 15,-9-3 2-15,-4 0 3 16,-4-8 2-16,-1-8-1 16,-12 4 1-16,0 4 5 0,0-4 4 15,-9 4-6-15,9-3-3 0,-13-1-6 16,-5 0-4-16,-4 0-3 31,5 0-1-31,-1-22-5 16,-3 3-2-16,-5-4-4 15,0-8 1-15,-1 9-2 16,-3-9 0-16,-5 1-3 16,1 3 1-16,-5 8-22 0,-5 4-9 15,-33 4-46 1</inkml:trace>
  <inkml:trace contextRef="#ctx0" brushRef="#br0" timeOffset="144848.4943">14153 5673 64 0,'4'-4'24'0,"5"4"-12"0,-9-3-14 0,0 3 6 0,0 0 12 0,0-4 7 15,0 0-5-15,0 4 0 32,0 0-9-32,0 0-3 0,0 0-1 0,0 0-1 31,0 0 2-31,0 0 3 15,0 0-2-15,0 0-2 0,0 0-2 16,0 0 2-16,0 0 1 0,-9 0 4 16,5 0 1-16,-1 0-1 15,5 0-1-15,-8-4-5 16,3 4-3-16,-3-4 0 16,3 4 1-16,1 0 1 0,0 0 1 15,0 0-2-15,4 0 1 16,-9 0-2-16,5 0-1 15,-1 0 5-15,5 0 1 0,-8 0 4 16,-5 0 6 0,4 0-5-16,1 0-5 15,-1 0-2-15,0 0-2 16,9 0-2-16,-8 0 1 31,3 0 1-31,1 0 5 0,0 0 4 16,-5 0-4-16,1 0 1 15,-1 0-5-15,0 0-2 16,1 0 0-16,-5-4-1 16,0 4 0-16,-4 0 2 0,-1 0-1 15,-3 0 2 1,-1 0-2-16,1 4 2 0,3 0-7 16,-7 0 1-16,-1 0 1 15,4 3 3-15,-8 1 0 16,4 0 2-16,5-1-4 15,-5 1 0-15,4 0-1 16,1 3 0-16,-1 1 2 0,1-1 2 16,-1 1-3-16,5 3 0 15,-9 8 1-15,9-4 2 0,-9 12-1 16,4-8 2-16,5 0-4 31,4 0-2-31,5 0 2 16,-14 0 0-16,9-4-2 15,0 4 2-15,0 0 3 16,5-4 3-16,-1 0-7 0,0 8 0 16,1-4 2-16,-1 8 0 15,5-5-2 1,0-3 1-16,4 0 3 16,0-4-1-16,4 1-1 15,9-1-2-15,8 0 1 0,1 4 1 16,-1-8 0-16,1 1 0 15,4-1 0-15,4-4 0 16,0 1 2-16,-4-1-1 16,0 1 2-16,4-5 2 15,4-3 2-15,1 0-3 0,-5-4-1 16,0 0-1-16,0 0 1 31,1-4-2-31,3 0 2 16,-4-3-4-16,5-1 0 15,-5-3 1-15,9-1 0 0,-1 1 2 16,-3-5 3-16,-5 1-4 16,5 0-3-16,-14-4 1 15,5-1 0-15,-5-6 3 16,5-1 1-16,-8 0 1 0,-10 4 0 16,5-4-2-16,-4 0-2 15,-1-3 1-15,1-1-1 16,0-3 0-16,-9-9 2 15,0 1-1-15,0 4 2 16,0 7 4-16,-13-7 4 0,0 4-4 16,0 3 1-16,0 0-3 15,-4 8 2-15,-9 0-11 16,-4 8-4-16,-1 4-36 16,1 7-14-16,-8 8-65 31</inkml:trace>
  <inkml:trace contextRef="#ctx0" brushRef="#br0" timeOffset="155328.0051">13791 14712 252 0,'0'-7'96'0,"0"3"-52"0,0-4-49 16,0 4 15-16,0 1-4 15,0-1 1-15,-9 0 1 16,5 0 2-16,-1 0-5 31,-16 0-3-31,-5 1-1 0,5-1-8 16,-1 0 0-16,0 4 3 0,1 0 2 15,4 0 4-15,-5 0 3 16,5 0 4-16,-9 0 5 16,4-4-2-16,1 0 1 15,-9 4-5-15,4-4 0 0,-9 4-5 16,1 0-2-16,4 0 0 15,0-3 1-15,4 3 1 16,-9 0 1-16,1 0-2 16,8 0-2-16,-17 0 3 15,-5 0 0-15,10 3-1 0,3 1 1 16,1 4-4-16,8 0 0 16,-9-1 1-16,14 5 2 15,-9-1-6-15,4 1 1 31,0-1 1-31,-4 5 1 0,-5-1 1 16,5-4 0-16,4 1 2 16,1-1 3-16,7 1 0 15,-8 11 0-15,9-4-1 16,4 8 2-16,-4 0-5 16,4-4-1-16,4 0 0 15,1 3 2-15,-1 1-3 0,9 0 0 16,-8-4-1-16,-1 11 0 15,9 9-3-15,-9-5 1 16,5 0 2-16,0 0 1 0,-1 1 3 16,1-1 1-16,4-3-4 15,0 7 1-15,4 4-2 16,5-8-2-16,4 0 3 16,-9-3 0-16,9-1-2 15,4 5 2-15,5-9-1 0,8 5-2 31,0 3 3-31,-4-4 0 16,0 1 3-16,-4-1 1 16,3-3-1-16,1-4 1 15,0-4-2-15,0 0 2 0,9-4-4 16,12-4-2-16,-8-3 2 16,4-5 2-16,0 1-2 15,0-4 0-15,-4-4 1 16,8 0 0-16,1-4 0 15,-5 0 0-15,-5 0 0 16,1-3 2-16,-4-1-1 0,-1 0 2 16,1-3-4-16,-1-4 0 15,5-12-1-15,4-4-2 16,9-3 3-16,-14 3 0 0,1 0 1 16,-4 5 0-16,-5-1-3 15,-4 0 0-15,-5-11 2 31,1-4 2-31,-5-1-2 16,0 5 0-16,0 0-4 16,1-4-1-16,-5 0-6 0,-5 3 0 15,1-18 1-15,-9 7 5 16,0 4 5-16,-4 4 5 16,-1-4 1-16,-3 8 0 15,-1-8-3-15,5-8 1 0,-14 12 2 16,6-4 4-16,-1 11-2 15,0 1 1-15,-5 3-12 16,-3 5-2-16,-9-1-15 16,-9 0-4-16,0 4-11 15,0-8-5-15,5 4-36 16,-5-15-45 0,5 0 31-16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15T21:19:14.1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9947 5677 104 0,'4'-8'38'0,"1"8"-20"0,-5-3-19 0,0 3 9 16,8 0-3-16,-8-4 0 0,5 0-1 16,-1 0 0-16,-4 0 4 15,0 0 5-15,0-3 4 16,0 3 4-1,0 0-5-15,0 0 1 0,-4 0-10 0,-1 1-2 0,5-1-1 16,-8 0-5-16,-1 0 1 31,1 0-2-31,-1 4 0 16,5 0 2-16,-9-4 2 0,8 4-3 16,-8-11 0-16,5 3 1 15,-5 1 2-15,0-9 1 16,4 1 1-16,-8 0-2 15,-4 3-2-15,3 5-4 16,-16-1 0-16,4 0 4 16,4 1 2-16,0-1-3 15,0 4-1-15,-4 0 1 16,4 0 0-16,0 1 1 16,-8-1 2-16,-5 4-6 0,5 0 1 15,-1 4 1-15,-4-4 1 16,0 3 1-16,1 1 2 15,-5 0-6-15,-13 11 1 0,4 1-4 16,9 3 2-16,-5 0 3 31,5-4 1-31,5 1-2 0,3-1 2 16,-8 4-1-16,0 0 0 0,4 4 6 16,9-4 5-16,-5 1-1 15,14-1 3 1,-9 0-8-16,8 0-2 0,5 12-3 15,0 11-2-15,8-4 5 16,-8-3 1 0,8-1 4-16,5-3 1 15,0-1-3-15,4-3-1 16,0 0 1-16,4 7 0 16,9 1-2-16,-9-4 1 0,9-5-2 0,0 1-1 15,4-4 1-15,9 0 1 16,0 0-3-1,0-4 0-15,0 0 3 16,4 1 3-16,0-5-2 0,5 0 0 16,3-3-1-16,14-5-2 15,-13 1-2 1,4-4 1-16,0 0 3 16,0-4 1-16,0 0-4 15,9 0 1-15,-5 0 0 0,1-4 0 0,-5-4 2 16,0 1 1-16,0-1 1 15,-4-4 2-15,8 1-5 32,5-1-1-32,0 1-2 0,-9-8 0 0,0-4 0 15,0-4-2-15,-4 0 3 16,-14 0 2 0,-3 1 4-16,-1-1 4 15,-3 0 2-15,-5 0 1 16,0-11-6-16,-13-8-2 15,0 4-4-15,0 0-1 0,-9-1 1 0,0 1 0 16,1 0 0-16,-1 4 2 31,0-4-1-31,-3-8-1 16,-1 4-4-16,-13 11 0 0,-9 5-36 0,-3 15-15 16,-18 7-38-1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F5F2E-4F06-C949-8A01-629B6EA24B49}" type="datetimeFigureOut">
              <a:rPr lang="en-US" smtClean="0"/>
              <a:t>5/15/2017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608ED-37D9-F24B-BCD9-FD10A567C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C7BAC0-5962-487F-B777-CB4ADDC79E39}" type="slidenum">
              <a:rPr lang="en-US"/>
              <a:pPr/>
              <a:t>19</a:t>
            </a:fld>
            <a:endParaRPr lang="en-US"/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6E9089-B36E-48B3-B6C3-FB8C310B32AD}" type="slidenum">
              <a:rPr lang="en-US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597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862FBE5-A68F-41B5-AE5E-98F7739263A5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5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5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608ED-37D9-F24B-BCD9-FD10A567CBE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71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Compare to the output of classifier to the actual label</a:t>
            </a:r>
          </a:p>
          <a:p>
            <a:r>
              <a:rPr lang="en-US" dirty="0">
                <a:latin typeface="Calibri" charset="0"/>
              </a:rPr>
              <a:t>In the case of binary classification, </a:t>
            </a:r>
            <a:r>
              <a:rPr lang="en-US" dirty="0" err="1">
                <a:latin typeface="Calibri" charset="0"/>
              </a:rPr>
              <a:t>postive</a:t>
            </a:r>
            <a:r>
              <a:rPr lang="en-US" dirty="0">
                <a:latin typeface="Calibri" charset="0"/>
              </a:rPr>
              <a:t> and negative</a:t>
            </a:r>
          </a:p>
          <a:p>
            <a:r>
              <a:rPr lang="en-US" dirty="0">
                <a:latin typeface="Calibri" charset="0"/>
              </a:rPr>
              <a:t>Confusion matrix, each entry show the frequency of will show actual value, predicted value.</a:t>
            </a:r>
          </a:p>
          <a:p>
            <a:r>
              <a:rPr lang="en-US" dirty="0">
                <a:latin typeface="Calibri" charset="0"/>
              </a:rPr>
              <a:t>True positive, the number of positive examples that has been correctly classified as positive. False positive, negative, positive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6B34F9-9ADA-F348-BF63-739A92972FE5}" type="slidenum">
              <a:rPr lang="en-US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A2CF4-C81C-44D7-95DB-8009BB4A4C8C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C77FB-3C66-49FE-9B46-60FFC930A9A1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4C9DE-B5AB-4AE4-80F6-9E2673B3697D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2EF53-188F-476D-B031-1B370B2D2971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In general simple classifiers, while they are more efficient,  they are also weaker.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We could define a computational risk hierarchy (in analogy with structural risk minimization)…</a:t>
            </a:r>
          </a:p>
          <a:p>
            <a:pPr eaLnBrk="1" hangingPunct="1"/>
            <a:r>
              <a:rPr lang="en-US" smtClean="0"/>
              <a:t>  A nested set of  classifier classes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training process is reminiscent of boosting…</a:t>
            </a:r>
          </a:p>
          <a:p>
            <a:pPr eaLnBrk="1" hangingPunct="1"/>
            <a:r>
              <a:rPr lang="en-US" smtClean="0"/>
              <a:t>   - previous classifiers reweight the examples used to train subsequent classifiers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goal of the training process is different</a:t>
            </a:r>
          </a:p>
          <a:p>
            <a:pPr eaLnBrk="1" hangingPunct="1"/>
            <a:r>
              <a:rPr lang="en-US" smtClean="0"/>
              <a:t>   - instead of minimizing errors minimize false positives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40C29-5DF3-4839-92EA-00F840C9A1B3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29D-C39B-4D5B-816A-63F794147201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4B208-FB4F-4EE9-A0CE-AC6C9A54CA79}" type="slidenum">
              <a:rPr lang="en-US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16451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6452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FA4A93A-65D8-468A-8447-ABEC06303692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C215E3-E42B-4AE7-8351-59EF62B895D9}" type="slidenum">
              <a:rPr lang="en-US"/>
              <a:pPr/>
              <a:t>22</a:t>
            </a:fld>
            <a:endParaRPr lang="en-US"/>
          </a:p>
        </p:txBody>
      </p:sp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87B5A5-8592-45C0-B70A-60C90274E03F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situation with negative examples is actually quite common…  where negative examples are free.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7CF93-9A49-44A4-920E-851FBF3A0093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806B5-D1EE-423C-A40E-B197ACBA4597}" type="slidenum">
              <a:rPr lang="en-US">
                <a:solidFill>
                  <a:prstClr val="black"/>
                </a:solidFill>
                <a:latin typeface="Calibri"/>
              </a:rPr>
              <a:pPr/>
              <a:t>59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546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1C8DD9A-A8FD-48E3-9774-FD6438459B5F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5302E-4B77-4A9F-A5E1-8E7AD46636B3}" type="slidenum">
              <a:rPr lang="en-US">
                <a:solidFill>
                  <a:prstClr val="black"/>
                </a:solidFill>
                <a:latin typeface="Calibri"/>
              </a:rPr>
              <a:pPr/>
              <a:t>60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594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41C994-F501-48F4-8C01-A9806440BBD6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2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2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7A32B-DCBD-4AF4-9F45-17646A154127}" type="slidenum">
              <a:rPr lang="en-US">
                <a:solidFill>
                  <a:prstClr val="black"/>
                </a:solidFill>
                <a:latin typeface="Calibri"/>
              </a:rPr>
              <a:pPr/>
              <a:t>61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8DC23-A970-4EF4-BECC-E4971ECF9B9F}" type="slidenum">
              <a:rPr lang="en-US">
                <a:solidFill>
                  <a:prstClr val="black"/>
                </a:solidFill>
                <a:latin typeface="Calibri"/>
              </a:rPr>
              <a:pPr/>
              <a:t>62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07976-0B26-4938-BCF2-E93FFE4709E8}" type="slidenum">
              <a:rPr lang="en-US">
                <a:solidFill>
                  <a:prstClr val="black"/>
                </a:solidFill>
                <a:latin typeface="Calibri"/>
              </a:rPr>
              <a:pPr/>
              <a:t>63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1AE26-9DAB-4FB1-BA68-FA614A749E59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557CE-33E3-4EB7-B94C-77F79F415A77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C61A5-B041-40CA-B59E-9FD7E78C7BDB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9BD17-FB12-4AF1-90F8-698AAB4D4942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BABC1-11E5-46F6-AAB8-E72E62887842}" type="slidenum">
              <a:rPr lang="en-US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81636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15E8E2-A828-46BE-A9A7-F1CD75ECF7D7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98C49-978E-4F32-87CD-F33064687765}" type="slidenum">
              <a:rPr lang="en-US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682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C71FD2C-2F05-41EC-B5D0-DC377D6BAD4E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3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6AB80-869A-434D-A4EB-C97162DC92B9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E224C-32EE-44FB-AB02-2E336849A56D}" type="slidenum">
              <a:rPr lang="en-US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73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3CB8A2-C095-44CB-BB4C-7E0A5387187D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5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5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18B3A4-F075-40B2-81B8-614E8825083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518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F145E-4D98-4EFE-A2EC-499DA0C419D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74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FB8408B-212A-4AAC-B5CD-009FD38EE67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57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6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7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0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2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1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9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3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577530-F841-445A-9BBF-C142C1C9EEB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87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1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6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3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4198"/>
            <a:ext cx="8380412" cy="750205"/>
          </a:xfr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Kalinga" pitchFamily="34" charset="0"/>
                <a:ea typeface="+mn-ea"/>
                <a:cs typeface="Kaling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600062"/>
            <a:ext cx="8380412" cy="207645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91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12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38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1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4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B5C2203-1A54-4B40-9D28-67CFE83A4C5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86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81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8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6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23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06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270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8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572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99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04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8F8274-9A3A-4D3F-B883-4F0268AE9B6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402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0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00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43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361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4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494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E047C-F262-6C41-B730-82640DBCF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192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C7550-1A5D-424A-9481-B6F2D29D6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94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54CE5-B0A0-B34A-88C6-6452D1F2A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594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49A41-8DE7-DA45-8832-F0B280B3E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4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CBB8D0-63F1-4333-8B68-4F833FF6310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42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7FF30-B42D-F94C-89AD-0EFF6ACD9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899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6C8FE-DE83-5F47-892D-1FB3A559F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69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0C317-1646-E542-A12C-AB15C8187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090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10C97-433E-134C-A825-6111D3A61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67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D10E7-CF47-7F43-83CD-92CCF215F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111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16BDC-1A30-2F48-864A-EE3CBE74E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915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E13C5-9C36-7340-B6ED-BC09E4407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649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585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072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94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2A1F748-6AC3-41A0-80E9-5E243F3D64A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9141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95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60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054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375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641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936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23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8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B8138ED-CFD4-4439-98B5-D554D0B40B4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00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7E0B9DC-22BC-4D85-995C-96D3930A00E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56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4E065F8-D59F-4C04-88BB-AB4D5FF65E2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22706"/>
            <a:ext cx="7772400" cy="494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4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8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92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5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4EF28DA-D2C3-4246-A736-2EC12D3C89AA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1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9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sion.ucsd.edu/~bbabenko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1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asc.ri.cmu.edu/NNFaceDetector/" TargetMode="External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hpl.hp.com/techreports/Compaq-DEC/CRL-98-11.pdf" TargetMode="Externa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4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tags" Target="../tags/tag53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tags" Target="../tags/tag56.xml"/><Relationship Id="rId47" Type="http://schemas.openxmlformats.org/officeDocument/2006/relationships/tags" Target="../tags/tag61.xml"/><Relationship Id="rId50" Type="http://schemas.openxmlformats.org/officeDocument/2006/relationships/tags" Target="../tags/tag64.xml"/><Relationship Id="rId55" Type="http://schemas.openxmlformats.org/officeDocument/2006/relationships/image" Target="../media/image31.png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tags" Target="../tags/tag60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29" Type="http://schemas.openxmlformats.org/officeDocument/2006/relationships/tags" Target="../tags/tag43.xml"/><Relationship Id="rId41" Type="http://schemas.openxmlformats.org/officeDocument/2006/relationships/tags" Target="../tags/tag55.xml"/><Relationship Id="rId54" Type="http://schemas.openxmlformats.org/officeDocument/2006/relationships/notesSlide" Target="../notesSlides/notesSlide9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53" Type="http://schemas.openxmlformats.org/officeDocument/2006/relationships/slideLayout" Target="../slideLayouts/slideLayout7.xml"/><Relationship Id="rId58" Type="http://schemas.openxmlformats.org/officeDocument/2006/relationships/image" Target="../media/image36.png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tags" Target="../tags/tag63.xml"/><Relationship Id="rId57" Type="http://schemas.openxmlformats.org/officeDocument/2006/relationships/image" Target="../media/image34.png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52" Type="http://schemas.openxmlformats.org/officeDocument/2006/relationships/tags" Target="../tags/tag66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56" Type="http://schemas.openxmlformats.org/officeDocument/2006/relationships/image" Target="../media/image35.png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3" Type="http://schemas.openxmlformats.org/officeDocument/2006/relationships/tags" Target="../tags/tag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38.emf"/><Relationship Id="rId4" Type="http://schemas.openxmlformats.org/officeDocument/2006/relationships/customXml" Target="../ink/ink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42.emf"/><Relationship Id="rId3" Type="http://schemas.openxmlformats.org/officeDocument/2006/relationships/tags" Target="../tags/tag70.xml"/><Relationship Id="rId7" Type="http://schemas.openxmlformats.org/officeDocument/2006/relationships/slideLayout" Target="../slideLayouts/slideLayout7.xml"/><Relationship Id="rId12" Type="http://schemas.openxmlformats.org/officeDocument/2006/relationships/customXml" Target="../ink/ink3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41.png"/><Relationship Id="rId5" Type="http://schemas.openxmlformats.org/officeDocument/2006/relationships/tags" Target="../tags/tag72.xml"/><Relationship Id="rId10" Type="http://schemas.openxmlformats.org/officeDocument/2006/relationships/image" Target="../media/image40.png"/><Relationship Id="rId4" Type="http://schemas.openxmlformats.org/officeDocument/2006/relationships/tags" Target="../tags/tag71.xml"/><Relationship Id="rId9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image" Target="../media/image45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openxmlformats.org/officeDocument/2006/relationships/tags" Target="../tags/tag95.xml"/><Relationship Id="rId26" Type="http://schemas.openxmlformats.org/officeDocument/2006/relationships/tags" Target="../tags/tag103.xml"/><Relationship Id="rId39" Type="http://schemas.openxmlformats.org/officeDocument/2006/relationships/image" Target="../media/image55.png"/><Relationship Id="rId3" Type="http://schemas.openxmlformats.org/officeDocument/2006/relationships/tags" Target="../tags/tag80.xml"/><Relationship Id="rId21" Type="http://schemas.openxmlformats.org/officeDocument/2006/relationships/tags" Target="../tags/tag98.xml"/><Relationship Id="rId34" Type="http://schemas.openxmlformats.org/officeDocument/2006/relationships/image" Target="../media/image50.png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tags" Target="../tags/tag94.xml"/><Relationship Id="rId25" Type="http://schemas.openxmlformats.org/officeDocument/2006/relationships/tags" Target="../tags/tag102.xml"/><Relationship Id="rId33" Type="http://schemas.openxmlformats.org/officeDocument/2006/relationships/image" Target="../media/image36.png"/><Relationship Id="rId38" Type="http://schemas.openxmlformats.org/officeDocument/2006/relationships/image" Target="../media/image54.jpeg"/><Relationship Id="rId2" Type="http://schemas.openxmlformats.org/officeDocument/2006/relationships/tags" Target="../tags/tag79.xml"/><Relationship Id="rId16" Type="http://schemas.openxmlformats.org/officeDocument/2006/relationships/tags" Target="../tags/tag93.xml"/><Relationship Id="rId20" Type="http://schemas.openxmlformats.org/officeDocument/2006/relationships/tags" Target="../tags/tag97.xml"/><Relationship Id="rId29" Type="http://schemas.openxmlformats.org/officeDocument/2006/relationships/tags" Target="../tags/tag106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24" Type="http://schemas.openxmlformats.org/officeDocument/2006/relationships/tags" Target="../tags/tag101.xml"/><Relationship Id="rId32" Type="http://schemas.openxmlformats.org/officeDocument/2006/relationships/notesSlide" Target="../notesSlides/notesSlide19.xml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23" Type="http://schemas.openxmlformats.org/officeDocument/2006/relationships/tags" Target="../tags/tag100.xml"/><Relationship Id="rId28" Type="http://schemas.openxmlformats.org/officeDocument/2006/relationships/tags" Target="../tags/tag105.xml"/><Relationship Id="rId36" Type="http://schemas.openxmlformats.org/officeDocument/2006/relationships/image" Target="../media/image52.png"/><Relationship Id="rId10" Type="http://schemas.openxmlformats.org/officeDocument/2006/relationships/tags" Target="../tags/tag87.xml"/><Relationship Id="rId19" Type="http://schemas.openxmlformats.org/officeDocument/2006/relationships/tags" Target="../tags/tag96.xml"/><Relationship Id="rId31" Type="http://schemas.openxmlformats.org/officeDocument/2006/relationships/slideLayout" Target="../slideLayouts/slideLayout63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Relationship Id="rId22" Type="http://schemas.openxmlformats.org/officeDocument/2006/relationships/tags" Target="../tags/tag99.xml"/><Relationship Id="rId27" Type="http://schemas.openxmlformats.org/officeDocument/2006/relationships/tags" Target="../tags/tag104.xml"/><Relationship Id="rId30" Type="http://schemas.openxmlformats.org/officeDocument/2006/relationships/tags" Target="../tags/tag107.xml"/><Relationship Id="rId35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image" Target="../media/image63.jpe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62.jpe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tags" Target="../tags/tag119.xml"/><Relationship Id="rId7" Type="http://schemas.openxmlformats.org/officeDocument/2006/relationships/image" Target="../media/image64.jpe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0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3" Type="http://schemas.openxmlformats.org/officeDocument/2006/relationships/tags" Target="../tags/tag12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image" Target="../media/image68.jpeg"/><Relationship Id="rId5" Type="http://schemas.openxmlformats.org/officeDocument/2006/relationships/tags" Target="../tags/tag125.xml"/><Relationship Id="rId10" Type="http://schemas.openxmlformats.org/officeDocument/2006/relationships/image" Target="../media/image67.jpeg"/><Relationship Id="rId4" Type="http://schemas.openxmlformats.org/officeDocument/2006/relationships/tags" Target="../tags/tag124.xml"/><Relationship Id="rId9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Skin and Face Detection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Linda Shapiro</a:t>
            </a:r>
          </a:p>
          <a:p>
            <a:endParaRPr lang="en-US" dirty="0"/>
          </a:p>
          <a:p>
            <a:r>
              <a:rPr lang="en-US" dirty="0" smtClean="0"/>
              <a:t>EE/CSE 576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B3A4-F075-40B2-81B8-614E8825083F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8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166252-0A01-48AE-AB30-AF9C68B2D85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smtClean="0"/>
              <a:t> Object Detection:</a:t>
            </a:r>
            <a:br>
              <a:rPr lang="en-US" altLang="en-US" sz="3600" smtClean="0"/>
            </a:br>
            <a:r>
              <a:rPr lang="en-US" altLang="en-US" sz="3600" smtClean="0"/>
              <a:t> Rowley’s Face Finder</a:t>
            </a:r>
            <a:endParaRPr lang="en-US" altLang="en-US" smtClean="0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latin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pic>
        <p:nvPicPr>
          <p:cNvPr id="10248" name="Picture 8" descr="rowle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2200"/>
            <a:ext cx="44958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41325" y="2243138"/>
            <a:ext cx="2749471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1. convert to gray scale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2. normalize for </a:t>
            </a:r>
            <a:r>
              <a:rPr lang="en-US" altLang="en-US" sz="1800" dirty="0" smtClean="0">
                <a:solidFill>
                  <a:schemeClr val="tx2"/>
                </a:solidFill>
              </a:rPr>
              <a:t>lighting</a:t>
            </a:r>
            <a:endParaRPr lang="en-US" altLang="en-US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8000"/>
                </a:solidFill>
              </a:rPr>
              <a:t>3. histogram equalization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4. apply neural net(s)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    trained on 16K images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65125" y="4605338"/>
            <a:ext cx="2159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What data is fed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the classifier?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20 x 20 windows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a pyramid structure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717925" y="58229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Preprocessing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5938" r="20000" b="23438"/>
          <a:stretch>
            <a:fillRect/>
          </a:stretch>
        </p:blipFill>
        <p:spPr bwMode="auto">
          <a:xfrm>
            <a:off x="598488" y="1752600"/>
            <a:ext cx="786606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Pyramid Idea</a:t>
            </a:r>
          </a:p>
        </p:txBody>
      </p:sp>
      <p:sp>
        <p:nvSpPr>
          <p:cNvPr id="3" name="Parallelogram 2"/>
          <p:cNvSpPr/>
          <p:nvPr/>
        </p:nvSpPr>
        <p:spPr>
          <a:xfrm>
            <a:off x="457200" y="4572000"/>
            <a:ext cx="2743200" cy="1981200"/>
          </a:xfrm>
          <a:prstGeom prst="parallelogram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1066800" y="3276600"/>
            <a:ext cx="1447800" cy="990600"/>
          </a:xfrm>
          <a:prstGeom prst="parallelogram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Parallelogram 4"/>
          <p:cNvSpPr/>
          <p:nvPr/>
        </p:nvSpPr>
        <p:spPr>
          <a:xfrm>
            <a:off x="1447800" y="2438400"/>
            <a:ext cx="762000" cy="457200"/>
          </a:xfrm>
          <a:prstGeom prst="parallelogram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581400" y="5105400"/>
            <a:ext cx="262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original image (full size)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3657600" y="3505200"/>
            <a:ext cx="409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lower resolution image (1/4 of original)</a:t>
            </a:r>
          </a:p>
        </p:txBody>
      </p:sp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3657600" y="2362200"/>
            <a:ext cx="409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even lower resolution (1/16 of original)</a:t>
            </a:r>
          </a:p>
        </p:txBody>
      </p:sp>
      <p:sp>
        <p:nvSpPr>
          <p:cNvPr id="9" name="Smiley Face 8"/>
          <p:cNvSpPr/>
          <p:nvPr/>
        </p:nvSpPr>
        <p:spPr>
          <a:xfrm>
            <a:off x="1295400" y="5105400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1600200" y="3578225"/>
            <a:ext cx="457200" cy="50006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 Training the Neural Network</a:t>
            </a: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685800" y="2057400"/>
            <a:ext cx="819785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 Nearly 1051 face examples collected from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face databases at CMU, Harvard, and WWW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Faces of various sizes, positions, orientations, intensities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Eyes, tip of nose, corners and center of mouth labeled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 manually and used to normalize each face to the same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 scale, orientation, and position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/>
            </a:r>
            <a:br>
              <a:rPr lang="en-US" altLang="en-US" sz="2400"/>
            </a:br>
            <a:r>
              <a:rPr lang="en-US" altLang="en-US" sz="2400"/>
              <a:t>Result: set of 20 X 20 face training samples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2590800" y="1295400"/>
            <a:ext cx="4021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Positive Face Examples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Training the Neural Network</a:t>
            </a: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514600" y="1295400"/>
            <a:ext cx="4183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Negative Face Examples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533400" y="2133600"/>
            <a:ext cx="79629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 </a:t>
            </a:r>
            <a:r>
              <a:rPr lang="en-US" altLang="en-US" sz="2400"/>
              <a:t>Generate 1000 random nonface images 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apply the preprocessing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Train a neural network on these plus the face images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Run the system on real scenes that contain no faces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Collect the false positives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Randomly select 250 of these and apply preprocessing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/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  Label them as negative and add to the training set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Overall Algorithm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34375" r="17500" b="25000"/>
          <a:stretch>
            <a:fillRect/>
          </a:stretch>
        </p:blipFill>
        <p:spPr bwMode="auto">
          <a:xfrm>
            <a:off x="533400" y="2057400"/>
            <a:ext cx="80010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200" smtClean="0"/>
              <a:t>More Pictures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5" t="17188" r="21249" b="6250"/>
          <a:stretch>
            <a:fillRect/>
          </a:stretch>
        </p:blipFill>
        <p:spPr bwMode="auto">
          <a:xfrm>
            <a:off x="3657600" y="381000"/>
            <a:ext cx="5257800" cy="62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2800" smtClean="0"/>
              <a:t>Even More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7344" r="21249" b="5469"/>
          <a:stretch>
            <a:fillRect/>
          </a:stretch>
        </p:blipFill>
        <p:spPr bwMode="auto">
          <a:xfrm>
            <a:off x="2438400" y="0"/>
            <a:ext cx="6553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And More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16406" r="21875" b="5469"/>
          <a:stretch>
            <a:fillRect/>
          </a:stretch>
        </p:blipFill>
        <p:spPr bwMode="auto">
          <a:xfrm>
            <a:off x="3505200" y="304800"/>
            <a:ext cx="54387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609600" y="2438400"/>
            <a:ext cx="28527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Accuracy: detected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80-90% on different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image sets with 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“acceptable number”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false positives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Fast Version: 2-4 seconds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per image (in 1998)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471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Learning from weighted data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idx="1"/>
          </p:nvPr>
        </p:nvSpPr>
        <p:spPr>
          <a:xfrm>
            <a:off x="578223" y="2622176"/>
            <a:ext cx="8229600" cy="328108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Consider </a:t>
            </a:r>
            <a:r>
              <a:rPr lang="en-US" sz="2400" b="1" dirty="0">
                <a:solidFill>
                  <a:srgbClr val="000090"/>
                </a:solidFill>
              </a:rPr>
              <a:t>a weighted dataset</a:t>
            </a:r>
          </a:p>
          <a:p>
            <a:pPr lvl="1"/>
            <a:r>
              <a:rPr lang="en-US" sz="2400" dirty="0" smtClean="0"/>
              <a:t>W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– </a:t>
            </a:r>
            <a:r>
              <a:rPr lang="en-US" sz="2400" dirty="0">
                <a:solidFill>
                  <a:srgbClr val="C00000"/>
                </a:solidFill>
              </a:rPr>
              <a:t>weight </a:t>
            </a:r>
            <a:r>
              <a:rPr lang="en-US" sz="2400" dirty="0"/>
              <a:t>of </a:t>
            </a:r>
            <a:r>
              <a:rPr lang="en-US" sz="2400" i="1" dirty="0" err="1"/>
              <a:t>i</a:t>
            </a:r>
            <a:r>
              <a:rPr lang="en-US" sz="1600" i="1" dirty="0"/>
              <a:t> </a:t>
            </a:r>
            <a:r>
              <a:rPr lang="en-US" sz="2400" dirty="0" err="1"/>
              <a:t>th</a:t>
            </a:r>
            <a:r>
              <a:rPr lang="en-US" sz="2400" dirty="0"/>
              <a:t> training example (</a:t>
            </a:r>
            <a:r>
              <a:rPr lang="en-US" sz="2400" b="1" dirty="0" err="1"/>
              <a:t>x</a:t>
            </a:r>
            <a:r>
              <a:rPr lang="en-US" sz="2400" baseline="30000" dirty="0" err="1"/>
              <a:t>i</a:t>
            </a:r>
            <a:r>
              <a:rPr lang="en-US" sz="2400" dirty="0" err="1"/>
              <a:t>,y</a:t>
            </a:r>
            <a:r>
              <a:rPr lang="en-US" sz="2400" baseline="30000" dirty="0" err="1"/>
              <a:t>i</a:t>
            </a:r>
            <a:r>
              <a:rPr lang="en-US" sz="2400" dirty="0"/>
              <a:t>)</a:t>
            </a:r>
          </a:p>
          <a:p>
            <a:pPr lvl="1"/>
            <a:r>
              <a:rPr lang="en-US" sz="2400" dirty="0">
                <a:solidFill>
                  <a:srgbClr val="000090"/>
                </a:solidFill>
              </a:rPr>
              <a:t>Interpretations:</a:t>
            </a:r>
          </a:p>
          <a:p>
            <a:pPr lvl="2"/>
            <a:r>
              <a:rPr lang="en-US" sz="2000" i="1" dirty="0" err="1"/>
              <a:t>i</a:t>
            </a:r>
            <a:r>
              <a:rPr lang="en-US" sz="1100" i="1" dirty="0"/>
              <a:t> </a:t>
            </a:r>
            <a:r>
              <a:rPr lang="en-US" sz="2000" dirty="0" err="1"/>
              <a:t>th</a:t>
            </a:r>
            <a:r>
              <a:rPr lang="en-US" sz="2000" dirty="0"/>
              <a:t> training example counts </a:t>
            </a:r>
            <a:r>
              <a:rPr lang="en-US" sz="2000" dirty="0" smtClean="0"/>
              <a:t>as if it occurred W</a:t>
            </a:r>
            <a:r>
              <a:rPr lang="en-US" sz="2000" baseline="-25000" dirty="0" smtClean="0"/>
              <a:t>i </a:t>
            </a:r>
            <a:r>
              <a:rPr lang="en-US" sz="2000" dirty="0" smtClean="0"/>
              <a:t>% times</a:t>
            </a:r>
            <a:endParaRPr lang="en-US" sz="2000" dirty="0"/>
          </a:p>
          <a:p>
            <a:pPr lvl="2"/>
            <a:r>
              <a:rPr lang="en-US" sz="2000" dirty="0"/>
              <a:t>If I were to “resample” data, I would get </a:t>
            </a:r>
            <a:r>
              <a:rPr lang="en-US" sz="2000" dirty="0">
                <a:solidFill>
                  <a:srgbClr val="0033CC"/>
                </a:solidFill>
              </a:rPr>
              <a:t>more samples </a:t>
            </a:r>
            <a:r>
              <a:rPr lang="en-US" sz="2000" dirty="0"/>
              <a:t>of “heavier” data </a:t>
            </a:r>
            <a:r>
              <a:rPr lang="en-US" sz="2000" dirty="0" smtClean="0"/>
              <a:t>points</a:t>
            </a:r>
            <a:endParaRPr lang="en-US" sz="2000" dirty="0"/>
          </a:p>
          <a:p>
            <a:r>
              <a:rPr lang="en-US" sz="2400" b="1" dirty="0">
                <a:solidFill>
                  <a:srgbClr val="000090"/>
                </a:solidFill>
              </a:rPr>
              <a:t>Now, </a:t>
            </a:r>
            <a:r>
              <a:rPr lang="en-US" sz="2400" b="1" dirty="0" smtClean="0">
                <a:solidFill>
                  <a:srgbClr val="000090"/>
                </a:solidFill>
              </a:rPr>
              <a:t>always do weighted calculations: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8223" y="1331259"/>
            <a:ext cx="224933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sample class weight</a:t>
            </a:r>
          </a:p>
          <a:p>
            <a:r>
              <a:rPr lang="en-US" dirty="0" smtClean="0"/>
              <a:t>1.5 2.6     I      1/4</a:t>
            </a:r>
          </a:p>
          <a:p>
            <a:r>
              <a:rPr lang="en-US" dirty="0" smtClean="0"/>
              <a:t>2.3 8.9     II     3/4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09116" y="1144848"/>
            <a:ext cx="165942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sample class </a:t>
            </a:r>
          </a:p>
          <a:p>
            <a:r>
              <a:rPr lang="en-US" dirty="0"/>
              <a:t>1.5 2.6     I      </a:t>
            </a:r>
          </a:p>
          <a:p>
            <a:r>
              <a:rPr lang="en-US" dirty="0"/>
              <a:t>2.3 8.9     II  </a:t>
            </a:r>
            <a:endParaRPr lang="en-US" dirty="0" smtClean="0"/>
          </a:p>
          <a:p>
            <a:r>
              <a:rPr lang="en-US" dirty="0" smtClean="0"/>
              <a:t>2.3 </a:t>
            </a:r>
            <a:r>
              <a:rPr lang="en-US" dirty="0"/>
              <a:t>8.9     II   </a:t>
            </a:r>
          </a:p>
          <a:p>
            <a:r>
              <a:rPr lang="en-US" dirty="0"/>
              <a:t>2.3 8.9     II   </a:t>
            </a:r>
          </a:p>
        </p:txBody>
      </p:sp>
    </p:spTree>
    <p:extLst>
      <p:ext uri="{BB962C8B-B14F-4D97-AF65-F5344CB8AC3E}">
        <p14:creationId xmlns:p14="http://schemas.microsoft.com/office/powerpoint/2010/main" val="197192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459" grpId="0" uiExpand="1" build="p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Coming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Review of </a:t>
            </a:r>
            <a:r>
              <a:rPr lang="en-US" dirty="0" err="1" smtClean="0"/>
              <a:t>Bakic</a:t>
            </a:r>
            <a:r>
              <a:rPr lang="en-US" dirty="0" smtClean="0"/>
              <a:t> flesh </a:t>
            </a:r>
            <a:r>
              <a:rPr lang="en-US" dirty="0"/>
              <a:t>d</a:t>
            </a:r>
            <a:r>
              <a:rPr lang="en-US" dirty="0" smtClean="0"/>
              <a:t>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Fleck and Forsyth flesh </a:t>
            </a:r>
            <a:r>
              <a:rPr lang="en-US" dirty="0"/>
              <a:t>d</a:t>
            </a:r>
            <a:r>
              <a:rPr lang="en-US" dirty="0" smtClean="0"/>
              <a:t>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Details of Rowley face </a:t>
            </a:r>
            <a:r>
              <a:rPr lang="en-US" dirty="0"/>
              <a:t>d</a:t>
            </a:r>
            <a:r>
              <a:rPr lang="en-US" dirty="0" smtClean="0"/>
              <a:t>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Review of the basic </a:t>
            </a:r>
            <a:r>
              <a:rPr lang="en-US" dirty="0" err="1" smtClean="0"/>
              <a:t>AdaBoost</a:t>
            </a:r>
            <a:r>
              <a:rPr lang="en-US" dirty="0" smtClean="0"/>
              <a:t> algorithm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Viola Jones face </a:t>
            </a:r>
            <a:r>
              <a:rPr lang="en-US" dirty="0"/>
              <a:t>d</a:t>
            </a:r>
            <a:r>
              <a:rPr lang="en-US" dirty="0" smtClean="0"/>
              <a:t>etector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modified </a:t>
            </a:r>
            <a:r>
              <a:rPr lang="en-US" dirty="0" err="1" smtClean="0"/>
              <a:t>AdaBoost</a:t>
            </a:r>
            <a:r>
              <a:rPr lang="en-US" dirty="0" smtClean="0"/>
              <a:t> algorithm that is used in Viola-Jones face detection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0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</a:t>
            </a:r>
            <a:r>
              <a:rPr lang="en-US" dirty="0" err="1" smtClean="0"/>
              <a:t>AdaBoost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Input</a:t>
            </a:r>
            <a:r>
              <a:rPr lang="en-US" sz="2400" dirty="0" smtClean="0"/>
              <a:t> is a set of training examples (X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, </a:t>
            </a:r>
            <a:r>
              <a:rPr lang="en-US" sz="2400" dirty="0" err="1" smtClean="0"/>
              <a:t>y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) </a:t>
            </a:r>
            <a:r>
              <a:rPr lang="en-US" sz="2400" dirty="0" err="1" smtClean="0"/>
              <a:t>i</a:t>
            </a:r>
            <a:r>
              <a:rPr lang="en-US" sz="2400" dirty="0" smtClean="0"/>
              <a:t> = 1 to m.</a:t>
            </a:r>
          </a:p>
          <a:p>
            <a:r>
              <a:rPr lang="en-US" sz="2400" dirty="0" smtClean="0"/>
              <a:t>We train a </a:t>
            </a:r>
            <a:r>
              <a:rPr lang="en-US" sz="2400" dirty="0" smtClean="0">
                <a:solidFill>
                  <a:srgbClr val="FF0000"/>
                </a:solidFill>
              </a:rPr>
              <a:t>sequence of weak classifiers</a:t>
            </a:r>
            <a:r>
              <a:rPr lang="en-US" sz="2400" dirty="0" smtClean="0"/>
              <a:t>, such as decision trees, neural nets or SVMs. Weak because not as strong as the final classifier.</a:t>
            </a:r>
          </a:p>
          <a:p>
            <a:r>
              <a:rPr lang="en-US" sz="2400" dirty="0" smtClean="0"/>
              <a:t>The training examples will have </a:t>
            </a:r>
            <a:r>
              <a:rPr lang="en-US" sz="2400" dirty="0" smtClean="0">
                <a:solidFill>
                  <a:srgbClr val="FF0000"/>
                </a:solidFill>
              </a:rPr>
              <a:t>weights</a:t>
            </a:r>
            <a:r>
              <a:rPr lang="en-US" sz="2400" dirty="0" smtClean="0"/>
              <a:t>, initially all equal.</a:t>
            </a:r>
          </a:p>
          <a:p>
            <a:r>
              <a:rPr lang="en-US" sz="2400" dirty="0" smtClean="0"/>
              <a:t>At each step, we use the current weights, train a new classifier, and use its performance on the training data to produce </a:t>
            </a:r>
            <a:r>
              <a:rPr lang="en-US" sz="2400" dirty="0" smtClean="0">
                <a:solidFill>
                  <a:srgbClr val="FF0000"/>
                </a:solidFill>
              </a:rPr>
              <a:t>new weights </a:t>
            </a:r>
            <a:r>
              <a:rPr lang="en-US" sz="2400" dirty="0" smtClean="0"/>
              <a:t>for the next step</a:t>
            </a:r>
            <a:r>
              <a:rPr lang="en-US" sz="2400" dirty="0"/>
              <a:t> </a:t>
            </a:r>
            <a:r>
              <a:rPr lang="en-US" sz="2400" dirty="0" smtClean="0"/>
              <a:t>(normalized).</a:t>
            </a:r>
          </a:p>
          <a:p>
            <a:r>
              <a:rPr lang="en-US" sz="2400" dirty="0" smtClean="0"/>
              <a:t>But we </a:t>
            </a:r>
            <a:r>
              <a:rPr lang="en-US" sz="2400" dirty="0" smtClean="0">
                <a:solidFill>
                  <a:srgbClr val="3506BA"/>
                </a:solidFill>
              </a:rPr>
              <a:t>keep ALL </a:t>
            </a:r>
            <a:r>
              <a:rPr lang="en-US" sz="2400" dirty="0" smtClean="0"/>
              <a:t>the weak classifiers.</a:t>
            </a:r>
          </a:p>
          <a:p>
            <a:r>
              <a:rPr lang="en-US" sz="2400" dirty="0" smtClean="0"/>
              <a:t>When it’s time for testing on a new feature vector, we will </a:t>
            </a:r>
            <a:r>
              <a:rPr lang="en-US" sz="2400" dirty="0" smtClean="0">
                <a:solidFill>
                  <a:srgbClr val="FF0000"/>
                </a:solidFill>
              </a:rPr>
              <a:t>combine the results from all of the weak classifiers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20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Idea of Boosting</a:t>
            </a:r>
            <a:br>
              <a:rPr lang="en-US" dirty="0" smtClean="0"/>
            </a:br>
            <a:r>
              <a:rPr lang="en-US" dirty="0" smtClean="0"/>
              <a:t>(from AI text)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2" y="2165257"/>
            <a:ext cx="5565775" cy="39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13494" y="1680882"/>
            <a:ext cx="1667316" cy="258532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506BA"/>
                </a:solidFill>
              </a:rPr>
              <a:t>But Viola Jones</a:t>
            </a:r>
          </a:p>
          <a:p>
            <a:r>
              <a:rPr lang="en-US" dirty="0" smtClean="0">
                <a:solidFill>
                  <a:srgbClr val="3506BA"/>
                </a:solidFill>
              </a:rPr>
              <a:t>will make the</a:t>
            </a:r>
          </a:p>
          <a:p>
            <a:r>
              <a:rPr lang="en-US" dirty="0" smtClean="0">
                <a:solidFill>
                  <a:srgbClr val="3506BA"/>
                </a:solidFill>
              </a:rPr>
              <a:t>weights of the</a:t>
            </a:r>
          </a:p>
          <a:p>
            <a:r>
              <a:rPr lang="en-US" dirty="0" smtClean="0">
                <a:solidFill>
                  <a:srgbClr val="3506BA"/>
                </a:solidFill>
              </a:rPr>
              <a:t>correct samples</a:t>
            </a:r>
          </a:p>
          <a:p>
            <a:r>
              <a:rPr lang="en-US" dirty="0" smtClean="0">
                <a:solidFill>
                  <a:srgbClr val="3506BA"/>
                </a:solidFill>
              </a:rPr>
              <a:t>smaller instead</a:t>
            </a:r>
          </a:p>
          <a:p>
            <a:r>
              <a:rPr lang="en-US" dirty="0" smtClean="0">
                <a:solidFill>
                  <a:srgbClr val="3506BA"/>
                </a:solidFill>
              </a:rPr>
              <a:t>of making the</a:t>
            </a:r>
          </a:p>
          <a:p>
            <a:r>
              <a:rPr lang="en-US" dirty="0" smtClean="0">
                <a:solidFill>
                  <a:srgbClr val="3506BA"/>
                </a:solidFill>
              </a:rPr>
              <a:t>weights of the</a:t>
            </a:r>
          </a:p>
          <a:p>
            <a:r>
              <a:rPr lang="en-US" dirty="0" smtClean="0">
                <a:solidFill>
                  <a:srgbClr val="3506BA"/>
                </a:solidFill>
              </a:rPr>
              <a:t>incorrect ones</a:t>
            </a:r>
          </a:p>
          <a:p>
            <a:r>
              <a:rPr lang="en-US" dirty="0" smtClean="0">
                <a:solidFill>
                  <a:srgbClr val="3506BA"/>
                </a:solidFill>
              </a:rPr>
              <a:t>bigger.</a:t>
            </a:r>
            <a:endParaRPr lang="en-US" dirty="0">
              <a:solidFill>
                <a:srgbClr val="3506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Boosting results – Digit recognition</a:t>
            </a:r>
          </a:p>
        </p:txBody>
      </p:sp>
      <p:sp>
        <p:nvSpPr>
          <p:cNvPr id="547843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4876800"/>
            <a:ext cx="6477000" cy="167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90"/>
                </a:solidFill>
              </a:rPr>
              <a:t>Boosting:</a:t>
            </a:r>
            <a:endParaRPr lang="en-US" dirty="0">
              <a:solidFill>
                <a:srgbClr val="00009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smtClean="0"/>
              <a:t>Seems to be </a:t>
            </a:r>
            <a:r>
              <a:rPr lang="en-US" dirty="0"/>
              <a:t>r</a:t>
            </a:r>
            <a:r>
              <a:rPr lang="en-US" dirty="0" smtClean="0"/>
              <a:t>obust </a:t>
            </a:r>
            <a:r>
              <a:rPr lang="en-US" dirty="0"/>
              <a:t>to overfitting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Test </a:t>
            </a:r>
            <a:r>
              <a:rPr lang="en-US" dirty="0" smtClean="0"/>
              <a:t>error can decrease </a:t>
            </a:r>
            <a:r>
              <a:rPr lang="en-US" dirty="0"/>
              <a:t>even after training error is </a:t>
            </a:r>
            <a:r>
              <a:rPr lang="en-US" dirty="0" smtClean="0"/>
              <a:t>zero!!!</a:t>
            </a:r>
            <a:endParaRPr lang="en-US" dirty="0"/>
          </a:p>
        </p:txBody>
      </p:sp>
      <p:pic>
        <p:nvPicPr>
          <p:cNvPr id="54784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1066800"/>
            <a:ext cx="5029200" cy="3735206"/>
          </a:xfrm>
          <a:prstGeom prst="rect">
            <a:avLst/>
          </a:prstGeom>
          <a:noFill/>
        </p:spPr>
      </p:pic>
      <p:sp>
        <p:nvSpPr>
          <p:cNvPr id="547845" name="Text Box 5"/>
          <p:cNvSpPr txBox="1">
            <a:spLocks noChangeArrowheads="1"/>
          </p:cNvSpPr>
          <p:nvPr/>
        </p:nvSpPr>
        <p:spPr bwMode="auto">
          <a:xfrm>
            <a:off x="7010400" y="7461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[Schapire, 1989]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0" y="2450068"/>
            <a:ext cx="11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error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0" y="3669268"/>
            <a:ext cx="156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error</a:t>
            </a:r>
            <a:endParaRPr lang="en-US" dirty="0"/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>
            <a:off x="4419600" y="2634734"/>
            <a:ext cx="914400" cy="718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9" idx="3"/>
          </p:cNvCxnSpPr>
          <p:nvPr/>
        </p:nvCxnSpPr>
        <p:spPr>
          <a:xfrm flipV="1">
            <a:off x="2323545" y="3352800"/>
            <a:ext cx="953055" cy="501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6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detection</a:t>
            </a:r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3600" y="2286000"/>
            <a:ext cx="2235200" cy="16764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28800" y="4267200"/>
            <a:ext cx="51122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/>
              <a:t>State-of-the-art face detection demo</a:t>
            </a:r>
          </a:p>
          <a:p>
            <a:pPr algn="ctr"/>
            <a:r>
              <a:rPr lang="en-US" b="0" dirty="0" smtClean="0"/>
              <a:t>(Courtesy </a:t>
            </a:r>
            <a:r>
              <a:rPr lang="en-US" b="0" dirty="0" smtClean="0">
                <a:hlinkClick r:id="rId4"/>
              </a:rPr>
              <a:t>Boris </a:t>
            </a:r>
            <a:r>
              <a:rPr lang="en-US" b="0" dirty="0" err="1" smtClean="0">
                <a:hlinkClick r:id="rId4"/>
              </a:rPr>
              <a:t>Babenko</a:t>
            </a:r>
            <a:r>
              <a:rPr lang="en-US" b="0" dirty="0" smtClean="0"/>
              <a:t>)</a:t>
            </a:r>
            <a:endParaRPr lang="en-US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23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90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362200"/>
            <a:ext cx="39449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4165" name="AutoShape 5"/>
          <p:cNvSpPr>
            <a:spLocks noChangeArrowheads="1"/>
          </p:cNvSpPr>
          <p:nvPr/>
        </p:nvSpPr>
        <p:spPr bwMode="auto">
          <a:xfrm>
            <a:off x="457200" y="2438400"/>
            <a:ext cx="623888" cy="6858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Face detection and recognition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979863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0" dirty="0"/>
              <a:t>Detection</a:t>
            </a: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5351463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1463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6494463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0"/>
              <a:t>Recognition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8018463" y="3505200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“Sally”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70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-0.01204 L 0.36424 -0.01204 L 0.36337 0.03958 L -0.00504 0.03958 L -0.00504 0.0956 L 0.18073 0.09537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4165" grpId="0" animBg="1"/>
      <p:bldP spid="1244165" grpId="1" animBg="1"/>
      <p:bldP spid="6" grpId="0" animBg="1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are the faces? </a:t>
            </a:r>
            <a:endParaRPr lang="en-US" dirty="0"/>
          </a:p>
        </p:txBody>
      </p:sp>
      <p:pic>
        <p:nvPicPr>
          <p:cNvPr id="6146" name="Picture 2" descr="http://scien.stanford.edu/pages/labsite/2007/psych221/projects/07/face%20detection/images/shuttle2_fac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47" y="2057400"/>
            <a:ext cx="515865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CC"/>
                </a:solidFill>
              </a:rPr>
              <a:t>What kind of features?</a:t>
            </a:r>
          </a:p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Rowley: 32 x 32 </a:t>
            </a:r>
            <a:r>
              <a:rPr lang="en-US" dirty="0" err="1" smtClean="0"/>
              <a:t>subimages</a:t>
            </a:r>
            <a:r>
              <a:rPr lang="en-US" dirty="0" smtClean="0"/>
              <a:t> at different levels of a pyramid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Viola/Jones: rectangular features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rgbClr val="0033CC"/>
                </a:solidFill>
              </a:rPr>
              <a:t>What kind of classifiers?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Rowley: neural 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Viola/Jones: </a:t>
            </a:r>
            <a:r>
              <a:rPr lang="en-US" dirty="0" err="1" smtClean="0">
                <a:solidFill>
                  <a:srgbClr val="FF0000"/>
                </a:solidFill>
              </a:rPr>
              <a:t>Adaboost</a:t>
            </a:r>
            <a:r>
              <a:rPr lang="en-US" dirty="0" smtClean="0">
                <a:solidFill>
                  <a:srgbClr val="FF0000"/>
                </a:solidFill>
              </a:rPr>
              <a:t> over simple one-node decision trees (stumps)</a:t>
            </a:r>
          </a:p>
          <a:p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smtClean="0"/>
              <a:t>Image Features</a:t>
            </a:r>
          </a:p>
        </p:txBody>
      </p:sp>
      <p:pic>
        <p:nvPicPr>
          <p:cNvPr id="12291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3429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17525" y="1600200"/>
            <a:ext cx="3521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cs typeface="Arial" charset="0"/>
              </a:rPr>
              <a:t>“Rectangle filters”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293" name="Picture 6" descr="qu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447800"/>
            <a:ext cx="16002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6393" name="Text Box 9"/>
          <p:cNvSpPr txBox="1">
            <a:spLocks noChangeArrowheads="1"/>
          </p:cNvSpPr>
          <p:nvPr/>
        </p:nvSpPr>
        <p:spPr bwMode="auto">
          <a:xfrm>
            <a:off x="685800" y="4248150"/>
            <a:ext cx="45418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Value = 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white area) – </a:t>
            </a:r>
            <a:b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black area)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5664" y="1502819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+1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6149614" y="1507702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-1</a:t>
            </a:r>
            <a:endParaRPr lang="en-US" sz="1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56749-8CA8-49DA-A68F-85171B0F52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087" y="2915682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People call them </a:t>
            </a:r>
            <a:r>
              <a:rPr lang="en-US" dirty="0" err="1" smtClean="0">
                <a:solidFill>
                  <a:srgbClr val="FF0000"/>
                </a:solidFill>
              </a:rPr>
              <a:t>Haar</a:t>
            </a:r>
            <a:r>
              <a:rPr lang="en-US" dirty="0" smtClean="0">
                <a:solidFill>
                  <a:srgbClr val="FF0000"/>
                </a:solidFill>
              </a:rPr>
              <a:t>-like features,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since similar to 2D </a:t>
            </a:r>
            <a:r>
              <a:rPr lang="en-US" dirty="0" err="1" smtClean="0">
                <a:solidFill>
                  <a:srgbClr val="FF0000"/>
                </a:solidFill>
              </a:rPr>
              <a:t>Haar</a:t>
            </a:r>
            <a:r>
              <a:rPr lang="en-US" dirty="0" smtClean="0">
                <a:solidFill>
                  <a:srgbClr val="FF0000"/>
                </a:solidFill>
              </a:rPr>
              <a:t> wavelets.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39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Feature extraction</a:t>
            </a:r>
          </a:p>
        </p:txBody>
      </p:sp>
      <p:sp>
        <p:nvSpPr>
          <p:cNvPr id="580612" name="Foot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8061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4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14775" y="1528763"/>
            <a:ext cx="4856163" cy="24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different sizes.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anywhere in the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    box being analyzed.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Feature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output is </a:t>
            </a: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very simple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     convolution.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</a:rPr>
              <a:t>Requires sums of large boxes.</a:t>
            </a:r>
          </a:p>
        </p:txBody>
      </p:sp>
      <p:sp>
        <p:nvSpPr>
          <p:cNvPr id="580615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pic>
        <p:nvPicPr>
          <p:cNvPr id="580618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2138" y="3502025"/>
            <a:ext cx="32861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Efficiently computable with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integral image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 any sum can be computed in constant time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Avoid scaling images </a:t>
            </a: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scale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features directly for same cost</a:t>
            </a: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80620" name="Text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8650" y="1092200"/>
            <a:ext cx="32496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“Rectangular” filters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28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5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Recall: 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620864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60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smtClean="0">
                          <a:solidFill>
                            <a:schemeClr val="tx1"/>
                          </a:solidFill>
                        </a:rPr>
                        <a:t>156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715000" y="3292974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93027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How do we compute the sum of the pixels in the red box?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" y="29718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After some pre-computation, this can be done in constant time for any box.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" y="5334000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This “trick” is commonly used for computing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Haar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wavelets (a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fundemental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building block of many object recognition approaches.)</a:t>
            </a:r>
          </a:p>
        </p:txBody>
      </p:sp>
    </p:spTree>
    <p:extLst>
      <p:ext uri="{BB962C8B-B14F-4D97-AF65-F5344CB8AC3E}">
        <p14:creationId xmlns:p14="http://schemas.microsoft.com/office/powerpoint/2010/main" val="38756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Object Detection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altLang="en-US" sz="2000" smtClean="0"/>
              <a:t>Example: Face Detection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pPr>
              <a:buFontTx/>
              <a:buNone/>
            </a:pPr>
            <a:endParaRPr lang="en-US" altLang="en-US" smtClean="0"/>
          </a:p>
          <a:p>
            <a:r>
              <a:rPr lang="en-US" altLang="en-US" sz="2000" smtClean="0"/>
              <a:t>Example: Skin Detection</a:t>
            </a:r>
            <a:endParaRPr lang="en-US" altLang="en-US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69"/>
          <a:stretch>
            <a:fillRect/>
          </a:stretch>
        </p:blipFill>
        <p:spPr bwMode="auto">
          <a:xfrm>
            <a:off x="838200" y="1600200"/>
            <a:ext cx="56388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477000" y="2971800"/>
            <a:ext cx="20177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(</a:t>
            </a:r>
            <a:r>
              <a:rPr lang="en-US" altLang="en-US" sz="1400">
                <a:latin typeface="Times New Roman" pitchFamily="18" charset="0"/>
                <a:hlinkClick r:id="rId3"/>
              </a:rPr>
              <a:t>Rowley, Baluja &amp; Kanade, 1998</a:t>
            </a:r>
            <a:r>
              <a:rPr lang="en-US" altLang="en-US" sz="1400">
                <a:latin typeface="Times New Roman" pitchFamily="18" charset="0"/>
              </a:rPr>
              <a:t>)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54"/>
          <a:stretch>
            <a:fillRect/>
          </a:stretch>
        </p:blipFill>
        <p:spPr bwMode="auto">
          <a:xfrm>
            <a:off x="838200" y="4267200"/>
            <a:ext cx="5791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477000" y="6248400"/>
            <a:ext cx="1970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(</a:t>
            </a:r>
            <a:r>
              <a:rPr lang="en-US" altLang="en-US" sz="1600">
                <a:latin typeface="Times New Roman" pitchFamily="18" charset="0"/>
                <a:hlinkClick r:id="rId5"/>
              </a:rPr>
              <a:t>Jones &amp; Rehg, 1999</a:t>
            </a:r>
            <a:r>
              <a:rPr lang="en-US" altLang="en-US" sz="1600"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674648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77818">
                <a:tc>
                  <a:txBody>
                    <a:bodyPr/>
                    <a:lstStyle/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876800" y="1930273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930273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The trick is to compute an “integral image.”  </a:t>
            </a:r>
            <a:r>
              <a:rPr lang="en-US" sz="2000" dirty="0">
                <a:solidFill>
                  <a:srgbClr val="FF0000"/>
                </a:solidFill>
                <a:latin typeface="Calibri"/>
              </a:rPr>
              <a:t>Every pixel is the sum of its neighbors to the upper left.</a:t>
            </a:r>
          </a:p>
          <a:p>
            <a:pPr defTabSz="914400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Sequentially compute using: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6801" y="1930273"/>
            <a:ext cx="1387974" cy="2770196"/>
          </a:xfrm>
          <a:prstGeom prst="rect">
            <a:avLst/>
          </a:prstGeom>
          <a:noFill/>
          <a:ln w="76200">
            <a:solidFill>
              <a:srgbClr val="00B05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0" y="1930273"/>
            <a:ext cx="2778466" cy="828041"/>
          </a:xfrm>
          <a:prstGeom prst="rect">
            <a:avLst/>
          </a:prstGeom>
          <a:noFill/>
          <a:ln w="76200">
            <a:solidFill>
              <a:srgbClr val="0070C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3"/>
          <a:stretch/>
        </p:blipFill>
        <p:spPr bwMode="auto">
          <a:xfrm>
            <a:off x="914400" y="3886200"/>
            <a:ext cx="1077532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r="28732"/>
          <a:stretch/>
        </p:blipFill>
        <p:spPr bwMode="auto">
          <a:xfrm>
            <a:off x="1219200" y="4308248"/>
            <a:ext cx="2942831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/>
          <a:stretch/>
        </p:blipFill>
        <p:spPr bwMode="auto">
          <a:xfrm>
            <a:off x="1148006" y="4734305"/>
            <a:ext cx="1687851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3"/>
          <a:stretch/>
        </p:blipFill>
        <p:spPr bwMode="auto">
          <a:xfrm>
            <a:off x="2057400" y="3891936"/>
            <a:ext cx="1077532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4" r="54783"/>
          <a:stretch/>
        </p:blipFill>
        <p:spPr bwMode="auto">
          <a:xfrm>
            <a:off x="2859114" y="3903679"/>
            <a:ext cx="275818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36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876801" y="1919484"/>
            <a:ext cx="828753" cy="3332648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111679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77818">
                <a:tc>
                  <a:txBody>
                    <a:bodyPr/>
                    <a:lstStyle/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7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7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2362200"/>
            <a:ext cx="3657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Solution is found using:</a:t>
            </a:r>
          </a:p>
          <a:p>
            <a:pPr defTabSz="914400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3600" i="1" dirty="0">
                <a:solidFill>
                  <a:prstClr val="black"/>
                </a:solidFill>
                <a:latin typeface="Calibri"/>
              </a:rPr>
              <a:t>A + D – B - C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1919484"/>
            <a:ext cx="2770279" cy="3333278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1" y="1919484"/>
            <a:ext cx="828754" cy="1390493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76799" y="1919484"/>
            <a:ext cx="2770909" cy="1390493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0" y="3292974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4495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What if the position of the box lies between pixels?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9360" y="5607424"/>
            <a:ext cx="2630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506BA"/>
                </a:solidFill>
              </a:rPr>
              <a:t>Use bilinear interpolation.</a:t>
            </a:r>
            <a:endParaRPr lang="en-US" dirty="0">
              <a:solidFill>
                <a:srgbClr val="3506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9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Large library of filters</a:t>
            </a:r>
          </a:p>
        </p:txBody>
      </p:sp>
      <p:pic>
        <p:nvPicPr>
          <p:cNvPr id="58265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0341"/>
          <a:stretch>
            <a:fillRect/>
          </a:stretch>
        </p:blipFill>
        <p:spPr bwMode="auto">
          <a:xfrm>
            <a:off x="446088" y="982663"/>
            <a:ext cx="6180137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66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26225" y="1311275"/>
            <a:ext cx="24177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Considering all possible filter parameters: </a:t>
            </a:r>
            <a:r>
              <a:rPr lang="en-US" sz="2100" b="1" dirty="0">
                <a:solidFill>
                  <a:srgbClr val="3506BA"/>
                </a:solidFill>
                <a:latin typeface="Trebuchet MS" pitchFamily="34" charset="0"/>
              </a:rPr>
              <a:t>position, scale, and type: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FF0000"/>
                </a:solidFill>
                <a:latin typeface="Trebuchet MS" pitchFamily="34" charset="0"/>
              </a:rPr>
              <a:t>160,000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+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possible features associated with each 24 x 24 window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1463" y="5108575"/>
            <a:ext cx="6499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Use </a:t>
            </a:r>
            <a:r>
              <a:rPr lang="en-US" sz="2100" b="1" dirty="0" err="1">
                <a:solidFill>
                  <a:srgbClr val="FF0000"/>
                </a:solidFill>
                <a:latin typeface="Trebuchet MS" pitchFamily="34" charset="0"/>
              </a:rPr>
              <a:t>AdaBoost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both to select the informative features and to form the classifier</a:t>
            </a:r>
          </a:p>
        </p:txBody>
      </p:sp>
      <p:sp>
        <p:nvSpPr>
          <p:cNvPr id="582662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71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 selection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dirty="0" smtClean="0"/>
              <a:t>For a 24x24 detection region, the number of possible rectangle features is ~160,000!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 smtClean="0"/>
              <a:t>At test time, it is impractical to evaluate the entire feature set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Can we create a good classifier using just a small subset of all possible features?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How to select such a subset?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65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7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948613" cy="609600"/>
          </a:xfrm>
        </p:spPr>
        <p:txBody>
          <a:bodyPr/>
          <a:lstStyle/>
          <a:p>
            <a:r>
              <a:rPr lang="en-US"/>
              <a:t>AdaBoost for feature+classifier selection</a:t>
            </a:r>
          </a:p>
        </p:txBody>
      </p:sp>
      <p:sp>
        <p:nvSpPr>
          <p:cNvPr id="584708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-1" y="1066800"/>
            <a:ext cx="9144001" cy="10953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 smtClean="0"/>
              <a:t>Want </a:t>
            </a:r>
            <a:r>
              <a:rPr lang="en-US" sz="2100" dirty="0"/>
              <a:t>to select the single rectangle feature and threshold </a:t>
            </a:r>
            <a:r>
              <a:rPr lang="en-US" sz="2100" dirty="0" smtClean="0"/>
              <a:t>that </a:t>
            </a:r>
            <a:r>
              <a:rPr lang="en-US" sz="2100" dirty="0"/>
              <a:t>best separates </a:t>
            </a:r>
            <a:r>
              <a:rPr lang="en-US" sz="2100" dirty="0">
                <a:solidFill>
                  <a:srgbClr val="FF0000"/>
                </a:solidFill>
              </a:rPr>
              <a:t>positive</a:t>
            </a:r>
            <a:r>
              <a:rPr lang="en-US" sz="2100" dirty="0"/>
              <a:t> (faces) and </a:t>
            </a:r>
            <a:r>
              <a:rPr lang="en-US" sz="2100" dirty="0">
                <a:solidFill>
                  <a:schemeClr val="accent2"/>
                </a:solidFill>
              </a:rPr>
              <a:t>negative</a:t>
            </a:r>
            <a:r>
              <a:rPr lang="en-US" sz="2100" dirty="0"/>
              <a:t> (non-faces) training examples, in terms of </a:t>
            </a:r>
            <a:r>
              <a:rPr lang="en-US" sz="2100" i="1" dirty="0"/>
              <a:t>weighted</a:t>
            </a:r>
            <a:r>
              <a:rPr lang="en-US" sz="2100" dirty="0"/>
              <a:t> error.</a:t>
            </a:r>
          </a:p>
        </p:txBody>
      </p:sp>
      <p:cxnSp>
        <p:nvCxnSpPr>
          <p:cNvPr id="61" name="Straight Arrow Connector 60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5173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60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5413" y="5160963"/>
            <a:ext cx="25138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Aft>
                <a:spcPct val="0"/>
              </a:spcAft>
            </a:pPr>
            <a:r>
              <a:rPr lang="en-US" sz="1800" dirty="0">
                <a:solidFill>
                  <a:srgbClr val="3506BA"/>
                </a:solidFill>
                <a:latin typeface="Trebuchet MS" pitchFamily="34" charset="0"/>
              </a:rPr>
              <a:t>Outputs of a possible rectangle feature </a:t>
            </a:r>
            <a:r>
              <a:rPr lang="en-US" sz="1800" dirty="0" smtClean="0">
                <a:solidFill>
                  <a:srgbClr val="000000"/>
                </a:solidFill>
                <a:latin typeface="Trebuchet MS" pitchFamily="34" charset="0"/>
              </a:rPr>
              <a:t>on training examples x (faces and non faces)</a:t>
            </a:r>
          </a:p>
        </p:txBody>
      </p:sp>
      <p:pic>
        <p:nvPicPr>
          <p:cNvPr id="896015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2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584716" name="Picture 4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7" name="Picture 4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8" name="Picture 4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9" name="Picture 4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0" name="Picture 4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1" name="Picture 4"/>
            <p:cNvPicPr>
              <a:picLocks noChangeAspect="1" noChangeArrowheads="1"/>
            </p:cNvPicPr>
            <p:nvPr>
              <p:custDataLst>
                <p:tags r:id="rId4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2" name="Picture 4"/>
            <p:cNvPicPr>
              <a:picLocks noChangeAspect="1" noChangeArrowheads="1"/>
            </p:cNvPicPr>
            <p:nvPr>
              <p:custDataLst>
                <p:tags r:id="rId4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3" name="Picture 4"/>
            <p:cNvPicPr>
              <a:picLocks noChangeAspect="1" noChangeArrowheads="1"/>
            </p:cNvPicPr>
            <p:nvPr>
              <p:custDataLst>
                <p:tags r:id="rId4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4" name="Picture 4"/>
            <p:cNvPicPr>
              <a:picLocks noChangeAspect="1" noChangeArrowheads="1"/>
            </p:cNvPicPr>
            <p:nvPr>
              <p:custDataLst>
                <p:tags r:id="rId5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5" name="Picture 4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26" name="Straight Arrow Connector 54"/>
            <p:cNvCxnSpPr>
              <a:cxnSpLocks noChangeShapeType="1"/>
            </p:cNvCxnSpPr>
            <p:nvPr>
              <p:custDataLst>
                <p:tags r:id="rId52"/>
              </p:custDataLst>
            </p:nvPr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584728" name="Picture 4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9" name="Picture 4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0" name="Picture 4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1" name="Picture 4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2" name="Picture 4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3" name="Picture 4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4" name="Picture 4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5" name="Picture 4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6" name="Picture 4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7" name="Picture 4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38" name="Straight Arrow Connector 55"/>
            <p:cNvCxnSpPr>
              <a:cxnSpLocks noChangeShapeType="1"/>
            </p:cNvCxnSpPr>
            <p:nvPr>
              <p:custDataLst>
                <p:tags r:id="rId41"/>
              </p:custDataLst>
            </p:nvPr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584740" name="Picture 4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741" name="TextBox 34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rebuchet MS" pitchFamily="34" charset="0"/>
                </a:rPr>
                <a:t>…</a:t>
              </a:r>
            </a:p>
          </p:txBody>
        </p:sp>
        <p:pic>
          <p:nvPicPr>
            <p:cNvPr id="584742" name="Picture 4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3" name="Picture 4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4" name="Picture 4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5" name="Picture 4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6" name="Picture 4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7" name="Picture 4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8" name="Picture 4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9" name="Picture 4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50" name="Picture 4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51" name="Straight Arrow Connector 56"/>
            <p:cNvCxnSpPr>
              <a:cxnSpLocks noChangeShapeType="1"/>
            </p:cNvCxnSpPr>
            <p:nvPr>
              <p:custDataLst>
                <p:tags r:id="rId30"/>
              </p:custDataLst>
            </p:nvPr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" name="Picture 5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584758" name="Straight Connector 13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84759" name="Picture 55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Text Box 5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Resulting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weak classifier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</a:t>
            </a:r>
          </a:p>
        </p:txBody>
      </p:sp>
      <p:sp>
        <p:nvSpPr>
          <p:cNvPr id="76" name="Rectangle 7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For next round, reweight the examples according to errors, choose another filter/threshold combo.</a:t>
            </a:r>
          </a:p>
        </p:txBody>
      </p:sp>
      <p:sp>
        <p:nvSpPr>
          <p:cNvPr id="584763" name="TextBox 8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3216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6663" y="2162175"/>
            <a:ext cx="366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3506BA"/>
                </a:solidFill>
              </a:rPr>
              <a:t>θ</a:t>
            </a:r>
            <a:r>
              <a:rPr lang="en-US" sz="2000" baseline="-25000" dirty="0" smtClean="0">
                <a:solidFill>
                  <a:srgbClr val="3506BA"/>
                </a:solidFill>
              </a:rPr>
              <a:t>t</a:t>
            </a:r>
            <a:r>
              <a:rPr lang="en-US" sz="2000" dirty="0" smtClean="0">
                <a:solidFill>
                  <a:srgbClr val="3506BA"/>
                </a:solidFill>
              </a:rPr>
              <a:t> is a threshold for classifier </a:t>
            </a:r>
            <a:r>
              <a:rPr lang="en-US" sz="2000" dirty="0" err="1" smtClean="0">
                <a:solidFill>
                  <a:srgbClr val="3506BA"/>
                </a:solidFill>
              </a:rPr>
              <a:t>h</a:t>
            </a:r>
            <a:r>
              <a:rPr lang="en-US" sz="2000" baseline="-25000" dirty="0" err="1" smtClean="0">
                <a:solidFill>
                  <a:srgbClr val="3506BA"/>
                </a:solidFill>
              </a:rPr>
              <a:t>t</a:t>
            </a:r>
            <a:endParaRPr lang="en-US" sz="2000" baseline="-25000" dirty="0">
              <a:solidFill>
                <a:srgbClr val="3506BA"/>
              </a:solidFill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>
            <a:off x="3622675" y="2362230"/>
            <a:ext cx="1423988" cy="2071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471229" y="3841690"/>
            <a:ext cx="31290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7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006" grpId="0"/>
      <p:bldP spid="75" grpId="0"/>
      <p:bldP spid="75" grpId="1"/>
      <p:bldP spid="76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Classifiers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Each weak classifier works on exactly </a:t>
            </a:r>
            <a:r>
              <a:rPr lang="en-US" dirty="0" smtClean="0">
                <a:solidFill>
                  <a:srgbClr val="FF0000"/>
                </a:solidFill>
              </a:rPr>
              <a:t>one rectangle feature.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Each weak classifier has 3 associated variables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its threshold </a:t>
            </a:r>
            <a:r>
              <a:rPr lang="el-GR" dirty="0" smtClean="0">
                <a:solidFill>
                  <a:srgbClr val="FF0000"/>
                </a:solidFill>
              </a:rPr>
              <a:t>θ</a:t>
            </a:r>
            <a:endParaRPr lang="en-US" dirty="0" smtClean="0">
              <a:solidFill>
                <a:srgbClr val="FF0000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its polarity p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its weight </a:t>
            </a:r>
            <a:r>
              <a:rPr lang="el-GR" dirty="0" smtClean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The polarity can be 0 or 1 (in our code)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The weak classifier computes its one feature f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When the polarity is 1, we want f &gt; </a:t>
            </a:r>
            <a:r>
              <a:rPr lang="el-GR" dirty="0" smtClean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When the polarity is 0, we want f &lt; </a:t>
            </a:r>
            <a:r>
              <a:rPr lang="el-GR" dirty="0" smtClean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 smtClean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The weight will be used in the final classification by </a:t>
            </a:r>
            <a:r>
              <a:rPr lang="en-US" dirty="0" err="1" smtClean="0">
                <a:latin typeface="Arial"/>
                <a:cs typeface="Arial"/>
              </a:rPr>
              <a:t>AdaBoost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1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95400" y="4371243"/>
            <a:ext cx="7239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Final classifier is combination of the weak ones, weighted according to error they had</a:t>
            </a:r>
            <a:r>
              <a:rPr lang="en-US" sz="1800" dirty="0" smtClean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.</a:t>
            </a:r>
            <a:endParaRPr lang="en-US" sz="1800" dirty="0">
              <a:solidFill>
                <a:srgbClr val="000099">
                  <a:lumMod val="60000"/>
                  <a:lumOff val="40000"/>
                </a:srgbClr>
              </a:solidFill>
              <a:latin typeface="Trebuchet MS" pitchFamily="34" charset="0"/>
            </a:endParaRP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The code computes </a:t>
            </a: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a</a:t>
            </a:r>
            <a:r>
              <a:rPr lang="en-US" sz="1800" dirty="0" smtClean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rebuchet MS" pitchFamily="34" charset="0"/>
              </a:rPr>
              <a:t>SCORE</a:t>
            </a:r>
            <a:r>
              <a:rPr lang="en-US" sz="1800" dirty="0" smtClean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 based on the difference of the two above summations.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99">
                  <a:lumMod val="60000"/>
                  <a:lumOff val="40000"/>
                </a:srgbClr>
              </a:solidFill>
              <a:latin typeface="Trebuchet MS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1694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3617258"/>
            <a:ext cx="6973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2400" baseline="-25000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= </a:t>
            </a:r>
            <a:r>
              <a:rPr lang="el-GR" sz="2400" dirty="0" smtClean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lang="en-US" sz="2400" baseline="-25000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/ (1-</a:t>
            </a:r>
            <a:r>
              <a:rPr lang="el-GR" sz="2400" dirty="0">
                <a:solidFill>
                  <a:srgbClr val="FF0000"/>
                </a:solidFill>
                <a:cs typeface="Arial"/>
              </a:rPr>
              <a:t> ε</a:t>
            </a:r>
            <a:r>
              <a:rPr lang="en-US" sz="2400" baseline="-25000" dirty="0" smtClean="0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cs typeface="Arial"/>
              </a:rPr>
              <a:t>): the training error of the classifier </a:t>
            </a:r>
            <a:r>
              <a:rPr lang="en-US" sz="2400" dirty="0" err="1" smtClean="0">
                <a:solidFill>
                  <a:srgbClr val="FF0000"/>
                </a:solidFill>
                <a:cs typeface="Arial"/>
              </a:rPr>
              <a:t>h</a:t>
            </a:r>
            <a:r>
              <a:rPr lang="en-US" sz="2400" baseline="-25000" dirty="0" err="1" smtClean="0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01162" y="1382806"/>
            <a:ext cx="4382584" cy="119678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1392120" y="1933560"/>
              <a:ext cx="6067080" cy="224100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6360" y="1928160"/>
                <a:ext cx="6080760" cy="225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9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6"/>
          <a:stretch/>
        </p:blipFill>
        <p:spPr bwMode="auto">
          <a:xfrm>
            <a:off x="0" y="578896"/>
            <a:ext cx="5038776" cy="300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2"/>
          <a:stretch/>
        </p:blipFill>
        <p:spPr bwMode="auto">
          <a:xfrm>
            <a:off x="-283" y="3581400"/>
            <a:ext cx="5158864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94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035425" y="0"/>
            <a:ext cx="8108576" cy="609600"/>
          </a:xfrm>
        </p:spPr>
        <p:txBody>
          <a:bodyPr/>
          <a:lstStyle/>
          <a:p>
            <a:r>
              <a:rPr lang="en-US" sz="2800" dirty="0" err="1">
                <a:solidFill>
                  <a:srgbClr val="3506BA"/>
                </a:solidFill>
              </a:rPr>
              <a:t>AdaBoost</a:t>
            </a:r>
            <a:r>
              <a:rPr lang="en-US" sz="2800" dirty="0">
                <a:solidFill>
                  <a:srgbClr val="3506BA"/>
                </a:solidFill>
              </a:rPr>
              <a:t> </a:t>
            </a:r>
            <a:r>
              <a:rPr lang="en-US" sz="2800" dirty="0" smtClean="0">
                <a:solidFill>
                  <a:srgbClr val="3506BA"/>
                </a:solidFill>
              </a:rPr>
              <a:t>Algorithm modified by Viola Jones</a:t>
            </a:r>
            <a:endParaRPr lang="en-US" sz="2800" dirty="0">
              <a:solidFill>
                <a:srgbClr val="3506BA"/>
              </a:solidFill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67400" y="3962400"/>
            <a:ext cx="29927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Find the best threshold and polarity for each feature, and return </a:t>
            </a:r>
            <a:r>
              <a:rPr lang="en-US" sz="1400" dirty="0" smtClean="0">
                <a:solidFill>
                  <a:srgbClr val="FF0000"/>
                </a:solidFill>
                <a:latin typeface="Trebuchet MS" pitchFamily="34" charset="0"/>
              </a:rPr>
              <a:t>error </a:t>
            </a:r>
            <a:r>
              <a:rPr lang="el-GR" sz="1400" dirty="0" smtClean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lang="en-US" sz="1400" dirty="0" smtClean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.</a:t>
            </a:r>
            <a:endParaRPr lang="en-US" sz="1400" dirty="0">
              <a:solidFill>
                <a:srgbClr val="0066FF">
                  <a:lumMod val="50000"/>
                </a:srgbClr>
              </a:solidFill>
              <a:latin typeface="Trebuchet MS" pitchFamily="34" charset="0"/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22887" y="5535633"/>
            <a:ext cx="33737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Re-weight the examples: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Incorrectly classified -&gt; more weight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Correctly classified -&gt; less weight</a:t>
            </a:r>
          </a:p>
        </p:txBody>
      </p:sp>
      <p:pic>
        <p:nvPicPr>
          <p:cNvPr id="594961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1" t="42026" r="44916" b="38367"/>
          <a:stretch>
            <a:fillRect/>
          </a:stretch>
        </p:blipFill>
        <p:spPr bwMode="auto">
          <a:xfrm>
            <a:off x="7597775" y="609600"/>
            <a:ext cx="11588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62" name="TextBox 2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91930" y="1716232"/>
            <a:ext cx="132346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{x</a:t>
            </a:r>
            <a:r>
              <a:rPr lang="en-US" sz="2100" b="1" baseline="-25000" dirty="0">
                <a:solidFill>
                  <a:srgbClr val="000000"/>
                </a:solidFill>
                <a:latin typeface="Trebuchet MS" pitchFamily="34" charset="0"/>
              </a:rPr>
              <a:t>1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,…</a:t>
            </a:r>
            <a:r>
              <a:rPr lang="en-US" sz="2100" b="1" dirty="0" err="1">
                <a:solidFill>
                  <a:srgbClr val="000000"/>
                </a:solidFill>
                <a:latin typeface="Trebuchet MS" pitchFamily="34" charset="0"/>
              </a:rPr>
              <a:t>x</a:t>
            </a:r>
            <a:r>
              <a:rPr lang="en-US" sz="2100" b="1" baseline="-25000" dirty="0" err="1">
                <a:solidFill>
                  <a:srgbClr val="000000"/>
                </a:solidFill>
                <a:latin typeface="Trebuchet MS" pitchFamily="34" charset="0"/>
              </a:rPr>
              <a:t>n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}</a:t>
            </a:r>
          </a:p>
        </p:txBody>
      </p:sp>
      <p:sp>
        <p:nvSpPr>
          <p:cNvPr id="20" name="Text Box 2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426507" y="2161684"/>
            <a:ext cx="1949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For T </a:t>
            </a:r>
            <a:r>
              <a:rPr lang="en-US" sz="1800" dirty="0" smtClean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rounds:</a:t>
            </a:r>
          </a:p>
        </p:txBody>
      </p:sp>
      <p:sp>
        <p:nvSpPr>
          <p:cNvPr id="4" name="Right Arrow 3"/>
          <p:cNvSpPr/>
          <p:nvPr/>
        </p:nvSpPr>
        <p:spPr bwMode="auto">
          <a:xfrm rot="10800000">
            <a:off x="5367962" y="4211615"/>
            <a:ext cx="423238" cy="30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10800000">
            <a:off x="5367961" y="5752565"/>
            <a:ext cx="423238" cy="30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7960" y="1108805"/>
            <a:ext cx="19271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NOTE: Our code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uses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equal weights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for all samples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4564" y="4656275"/>
            <a:ext cx="2579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506BA"/>
                </a:solidFill>
              </a:rPr>
              <a:t>sum over training samples</a:t>
            </a:r>
            <a:endParaRPr lang="en-US" sz="1600" dirty="0">
              <a:solidFill>
                <a:srgbClr val="3506B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2319" y="2161684"/>
            <a:ext cx="2024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meaning we will </a:t>
            </a:r>
            <a:endParaRPr lang="en-US" dirty="0" smtClean="0">
              <a:solidFill>
                <a:srgbClr val="0066FF">
                  <a:lumMod val="50000"/>
                </a:srgbClr>
              </a:solidFill>
              <a:latin typeface="Trebuchet MS" pitchFamily="34" charset="0"/>
            </a:endParaRPr>
          </a:p>
          <a:p>
            <a:pPr defTabSz="914400" fontAlgn="base">
              <a:spcAft>
                <a:spcPct val="0"/>
              </a:spcAft>
            </a:pPr>
            <a:r>
              <a:rPr lang="en-US" dirty="0" smtClean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construct </a:t>
            </a:r>
            <a:r>
              <a:rPr lang="en-US" dirty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T weak </a:t>
            </a:r>
            <a:endParaRPr lang="en-US" dirty="0" smtClean="0">
              <a:solidFill>
                <a:srgbClr val="0066FF">
                  <a:lumMod val="50000"/>
                </a:srgbClr>
              </a:solidFill>
              <a:latin typeface="Trebuchet MS" pitchFamily="34" charset="0"/>
            </a:endParaRPr>
          </a:p>
          <a:p>
            <a:pPr defTabSz="914400" fontAlgn="base">
              <a:spcAft>
                <a:spcPct val="0"/>
              </a:spcAft>
            </a:pPr>
            <a:r>
              <a:rPr lang="en-US" dirty="0" smtClean="0">
                <a:solidFill>
                  <a:srgbClr val="0066FF">
                    <a:lumMod val="50000"/>
                  </a:srgbClr>
                </a:solidFill>
                <a:latin typeface="Trebuchet MS" pitchFamily="34" charset="0"/>
              </a:rPr>
              <a:t>classifiers</a:t>
            </a:r>
            <a:endParaRPr lang="en-US" dirty="0">
              <a:solidFill>
                <a:srgbClr val="0066FF">
                  <a:lumMod val="50000"/>
                </a:srgbClr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22887" y="3254188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506BA"/>
                </a:solidFill>
              </a:rPr>
              <a:t>Normalize weights</a:t>
            </a:r>
            <a:endParaRPr lang="en-US" sz="1600" dirty="0">
              <a:solidFill>
                <a:srgbClr val="3506BA"/>
              </a:solidFill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0800000">
            <a:off x="5308742" y="3287943"/>
            <a:ext cx="423238" cy="30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/>
              <p14:cNvContentPartPr/>
              <p14:nvPr/>
            </p14:nvContentPartPr>
            <p14:xfrm>
              <a:off x="1030680" y="856440"/>
              <a:ext cx="3974760" cy="537120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25640" y="846360"/>
                <a:ext cx="3992040" cy="539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523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 animBg="1"/>
      <p:bldP spid="31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the Weights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6813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Suppose a weak classifier 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 has </a:t>
            </a:r>
            <a:r>
              <a:rPr lang="en-US" dirty="0" smtClean="0">
                <a:solidFill>
                  <a:srgbClr val="FF0000"/>
                </a:solidFill>
              </a:rPr>
              <a:t>error 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weight alpha for this classifier is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l-GR" dirty="0" smtClean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= ln((1-e</a:t>
            </a:r>
            <a:r>
              <a:rPr lang="en-US" baseline="-25000" dirty="0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)/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The updating formula for the weight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i</a:t>
            </a:r>
            <a:r>
              <a:rPr lang="en-US" dirty="0" smtClean="0"/>
              <a:t> for classifier </a:t>
            </a:r>
            <a:r>
              <a:rPr lang="en-US" dirty="0" err="1" smtClean="0"/>
              <a:t>i</a:t>
            </a:r>
            <a:r>
              <a:rPr lang="en-US" dirty="0" smtClean="0"/>
              <a:t> is given as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w</a:t>
            </a:r>
            <a:r>
              <a:rPr lang="en-US" baseline="-25000" dirty="0" smtClean="0"/>
              <a:t>t+1,i</a:t>
            </a:r>
            <a:r>
              <a:rPr lang="en-US" dirty="0" smtClean="0"/>
              <a:t> =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t,i</a:t>
            </a:r>
            <a:r>
              <a:rPr lang="en-US" baseline="-25000" dirty="0" smtClean="0"/>
              <a:t> </a:t>
            </a:r>
            <a:r>
              <a:rPr lang="el-GR" dirty="0" smtClean="0">
                <a:latin typeface="Arial"/>
                <a:cs typeface="Arial"/>
              </a:rPr>
              <a:t>β</a:t>
            </a:r>
            <a:r>
              <a:rPr lang="en-US" baseline="-25000" dirty="0" smtClean="0">
                <a:latin typeface="Arial"/>
                <a:cs typeface="Arial"/>
              </a:rPr>
              <a:t>t</a:t>
            </a:r>
            <a:r>
              <a:rPr lang="en-US" baseline="30000" dirty="0" smtClean="0">
                <a:latin typeface="Arial"/>
                <a:cs typeface="Arial"/>
              </a:rPr>
              <a:t>1-ei</a:t>
            </a:r>
            <a:endParaRPr lang="en-US" baseline="30000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33CC"/>
                </a:solidFill>
              </a:rPr>
              <a:t>where </a:t>
            </a:r>
            <a:r>
              <a:rPr lang="en-US" dirty="0" err="1" smtClean="0">
                <a:solidFill>
                  <a:srgbClr val="0033CC"/>
                </a:solidFill>
              </a:rPr>
              <a:t>e</a:t>
            </a:r>
            <a:r>
              <a:rPr lang="en-US" baseline="-25000" dirty="0" err="1" smtClean="0">
                <a:solidFill>
                  <a:srgbClr val="0033CC"/>
                </a:solidFill>
              </a:rPr>
              <a:t>i</a:t>
            </a:r>
            <a:r>
              <a:rPr lang="en-US" dirty="0" smtClean="0">
                <a:solidFill>
                  <a:srgbClr val="0033CC"/>
                </a:solidFill>
              </a:rPr>
              <a:t> = 0 if example x</a:t>
            </a:r>
            <a:r>
              <a:rPr lang="en-US" baseline="-25000" dirty="0" smtClean="0">
                <a:solidFill>
                  <a:srgbClr val="0033CC"/>
                </a:solidFill>
              </a:rPr>
              <a:t>i</a:t>
            </a:r>
            <a:r>
              <a:rPr lang="en-US" dirty="0" smtClean="0">
                <a:solidFill>
                  <a:srgbClr val="0033CC"/>
                </a:solidFill>
              </a:rPr>
              <a:t> is classified correctly else 1. </a:t>
            </a:r>
          </a:p>
          <a:p>
            <a:r>
              <a:rPr lang="en-US" dirty="0" smtClean="0"/>
              <a:t>And </a:t>
            </a:r>
            <a:r>
              <a:rPr lang="el-GR" dirty="0" smtClean="0">
                <a:latin typeface="Arial"/>
                <a:cs typeface="Arial"/>
              </a:rPr>
              <a:t>β</a:t>
            </a:r>
            <a:r>
              <a:rPr lang="en-US" baseline="-25000" dirty="0" smtClean="0">
                <a:latin typeface="Arial"/>
                <a:cs typeface="Arial"/>
              </a:rPr>
              <a:t>t</a:t>
            </a:r>
            <a:r>
              <a:rPr lang="en-US" dirty="0" smtClean="0">
                <a:latin typeface="Arial"/>
                <a:cs typeface="Arial"/>
              </a:rPr>
              <a:t> = </a:t>
            </a:r>
            <a:r>
              <a:rPr lang="en-US" dirty="0" err="1" smtClean="0">
                <a:latin typeface="Arial"/>
                <a:cs typeface="Arial"/>
              </a:rPr>
              <a:t>exp</a:t>
            </a:r>
            <a:r>
              <a:rPr lang="en-US" dirty="0" smtClean="0">
                <a:latin typeface="Arial"/>
                <a:cs typeface="Arial"/>
              </a:rPr>
              <a:t>(-</a:t>
            </a:r>
            <a:r>
              <a:rPr lang="el-GR" dirty="0" smtClean="0">
                <a:latin typeface="Arial"/>
                <a:cs typeface="Arial"/>
              </a:rPr>
              <a:t>α</a:t>
            </a:r>
            <a:r>
              <a:rPr lang="en-US" baseline="-25000" dirty="0" smtClean="0">
                <a:latin typeface="Arial"/>
                <a:cs typeface="Arial"/>
              </a:rPr>
              <a:t>t</a:t>
            </a:r>
            <a:r>
              <a:rPr lang="en-US" dirty="0" smtClean="0">
                <a:latin typeface="Arial"/>
                <a:cs typeface="Arial"/>
              </a:rPr>
              <a:t>) which is </a:t>
            </a:r>
            <a:r>
              <a:rPr lang="en-US" dirty="0" err="1" smtClean="0">
                <a:latin typeface="Arial"/>
                <a:cs typeface="Arial"/>
              </a:rPr>
              <a:t>e</a:t>
            </a:r>
            <a:r>
              <a:rPr lang="en-US" baseline="-25000" dirty="0" err="1" smtClean="0">
                <a:latin typeface="Arial"/>
                <a:cs typeface="Arial"/>
              </a:rPr>
              <a:t>i</a:t>
            </a:r>
            <a:r>
              <a:rPr lang="en-US" dirty="0" smtClean="0">
                <a:latin typeface="Arial"/>
                <a:cs typeface="Arial"/>
              </a:rPr>
              <a:t>/(1-e</a:t>
            </a:r>
            <a:r>
              <a:rPr lang="en-US" baseline="-25000" dirty="0" smtClean="0">
                <a:latin typeface="Arial"/>
                <a:cs typeface="Arial"/>
              </a:rPr>
              <a:t>i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33CC"/>
                </a:solidFill>
                <a:latin typeface="Arial"/>
                <a:cs typeface="Arial"/>
              </a:rPr>
              <a:t>After the weights are updated, they are normalized by the sum of all of them.</a:t>
            </a:r>
            <a:endParaRPr lang="en-US" dirty="0">
              <a:solidFill>
                <a:srgbClr val="0033CC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360600" y="2884680"/>
              <a:ext cx="5417280" cy="20138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51960" y="2877120"/>
                <a:ext cx="5433120" cy="202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887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88" y="217250"/>
            <a:ext cx="908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Recall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7375" y="1236602"/>
            <a:ext cx="55820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Classification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Decision Trees and Forests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Neural Nets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SVMs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Boosting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....</a:t>
            </a:r>
          </a:p>
          <a:p>
            <a:pPr lvl="1"/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	</a:t>
            </a:r>
            <a:r>
              <a:rPr lang="en-US" sz="2400" dirty="0" smtClean="0"/>
              <a:t>Face Detection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Simple Features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Integral Images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Boosting</a:t>
            </a:r>
          </a:p>
          <a:p>
            <a:pPr marL="742950" lvl="1" indent="-285750">
              <a:buFont typeface="Arial"/>
              <a:buChar char="•"/>
            </a:pP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5537" y="4018946"/>
            <a:ext cx="1015147" cy="625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493148" y="4927929"/>
            <a:ext cx="157955" cy="635182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985282"/>
              </p:ext>
            </p:extLst>
          </p:nvPr>
        </p:nvGraphicFramePr>
        <p:xfrm>
          <a:off x="3493146" y="4929819"/>
          <a:ext cx="634272" cy="79425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52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8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8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8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8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8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8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85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8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" b="1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1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" b="1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1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" b="1" i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3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" b="1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1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2950"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493147" y="4927929"/>
            <a:ext cx="527998" cy="635302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93147" y="4927929"/>
            <a:ext cx="157955" cy="265019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93146" y="4927930"/>
            <a:ext cx="528119" cy="265020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0" t="39386" r="43803" b="38367"/>
          <a:stretch/>
        </p:blipFill>
        <p:spPr bwMode="auto">
          <a:xfrm>
            <a:off x="2970312" y="5627045"/>
            <a:ext cx="1042888" cy="103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9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Review:  Bakic Flesh Finder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Convert pixels to normalized (r,g) space</a:t>
            </a:r>
          </a:p>
          <a:p>
            <a:r>
              <a:rPr lang="en-US" altLang="en-US" smtClean="0"/>
              <a:t>Train a binary classifier to recognize pixels in this space as skin or not skin by giving it lots of examples of both classes.</a:t>
            </a:r>
          </a:p>
          <a:p>
            <a:r>
              <a:rPr lang="en-US" altLang="en-US" smtClean="0"/>
              <a:t>On test images, have the classifier label the skin pixels.</a:t>
            </a:r>
          </a:p>
          <a:p>
            <a:r>
              <a:rPr lang="en-US" altLang="en-US" smtClean="0"/>
              <a:t>Find large connected components.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228600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>
                <a:solidFill>
                  <a:srgbClr val="000000"/>
                </a:solidFill>
                <a:latin typeface="Trebuchet MS"/>
              </a:rPr>
              <a:t>Picking the </a:t>
            </a:r>
            <a:r>
              <a:rPr lang="en-US" sz="3200" dirty="0" smtClean="0">
                <a:solidFill>
                  <a:srgbClr val="000000"/>
                </a:solidFill>
                <a:latin typeface="Trebuchet MS"/>
              </a:rPr>
              <a:t>threshold for the best classifier: the idea</a:t>
            </a:r>
            <a:endParaRPr lang="en-US" sz="320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6" t="70761" r="69067" b="16591"/>
          <a:stretch>
            <a:fillRect/>
          </a:stretch>
        </p:blipFill>
        <p:spPr bwMode="auto">
          <a:xfrm>
            <a:off x="1212850" y="2456048"/>
            <a:ext cx="6207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54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1844807" y="2734620"/>
            <a:ext cx="5756276" cy="3876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Picture 5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1395413" y="2090923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25"/>
          <p:cNvSpPr/>
          <p:nvPr/>
        </p:nvSpPr>
        <p:spPr bwMode="auto">
          <a:xfrm>
            <a:off x="5962309" y="2549011"/>
            <a:ext cx="373011" cy="344487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742483" y="2635722"/>
            <a:ext cx="152400" cy="155390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2438400" y="2702293"/>
            <a:ext cx="76200" cy="77695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5413757" y="2566371"/>
            <a:ext cx="349624" cy="309768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7015239" y="2514739"/>
            <a:ext cx="434432" cy="38746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927189" y="2604713"/>
            <a:ext cx="234562" cy="233085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813249" y="2670819"/>
            <a:ext cx="120912" cy="118230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4167830" y="2632322"/>
            <a:ext cx="201521" cy="195223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2178405" y="2702293"/>
            <a:ext cx="76200" cy="77695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3304451" y="2675505"/>
            <a:ext cx="120912" cy="11823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6427695" y="2514739"/>
            <a:ext cx="429066" cy="38746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4572000" y="2624597"/>
            <a:ext cx="234562" cy="233085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40143" y="1436135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Efficient single pass approach: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92413" y="3526947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At each sample compute: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43000" y="4709286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33CC"/>
                </a:solidFill>
                <a:latin typeface="Trebuchet MS"/>
              </a:rPr>
              <a:t>Find the minimum value of   , and use the value of the corresponding sample as the threshold. 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09" y="4744552"/>
            <a:ext cx="204842" cy="28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2073152" y="4038600"/>
            <a:ext cx="5520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srgbClr val="000000"/>
                </a:solidFill>
                <a:latin typeface="Trebuchet MS"/>
              </a:rPr>
              <a:t> = min ( </a:t>
            </a:r>
            <a:r>
              <a:rPr lang="en-US" sz="2800" dirty="0">
                <a:solidFill>
                  <a:srgbClr val="3506BA"/>
                </a:solidFill>
                <a:latin typeface="Trebuchet MS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 + (</a:t>
            </a:r>
            <a:r>
              <a:rPr lang="en-US" sz="2800" dirty="0">
                <a:solidFill>
                  <a:srgbClr val="FF0000"/>
                </a:solidFill>
                <a:latin typeface="Trebuchet MS"/>
              </a:rPr>
              <a:t>T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 – </a:t>
            </a:r>
            <a:r>
              <a:rPr lang="en-US" sz="2800" dirty="0">
                <a:solidFill>
                  <a:srgbClr val="FF0000"/>
                </a:solidFill>
                <a:latin typeface="Trebuchet MS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), </a:t>
            </a:r>
            <a:r>
              <a:rPr lang="en-US" sz="2800" dirty="0">
                <a:solidFill>
                  <a:srgbClr val="FF0000"/>
                </a:solidFill>
                <a:latin typeface="Trebuchet MS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 + (</a:t>
            </a:r>
            <a:r>
              <a:rPr lang="en-US" sz="2800" dirty="0">
                <a:solidFill>
                  <a:srgbClr val="3506BA"/>
                </a:solidFill>
                <a:latin typeface="Trebuchet MS"/>
              </a:rPr>
              <a:t>T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 – </a:t>
            </a:r>
            <a:r>
              <a:rPr lang="en-US" sz="2800" dirty="0">
                <a:solidFill>
                  <a:srgbClr val="3506BA"/>
                </a:solidFill>
                <a:latin typeface="Trebuchet MS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Trebuchet MS"/>
              </a:rPr>
              <a:t>) )</a:t>
            </a:r>
          </a:p>
        </p:txBody>
      </p: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88" y="4098691"/>
            <a:ext cx="315269" cy="44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170321" y="55626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S = sum of 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weights of 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samples with feature value below </a:t>
            </a:r>
            <a:r>
              <a:rPr lang="en-US" dirty="0">
                <a:solidFill>
                  <a:srgbClr val="000000"/>
                </a:solidFill>
                <a:latin typeface="Trebuchet MS"/>
              </a:rPr>
              <a:t>the current sample</a:t>
            </a:r>
          </a:p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T = total sum of all 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samples</a:t>
            </a:r>
          </a:p>
          <a:p>
            <a:pPr defTabSz="914400"/>
            <a:r>
              <a:rPr lang="en-US" dirty="0" smtClean="0">
                <a:solidFill>
                  <a:srgbClr val="FF0000"/>
                </a:solidFill>
                <a:latin typeface="Trebuchet MS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 and 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 are for faces; </a:t>
            </a:r>
            <a:r>
              <a:rPr lang="en-US" dirty="0" smtClean="0">
                <a:solidFill>
                  <a:srgbClr val="3506BA"/>
                </a:solidFill>
                <a:latin typeface="Trebuchet MS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 and </a:t>
            </a:r>
            <a:r>
              <a:rPr lang="en-US" dirty="0" smtClean="0">
                <a:solidFill>
                  <a:srgbClr val="3506BA"/>
                </a:solidFill>
                <a:latin typeface="Trebuchet MS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 are for background.</a:t>
            </a:r>
            <a:endParaRPr lang="en-US" dirty="0">
              <a:solidFill>
                <a:srgbClr val="FF0000"/>
              </a:solidFill>
              <a:latin typeface="Trebuchet MS"/>
            </a:endParaRP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5359967" y="2167123"/>
            <a:ext cx="0" cy="118567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2025" y="1176144"/>
            <a:ext cx="3518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features are actually </a:t>
            </a:r>
            <a:r>
              <a:rPr lang="en-US" b="1" dirty="0" smtClean="0">
                <a:solidFill>
                  <a:srgbClr val="FF0000"/>
                </a:solidFill>
              </a:rPr>
              <a:t>sorted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 the code according to numeric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value!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6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228600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>
                <a:solidFill>
                  <a:srgbClr val="000000"/>
                </a:solidFill>
                <a:latin typeface="Trebuchet MS"/>
              </a:rPr>
              <a:t>Picking the </a:t>
            </a:r>
            <a:r>
              <a:rPr lang="en-US" sz="3200" dirty="0" smtClean="0">
                <a:solidFill>
                  <a:srgbClr val="000000"/>
                </a:solidFill>
                <a:latin typeface="Trebuchet MS"/>
              </a:rPr>
              <a:t>threshold for the best classifier: the details for coding</a:t>
            </a:r>
            <a:endParaRPr lang="en-US" sz="3200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60631" y="3669268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At each 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sample, add weight to FS or BG and compute:</a:t>
            </a:r>
            <a:endParaRPr lang="en-US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56129" y="5010834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Find the minimum value of </a:t>
            </a:r>
            <a:r>
              <a:rPr lang="en-US" sz="2400" dirty="0" smtClean="0">
                <a:solidFill>
                  <a:srgbClr val="000000"/>
                </a:solidFill>
                <a:latin typeface="Script MT Bold" panose="03040602040607080904" pitchFamily="66" charset="0"/>
              </a:rPr>
              <a:t>e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, </a:t>
            </a:r>
            <a:r>
              <a:rPr lang="en-US" dirty="0">
                <a:solidFill>
                  <a:srgbClr val="000000"/>
                </a:solidFill>
                <a:latin typeface="Trebuchet MS"/>
              </a:rPr>
              <a:t>and use the </a:t>
            </a:r>
            <a:r>
              <a:rPr lang="en-US" dirty="0" smtClean="0">
                <a:solidFill>
                  <a:srgbClr val="000000"/>
                </a:solidFill>
                <a:latin typeface="Trebuchet MS"/>
              </a:rPr>
              <a:t>feature value </a:t>
            </a:r>
            <a:r>
              <a:rPr lang="en-US" dirty="0">
                <a:solidFill>
                  <a:srgbClr val="000000"/>
                </a:solidFill>
                <a:latin typeface="Trebuchet MS"/>
              </a:rPr>
              <a:t>of the corresponding sample as the threshold.  </a:t>
            </a:r>
            <a:endParaRPr lang="en-US" dirty="0" smtClean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88" y="4098691"/>
            <a:ext cx="315269" cy="44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243793"/>
            <a:ext cx="7642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</a:t>
            </a:r>
            <a:r>
              <a:rPr lang="en-US" b="1" dirty="0" smtClean="0">
                <a:solidFill>
                  <a:srgbClr val="FF0000"/>
                </a:solidFill>
              </a:rPr>
              <a:t> features </a:t>
            </a:r>
            <a:r>
              <a:rPr lang="en-US" dirty="0" smtClean="0">
                <a:solidFill>
                  <a:srgbClr val="FF0000"/>
                </a:solidFill>
              </a:rPr>
              <a:t>for the training samples are actually </a:t>
            </a:r>
            <a:r>
              <a:rPr lang="en-US" b="1" dirty="0" smtClean="0">
                <a:solidFill>
                  <a:srgbClr val="FF0000"/>
                </a:solidFill>
              </a:rPr>
              <a:t>sorted </a:t>
            </a:r>
            <a:r>
              <a:rPr lang="en-US" dirty="0" smtClean="0">
                <a:solidFill>
                  <a:srgbClr val="FF0000"/>
                </a:solidFill>
              </a:rPr>
              <a:t>in the code according to numeric value!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1963271"/>
            <a:ext cx="75328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Algorithm: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find </a:t>
            </a:r>
            <a:r>
              <a:rPr lang="en-US" dirty="0" smtClean="0">
                <a:solidFill>
                  <a:srgbClr val="FF0000"/>
                </a:solidFill>
              </a:rPr>
              <a:t>AFS</a:t>
            </a:r>
            <a:r>
              <a:rPr lang="en-US" dirty="0" smtClean="0"/>
              <a:t>, the sum of the weights of all the </a:t>
            </a:r>
            <a:r>
              <a:rPr lang="en-US" dirty="0" smtClean="0">
                <a:solidFill>
                  <a:srgbClr val="FF0000"/>
                </a:solidFill>
              </a:rPr>
              <a:t>face</a:t>
            </a:r>
            <a:r>
              <a:rPr lang="en-US" dirty="0" smtClean="0"/>
              <a:t> samples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find </a:t>
            </a:r>
            <a:r>
              <a:rPr lang="en-US" dirty="0" smtClean="0">
                <a:solidFill>
                  <a:srgbClr val="3506BA"/>
                </a:solidFill>
              </a:rPr>
              <a:t>ABG</a:t>
            </a:r>
            <a:r>
              <a:rPr lang="en-US" dirty="0" smtClean="0"/>
              <a:t>, the sum of the weights of all the </a:t>
            </a:r>
            <a:r>
              <a:rPr lang="en-US" dirty="0" smtClean="0">
                <a:solidFill>
                  <a:srgbClr val="0033CC"/>
                </a:solidFill>
              </a:rPr>
              <a:t>background</a:t>
            </a:r>
            <a:r>
              <a:rPr lang="en-US" dirty="0" smtClean="0"/>
              <a:t> samples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set to zero </a:t>
            </a:r>
            <a:r>
              <a:rPr lang="en-US" dirty="0" smtClean="0">
                <a:solidFill>
                  <a:srgbClr val="FF0000"/>
                </a:solidFill>
              </a:rPr>
              <a:t>FS</a:t>
            </a:r>
            <a:r>
              <a:rPr lang="en-US" dirty="0" smtClean="0"/>
              <a:t>, the sum of the weights of face samples so far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set to zero </a:t>
            </a:r>
            <a:r>
              <a:rPr lang="en-US" dirty="0" smtClean="0">
                <a:solidFill>
                  <a:srgbClr val="3506BA"/>
                </a:solidFill>
              </a:rPr>
              <a:t>BG</a:t>
            </a:r>
            <a:r>
              <a:rPr lang="en-US" dirty="0" smtClean="0"/>
              <a:t>, the sum of the weights of background samples so far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go through each sample s in a loop </a:t>
            </a:r>
            <a:r>
              <a:rPr lang="en-US" dirty="0" smtClean="0">
                <a:solidFill>
                  <a:srgbClr val="7030A0"/>
                </a:solidFill>
              </a:rPr>
              <a:t>IN THE SORTED ORDER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8707" y="4080107"/>
            <a:ext cx="611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= min (</a:t>
            </a:r>
            <a:r>
              <a:rPr lang="en-US" sz="2400" dirty="0" smtClean="0">
                <a:solidFill>
                  <a:srgbClr val="3506BA"/>
                </a:solidFill>
              </a:rPr>
              <a:t>BG</a:t>
            </a:r>
            <a:r>
              <a:rPr lang="en-US" sz="2400" dirty="0" smtClean="0"/>
              <a:t> + (</a:t>
            </a:r>
            <a:r>
              <a:rPr lang="en-US" sz="2400" dirty="0" smtClean="0">
                <a:solidFill>
                  <a:srgbClr val="FF0000"/>
                </a:solidFill>
              </a:rPr>
              <a:t>AFS</a:t>
            </a:r>
            <a:r>
              <a:rPr lang="en-US" sz="2400" dirty="0" smtClean="0"/>
              <a:t> – </a:t>
            </a:r>
            <a:r>
              <a:rPr lang="en-US" sz="2400" dirty="0" smtClean="0">
                <a:solidFill>
                  <a:srgbClr val="FF0000"/>
                </a:solidFill>
              </a:rPr>
              <a:t>FS</a:t>
            </a:r>
            <a:r>
              <a:rPr lang="en-US" sz="2400" dirty="0" smtClean="0"/>
              <a:t>), </a:t>
            </a:r>
            <a:r>
              <a:rPr lang="en-US" sz="2400" dirty="0" smtClean="0">
                <a:solidFill>
                  <a:srgbClr val="FF0000"/>
                </a:solidFill>
              </a:rPr>
              <a:t>FS</a:t>
            </a:r>
            <a:r>
              <a:rPr lang="en-US" sz="2400" dirty="0" smtClean="0"/>
              <a:t> + (</a:t>
            </a:r>
            <a:r>
              <a:rPr lang="en-US" sz="2400" dirty="0" smtClean="0">
                <a:solidFill>
                  <a:srgbClr val="3506BA"/>
                </a:solidFill>
              </a:rPr>
              <a:t>ABG</a:t>
            </a:r>
            <a:r>
              <a:rPr lang="en-US" sz="2400" dirty="0" smtClean="0"/>
              <a:t> – </a:t>
            </a:r>
            <a:r>
              <a:rPr lang="en-US" sz="2400" dirty="0" smtClean="0">
                <a:solidFill>
                  <a:srgbClr val="3506BA"/>
                </a:solidFill>
              </a:rPr>
              <a:t>BG</a:t>
            </a:r>
            <a:r>
              <a:rPr lang="en-US" sz="2400" dirty="0" smtClean="0"/>
              <a:t>))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45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going on?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F748-6AC3-41A0-80E9-5E243F3D64A3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8188" y="1261793"/>
            <a:ext cx="6777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error = </a:t>
            </a:r>
            <a:r>
              <a:rPr lang="en-US" sz="2400" dirty="0"/>
              <a:t>min (</a:t>
            </a:r>
            <a:r>
              <a:rPr lang="en-US" sz="2400" dirty="0">
                <a:solidFill>
                  <a:srgbClr val="3506BA"/>
                </a:solidFill>
              </a:rPr>
              <a:t>BG</a:t>
            </a:r>
            <a:r>
              <a:rPr lang="en-US" sz="2400" dirty="0"/>
              <a:t> + (</a:t>
            </a:r>
            <a:r>
              <a:rPr lang="en-US" sz="2400" dirty="0">
                <a:solidFill>
                  <a:srgbClr val="FF0000"/>
                </a:solidFill>
              </a:rPr>
              <a:t>AFS</a:t>
            </a:r>
            <a:r>
              <a:rPr lang="en-US" sz="2400" dirty="0"/>
              <a:t> – </a:t>
            </a:r>
            <a:r>
              <a:rPr lang="en-US" sz="2400" dirty="0">
                <a:solidFill>
                  <a:srgbClr val="FF0000"/>
                </a:solidFill>
              </a:rPr>
              <a:t>FS</a:t>
            </a:r>
            <a:r>
              <a:rPr lang="en-US" sz="2400" dirty="0"/>
              <a:t>), </a:t>
            </a:r>
            <a:r>
              <a:rPr lang="en-US" sz="2400" dirty="0">
                <a:solidFill>
                  <a:srgbClr val="FF0000"/>
                </a:solidFill>
              </a:rPr>
              <a:t>FS</a:t>
            </a:r>
            <a:r>
              <a:rPr lang="en-US" sz="2400" dirty="0"/>
              <a:t> + (</a:t>
            </a:r>
            <a:r>
              <a:rPr lang="en-US" sz="2400" dirty="0">
                <a:solidFill>
                  <a:srgbClr val="3506BA"/>
                </a:solidFill>
              </a:rPr>
              <a:t>ABG</a:t>
            </a:r>
            <a:r>
              <a:rPr lang="en-US" sz="2400" dirty="0"/>
              <a:t> </a:t>
            </a:r>
            <a:r>
              <a:rPr lang="en-US" sz="2400" dirty="0" smtClean="0"/>
              <a:t>–</a:t>
            </a:r>
            <a:r>
              <a:rPr lang="en-US" sz="2400" dirty="0" smtClean="0">
                <a:solidFill>
                  <a:srgbClr val="3506BA"/>
                </a:solidFill>
              </a:rPr>
              <a:t>BG</a:t>
            </a:r>
            <a:r>
              <a:rPr lang="en-US" sz="2400" dirty="0" smtClean="0"/>
              <a:t>))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left                         right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75765" y="2124635"/>
            <a:ext cx="803136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Let’s pretend the weights on the samples are all 1’s.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samples are arranged in ascending order by feature value</a:t>
            </a:r>
          </a:p>
          <a:p>
            <a:r>
              <a:rPr lang="en-US" sz="2000" dirty="0" smtClean="0"/>
              <a:t>     and we know which ones are faces (f) and background (b).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506BA"/>
                </a:solidFill>
              </a:rPr>
              <a:t>L</a:t>
            </a:r>
            <a:r>
              <a:rPr lang="en-US" sz="2000" dirty="0" smtClean="0">
                <a:solidFill>
                  <a:srgbClr val="3506BA"/>
                </a:solidFill>
              </a:rPr>
              <a:t>eft</a:t>
            </a:r>
            <a:r>
              <a:rPr lang="en-US" sz="2000" dirty="0" smtClean="0"/>
              <a:t> is the number of background patches so far plus the number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of faces </a:t>
            </a:r>
            <a:r>
              <a:rPr lang="en-US" sz="2000" dirty="0" smtClean="0">
                <a:solidFill>
                  <a:srgbClr val="0033CC"/>
                </a:solidFill>
              </a:rPr>
              <a:t>yet to be encountered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Right</a:t>
            </a:r>
            <a:r>
              <a:rPr lang="en-US" sz="2000" dirty="0" smtClean="0"/>
              <a:t> is the number of faces so far plus the number of background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patches </a:t>
            </a:r>
            <a:r>
              <a:rPr lang="en-US" sz="2000" dirty="0" smtClean="0">
                <a:solidFill>
                  <a:srgbClr val="FF0000"/>
                </a:solidFill>
              </a:rPr>
              <a:t>yet to be encountered</a:t>
            </a:r>
            <a:r>
              <a:rPr lang="en-US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47165" y="5094679"/>
            <a:ext cx="7920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506BA"/>
                </a:solidFill>
              </a:rPr>
              <a:t>  b          </a:t>
            </a:r>
            <a:r>
              <a:rPr lang="en-US" sz="2000" dirty="0" err="1" smtClean="0">
                <a:solidFill>
                  <a:srgbClr val="3506BA"/>
                </a:solidFill>
              </a:rPr>
              <a:t>b</a:t>
            </a:r>
            <a:r>
              <a:rPr lang="en-US" sz="2000" dirty="0" smtClean="0">
                <a:solidFill>
                  <a:srgbClr val="3506BA"/>
                </a:solidFill>
              </a:rPr>
              <a:t>          </a:t>
            </a:r>
            <a:r>
              <a:rPr lang="en-US" sz="2000" dirty="0" err="1" smtClean="0">
                <a:solidFill>
                  <a:srgbClr val="3506BA"/>
                </a:solidFill>
              </a:rPr>
              <a:t>b</a:t>
            </a:r>
            <a:r>
              <a:rPr lang="en-US" sz="2000" dirty="0" smtClean="0">
                <a:solidFill>
                  <a:srgbClr val="3506BA"/>
                </a:solidFill>
              </a:rPr>
              <a:t>          </a:t>
            </a:r>
            <a:r>
              <a:rPr lang="en-US" sz="2000" dirty="0" smtClean="0">
                <a:solidFill>
                  <a:srgbClr val="FF0000"/>
                </a:solidFill>
              </a:rPr>
              <a:t>f</a:t>
            </a:r>
            <a:r>
              <a:rPr lang="en-US" sz="2000" dirty="0" smtClean="0">
                <a:solidFill>
                  <a:srgbClr val="3506BA"/>
                </a:solidFill>
              </a:rPr>
              <a:t>          b          </a:t>
            </a:r>
            <a:r>
              <a:rPr lang="en-US" sz="2000" dirty="0" smtClean="0">
                <a:solidFill>
                  <a:srgbClr val="FF0000"/>
                </a:solidFill>
              </a:rPr>
              <a:t>f          </a:t>
            </a:r>
            <a:r>
              <a:rPr lang="en-US" sz="2000" dirty="0" err="1" smtClean="0">
                <a:solidFill>
                  <a:srgbClr val="FF0000"/>
                </a:solidFill>
              </a:rPr>
              <a:t>f</a:t>
            </a:r>
            <a:r>
              <a:rPr lang="en-US" sz="2000" dirty="0" smtClean="0">
                <a:solidFill>
                  <a:srgbClr val="3506BA"/>
                </a:solidFill>
              </a:rPr>
              <a:t>          b         </a:t>
            </a:r>
            <a:r>
              <a:rPr lang="en-US" sz="2000" dirty="0" smtClean="0">
                <a:solidFill>
                  <a:srgbClr val="FF0000"/>
                </a:solidFill>
              </a:rPr>
              <a:t>f          </a:t>
            </a:r>
            <a:r>
              <a:rPr lang="en-US" sz="2000" dirty="0" err="1" smtClean="0">
                <a:solidFill>
                  <a:srgbClr val="FF0000"/>
                </a:solidFill>
              </a:rPr>
              <a:t>f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(6,4)    (7,3)     (8,2)    (7,3)    (8,2)     (7,3)   (4,4)    (7,3)   (6,4)   (5,5)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850776" y="1723458"/>
            <a:ext cx="2057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5253317" y="1723458"/>
            <a:ext cx="2057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3254188" y="5094679"/>
            <a:ext cx="0" cy="115372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510988" y="5879068"/>
            <a:ext cx="8382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min 4          </a:t>
            </a:r>
            <a:r>
              <a:rPr lang="en-US" sz="2000" dirty="0"/>
              <a:t>3   </a:t>
            </a:r>
            <a:r>
              <a:rPr lang="en-US" sz="2000" dirty="0" smtClean="0"/>
              <a:t>       </a:t>
            </a:r>
            <a:r>
              <a:rPr lang="en-US" sz="2000" b="1" dirty="0"/>
              <a:t>2</a:t>
            </a:r>
            <a:r>
              <a:rPr lang="en-US" sz="2000" dirty="0"/>
              <a:t>     </a:t>
            </a:r>
            <a:r>
              <a:rPr lang="en-US" sz="2000" dirty="0" smtClean="0"/>
              <a:t>    </a:t>
            </a:r>
            <a:r>
              <a:rPr lang="en-US" sz="2000" dirty="0"/>
              <a:t>3   </a:t>
            </a:r>
            <a:r>
              <a:rPr lang="en-US" sz="2000" dirty="0" smtClean="0"/>
              <a:t>      </a:t>
            </a:r>
            <a:r>
              <a:rPr lang="en-US" sz="2000" dirty="0"/>
              <a:t>2         </a:t>
            </a:r>
            <a:r>
              <a:rPr lang="en-US" sz="2000" dirty="0" smtClean="0"/>
              <a:t>  </a:t>
            </a:r>
            <a:r>
              <a:rPr lang="en-US" sz="2000" dirty="0"/>
              <a:t>3    </a:t>
            </a:r>
            <a:r>
              <a:rPr lang="en-US" sz="2000" dirty="0" smtClean="0"/>
              <a:t>    </a:t>
            </a:r>
            <a:r>
              <a:rPr lang="en-US" sz="2000" dirty="0"/>
              <a:t>4     </a:t>
            </a:r>
            <a:r>
              <a:rPr lang="en-US" sz="2000" dirty="0" smtClean="0"/>
              <a:t>     </a:t>
            </a:r>
            <a:r>
              <a:rPr lang="en-US" sz="2000" dirty="0"/>
              <a:t>3   </a:t>
            </a:r>
            <a:r>
              <a:rPr lang="en-US" sz="2000" dirty="0" smtClean="0"/>
              <a:t>     </a:t>
            </a:r>
            <a:r>
              <a:rPr lang="en-US" sz="2000" dirty="0"/>
              <a:t>4         5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2388" y="498885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1+5-0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 bwMode="auto">
          <a:xfrm>
            <a:off x="672880" y="5358191"/>
            <a:ext cx="295308" cy="1147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1250577" y="4925402"/>
            <a:ext cx="9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0+5-1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1398493" y="5294734"/>
            <a:ext cx="201707" cy="1782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6266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the Polarity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50584" y="1499358"/>
            <a:ext cx="5729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error = min (</a:t>
            </a:r>
            <a:r>
              <a:rPr lang="en-US" sz="2400" dirty="0">
                <a:solidFill>
                  <a:srgbClr val="3506BA"/>
                </a:solidFill>
              </a:rPr>
              <a:t>BG</a:t>
            </a:r>
            <a:r>
              <a:rPr lang="en-US" sz="2400" dirty="0"/>
              <a:t> + (</a:t>
            </a:r>
            <a:r>
              <a:rPr lang="en-US" sz="2400" dirty="0">
                <a:solidFill>
                  <a:srgbClr val="FF0000"/>
                </a:solidFill>
              </a:rPr>
              <a:t>AFS</a:t>
            </a:r>
            <a:r>
              <a:rPr lang="en-US" sz="2400" dirty="0"/>
              <a:t> – </a:t>
            </a:r>
            <a:r>
              <a:rPr lang="en-US" sz="2400" dirty="0">
                <a:solidFill>
                  <a:srgbClr val="FF0000"/>
                </a:solidFill>
              </a:rPr>
              <a:t>FS</a:t>
            </a:r>
            <a:r>
              <a:rPr lang="en-US" sz="2400" dirty="0"/>
              <a:t>), </a:t>
            </a:r>
            <a:r>
              <a:rPr lang="en-US" sz="2400" dirty="0">
                <a:solidFill>
                  <a:srgbClr val="FF0000"/>
                </a:solidFill>
              </a:rPr>
              <a:t>FS</a:t>
            </a:r>
            <a:r>
              <a:rPr lang="en-US" sz="2400" dirty="0"/>
              <a:t> + (</a:t>
            </a:r>
            <a:r>
              <a:rPr lang="en-US" sz="2400" dirty="0">
                <a:solidFill>
                  <a:srgbClr val="3506BA"/>
                </a:solidFill>
              </a:rPr>
              <a:t>ABG</a:t>
            </a:r>
            <a:r>
              <a:rPr lang="en-US" sz="2400" dirty="0"/>
              <a:t> –</a:t>
            </a:r>
            <a:r>
              <a:rPr lang="en-US" sz="2400" dirty="0">
                <a:solidFill>
                  <a:srgbClr val="3506BA"/>
                </a:solidFill>
              </a:rPr>
              <a:t>BG</a:t>
            </a:r>
            <a:r>
              <a:rPr lang="en-US" sz="2400" dirty="0" smtClean="0"/>
              <a:t>))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left                         right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11" y="5177134"/>
            <a:ext cx="4752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When left &lt; right, set polarity to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Else set polarity to 1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32654" y="2743200"/>
            <a:ext cx="66924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506BA"/>
                </a:solidFill>
              </a:rPr>
              <a:t>left</a:t>
            </a:r>
            <a:r>
              <a:rPr lang="en-US" dirty="0" smtClean="0"/>
              <a:t> </a:t>
            </a:r>
            <a:r>
              <a:rPr lang="en-US" dirty="0"/>
              <a:t>is the number of background patches so far plus the number</a:t>
            </a:r>
          </a:p>
          <a:p>
            <a:r>
              <a:rPr lang="en-US" dirty="0"/>
              <a:t>     of faces yet to be encountered.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right</a:t>
            </a:r>
            <a:r>
              <a:rPr lang="en-US" dirty="0" smtClean="0"/>
              <a:t> </a:t>
            </a:r>
            <a:r>
              <a:rPr lang="en-US" dirty="0"/>
              <a:t>is the number of faces so far plus the number of background</a:t>
            </a:r>
          </a:p>
          <a:p>
            <a:r>
              <a:rPr lang="en-US" dirty="0"/>
              <a:t>     patches yet to be encountered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98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Threshold and Polarity Example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348770"/>
            <a:ext cx="1042914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samples</a:t>
            </a:r>
          </a:p>
          <a:p>
            <a:r>
              <a:rPr lang="en-US" sz="2000" dirty="0" smtClean="0"/>
              <a:t>labels</a:t>
            </a:r>
          </a:p>
          <a:p>
            <a:r>
              <a:rPr lang="en-US" sz="2000" dirty="0" smtClean="0"/>
              <a:t>features</a:t>
            </a:r>
          </a:p>
          <a:p>
            <a:r>
              <a:rPr lang="en-US" sz="2000" dirty="0" smtClean="0"/>
              <a:t>weight</a:t>
            </a:r>
            <a:endParaRPr lang="en-US" sz="2000" dirty="0"/>
          </a:p>
          <a:p>
            <a:r>
              <a:rPr lang="en-US" sz="2000" dirty="0" smtClean="0"/>
              <a:t>index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438411" y="1356092"/>
            <a:ext cx="3505189" cy="163121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0        1         2         3         4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F</a:t>
            </a:r>
            <a:r>
              <a:rPr lang="en-US" sz="2000" dirty="0" smtClean="0"/>
              <a:t>        </a:t>
            </a:r>
            <a:r>
              <a:rPr lang="en-US" sz="2000" dirty="0" smtClean="0">
                <a:solidFill>
                  <a:srgbClr val="0033CC"/>
                </a:solidFill>
              </a:rPr>
              <a:t>B </a:t>
            </a:r>
            <a:r>
              <a:rPr lang="en-US" sz="2000" dirty="0" smtClean="0"/>
              <a:t>        </a:t>
            </a:r>
            <a:r>
              <a:rPr lang="en-US" sz="2000" dirty="0" smtClean="0">
                <a:solidFill>
                  <a:srgbClr val="FF0000"/>
                </a:solidFill>
              </a:rPr>
              <a:t>F</a:t>
            </a:r>
            <a:r>
              <a:rPr lang="en-US" sz="2000" dirty="0" smtClean="0"/>
              <a:t>         </a:t>
            </a:r>
            <a:r>
              <a:rPr lang="en-US" sz="2000" dirty="0" smtClean="0">
                <a:solidFill>
                  <a:srgbClr val="0033CC"/>
                </a:solidFill>
              </a:rPr>
              <a:t>B</a:t>
            </a:r>
            <a:r>
              <a:rPr lang="en-US" sz="2000" dirty="0" smtClean="0"/>
              <a:t>         </a:t>
            </a:r>
            <a:r>
              <a:rPr lang="en-US" sz="2000" dirty="0" err="1" smtClean="0">
                <a:solidFill>
                  <a:srgbClr val="0033CC"/>
                </a:solidFill>
              </a:rPr>
              <a:t>B</a:t>
            </a:r>
            <a:endParaRPr lang="en-US" sz="2000" dirty="0" smtClean="0">
              <a:solidFill>
                <a:srgbClr val="0033CC"/>
              </a:solidFill>
            </a:endParaRPr>
          </a:p>
          <a:p>
            <a:pPr marL="457200" indent="-457200">
              <a:buAutoNum type="arabicPlain" startAt="6"/>
            </a:pPr>
            <a:r>
              <a:rPr lang="en-US" sz="2000" dirty="0" smtClean="0"/>
              <a:t>    3        10         2        1</a:t>
            </a:r>
          </a:p>
          <a:p>
            <a:r>
              <a:rPr lang="en-US" sz="2000" dirty="0" smtClean="0"/>
              <a:t>1/5   1/5       1/5     1/5      1/5</a:t>
            </a:r>
          </a:p>
          <a:p>
            <a:r>
              <a:rPr lang="en-US" sz="2000" dirty="0" smtClean="0"/>
              <a:t>4        3          1        0          2 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83" y="709008"/>
            <a:ext cx="58594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3600" y="1524016"/>
            <a:ext cx="1782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initialize</a:t>
            </a:r>
          </a:p>
          <a:p>
            <a:r>
              <a:rPr lang="en-US" dirty="0" smtClean="0"/>
              <a:t>AFS = 0</a:t>
            </a:r>
          </a:p>
          <a:p>
            <a:r>
              <a:rPr lang="en-US" dirty="0" smtClean="0"/>
              <a:t>ABG = 0</a:t>
            </a:r>
          </a:p>
          <a:p>
            <a:r>
              <a:rPr lang="en-US" dirty="0" err="1" smtClean="0"/>
              <a:t>besterr</a:t>
            </a:r>
            <a:r>
              <a:rPr lang="en-US" dirty="0" smtClean="0"/>
              <a:t> = 999999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0046" y="3168134"/>
            <a:ext cx="6363110" cy="369332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AFS becomes sum of face sample weights = 2/5; ABG = 3/5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037" y="3777734"/>
            <a:ext cx="5289493" cy="92333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0: </a:t>
            </a:r>
            <a:r>
              <a:rPr lang="en-US" dirty="0" smtClean="0"/>
              <a:t> </a:t>
            </a:r>
            <a:r>
              <a:rPr lang="en-US" dirty="0" err="1" smtClean="0"/>
              <a:t>idx</a:t>
            </a:r>
            <a:r>
              <a:rPr lang="en-US" dirty="0" smtClean="0"/>
              <a:t> = 4; FS stays 0; BG = 1/5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error = min(1/5 + (2/5-0), 0 + (3/5-1/5))= 2/5</a:t>
            </a:r>
          </a:p>
          <a:p>
            <a:r>
              <a:rPr lang="en-US" dirty="0" err="1" smtClean="0"/>
              <a:t>besterr</a:t>
            </a:r>
            <a:r>
              <a:rPr lang="en-US" dirty="0" smtClean="0"/>
              <a:t> = 2/5; </a:t>
            </a:r>
            <a:r>
              <a:rPr lang="en-US" dirty="0" err="1" smtClean="0"/>
              <a:t>bestpolarity</a:t>
            </a:r>
            <a:r>
              <a:rPr lang="en-US" dirty="0" smtClean="0"/>
              <a:t> = 1; </a:t>
            </a:r>
            <a:r>
              <a:rPr lang="en-US" dirty="0" err="1" smtClean="0"/>
              <a:t>bestthreshold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3038" y="5105400"/>
            <a:ext cx="5044148" cy="92333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step </a:t>
            </a:r>
            <a:r>
              <a:rPr lang="en-US" dirty="0" smtClean="0">
                <a:solidFill>
                  <a:srgbClr val="FF0000"/>
                </a:solidFill>
              </a:rPr>
              <a:t>1: </a:t>
            </a:r>
            <a:r>
              <a:rPr lang="en-US" dirty="0" smtClean="0"/>
              <a:t> </a:t>
            </a:r>
            <a:r>
              <a:rPr lang="en-US" dirty="0" err="1"/>
              <a:t>idx</a:t>
            </a:r>
            <a:r>
              <a:rPr lang="en-US" dirty="0"/>
              <a:t> = </a:t>
            </a:r>
            <a:r>
              <a:rPr lang="en-US" dirty="0" smtClean="0"/>
              <a:t>3; </a:t>
            </a:r>
            <a:r>
              <a:rPr lang="en-US" dirty="0"/>
              <a:t>FS stays 0; BG = </a:t>
            </a:r>
            <a:r>
              <a:rPr lang="en-US" dirty="0" smtClean="0"/>
              <a:t>2/5</a:t>
            </a:r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error = </a:t>
            </a:r>
            <a:r>
              <a:rPr lang="en-US" dirty="0" smtClean="0">
                <a:solidFill>
                  <a:srgbClr val="7030A0"/>
                </a:solidFill>
              </a:rPr>
              <a:t>min(2/5 </a:t>
            </a:r>
            <a:r>
              <a:rPr lang="en-US" dirty="0">
                <a:solidFill>
                  <a:srgbClr val="7030A0"/>
                </a:solidFill>
              </a:rPr>
              <a:t>+ (2/5-0</a:t>
            </a:r>
            <a:r>
              <a:rPr lang="en-US" dirty="0" smtClean="0">
                <a:solidFill>
                  <a:srgbClr val="7030A0"/>
                </a:solidFill>
              </a:rPr>
              <a:t>), 0 </a:t>
            </a:r>
            <a:r>
              <a:rPr lang="en-US" dirty="0">
                <a:solidFill>
                  <a:srgbClr val="7030A0"/>
                </a:solidFill>
              </a:rPr>
              <a:t>+ (</a:t>
            </a:r>
            <a:r>
              <a:rPr lang="en-US" dirty="0" smtClean="0">
                <a:solidFill>
                  <a:srgbClr val="7030A0"/>
                </a:solidFill>
              </a:rPr>
              <a:t>3/5-2/5</a:t>
            </a:r>
            <a:r>
              <a:rPr lang="en-US" dirty="0">
                <a:solidFill>
                  <a:srgbClr val="7030A0"/>
                </a:solidFill>
              </a:rPr>
              <a:t>))= </a:t>
            </a:r>
            <a:r>
              <a:rPr lang="en-US" dirty="0" smtClean="0">
                <a:solidFill>
                  <a:srgbClr val="7030A0"/>
                </a:solidFill>
              </a:rPr>
              <a:t>1/5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err="1"/>
              <a:t>besterr</a:t>
            </a:r>
            <a:r>
              <a:rPr lang="en-US" dirty="0"/>
              <a:t> = 1/5; </a:t>
            </a:r>
            <a:r>
              <a:rPr lang="en-US" dirty="0" err="1"/>
              <a:t>bestpolarity</a:t>
            </a:r>
            <a:r>
              <a:rPr lang="en-US" dirty="0"/>
              <a:t> = 1; </a:t>
            </a:r>
            <a:r>
              <a:rPr lang="en-US" dirty="0" err="1" smtClean="0"/>
              <a:t>bestthreshold</a:t>
            </a:r>
            <a:r>
              <a:rPr lang="en-US" dirty="0" smtClean="0"/>
              <a:t>=2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438411" y="2667000"/>
            <a:ext cx="30187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582768" y="2057400"/>
            <a:ext cx="218624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512521" y="2667000"/>
            <a:ext cx="218624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2459520" y="1952640"/>
              <a:ext cx="3687480" cy="380340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53040" y="1946520"/>
                <a:ext cx="3702960" cy="381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471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Threshold and Polarity Example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348770"/>
            <a:ext cx="1042914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samples</a:t>
            </a:r>
          </a:p>
          <a:p>
            <a:r>
              <a:rPr lang="en-US" sz="2000" dirty="0" smtClean="0"/>
              <a:t>labels</a:t>
            </a:r>
          </a:p>
          <a:p>
            <a:r>
              <a:rPr lang="en-US" sz="2000" dirty="0" smtClean="0"/>
              <a:t>features</a:t>
            </a:r>
          </a:p>
          <a:p>
            <a:r>
              <a:rPr lang="en-US" sz="2000" dirty="0" smtClean="0"/>
              <a:t>weight</a:t>
            </a:r>
            <a:endParaRPr lang="en-US" sz="2000" dirty="0"/>
          </a:p>
          <a:p>
            <a:r>
              <a:rPr lang="en-US" sz="2000" dirty="0" smtClean="0"/>
              <a:t>index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438411" y="1348770"/>
            <a:ext cx="3733789" cy="163121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0        1         2         3         4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F</a:t>
            </a:r>
            <a:r>
              <a:rPr lang="en-US" sz="2000" dirty="0" smtClean="0"/>
              <a:t>        </a:t>
            </a:r>
            <a:r>
              <a:rPr lang="en-US" sz="2000" dirty="0" smtClean="0">
                <a:solidFill>
                  <a:srgbClr val="0033CC"/>
                </a:solidFill>
              </a:rPr>
              <a:t>B </a:t>
            </a:r>
            <a:r>
              <a:rPr lang="en-US" sz="2000" dirty="0" smtClean="0"/>
              <a:t>        </a:t>
            </a:r>
            <a:r>
              <a:rPr lang="en-US" sz="2000" dirty="0" smtClean="0">
                <a:solidFill>
                  <a:srgbClr val="FF0000"/>
                </a:solidFill>
              </a:rPr>
              <a:t>F</a:t>
            </a:r>
            <a:r>
              <a:rPr lang="en-US" sz="2000" dirty="0" smtClean="0"/>
              <a:t>         </a:t>
            </a:r>
            <a:r>
              <a:rPr lang="en-US" sz="2000" dirty="0" smtClean="0">
                <a:solidFill>
                  <a:srgbClr val="0033CC"/>
                </a:solidFill>
              </a:rPr>
              <a:t>B</a:t>
            </a:r>
            <a:r>
              <a:rPr lang="en-US" sz="2000" dirty="0" smtClean="0"/>
              <a:t>         </a:t>
            </a:r>
            <a:r>
              <a:rPr lang="en-US" sz="2000" dirty="0" err="1" smtClean="0">
                <a:solidFill>
                  <a:srgbClr val="0033CC"/>
                </a:solidFill>
              </a:rPr>
              <a:t>B</a:t>
            </a:r>
            <a:endParaRPr lang="en-US" sz="2000" dirty="0" smtClean="0">
              <a:solidFill>
                <a:srgbClr val="0033CC"/>
              </a:solidFill>
            </a:endParaRPr>
          </a:p>
          <a:p>
            <a:pPr marL="457200" indent="-457200">
              <a:buAutoNum type="arabicPlain" startAt="6"/>
            </a:pPr>
            <a:r>
              <a:rPr lang="en-US" sz="2000" dirty="0" smtClean="0"/>
              <a:t>    3        10        2         1</a:t>
            </a:r>
          </a:p>
          <a:p>
            <a:r>
              <a:rPr lang="en-US" sz="2000" dirty="0" smtClean="0"/>
              <a:t>1/5   1/5       1/5     1/5      1/5</a:t>
            </a:r>
          </a:p>
          <a:p>
            <a:r>
              <a:rPr lang="en-US" sz="2000" dirty="0" smtClean="0"/>
              <a:t>4        3          1        0          2 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83" y="709008"/>
            <a:ext cx="58594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07558" y="1524016"/>
            <a:ext cx="1782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initialize</a:t>
            </a:r>
          </a:p>
          <a:p>
            <a:r>
              <a:rPr lang="en-US" dirty="0" smtClean="0"/>
              <a:t>AFS = 0</a:t>
            </a:r>
          </a:p>
          <a:p>
            <a:r>
              <a:rPr lang="en-US" dirty="0" smtClean="0"/>
              <a:t>ABG = 0</a:t>
            </a:r>
          </a:p>
          <a:p>
            <a:r>
              <a:rPr lang="en-US" dirty="0" err="1" smtClean="0"/>
              <a:t>besterr</a:t>
            </a:r>
            <a:r>
              <a:rPr lang="en-US" dirty="0" smtClean="0"/>
              <a:t> = 999999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8" y="3124200"/>
            <a:ext cx="4923778" cy="92333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2: </a:t>
            </a:r>
            <a:r>
              <a:rPr lang="en-US" dirty="0" smtClean="0"/>
              <a:t> </a:t>
            </a:r>
            <a:r>
              <a:rPr lang="en-US" dirty="0" err="1" smtClean="0"/>
              <a:t>idx</a:t>
            </a:r>
            <a:r>
              <a:rPr lang="en-US" dirty="0" smtClean="0"/>
              <a:t> = 1; FS stays 0; BG = 3/5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error = min(3/5 + (2/5-0), 0 + (3/5-3/5))= 0</a:t>
            </a:r>
          </a:p>
          <a:p>
            <a:r>
              <a:rPr lang="en-US" dirty="0" err="1" smtClean="0"/>
              <a:t>besterr</a:t>
            </a:r>
            <a:r>
              <a:rPr lang="en-US" dirty="0" smtClean="0"/>
              <a:t> = 0; </a:t>
            </a:r>
            <a:r>
              <a:rPr lang="en-US" dirty="0" err="1" smtClean="0"/>
              <a:t>bestpolarity</a:t>
            </a:r>
            <a:r>
              <a:rPr lang="en-US" dirty="0" smtClean="0"/>
              <a:t> = 1; </a:t>
            </a:r>
            <a:r>
              <a:rPr lang="en-US" dirty="0" err="1" smtClean="0"/>
              <a:t>bestthreshold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8" y="4191000"/>
            <a:ext cx="4923778" cy="1200329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step 3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smtClean="0"/>
              <a:t> </a:t>
            </a:r>
            <a:r>
              <a:rPr lang="en-US" dirty="0" err="1"/>
              <a:t>idx</a:t>
            </a:r>
            <a:r>
              <a:rPr lang="en-US" dirty="0"/>
              <a:t> = 0</a:t>
            </a:r>
            <a:r>
              <a:rPr lang="en-US" dirty="0" smtClean="0"/>
              <a:t>; </a:t>
            </a:r>
            <a:r>
              <a:rPr lang="en-US" dirty="0"/>
              <a:t>FS </a:t>
            </a:r>
            <a:r>
              <a:rPr lang="en-US" dirty="0" smtClean="0"/>
              <a:t>= 1/5; </a:t>
            </a:r>
            <a:r>
              <a:rPr lang="en-US" dirty="0"/>
              <a:t>BG = 3</a:t>
            </a:r>
            <a:r>
              <a:rPr lang="en-US" dirty="0" smtClean="0"/>
              <a:t>/5</a:t>
            </a:r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error = </a:t>
            </a:r>
            <a:r>
              <a:rPr lang="en-US" dirty="0" smtClean="0">
                <a:solidFill>
                  <a:srgbClr val="7030A0"/>
                </a:solidFill>
              </a:rPr>
              <a:t>min(3/5 </a:t>
            </a:r>
            <a:r>
              <a:rPr lang="en-US" dirty="0">
                <a:solidFill>
                  <a:srgbClr val="7030A0"/>
                </a:solidFill>
              </a:rPr>
              <a:t>+ (</a:t>
            </a:r>
            <a:r>
              <a:rPr lang="en-US" dirty="0" smtClean="0">
                <a:solidFill>
                  <a:srgbClr val="7030A0"/>
                </a:solidFill>
              </a:rPr>
              <a:t>2/5-1/5), 1/5 </a:t>
            </a:r>
            <a:r>
              <a:rPr lang="en-US" dirty="0">
                <a:solidFill>
                  <a:srgbClr val="7030A0"/>
                </a:solidFill>
              </a:rPr>
              <a:t>+ (</a:t>
            </a:r>
            <a:r>
              <a:rPr lang="en-US" dirty="0" smtClean="0">
                <a:solidFill>
                  <a:srgbClr val="7030A0"/>
                </a:solidFill>
              </a:rPr>
              <a:t>3/5-3/5</a:t>
            </a:r>
            <a:r>
              <a:rPr lang="en-US" dirty="0">
                <a:solidFill>
                  <a:srgbClr val="7030A0"/>
                </a:solidFill>
              </a:rPr>
              <a:t>))= </a:t>
            </a:r>
            <a:r>
              <a:rPr lang="en-US" dirty="0" smtClean="0">
                <a:solidFill>
                  <a:srgbClr val="7030A0"/>
                </a:solidFill>
              </a:rPr>
              <a:t>1/5</a:t>
            </a:r>
          </a:p>
          <a:p>
            <a:r>
              <a:rPr lang="en-US" dirty="0" smtClean="0"/>
              <a:t>NO CHANGE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8" y="5334000"/>
            <a:ext cx="4923778" cy="92333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step </a:t>
            </a:r>
            <a:r>
              <a:rPr lang="en-US" dirty="0" smtClean="0">
                <a:solidFill>
                  <a:srgbClr val="FF0000"/>
                </a:solidFill>
              </a:rPr>
              <a:t>4: </a:t>
            </a:r>
            <a:r>
              <a:rPr lang="en-US" dirty="0" smtClean="0"/>
              <a:t> </a:t>
            </a:r>
            <a:r>
              <a:rPr lang="en-US" dirty="0" err="1"/>
              <a:t>idx</a:t>
            </a:r>
            <a:r>
              <a:rPr lang="en-US" dirty="0"/>
              <a:t> = </a:t>
            </a:r>
            <a:r>
              <a:rPr lang="en-US" dirty="0" smtClean="0"/>
              <a:t>2; </a:t>
            </a:r>
            <a:r>
              <a:rPr lang="en-US" dirty="0"/>
              <a:t>FS </a:t>
            </a:r>
            <a:r>
              <a:rPr lang="en-US" dirty="0" smtClean="0"/>
              <a:t>= 2/5; </a:t>
            </a:r>
            <a:r>
              <a:rPr lang="en-US" dirty="0"/>
              <a:t>BG = </a:t>
            </a:r>
            <a:r>
              <a:rPr lang="en-US" dirty="0" smtClean="0"/>
              <a:t>3/5</a:t>
            </a:r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error = </a:t>
            </a:r>
            <a:r>
              <a:rPr lang="en-US" dirty="0" smtClean="0">
                <a:solidFill>
                  <a:srgbClr val="7030A0"/>
                </a:solidFill>
              </a:rPr>
              <a:t>min(3/5 </a:t>
            </a:r>
            <a:r>
              <a:rPr lang="en-US" dirty="0">
                <a:solidFill>
                  <a:srgbClr val="7030A0"/>
                </a:solidFill>
              </a:rPr>
              <a:t>+ (</a:t>
            </a:r>
            <a:r>
              <a:rPr lang="en-US" dirty="0" smtClean="0">
                <a:solidFill>
                  <a:srgbClr val="7030A0"/>
                </a:solidFill>
              </a:rPr>
              <a:t>2/5-2/5), 2/5+ </a:t>
            </a:r>
            <a:r>
              <a:rPr lang="en-US" dirty="0">
                <a:solidFill>
                  <a:srgbClr val="7030A0"/>
                </a:solidFill>
              </a:rPr>
              <a:t>(</a:t>
            </a:r>
            <a:r>
              <a:rPr lang="en-US" dirty="0" smtClean="0">
                <a:solidFill>
                  <a:srgbClr val="7030A0"/>
                </a:solidFill>
              </a:rPr>
              <a:t>3/5-3/5</a:t>
            </a:r>
            <a:r>
              <a:rPr lang="en-US" dirty="0">
                <a:solidFill>
                  <a:srgbClr val="7030A0"/>
                </a:solidFill>
              </a:rPr>
              <a:t>))= </a:t>
            </a:r>
            <a:r>
              <a:rPr lang="en-US" dirty="0" smtClean="0">
                <a:solidFill>
                  <a:srgbClr val="7030A0"/>
                </a:solidFill>
              </a:rPr>
              <a:t>2/5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/>
              <a:t>NO CHANGE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8" y="3585865"/>
            <a:ext cx="944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RESULT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9520" y="4069942"/>
            <a:ext cx="222970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1   2   3   6   10</a:t>
            </a:r>
            <a:endParaRPr lang="en-US" sz="20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7348539" y="4047546"/>
            <a:ext cx="0" cy="58272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05608" y="4652665"/>
            <a:ext cx="809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θ</a:t>
            </a:r>
            <a:r>
              <a:rPr lang="en-US" sz="2000" dirty="0" smtClean="0">
                <a:solidFill>
                  <a:srgbClr val="FF0000"/>
                </a:solidFill>
              </a:rPr>
              <a:t>  &gt;  3</a:t>
            </a:r>
            <a:endParaRPr 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3101760" y="1965240"/>
              <a:ext cx="488880" cy="33408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4920" y="1958760"/>
                <a:ext cx="501840" cy="34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960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 animBg="1"/>
      <p:bldP spid="10" grpId="0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Measuring classification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791200" cy="57150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Confusion matrix</a:t>
            </a:r>
            <a:br>
              <a:rPr lang="en-US" dirty="0" smtClean="0"/>
            </a:br>
            <a:endParaRPr lang="en-US" dirty="0" smtClean="0"/>
          </a:p>
          <a:p>
            <a:pPr>
              <a:defRPr/>
            </a:pPr>
            <a:r>
              <a:rPr lang="en-US" dirty="0"/>
              <a:t>Accuracy</a:t>
            </a:r>
          </a:p>
          <a:p>
            <a:pPr lvl="1">
              <a:defRPr/>
            </a:pPr>
            <a:r>
              <a:rPr lang="en-US" dirty="0"/>
              <a:t>(TP+TN)/</a:t>
            </a:r>
            <a:br>
              <a:rPr lang="en-US" dirty="0"/>
            </a:br>
            <a:r>
              <a:rPr lang="en-US" dirty="0"/>
              <a:t>(TP+TN+FP+FN)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True Positive Rate=Recall</a:t>
            </a:r>
          </a:p>
          <a:p>
            <a:pPr lvl="1">
              <a:defRPr/>
            </a:pPr>
            <a:r>
              <a:rPr lang="en-US" dirty="0" smtClean="0"/>
              <a:t>TP/(TP+FN)</a:t>
            </a:r>
          </a:p>
          <a:p>
            <a:pPr>
              <a:defRPr/>
            </a:pPr>
            <a:r>
              <a:rPr lang="en-US" dirty="0" smtClean="0"/>
              <a:t>False Positive Rate</a:t>
            </a:r>
          </a:p>
          <a:p>
            <a:pPr lvl="1">
              <a:defRPr/>
            </a:pPr>
            <a:r>
              <a:rPr lang="en-US" dirty="0" smtClean="0"/>
              <a:t>FP/(FP+TN)</a:t>
            </a:r>
          </a:p>
          <a:p>
            <a:pPr>
              <a:defRPr/>
            </a:pPr>
            <a:r>
              <a:rPr lang="en-US" dirty="0" smtClean="0"/>
              <a:t>Precision</a:t>
            </a:r>
          </a:p>
          <a:p>
            <a:pPr lvl="1">
              <a:defRPr/>
            </a:pPr>
            <a:r>
              <a:rPr lang="en-US" dirty="0" smtClean="0"/>
              <a:t>TP/(TP+FP)</a:t>
            </a:r>
          </a:p>
          <a:p>
            <a:pPr>
              <a:defRPr/>
            </a:pPr>
            <a:r>
              <a:rPr lang="en-US" dirty="0" smtClean="0"/>
              <a:t>F1 Score</a:t>
            </a:r>
          </a:p>
          <a:p>
            <a:pPr lvl="1">
              <a:defRPr/>
            </a:pPr>
            <a:r>
              <a:rPr lang="en-US" dirty="0" smtClean="0"/>
              <a:t>2*Recall*Precision/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Recall+Precision</a:t>
            </a:r>
            <a:r>
              <a:rPr lang="en-US" dirty="0" smtClean="0"/>
              <a:t>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824123"/>
              </p:ext>
            </p:extLst>
          </p:nvPr>
        </p:nvGraphicFramePr>
        <p:xfrm>
          <a:off x="4893736" y="1092200"/>
          <a:ext cx="4089396" cy="2142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7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8413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93" marR="77893" marT="38947" marB="38947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93" marR="77893" marT="38947" marB="38947"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2000" dirty="0" smtClean="0"/>
                        <a:t>Predicted class</a:t>
                      </a:r>
                      <a:endParaRPr lang="en-US" sz="2000" dirty="0"/>
                    </a:p>
                  </a:txBody>
                  <a:tcPr marL="77893" marR="77893" marT="38947" marB="38947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413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93" marR="77893" marT="38947" marB="38947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7893" marR="77893" marT="38947" marB="38947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Class1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Class2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Class3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413">
                <a:tc rowSpan="3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FF"/>
                          </a:solidFill>
                        </a:rPr>
                        <a:t>Actual</a:t>
                      </a:r>
                    </a:p>
                    <a:p>
                      <a:r>
                        <a:rPr lang="en-US" sz="2000" b="1" dirty="0" smtClean="0">
                          <a:solidFill>
                            <a:srgbClr val="FFFFFF"/>
                          </a:solidFill>
                        </a:rPr>
                        <a:t>class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 marL="77893" marR="77893" marT="38947" marB="3894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</a:t>
                      </a:r>
                      <a:r>
                        <a:rPr lang="en-US" sz="1500" baseline="0" dirty="0" smtClean="0"/>
                        <a:t>1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40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6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4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Class2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25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7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41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Class3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9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10</a:t>
                      </a:r>
                      <a:endParaRPr lang="en-US" sz="1500" dirty="0"/>
                    </a:p>
                  </a:txBody>
                  <a:tcPr marL="77893" marR="77893" marT="38947" marB="3894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610910"/>
              </p:ext>
            </p:extLst>
          </p:nvPr>
        </p:nvGraphicFramePr>
        <p:xfrm>
          <a:off x="4639734" y="4207934"/>
          <a:ext cx="4343400" cy="2110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08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8" marB="45708"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400" dirty="0" smtClean="0"/>
                        <a:t>Predicted</a:t>
                      </a:r>
                      <a:endParaRPr lang="en-US" sz="2400" dirty="0"/>
                    </a:p>
                  </a:txBody>
                  <a:tcPr marT="45708" marB="45708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87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Positive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Negative</a:t>
                      </a:r>
                      <a:endParaRPr lang="en-US" sz="1800" dirty="0"/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917">
                <a:tc rowSpan="2"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FF"/>
                          </a:solidFill>
                        </a:rPr>
                        <a:t>Actual</a:t>
                      </a:r>
                      <a:endParaRPr lang="en-US" sz="2400" b="1" dirty="0">
                        <a:solidFill>
                          <a:srgbClr val="FFFFFF"/>
                        </a:solidFill>
                      </a:endParaRPr>
                    </a:p>
                  </a:txBody>
                  <a:tcPr marT="45708" marB="4570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Positive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True</a:t>
                      </a:r>
                      <a:r>
                        <a:rPr lang="en-US" sz="1800" baseline="0" dirty="0" smtClean="0"/>
                        <a:t> Positive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False Negative</a:t>
                      </a:r>
                      <a:endParaRPr lang="en-US" sz="1800" dirty="0"/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91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Negative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False Positive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True Negative</a:t>
                      </a:r>
                      <a:endParaRPr lang="en-US" sz="1800" dirty="0"/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EC7550-1A5D-424A-9481-B6F2D29D6F65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5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for face detection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First two features selected by boosting: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This feature combination can yield 100% detection rate and 50% false positive rate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4770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9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for face detection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A 200-feature classifier can yield 95% detection rate and a false positive rate of 1 in 14084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89138"/>
            <a:ext cx="52578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97667" y="3725333"/>
            <a:ext cx="39950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Is this good enough?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630" name="Text Box 65"/>
          <p:cNvSpPr txBox="1">
            <a:spLocks noChangeArrowheads="1"/>
          </p:cNvSpPr>
          <p:nvPr/>
        </p:nvSpPr>
        <p:spPr bwMode="auto">
          <a:xfrm>
            <a:off x="2057400" y="6411913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 (ROC) curve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0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 smtClean="0">
                <a:solidFill>
                  <a:srgbClr val="3506BA"/>
                </a:solidFill>
              </a:rPr>
              <a:t>Attentional cascade (from Viola-Jones)</a:t>
            </a:r>
            <a:br>
              <a:rPr lang="en-US" dirty="0" smtClean="0">
                <a:solidFill>
                  <a:srgbClr val="3506BA"/>
                </a:solidFill>
              </a:rPr>
            </a:br>
            <a:endParaRPr lang="en-US" sz="2000" dirty="0" smtClean="0">
              <a:solidFill>
                <a:srgbClr val="3506BA"/>
              </a:solidFill>
            </a:endParaRP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We start with </a:t>
            </a:r>
            <a:r>
              <a:rPr lang="en-US" dirty="0" smtClean="0">
                <a:solidFill>
                  <a:srgbClr val="C00000"/>
                </a:solidFill>
              </a:rPr>
              <a:t>simple classifiers </a:t>
            </a:r>
            <a:r>
              <a:rPr lang="en-US" dirty="0" smtClean="0"/>
              <a:t>which reject many of the negative sub-windows while detecting almost all positive sub-windows</a:t>
            </a:r>
          </a:p>
          <a:p>
            <a:pPr>
              <a:buFontTx/>
              <a:buChar char="•"/>
            </a:pPr>
            <a:r>
              <a:rPr lang="en-US" dirty="0" smtClean="0"/>
              <a:t>Positive response from the first classifier triggers the evaluation of a second (more complex) classifier, and so on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A negative outcome at any point leads to the immediate rejection of the sub-window</a:t>
            </a: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914400" y="5291138"/>
            <a:ext cx="7016750" cy="1338262"/>
            <a:chOff x="576" y="3333"/>
            <a:chExt cx="4420" cy="843"/>
          </a:xfrm>
        </p:grpSpPr>
        <p:sp>
          <p:nvSpPr>
            <p:cNvPr id="27653" name="Text Box 60"/>
            <p:cNvSpPr txBox="1">
              <a:spLocks noChangeArrowheads="1"/>
            </p:cNvSpPr>
            <p:nvPr/>
          </p:nvSpPr>
          <p:spPr bwMode="auto">
            <a:xfrm>
              <a:off x="4512" y="3417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Times New Roman" pitchFamily="18" charset="0"/>
                </a:rPr>
                <a:t>FACE</a:t>
              </a:r>
            </a:p>
          </p:txBody>
        </p:sp>
        <p:sp>
          <p:nvSpPr>
            <p:cNvPr id="27654" name="Text Box 61"/>
            <p:cNvSpPr txBox="1">
              <a:spLocks noChangeArrowheads="1"/>
            </p:cNvSpPr>
            <p:nvPr/>
          </p:nvSpPr>
          <p:spPr bwMode="auto">
            <a:xfrm>
              <a:off x="576" y="3427"/>
              <a:ext cx="86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>
                  <a:latin typeface="Times New Roman" pitchFamily="18" charset="0"/>
                </a:rPr>
                <a:t>IMAGE</a:t>
              </a:r>
            </a:p>
            <a:p>
              <a:r>
                <a:rPr lang="en-US" sz="1400" b="0">
                  <a:latin typeface="Times New Roman" pitchFamily="18" charset="0"/>
                </a:rPr>
                <a:t>SUB-WINDOW</a:t>
              </a:r>
            </a:p>
          </p:txBody>
        </p:sp>
        <p:sp>
          <p:nvSpPr>
            <p:cNvPr id="27655" name="Line 62"/>
            <p:cNvSpPr>
              <a:spLocks noChangeShapeType="1"/>
            </p:cNvSpPr>
            <p:nvPr/>
          </p:nvSpPr>
          <p:spPr bwMode="auto">
            <a:xfrm>
              <a:off x="1296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Text Box 63"/>
            <p:cNvSpPr txBox="1">
              <a:spLocks noChangeArrowheads="1"/>
            </p:cNvSpPr>
            <p:nvPr/>
          </p:nvSpPr>
          <p:spPr bwMode="auto">
            <a:xfrm>
              <a:off x="1632" y="3496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1</a:t>
              </a:r>
            </a:p>
          </p:txBody>
        </p:sp>
        <p:sp>
          <p:nvSpPr>
            <p:cNvPr id="27657" name="Line 64"/>
            <p:cNvSpPr>
              <a:spLocks noChangeShapeType="1"/>
            </p:cNvSpPr>
            <p:nvPr/>
          </p:nvSpPr>
          <p:spPr bwMode="auto">
            <a:xfrm>
              <a:off x="2271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65"/>
            <p:cNvSpPr>
              <a:spLocks noChangeShapeType="1"/>
            </p:cNvSpPr>
            <p:nvPr/>
          </p:nvSpPr>
          <p:spPr bwMode="auto">
            <a:xfrm>
              <a:off x="1914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Text Box 66"/>
            <p:cNvSpPr txBox="1">
              <a:spLocks noChangeArrowheads="1"/>
            </p:cNvSpPr>
            <p:nvPr/>
          </p:nvSpPr>
          <p:spPr bwMode="auto">
            <a:xfrm>
              <a:off x="2322" y="3379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0" name="Oval 67"/>
            <p:cNvSpPr>
              <a:spLocks noChangeArrowheads="1"/>
            </p:cNvSpPr>
            <p:nvPr/>
          </p:nvSpPr>
          <p:spPr bwMode="auto">
            <a:xfrm>
              <a:off x="3553" y="3342"/>
              <a:ext cx="659" cy="4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Text Box 68"/>
            <p:cNvSpPr txBox="1">
              <a:spLocks noChangeArrowheads="1"/>
            </p:cNvSpPr>
            <p:nvPr/>
          </p:nvSpPr>
          <p:spPr bwMode="auto">
            <a:xfrm>
              <a:off x="3607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3</a:t>
              </a:r>
            </a:p>
          </p:txBody>
        </p:sp>
        <p:sp>
          <p:nvSpPr>
            <p:cNvPr id="27662" name="Line 69"/>
            <p:cNvSpPr>
              <a:spLocks noChangeShapeType="1"/>
            </p:cNvSpPr>
            <p:nvPr/>
          </p:nvSpPr>
          <p:spPr bwMode="auto">
            <a:xfrm>
              <a:off x="4218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Text Box 70"/>
            <p:cNvSpPr txBox="1">
              <a:spLocks noChangeArrowheads="1"/>
            </p:cNvSpPr>
            <p:nvPr/>
          </p:nvSpPr>
          <p:spPr bwMode="auto">
            <a:xfrm>
              <a:off x="4266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387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386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66" name="Text Box 73"/>
            <p:cNvSpPr txBox="1">
              <a:spLocks noChangeArrowheads="1"/>
            </p:cNvSpPr>
            <p:nvPr/>
          </p:nvSpPr>
          <p:spPr bwMode="auto">
            <a:xfrm>
              <a:off x="359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67" name="Line 74"/>
            <p:cNvSpPr>
              <a:spLocks noChangeShapeType="1"/>
            </p:cNvSpPr>
            <p:nvPr/>
          </p:nvSpPr>
          <p:spPr bwMode="auto">
            <a:xfrm>
              <a:off x="226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Text Box 75"/>
            <p:cNvSpPr txBox="1">
              <a:spLocks noChangeArrowheads="1"/>
            </p:cNvSpPr>
            <p:nvPr/>
          </p:nvSpPr>
          <p:spPr bwMode="auto">
            <a:xfrm>
              <a:off x="2320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9" name="Text Box 76"/>
            <p:cNvSpPr txBox="1">
              <a:spLocks noChangeArrowheads="1"/>
            </p:cNvSpPr>
            <p:nvPr/>
          </p:nvSpPr>
          <p:spPr bwMode="auto">
            <a:xfrm>
              <a:off x="2673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2</a:t>
              </a:r>
            </a:p>
          </p:txBody>
        </p:sp>
        <p:sp>
          <p:nvSpPr>
            <p:cNvPr id="27670" name="Line 77"/>
            <p:cNvSpPr>
              <a:spLocks noChangeShapeType="1"/>
            </p:cNvSpPr>
            <p:nvPr/>
          </p:nvSpPr>
          <p:spPr bwMode="auto">
            <a:xfrm>
              <a:off x="324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Text Box 78"/>
            <p:cNvSpPr txBox="1">
              <a:spLocks noChangeArrowheads="1"/>
            </p:cNvSpPr>
            <p:nvPr/>
          </p:nvSpPr>
          <p:spPr bwMode="auto">
            <a:xfrm>
              <a:off x="3312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72" name="Line 79"/>
            <p:cNvSpPr>
              <a:spLocks noChangeShapeType="1"/>
            </p:cNvSpPr>
            <p:nvPr/>
          </p:nvSpPr>
          <p:spPr bwMode="auto">
            <a:xfrm>
              <a:off x="2954" y="3789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Text Box 80"/>
            <p:cNvSpPr txBox="1">
              <a:spLocks noChangeArrowheads="1"/>
            </p:cNvSpPr>
            <p:nvPr/>
          </p:nvSpPr>
          <p:spPr bwMode="auto">
            <a:xfrm>
              <a:off x="2944" y="3762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4" name="Text Box 81"/>
            <p:cNvSpPr txBox="1">
              <a:spLocks noChangeArrowheads="1"/>
            </p:cNvSpPr>
            <p:nvPr/>
          </p:nvSpPr>
          <p:spPr bwMode="auto">
            <a:xfrm>
              <a:off x="2673" y="3981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75" name="Oval 82"/>
            <p:cNvSpPr>
              <a:spLocks noChangeArrowheads="1"/>
            </p:cNvSpPr>
            <p:nvPr/>
          </p:nvSpPr>
          <p:spPr bwMode="auto">
            <a:xfrm>
              <a:off x="2592" y="3333"/>
              <a:ext cx="659" cy="459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Oval 83"/>
            <p:cNvSpPr>
              <a:spLocks noChangeArrowheads="1"/>
            </p:cNvSpPr>
            <p:nvPr/>
          </p:nvSpPr>
          <p:spPr bwMode="auto">
            <a:xfrm>
              <a:off x="1584" y="3333"/>
              <a:ext cx="659" cy="459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84"/>
            <p:cNvSpPr>
              <a:spLocks noChangeShapeType="1"/>
            </p:cNvSpPr>
            <p:nvPr/>
          </p:nvSpPr>
          <p:spPr bwMode="auto">
            <a:xfrm>
              <a:off x="191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Text Box 85"/>
            <p:cNvSpPr txBox="1">
              <a:spLocks noChangeArrowheads="1"/>
            </p:cNvSpPr>
            <p:nvPr/>
          </p:nvSpPr>
          <p:spPr bwMode="auto">
            <a:xfrm>
              <a:off x="190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9" name="Text Box 86"/>
            <p:cNvSpPr txBox="1">
              <a:spLocks noChangeArrowheads="1"/>
            </p:cNvSpPr>
            <p:nvPr/>
          </p:nvSpPr>
          <p:spPr bwMode="auto">
            <a:xfrm>
              <a:off x="163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89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Finding a face in a video frame</a:t>
            </a:r>
          </a:p>
        </p:txBody>
      </p:sp>
      <p:sp>
        <p:nvSpPr>
          <p:cNvPr id="51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183A6BF-5F6D-4CFC-92DB-BE32CD9A1E0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/>
          </a:p>
        </p:txBody>
      </p:sp>
      <p:pic>
        <p:nvPicPr>
          <p:cNvPr id="5124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2286000" y="5638800"/>
            <a:ext cx="38004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(all work contributed by Vera Bakic)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838200" y="3581400"/>
            <a:ext cx="7777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input video frame                pixels classified in               largest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normalized r-g space        component with aspect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similar to a face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562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Chain of classifiers that are progressively more complex and have lower false positive rates: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5943600" y="1981200"/>
            <a:ext cx="2984500" cy="2887663"/>
            <a:chOff x="3744" y="1248"/>
            <a:chExt cx="1880" cy="1819"/>
          </a:xfrm>
        </p:grpSpPr>
        <p:sp>
          <p:nvSpPr>
            <p:cNvPr id="28711" name="Rectangle 5"/>
            <p:cNvSpPr>
              <a:spLocks noChangeArrowheads="1"/>
            </p:cNvSpPr>
            <p:nvPr/>
          </p:nvSpPr>
          <p:spPr bwMode="auto">
            <a:xfrm>
              <a:off x="4056" y="1616"/>
              <a:ext cx="1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vs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2" name="Rectangle 6"/>
            <p:cNvSpPr>
              <a:spLocks noChangeArrowheads="1"/>
            </p:cNvSpPr>
            <p:nvPr/>
          </p:nvSpPr>
          <p:spPr bwMode="auto">
            <a:xfrm>
              <a:off x="4158" y="1616"/>
              <a:ext cx="3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 false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3" name="Rectangle 7"/>
            <p:cNvSpPr>
              <a:spLocks noChangeArrowheads="1"/>
            </p:cNvSpPr>
            <p:nvPr/>
          </p:nvSpPr>
          <p:spPr bwMode="auto">
            <a:xfrm>
              <a:off x="4454" y="1616"/>
              <a:ext cx="21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neg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4" name="Rectangle 8"/>
            <p:cNvSpPr>
              <a:spLocks noChangeArrowheads="1"/>
            </p:cNvSpPr>
            <p:nvPr/>
          </p:nvSpPr>
          <p:spPr bwMode="auto">
            <a:xfrm>
              <a:off x="4649" y="1616"/>
              <a:ext cx="7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determined by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5" name="Rectangle 9"/>
            <p:cNvSpPr>
              <a:spLocks noChangeArrowheads="1"/>
            </p:cNvSpPr>
            <p:nvPr/>
          </p:nvSpPr>
          <p:spPr bwMode="auto">
            <a:xfrm>
              <a:off x="3775" y="1279"/>
              <a:ext cx="1849" cy="178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Rectangle 10"/>
            <p:cNvSpPr>
              <a:spLocks noChangeArrowheads="1"/>
            </p:cNvSpPr>
            <p:nvPr/>
          </p:nvSpPr>
          <p:spPr bwMode="auto">
            <a:xfrm>
              <a:off x="3744" y="1248"/>
              <a:ext cx="1842" cy="17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Rectangle 11"/>
            <p:cNvSpPr>
              <a:spLocks noChangeArrowheads="1"/>
            </p:cNvSpPr>
            <p:nvPr/>
          </p:nvSpPr>
          <p:spPr bwMode="auto">
            <a:xfrm>
              <a:off x="4143" y="1616"/>
              <a:ext cx="1412" cy="13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Rectangle 12"/>
            <p:cNvSpPr>
              <a:spLocks noChangeArrowheads="1"/>
            </p:cNvSpPr>
            <p:nvPr/>
          </p:nvSpPr>
          <p:spPr bwMode="auto">
            <a:xfrm>
              <a:off x="4527" y="1279"/>
              <a:ext cx="52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Rectangle 13"/>
            <p:cNvSpPr>
              <a:spLocks noChangeArrowheads="1"/>
            </p:cNvSpPr>
            <p:nvPr/>
          </p:nvSpPr>
          <p:spPr bwMode="auto">
            <a:xfrm>
              <a:off x="4573" y="1302"/>
              <a:ext cx="46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False Pos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0" name="Rectangle 14"/>
            <p:cNvSpPr>
              <a:spLocks noChangeArrowheads="1"/>
            </p:cNvSpPr>
            <p:nvPr/>
          </p:nvSpPr>
          <p:spPr bwMode="auto">
            <a:xfrm rot="-5400000">
              <a:off x="3611" y="2248"/>
              <a:ext cx="47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Detection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1" name="Rectangle 15"/>
            <p:cNvSpPr>
              <a:spLocks noChangeArrowheads="1"/>
            </p:cNvSpPr>
            <p:nvPr/>
          </p:nvSpPr>
          <p:spPr bwMode="auto">
            <a:xfrm>
              <a:off x="4673" y="2076"/>
              <a:ext cx="77" cy="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Rectangle 16"/>
            <p:cNvSpPr>
              <a:spLocks noChangeArrowheads="1"/>
            </p:cNvSpPr>
            <p:nvPr/>
          </p:nvSpPr>
          <p:spPr bwMode="auto">
            <a:xfrm>
              <a:off x="4143" y="1462"/>
              <a:ext cx="1389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Rectangle 17"/>
            <p:cNvSpPr>
              <a:spLocks noChangeArrowheads="1"/>
            </p:cNvSpPr>
            <p:nvPr/>
          </p:nvSpPr>
          <p:spPr bwMode="auto">
            <a:xfrm>
              <a:off x="4226" y="1486"/>
              <a:ext cx="9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4" name="Rectangle 18"/>
            <p:cNvSpPr>
              <a:spLocks noChangeArrowheads="1"/>
            </p:cNvSpPr>
            <p:nvPr/>
          </p:nvSpPr>
          <p:spPr bwMode="auto">
            <a:xfrm>
              <a:off x="5234" y="1486"/>
              <a:ext cx="12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5" name="Rectangle 19"/>
            <p:cNvSpPr>
              <a:spLocks noChangeArrowheads="1"/>
            </p:cNvSpPr>
            <p:nvPr/>
          </p:nvSpPr>
          <p:spPr bwMode="auto">
            <a:xfrm>
              <a:off x="5372" y="1486"/>
              <a:ext cx="12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50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6" name="Rectangle 20"/>
            <p:cNvSpPr>
              <a:spLocks noChangeArrowheads="1"/>
            </p:cNvSpPr>
            <p:nvPr/>
          </p:nvSpPr>
          <p:spPr bwMode="auto">
            <a:xfrm rot="-5400000">
              <a:off x="3462" y="2194"/>
              <a:ext cx="116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0                                        100</a:t>
              </a:r>
              <a:endParaRPr lang="en-US" sz="3200" b="0">
                <a:latin typeface="Times New Roman" pitchFamily="18" charset="0"/>
              </a:endParaRPr>
            </a:p>
          </p:txBody>
        </p:sp>
      </p:grpSp>
      <p:sp>
        <p:nvSpPr>
          <p:cNvPr id="28677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8678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8679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8681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3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4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8686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8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9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0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1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2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3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8694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5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6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7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8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9" name="Freeform 53"/>
          <p:cNvSpPr>
            <a:spLocks/>
          </p:cNvSpPr>
          <p:nvPr/>
        </p:nvSpPr>
        <p:spPr bwMode="auto">
          <a:xfrm>
            <a:off x="6621463" y="2563813"/>
            <a:ext cx="2143125" cy="2044700"/>
          </a:xfrm>
          <a:custGeom>
            <a:avLst/>
            <a:gdLst>
              <a:gd name="T0" fmla="*/ 0 w 1056"/>
              <a:gd name="T1" fmla="*/ 2147483647 h 1008"/>
              <a:gd name="T2" fmla="*/ 2147483647 w 1056"/>
              <a:gd name="T3" fmla="*/ 2147483647 h 1008"/>
              <a:gd name="T4" fmla="*/ 2147483647 w 1056"/>
              <a:gd name="T5" fmla="*/ 2147483647 h 1008"/>
              <a:gd name="T6" fmla="*/ 2147483647 w 1056"/>
              <a:gd name="T7" fmla="*/ 2147483647 h 1008"/>
              <a:gd name="T8" fmla="*/ 2147483647 w 1056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008"/>
              <a:gd name="T17" fmla="*/ 1056 w 1056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008">
                <a:moveTo>
                  <a:pt x="0" y="1008"/>
                </a:moveTo>
                <a:cubicBezTo>
                  <a:pt x="0" y="832"/>
                  <a:pt x="0" y="656"/>
                  <a:pt x="48" y="528"/>
                </a:cubicBezTo>
                <a:cubicBezTo>
                  <a:pt x="96" y="400"/>
                  <a:pt x="192" y="320"/>
                  <a:pt x="288" y="240"/>
                </a:cubicBezTo>
                <a:cubicBezTo>
                  <a:pt x="384" y="160"/>
                  <a:pt x="496" y="88"/>
                  <a:pt x="624" y="48"/>
                </a:cubicBezTo>
                <a:cubicBezTo>
                  <a:pt x="752" y="8"/>
                  <a:pt x="904" y="4"/>
                  <a:pt x="105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0" name="Oval 54"/>
          <p:cNvSpPr>
            <a:spLocks noChangeArrowheads="1"/>
          </p:cNvSpPr>
          <p:nvPr/>
        </p:nvSpPr>
        <p:spPr bwMode="auto">
          <a:xfrm>
            <a:off x="2819400" y="35814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1" name="Freeform 55"/>
          <p:cNvSpPr>
            <a:spLocks/>
          </p:cNvSpPr>
          <p:nvPr/>
        </p:nvSpPr>
        <p:spPr bwMode="auto">
          <a:xfrm>
            <a:off x="6581775" y="2536825"/>
            <a:ext cx="2197100" cy="2128838"/>
          </a:xfrm>
          <a:custGeom>
            <a:avLst/>
            <a:gdLst>
              <a:gd name="T0" fmla="*/ 2147483647 w 1879"/>
              <a:gd name="T1" fmla="*/ 2147483647 h 1821"/>
              <a:gd name="T2" fmla="*/ 2147483647 w 1879"/>
              <a:gd name="T3" fmla="*/ 2147483647 h 1821"/>
              <a:gd name="T4" fmla="*/ 2147483647 w 1879"/>
              <a:gd name="T5" fmla="*/ 2147483647 h 1821"/>
              <a:gd name="T6" fmla="*/ 2147483647 w 1879"/>
              <a:gd name="T7" fmla="*/ 2147483647 h 1821"/>
              <a:gd name="T8" fmla="*/ 2147483647 w 1879"/>
              <a:gd name="T9" fmla="*/ 2147483647 h 18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9"/>
              <a:gd name="T16" fmla="*/ 0 h 1821"/>
              <a:gd name="T17" fmla="*/ 1879 w 1879"/>
              <a:gd name="T18" fmla="*/ 1821 h 18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9" h="1821">
                <a:moveTo>
                  <a:pt x="35" y="1821"/>
                </a:moveTo>
                <a:cubicBezTo>
                  <a:pt x="36" y="1682"/>
                  <a:pt x="0" y="1236"/>
                  <a:pt x="45" y="983"/>
                </a:cubicBezTo>
                <a:cubicBezTo>
                  <a:pt x="90" y="730"/>
                  <a:pt x="174" y="454"/>
                  <a:pt x="305" y="298"/>
                </a:cubicBezTo>
                <a:cubicBezTo>
                  <a:pt x="436" y="142"/>
                  <a:pt x="572" y="88"/>
                  <a:pt x="834" y="44"/>
                </a:cubicBezTo>
                <a:cubicBezTo>
                  <a:pt x="1096" y="0"/>
                  <a:pt x="1661" y="36"/>
                  <a:pt x="1879" y="34"/>
                </a:cubicBezTo>
              </a:path>
            </a:pathLst>
          </a:cu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2" name="Oval 56"/>
          <p:cNvSpPr>
            <a:spLocks noChangeArrowheads="1"/>
          </p:cNvSpPr>
          <p:nvPr/>
        </p:nvSpPr>
        <p:spPr bwMode="auto">
          <a:xfrm>
            <a:off x="2286000" y="3124200"/>
            <a:ext cx="1524000" cy="129540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3" name="Freeform 57"/>
          <p:cNvSpPr>
            <a:spLocks/>
          </p:cNvSpPr>
          <p:nvPr/>
        </p:nvSpPr>
        <p:spPr bwMode="auto">
          <a:xfrm>
            <a:off x="6546850" y="2565400"/>
            <a:ext cx="2284413" cy="2108200"/>
          </a:xfrm>
          <a:custGeom>
            <a:avLst/>
            <a:gdLst>
              <a:gd name="T0" fmla="*/ 2147483647 w 1953"/>
              <a:gd name="T1" fmla="*/ 2147483647 h 1803"/>
              <a:gd name="T2" fmla="*/ 2147483647 w 1953"/>
              <a:gd name="T3" fmla="*/ 2147483647 h 1803"/>
              <a:gd name="T4" fmla="*/ 2147483647 w 1953"/>
              <a:gd name="T5" fmla="*/ 2147483647 h 1803"/>
              <a:gd name="T6" fmla="*/ 2147483647 w 1953"/>
              <a:gd name="T7" fmla="*/ 2147483647 h 1803"/>
              <a:gd name="T8" fmla="*/ 2147483647 w 1953"/>
              <a:gd name="T9" fmla="*/ 2147483647 h 18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3"/>
              <a:gd name="T16" fmla="*/ 0 h 1803"/>
              <a:gd name="T17" fmla="*/ 1953 w 1953"/>
              <a:gd name="T18" fmla="*/ 1803 h 18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3" h="1803">
                <a:moveTo>
                  <a:pt x="36" y="1803"/>
                </a:moveTo>
                <a:cubicBezTo>
                  <a:pt x="57" y="1408"/>
                  <a:pt x="14" y="1045"/>
                  <a:pt x="31" y="750"/>
                </a:cubicBezTo>
                <a:cubicBezTo>
                  <a:pt x="0" y="478"/>
                  <a:pt x="108" y="266"/>
                  <a:pt x="222" y="152"/>
                </a:cubicBezTo>
                <a:cubicBezTo>
                  <a:pt x="336" y="37"/>
                  <a:pt x="277" y="61"/>
                  <a:pt x="558" y="9"/>
                </a:cubicBezTo>
                <a:cubicBezTo>
                  <a:pt x="861" y="0"/>
                  <a:pt x="1755" y="22"/>
                  <a:pt x="1953" y="11"/>
                </a:cubicBezTo>
              </a:path>
            </a:pathLst>
          </a:custGeom>
          <a:noFill/>
          <a:ln w="28575">
            <a:solidFill>
              <a:srgbClr val="FF0F0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Oval 58"/>
          <p:cNvSpPr>
            <a:spLocks noChangeArrowheads="1"/>
          </p:cNvSpPr>
          <p:nvPr/>
        </p:nvSpPr>
        <p:spPr bwMode="auto">
          <a:xfrm>
            <a:off x="1676400" y="2971800"/>
            <a:ext cx="2819400" cy="1905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5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8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709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710" name="Text Box 65"/>
          <p:cNvSpPr txBox="1">
            <a:spLocks noChangeArrowheads="1"/>
          </p:cNvSpPr>
          <p:nvPr/>
        </p:nvSpPr>
        <p:spPr bwMode="auto">
          <a:xfrm>
            <a:off x="5927725" y="1295400"/>
            <a:ext cx="291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Attentional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The detection rate and the false positive rate of the cascade are found by multiplying the respective rates of the individual stages</a:t>
            </a:r>
          </a:p>
          <a:p>
            <a:pPr>
              <a:buFontTx/>
              <a:buChar char="•"/>
            </a:pPr>
            <a:r>
              <a:rPr lang="en-US" smtClean="0"/>
              <a:t>A detection rate of 0.9 and a false positive rate on the order of 10</a:t>
            </a:r>
            <a:r>
              <a:rPr lang="en-US" baseline="30000" smtClean="0"/>
              <a:t>-6</a:t>
            </a:r>
            <a:r>
              <a:rPr lang="en-US" smtClean="0"/>
              <a:t> can be achieved by a </a:t>
            </a:r>
            <a:br>
              <a:rPr lang="en-US" smtClean="0"/>
            </a:br>
            <a:r>
              <a:rPr lang="en-US" smtClean="0"/>
              <a:t>10-stage cascade if each stage has a detection rate of 0.99 (0.99</a:t>
            </a:r>
            <a:r>
              <a:rPr lang="en-US" baseline="30000" smtClean="0"/>
              <a:t>10</a:t>
            </a:r>
            <a:r>
              <a:rPr lang="en-US" smtClean="0"/>
              <a:t> ≈ 0.9) and a false positive rate of about 0.30 (0.3</a:t>
            </a:r>
            <a:r>
              <a:rPr lang="en-US" baseline="30000" smtClean="0"/>
              <a:t>10</a:t>
            </a:r>
            <a:r>
              <a:rPr lang="en-US" smtClean="0"/>
              <a:t> ≈ 6×10</a:t>
            </a:r>
            <a:r>
              <a:rPr lang="en-US" baseline="30000" smtClean="0"/>
              <a:t>-6</a:t>
            </a:r>
            <a:r>
              <a:rPr lang="en-US" smtClean="0"/>
              <a:t>) </a:t>
            </a:r>
          </a:p>
          <a:p>
            <a:endParaRPr lang="en-US" smtClean="0"/>
          </a:p>
        </p:txBody>
      </p:sp>
      <p:sp>
        <p:nvSpPr>
          <p:cNvPr id="29700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9701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9702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9704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07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9709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1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13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14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6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9717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9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1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22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6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Training the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010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Set target detection and false positive rates for each stage</a:t>
            </a:r>
          </a:p>
          <a:p>
            <a:pPr>
              <a:buFontTx/>
              <a:buChar char="•"/>
            </a:pPr>
            <a:r>
              <a:rPr lang="en-US" dirty="0" smtClean="0"/>
              <a:t>Keep adding features to the current stage until its target rates have been met </a:t>
            </a:r>
          </a:p>
          <a:p>
            <a:pPr lvl="1"/>
            <a:r>
              <a:rPr lang="en-US" dirty="0" smtClean="0"/>
              <a:t>Need to lower </a:t>
            </a:r>
            <a:r>
              <a:rPr lang="en-US" dirty="0" err="1" smtClean="0"/>
              <a:t>AdaBoost</a:t>
            </a:r>
            <a:r>
              <a:rPr lang="en-US" dirty="0" smtClean="0"/>
              <a:t> threshold to maximize detection </a:t>
            </a:r>
            <a:br>
              <a:rPr lang="en-US" dirty="0" smtClean="0"/>
            </a:br>
            <a:r>
              <a:rPr lang="en-US" dirty="0" smtClean="0"/>
              <a:t>(as opposed to minimizing total classification error)</a:t>
            </a:r>
          </a:p>
          <a:p>
            <a:pPr lvl="1"/>
            <a:r>
              <a:rPr lang="en-US" dirty="0" smtClean="0"/>
              <a:t>Test on a </a:t>
            </a:r>
            <a:r>
              <a:rPr lang="en-US" i="1" dirty="0" smtClean="0"/>
              <a:t>validation set</a:t>
            </a:r>
          </a:p>
          <a:p>
            <a:pPr>
              <a:buFontTx/>
              <a:buChar char="•"/>
            </a:pPr>
            <a:r>
              <a:rPr lang="en-US" dirty="0" smtClean="0"/>
              <a:t>If the overall false positive rate is not low enough, then add another stage</a:t>
            </a:r>
          </a:p>
          <a:p>
            <a:pPr>
              <a:buFontTx/>
              <a:buChar char="•"/>
            </a:pPr>
            <a:r>
              <a:rPr lang="en-US" dirty="0" smtClean="0"/>
              <a:t>Use false positives from current stage as the negative training examples for the next stage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38421" y="135467"/>
            <a:ext cx="8864600" cy="609600"/>
          </a:xfrm>
        </p:spPr>
        <p:txBody>
          <a:bodyPr/>
          <a:lstStyle/>
          <a:p>
            <a:r>
              <a:rPr lang="en-US" dirty="0"/>
              <a:t>Viola-Jones Face Detector: Summary</a:t>
            </a:r>
          </a:p>
        </p:txBody>
      </p:sp>
      <p:sp>
        <p:nvSpPr>
          <p:cNvPr id="615429" name="Content Placeholder 6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457200" y="4760913"/>
            <a:ext cx="8686800" cy="1954212"/>
          </a:xfrm>
        </p:spPr>
        <p:txBody>
          <a:bodyPr/>
          <a:lstStyle/>
          <a:p>
            <a:r>
              <a:rPr lang="en-US" sz="2100" dirty="0"/>
              <a:t>Train with 5K positives, 350M negatives</a:t>
            </a:r>
          </a:p>
          <a:p>
            <a:r>
              <a:rPr lang="en-US" sz="2100" dirty="0"/>
              <a:t>Real-time detector using 38 layer cascade</a:t>
            </a:r>
          </a:p>
          <a:p>
            <a:r>
              <a:rPr lang="en-US" sz="2100" dirty="0"/>
              <a:t>6061 features in final layer</a:t>
            </a:r>
          </a:p>
          <a:p>
            <a:r>
              <a:rPr lang="en-US" sz="1800" dirty="0"/>
              <a:t>[Implementation available in </a:t>
            </a:r>
            <a:r>
              <a:rPr lang="en-US" sz="1800" dirty="0" err="1"/>
              <a:t>OpenCV</a:t>
            </a:r>
            <a:r>
              <a:rPr lang="en-US" sz="1800" dirty="0"/>
              <a:t>: http://</a:t>
            </a:r>
            <a:r>
              <a:rPr lang="en-US" sz="1800" dirty="0" err="1"/>
              <a:t>www.intel.com</a:t>
            </a:r>
            <a:r>
              <a:rPr lang="en-US" sz="1800" dirty="0"/>
              <a:t>/technology/computing/</a:t>
            </a:r>
            <a:r>
              <a:rPr lang="en-US" sz="1800" dirty="0" err="1"/>
              <a:t>opencv</a:t>
            </a:r>
            <a:r>
              <a:rPr lang="en-US" sz="1800" dirty="0"/>
              <a:t>/]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72" name="Rectangle 7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15427" name="Rectangle 6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1543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15433" name="Group 1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615434" name="Picture 12" descr="untitled.bmp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5" name="Picture 13" descr="untitled.bmp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6" name="Picture 14" descr="untitled.bmp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7" name="Picture 15" descr="untitled.bmp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8" name="Picture 17" descr="untitled.bmp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9" name="Picture 18" descr="untitled.bmp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40" name="Isosceles Triangle 1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1" name="Isosceles Triangle 2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2" name="Isosceles Triangle 2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3" name="Isosceles Triangle 2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</p:grpSp>
      <p:sp>
        <p:nvSpPr>
          <p:cNvPr id="615444" name="Text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Faces</a:t>
            </a:r>
          </a:p>
        </p:txBody>
      </p:sp>
      <p:sp>
        <p:nvSpPr>
          <p:cNvPr id="615445" name="Text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Non-faces</a:t>
            </a: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Train cascade of classifiers with AdaBoost</a:t>
            </a:r>
          </a:p>
        </p:txBody>
      </p:sp>
      <p:sp>
        <p:nvSpPr>
          <p:cNvPr id="25" name="Rounded Rectangl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ight Arrow 67"/>
          <p:cNvSpPr/>
          <p:nvPr>
            <p:custDataLst>
              <p:tags r:id="rId12"/>
            </p:custDataLst>
          </p:nvPr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0" name="Right Arrow 69"/>
          <p:cNvSpPr/>
          <p:nvPr>
            <p:custDataLst>
              <p:tags r:id="rId13"/>
            </p:custDataLst>
          </p:nvPr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Selected features, thresholds, and weights</a:t>
            </a:r>
          </a:p>
        </p:txBody>
      </p:sp>
      <p:pic>
        <p:nvPicPr>
          <p:cNvPr id="74" name="Picture 28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New image</a:t>
            </a:r>
          </a:p>
        </p:txBody>
      </p:sp>
      <p:sp>
        <p:nvSpPr>
          <p:cNvPr id="78" name="Rectangle 7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grpSp>
        <p:nvGrpSpPr>
          <p:cNvPr id="3" name="Group 7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77" name="Up Arrow 76"/>
            <p:cNvSpPr/>
            <p:nvPr>
              <p:custDataLst>
                <p:tags r:id="rId19"/>
              </p:custDataLst>
            </p:nvPr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chemeClr val="tx1">
                <a:lumMod val="65000"/>
              </a:schemeClr>
            </a:solidFill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57" name="TextBox 7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rebuchet MS" pitchFamily="34" charset="0"/>
                </a:rPr>
                <a:t>Apply to each subwindow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6D7BB-2806-4694-9201-C1DF6EA7CF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948 -0.00254 0.18976 -0.00508 0.18872 -0.00277 C 0.18768 -0.00046 0.00278 0.0081 -0.00607 0.01365 C -0.01493 0.0192 0.11164 0.0273 0.13507 0.03008 " pathEditMode="relative" ptsTypes="aaaA">
                                      <p:cBhvr>
                                        <p:cTn id="3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4" grpId="0"/>
      <p:bldP spid="25" grpId="0" animBg="1"/>
      <p:bldP spid="68" grpId="0" animBg="1"/>
      <p:bldP spid="70" grpId="0" animBg="1"/>
      <p:bldP spid="71" grpId="0"/>
      <p:bldP spid="75" grpId="0"/>
      <p:bldP spid="78" grpId="0" animBg="1"/>
      <p:bldP spid="78" grpId="1" animBg="1"/>
      <p:bldP spid="78" grpId="2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implemented system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Training Data</a:t>
            </a:r>
          </a:p>
          <a:p>
            <a:pPr lvl="1"/>
            <a:r>
              <a:rPr lang="en-US" smtClean="0"/>
              <a:t>5000 faces</a:t>
            </a:r>
          </a:p>
          <a:p>
            <a:pPr lvl="2"/>
            <a:r>
              <a:rPr lang="en-US" smtClean="0"/>
              <a:t>All frontal, rescaled to </a:t>
            </a:r>
            <a:br>
              <a:rPr lang="en-US" smtClean="0"/>
            </a:br>
            <a:r>
              <a:rPr lang="en-US" smtClean="0"/>
              <a:t>24x24 pixels</a:t>
            </a:r>
          </a:p>
          <a:p>
            <a:pPr lvl="1"/>
            <a:r>
              <a:rPr lang="en-US" smtClean="0"/>
              <a:t>300 million non-faces</a:t>
            </a:r>
          </a:p>
          <a:p>
            <a:pPr lvl="2"/>
            <a:r>
              <a:rPr lang="en-US" smtClean="0"/>
              <a:t>9500 non-face images</a:t>
            </a:r>
          </a:p>
          <a:p>
            <a:pPr lvl="1"/>
            <a:r>
              <a:rPr lang="en-US" smtClean="0"/>
              <a:t>Faces are normalized</a:t>
            </a:r>
          </a:p>
          <a:p>
            <a:pPr lvl="2"/>
            <a:r>
              <a:rPr lang="en-US" smtClean="0"/>
              <a:t>Scale, translation</a:t>
            </a:r>
          </a:p>
          <a:p>
            <a:pPr>
              <a:buFontTx/>
              <a:buChar char="•"/>
            </a:pPr>
            <a:r>
              <a:rPr lang="en-US" smtClean="0"/>
              <a:t>Many variations</a:t>
            </a:r>
          </a:p>
          <a:p>
            <a:pPr lvl="1"/>
            <a:r>
              <a:rPr lang="en-US" smtClean="0"/>
              <a:t>Across individuals</a:t>
            </a:r>
          </a:p>
          <a:p>
            <a:pPr lvl="1"/>
            <a:r>
              <a:rPr lang="en-US" smtClean="0"/>
              <a:t>Illumination</a:t>
            </a:r>
          </a:p>
          <a:p>
            <a:pPr lvl="1"/>
            <a:r>
              <a:rPr lang="en-US" smtClean="0"/>
              <a:t>Pose</a:t>
            </a:r>
          </a:p>
          <a:p>
            <a:pPr>
              <a:buFontTx/>
              <a:buChar char="•"/>
            </a:pPr>
            <a:endParaRPr lang="en-US" smtClean="0"/>
          </a:p>
        </p:txBody>
      </p:sp>
      <p:pic>
        <p:nvPicPr>
          <p:cNvPr id="31748" name="Picture 4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7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System performance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Training time: “weeks” on 466 MHz Sun workstation</a:t>
            </a:r>
          </a:p>
          <a:p>
            <a:pPr>
              <a:buFontTx/>
              <a:buChar char="•"/>
            </a:pPr>
            <a:r>
              <a:rPr lang="en-US" smtClean="0"/>
              <a:t>38 layers, total of 6061 features</a:t>
            </a:r>
          </a:p>
          <a:p>
            <a:pPr>
              <a:buFontTx/>
              <a:buChar char="•"/>
            </a:pPr>
            <a:r>
              <a:rPr lang="en-US" smtClean="0"/>
              <a:t>Average of 10 features evaluated per window on test set</a:t>
            </a:r>
          </a:p>
          <a:p>
            <a:pPr>
              <a:buFontTx/>
              <a:buChar char="•"/>
            </a:pPr>
            <a:r>
              <a:rPr lang="en-US" smtClean="0"/>
              <a:t>“On a 700 Mhz Pentium III processor, the face detector can process a 384 by 288 pixel image in about .067 seconds” </a:t>
            </a:r>
          </a:p>
          <a:p>
            <a:pPr lvl="1"/>
            <a:r>
              <a:rPr lang="en-US" smtClean="0"/>
              <a:t>15 Hz</a:t>
            </a:r>
          </a:p>
          <a:p>
            <a:pPr lvl="1"/>
            <a:r>
              <a:rPr lang="en-US" smtClean="0"/>
              <a:t>15 times faster than previous detector of comparable accuracy (Rowley et al., 1998)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 smtClean="0">
                <a:solidFill>
                  <a:srgbClr val="000099"/>
                </a:solidFill>
                <a:latin typeface="Trebuchet MS"/>
              </a:rPr>
              <a:t>Non-maximal suppression (NMS)</a:t>
            </a:r>
            <a:endParaRPr lang="en-US" dirty="0">
              <a:solidFill>
                <a:srgbClr val="000099"/>
              </a:solidFill>
              <a:latin typeface="Trebuchet MS"/>
            </a:endParaRP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5638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Many detections above threshold.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56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13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 smtClean="0">
                <a:solidFill>
                  <a:srgbClr val="000099"/>
                </a:solidFill>
                <a:latin typeface="Trebuchet MS"/>
              </a:rPr>
              <a:t>Non-maximal suppression (NMS)</a:t>
            </a:r>
            <a:endParaRPr lang="en-US" dirty="0">
              <a:solidFill>
                <a:srgbClr val="000099"/>
              </a:solidFill>
              <a:latin typeface="Trebuchet MS"/>
            </a:endParaRP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larryz\classes\UW576S11\Assignment4\query\Af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57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1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2865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84835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Trebuchet MS"/>
              </a:rPr>
              <a:t>Similar accuracy, but 10x faster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2561" y="188247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66FF">
                    <a:lumMod val="75000"/>
                  </a:srgbClr>
                </a:solidFill>
                <a:latin typeface="Trebuchet MS"/>
              </a:rPr>
              <a:t>Is this good?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705100" y="1524000"/>
            <a:ext cx="685800" cy="489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58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00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52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28786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 dirty="0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59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66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72F0DAC-E4BF-4D2B-BC30-05AB3964D00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smtClean="0"/>
          </a:p>
        </p:txBody>
      </p:sp>
      <p:sp>
        <p:nvSpPr>
          <p:cNvPr id="6147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Fleck and Forsyth’s </a:t>
            </a:r>
            <a:br>
              <a:rPr lang="en-US" altLang="en-US" smtClean="0"/>
            </a:br>
            <a:r>
              <a:rPr lang="en-US" altLang="en-US" smtClean="0"/>
              <a:t>Flesh Detector</a:t>
            </a:r>
          </a:p>
        </p:txBody>
      </p:sp>
      <p:sp>
        <p:nvSpPr>
          <p:cNvPr id="6148" name="Text Box 1028"/>
          <p:cNvSpPr txBox="1">
            <a:spLocks noChangeArrowheads="1"/>
          </p:cNvSpPr>
          <p:nvPr/>
        </p:nvSpPr>
        <p:spPr bwMode="auto">
          <a:xfrm>
            <a:off x="1066800" y="2209800"/>
            <a:ext cx="5919788" cy="2308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Convert RGB to HSI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Use the intensity component to compute a texture 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texture = med2 ( | I - med1(I) | 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  <a:r>
              <a:rPr lang="en-US" altLang="en-US" sz="1800">
                <a:solidFill>
                  <a:srgbClr val="FF0000"/>
                </a:solidFill>
              </a:rPr>
              <a:t>If a pixel falls into either of the following ranges,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it’s a potential skin pixel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110 &lt; hue &lt; 150, 20 &lt; saturation &lt;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130 &lt; hue &lt; 170, 30 &lt; saturation &lt; 130</a:t>
            </a:r>
          </a:p>
        </p:txBody>
      </p:sp>
      <p:sp>
        <p:nvSpPr>
          <p:cNvPr id="6149" name="Text Box 1029"/>
          <p:cNvSpPr txBox="1">
            <a:spLocks noChangeArrowheads="1"/>
          </p:cNvSpPr>
          <p:nvPr/>
        </p:nvSpPr>
        <p:spPr bwMode="auto">
          <a:xfrm>
            <a:off x="7010400" y="2667000"/>
            <a:ext cx="1893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median filters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radii 4 and 6</a:t>
            </a: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1143000" y="5181600"/>
            <a:ext cx="6289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* Margaret Fleck, David Forsyth, and Chris Bregler (1996)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“Finding Naked People,” 1996 </a:t>
            </a:r>
            <a:r>
              <a:rPr lang="en-US" altLang="en-US" sz="1800" b="1"/>
              <a:t>European Conference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  Computer Vision </a:t>
            </a:r>
            <a:r>
              <a:rPr lang="en-US" altLang="en-US" sz="1800"/>
              <a:t>, Volume II, pp. 592-602.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39080" y="2658600"/>
              <a:ext cx="4111200" cy="5270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2960" y="2651760"/>
                <a:ext cx="4127040" cy="539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1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60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7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8" name="Picture 3" descr="th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19" name="Picture 4" descr="brez-ou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0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61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77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0750" y="1238250"/>
            <a:ext cx="74850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Detecting profile faces requires training separate detector with profile examples.</a:t>
            </a: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62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7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714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627715" name="Picture 3" descr="fdr-out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716" name="Picture 4" descr="fdr-right-out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7717" name="Picture 5" descr="oly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8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Arial" pitchFamily="34" charset="0"/>
              </a:rPr>
              <a:t>Paul Viola, ICCV tutorial</a:t>
            </a:r>
          </a:p>
        </p:txBody>
      </p:sp>
      <p:sp>
        <p:nvSpPr>
          <p:cNvPr id="627719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63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80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Viola/Jones detector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Rectangle features</a:t>
            </a:r>
          </a:p>
          <a:p>
            <a:pPr>
              <a:buFontTx/>
              <a:buChar char="•"/>
            </a:pPr>
            <a:r>
              <a:rPr lang="en-US" smtClean="0"/>
              <a:t>Integral images for fast computation</a:t>
            </a:r>
          </a:p>
          <a:p>
            <a:pPr>
              <a:buFontTx/>
              <a:buChar char="•"/>
            </a:pPr>
            <a:r>
              <a:rPr lang="en-US" smtClean="0"/>
              <a:t>Boosting for feature selection</a:t>
            </a:r>
          </a:p>
          <a:p>
            <a:pPr>
              <a:buFontTx/>
              <a:buChar char="•"/>
            </a:pPr>
            <a:r>
              <a:rPr lang="en-US" smtClean="0"/>
              <a:t>Attentional cascade for fast rejection of negative windows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64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2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97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Algorithm 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524000" y="2438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838200" y="1524000"/>
            <a:ext cx="7815263" cy="4800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b="1" dirty="0"/>
              <a:t>Skin Filter</a:t>
            </a:r>
            <a:r>
              <a:rPr lang="en-US" dirty="0"/>
              <a:t>: The algorithm first locates images containing large areas </a:t>
            </a:r>
          </a:p>
          <a:p>
            <a:pPr marL="342900" indent="-342900">
              <a:defRPr/>
            </a:pPr>
            <a:r>
              <a:rPr lang="en-US" dirty="0"/>
              <a:t>     whose color and texture is appropriate for skin.</a:t>
            </a:r>
          </a:p>
          <a:p>
            <a:pPr marL="342900" indent="-342900"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2.  Grouper</a:t>
            </a:r>
            <a:r>
              <a:rPr lang="en-US" dirty="0"/>
              <a:t>: Within these areas, the algorithm finds elongated regions</a:t>
            </a:r>
          </a:p>
          <a:p>
            <a:pPr>
              <a:defRPr/>
            </a:pPr>
            <a:r>
              <a:rPr lang="en-US" dirty="0"/>
              <a:t>     and groups them into possible human limbs and connected groups</a:t>
            </a:r>
          </a:p>
          <a:p>
            <a:pPr>
              <a:defRPr/>
            </a:pPr>
            <a:r>
              <a:rPr lang="en-US" dirty="0"/>
              <a:t>     of limbs, using specialized groupers which incorporate substantial </a:t>
            </a:r>
          </a:p>
          <a:p>
            <a:pPr>
              <a:defRPr/>
            </a:pPr>
            <a:r>
              <a:rPr lang="en-US" dirty="0"/>
              <a:t>     amounts of information about object structure.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3.   Images containing sufficiently </a:t>
            </a:r>
            <a:r>
              <a:rPr lang="en-US" dirty="0">
                <a:solidFill>
                  <a:srgbClr val="FF0000"/>
                </a:solidFill>
              </a:rPr>
              <a:t>large skin-colored groups of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      possible limbs</a:t>
            </a:r>
            <a:r>
              <a:rPr lang="en-US" dirty="0"/>
              <a:t> are reported as potentially containing naked people.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This algorithm was tested on a database of 4854 images: 565 images </a:t>
            </a:r>
          </a:p>
          <a:p>
            <a:pPr>
              <a:defRPr/>
            </a:pPr>
            <a:r>
              <a:rPr lang="en-US" dirty="0"/>
              <a:t>of naked people and 4289 control images from a variety of sources. </a:t>
            </a:r>
          </a:p>
          <a:p>
            <a:pPr>
              <a:defRPr/>
            </a:pPr>
            <a:r>
              <a:rPr lang="en-US" dirty="0"/>
              <a:t>The skin filter identified 448 test images and 485 control images as </a:t>
            </a:r>
          </a:p>
          <a:p>
            <a:pPr>
              <a:defRPr/>
            </a:pPr>
            <a:r>
              <a:rPr lang="en-US" dirty="0"/>
              <a:t>containing substantial areas of skin. Of these, the grouper identified </a:t>
            </a:r>
          </a:p>
          <a:p>
            <a:pPr>
              <a:defRPr/>
            </a:pPr>
            <a:r>
              <a:rPr lang="en-US" dirty="0"/>
              <a:t>241 test images and 182 control images as containing people-like shapes.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Grouping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7500" r="28751" b="35156"/>
          <a:stretch>
            <a:fillRect/>
          </a:stretch>
        </p:blipFill>
        <p:spPr bwMode="auto">
          <a:xfrm>
            <a:off x="685800" y="1752600"/>
            <a:ext cx="75850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44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648200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3200400" y="3810000"/>
            <a:ext cx="230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Some True Positives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2057400" y="6096000"/>
            <a:ext cx="590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False Negatives                                         True Negative</a:t>
            </a:r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3505200" y="228600"/>
            <a:ext cx="2066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Results</a:t>
            </a:r>
          </a:p>
        </p:txBody>
      </p:sp>
      <p:pic>
        <p:nvPicPr>
          <p:cNvPr id="922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4531" r="33749" b="41406"/>
          <a:stretch>
            <a:fillRect/>
          </a:stretch>
        </p:blipFill>
        <p:spPr bwMode="auto">
          <a:xfrm>
            <a:off x="2286000" y="990600"/>
            <a:ext cx="457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7820</TotalTime>
  <Words>3459</Words>
  <Application>Microsoft Office PowerPoint</Application>
  <PresentationFormat>On-screen Show (4:3)</PresentationFormat>
  <Paragraphs>847</Paragraphs>
  <Slides>64</Slides>
  <Notes>27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9" baseType="lpstr">
      <vt:lpstr>ＭＳ Ｐゴシック</vt:lpstr>
      <vt:lpstr>Arial</vt:lpstr>
      <vt:lpstr>Calibri</vt:lpstr>
      <vt:lpstr>Kalinga</vt:lpstr>
      <vt:lpstr>Script MT Bold</vt:lpstr>
      <vt:lpstr>Times New Roman</vt:lpstr>
      <vt:lpstr>Trebuchet MS</vt:lpstr>
      <vt:lpstr>Wingdings</vt:lpstr>
      <vt:lpstr>mosaic</vt:lpstr>
      <vt:lpstr>2_Office Theme</vt:lpstr>
      <vt:lpstr>Blank Presentation</vt:lpstr>
      <vt:lpstr>1_Blank Presentation</vt:lpstr>
      <vt:lpstr>Office Theme</vt:lpstr>
      <vt:lpstr>2_Blank Presentation</vt:lpstr>
      <vt:lpstr>Image</vt:lpstr>
      <vt:lpstr> Skin and Face Detection</vt:lpstr>
      <vt:lpstr>What’s Coming</vt:lpstr>
      <vt:lpstr>Object Detection</vt:lpstr>
      <vt:lpstr>Review:  Bakic Flesh Finder</vt:lpstr>
      <vt:lpstr>Finding a face in a video frame</vt:lpstr>
      <vt:lpstr>Fleck and Forsyth’s  Flesh Detector</vt:lpstr>
      <vt:lpstr>Algorithm </vt:lpstr>
      <vt:lpstr>Grouping</vt:lpstr>
      <vt:lpstr>PowerPoint Presentation</vt:lpstr>
      <vt:lpstr> Object Detection:  Rowley’s Face Finder</vt:lpstr>
      <vt:lpstr>Preprocessing</vt:lpstr>
      <vt:lpstr>Image Pyramid Idea</vt:lpstr>
      <vt:lpstr> Training the Neural Network</vt:lpstr>
      <vt:lpstr>Training the Neural Network</vt:lpstr>
      <vt:lpstr>Overall Algorithm</vt:lpstr>
      <vt:lpstr>More Pictures</vt:lpstr>
      <vt:lpstr>Even More</vt:lpstr>
      <vt:lpstr>And More</vt:lpstr>
      <vt:lpstr>Learning from weighted data</vt:lpstr>
      <vt:lpstr>Basic AdaBoost Overview</vt:lpstr>
      <vt:lpstr>Idea of Boosting (from AI text)</vt:lpstr>
      <vt:lpstr>Boosting results – Digit recognition</vt:lpstr>
      <vt:lpstr>Face detection</vt:lpstr>
      <vt:lpstr>Face detection and recognition</vt:lpstr>
      <vt:lpstr>Face detection</vt:lpstr>
      <vt:lpstr>Face Detection</vt:lpstr>
      <vt:lpstr>Image Features</vt:lpstr>
      <vt:lpstr>Feature extraction</vt:lpstr>
      <vt:lpstr>Recall: Sums of rectangular regions</vt:lpstr>
      <vt:lpstr>Sums of rectangular regions</vt:lpstr>
      <vt:lpstr>Sums of rectangular regions</vt:lpstr>
      <vt:lpstr>Large library of filters</vt:lpstr>
      <vt:lpstr>Feature selection</vt:lpstr>
      <vt:lpstr>AdaBoost for feature+classifier selection</vt:lpstr>
      <vt:lpstr>Weak Classifiers</vt:lpstr>
      <vt:lpstr>PowerPoint Presentation</vt:lpstr>
      <vt:lpstr>AdaBoost Algorithm modified by Viola Jones</vt:lpstr>
      <vt:lpstr>Updating the Weights</vt:lpstr>
      <vt:lpstr>PowerPoint Presentation</vt:lpstr>
      <vt:lpstr>PowerPoint Presentation</vt:lpstr>
      <vt:lpstr>PowerPoint Presentation</vt:lpstr>
      <vt:lpstr>What’s going on?</vt:lpstr>
      <vt:lpstr>Setting the Polarity</vt:lpstr>
      <vt:lpstr>Threshold and Polarity Example </vt:lpstr>
      <vt:lpstr>Threshold and Polarity Example </vt:lpstr>
      <vt:lpstr>Measuring classification performance</vt:lpstr>
      <vt:lpstr>Boosting for face detection</vt:lpstr>
      <vt:lpstr>Boosting for face detection</vt:lpstr>
      <vt:lpstr>Attentional cascade (from Viola-Jones) </vt:lpstr>
      <vt:lpstr>Attentional cascade</vt:lpstr>
      <vt:lpstr>Attentional cascade</vt:lpstr>
      <vt:lpstr>Training the cascade</vt:lpstr>
      <vt:lpstr>Viola-Jones Face Detector: Summary</vt:lpstr>
      <vt:lpstr>The implemented system</vt:lpstr>
      <vt:lpstr>System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Summary: Viola/Jones detector</vt:lpstr>
    </vt:vector>
  </TitlesOfParts>
  <Company>UW 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</dc:title>
  <dc:creator>Ali Farhadi</dc:creator>
  <cp:lastModifiedBy>shapiro</cp:lastModifiedBy>
  <cp:revision>103</cp:revision>
  <dcterms:created xsi:type="dcterms:W3CDTF">2013-05-20T23:23:00Z</dcterms:created>
  <dcterms:modified xsi:type="dcterms:W3CDTF">2017-05-15T21:31:15Z</dcterms:modified>
</cp:coreProperties>
</file>