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332" r:id="rId7"/>
    <p:sldId id="261" r:id="rId8"/>
    <p:sldId id="262" r:id="rId9"/>
    <p:sldId id="263" r:id="rId10"/>
    <p:sldId id="264" r:id="rId11"/>
    <p:sldId id="265" r:id="rId12"/>
    <p:sldId id="266" r:id="rId13"/>
    <p:sldId id="324" r:id="rId14"/>
    <p:sldId id="325" r:id="rId15"/>
    <p:sldId id="326" r:id="rId16"/>
    <p:sldId id="268" r:id="rId17"/>
    <p:sldId id="269" r:id="rId18"/>
    <p:sldId id="270" r:id="rId19"/>
    <p:sldId id="333" r:id="rId20"/>
    <p:sldId id="271" r:id="rId21"/>
    <p:sldId id="323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327" r:id="rId36"/>
    <p:sldId id="334" r:id="rId37"/>
    <p:sldId id="292" r:id="rId38"/>
    <p:sldId id="328" r:id="rId39"/>
    <p:sldId id="329" r:id="rId40"/>
    <p:sldId id="330" r:id="rId41"/>
    <p:sldId id="33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85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7EA9-4EDF-B44E-95C2-86504621AD7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0B16-EBFD-CB42-B2B3-603A9DB7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34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25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32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33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293-855C-447E-8D15-DFBC7F445C10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7F18-E017-46B6-8F98-D848E8B510AE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4480-5436-4752-A15B-85B72E815B6F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734-70DE-4D03-92C1-AFFDF5A38A38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07E1-DA8F-4A59-BE76-1C31266C1E29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E-9B53-402A-970A-02E80227F4C9}" type="datetime1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8D7A-A4E3-4D89-AB47-D358C62B54C5}" type="datetime1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4860-7F6B-40A2-9233-E4CC2056E433}" type="datetime1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7FD-B752-48CD-99A4-D07A1104CB38}" type="datetime1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1D0B-E7B3-440E-B767-3D9C8FD7D199}" type="datetime1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46F-1B32-4EC1-8544-A1C57C04482D}" type="datetime1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3551-E462-424C-84B9-90D5D2143730}" type="datetime1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3.png"/><Relationship Id="rId5" Type="http://schemas.openxmlformats.org/officeDocument/2006/relationships/tags" Target="../tags/tag5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1.xml"/><Relationship Id="rId10" Type="http://schemas.openxmlformats.org/officeDocument/2006/relationships/image" Target="../media/image24.png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13.xml"/><Relationship Id="rId16" Type="http://schemas.openxmlformats.org/officeDocument/2006/relationships/image" Target="../media/image26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0.png"/><Relationship Id="rId5" Type="http://schemas.openxmlformats.org/officeDocument/2006/relationships/tags" Target="../tags/tag16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9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utycheck.de/" TargetMode="Externa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Recognition:</a:t>
            </a:r>
            <a:br>
              <a:rPr lang="en-US" dirty="0" smtClean="0"/>
            </a:br>
            <a:r>
              <a:rPr lang="en-US" dirty="0" smtClean="0"/>
              <a:t>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076"/>
            <a:ext cx="6400800" cy="1752600"/>
          </a:xfrm>
        </p:spPr>
        <p:txBody>
          <a:bodyPr/>
          <a:lstStyle/>
          <a:p>
            <a:r>
              <a:rPr lang="en-US" dirty="0" smtClean="0"/>
              <a:t>Linda Shapiro</a:t>
            </a:r>
          </a:p>
          <a:p>
            <a:r>
              <a:rPr lang="en-US" dirty="0" smtClean="0"/>
              <a:t>EE/CSE 576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</a:t>
            </a:r>
            <a:r>
              <a:rPr lang="en-US" sz="2800" dirty="0" smtClean="0">
                <a:solidFill>
                  <a:srgbClr val="FF0000"/>
                </a:solidFill>
              </a:rPr>
              <a:t>low-dimensional linear subspace</a:t>
            </a:r>
            <a:r>
              <a:rPr lang="en-US" sz="2800" dirty="0" smtClean="0"/>
              <a:t> that best explains the variation in the set of face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Linear subspaces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762000"/>
          </a:xfrm>
        </p:spPr>
        <p:txBody>
          <a:bodyPr/>
          <a:lstStyle/>
          <a:p>
            <a:r>
              <a:rPr lang="en-US" altLang="en-US" sz="2000" dirty="0" smtClean="0"/>
              <a:t>Classification (to what class does x belong) can be expensive</a:t>
            </a:r>
          </a:p>
          <a:p>
            <a:pPr lvl="1"/>
            <a:r>
              <a:rPr lang="en-US" altLang="en-US" sz="1800" dirty="0" smtClean="0"/>
              <a:t>Big search problem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5436" name="Line 6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2" name="Oval 18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3" name="Oval 19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1" name="Oval 28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2" name="Oval 29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3" name="Oval 30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4" name="Oval 31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5" name="Oval 32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6" name="Oval 33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9" name="Oval 36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1" name="Oval 38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2" name="Oval 3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3" name="Oval 40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4" name="Oval 41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5" name="Oval 4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6" name="Oval 43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7" name="Oval 44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8" name="Oval 45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9" name="Oval 46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0" name="Oval 4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1" name="Oval 5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2" name="Oval 53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3" name="Oval 54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4" name="Oval 55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5" name="Oval 5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6" name="Oval 58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Suppose the data points are arranged as above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Idea—fit a line, classifier measures distance to line</a:t>
            </a:r>
          </a:p>
        </p:txBody>
      </p:sp>
      <p:pic>
        <p:nvPicPr>
          <p:cNvPr id="15410" name="Picture 7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Line 68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6" name="Picture 7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464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Text Box 78"/>
          <p:cNvSpPr txBox="1">
            <a:spLocks noChangeArrowheads="1"/>
          </p:cNvSpPr>
          <p:nvPr/>
        </p:nvSpPr>
        <p:spPr bwMode="auto">
          <a:xfrm>
            <a:off x="46482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 </a:t>
            </a:r>
            <a:r>
              <a:rPr lang="en-US" altLang="en-US" sz="1600" dirty="0">
                <a:solidFill>
                  <a:srgbClr val="FF0000"/>
                </a:solidFill>
              </a:rPr>
              <a:t>is the major direction of the orange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points and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perpendicular to</a:t>
            </a:r>
            <a:r>
              <a:rPr lang="en-US" altLang="en-US" sz="1600" b="1" dirty="0">
                <a:solidFill>
                  <a:srgbClr val="FF0000"/>
                </a:solidFill>
              </a:rPr>
              <a:t> 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Convert </a:t>
            </a:r>
            <a:r>
              <a:rPr lang="en-US" altLang="en-US" sz="1600" b="1" dirty="0"/>
              <a:t>x</a:t>
            </a:r>
            <a:r>
              <a:rPr lang="en-US" altLang="en-US" sz="1600" dirty="0"/>
              <a:t> into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1</a:t>
            </a:r>
            <a:r>
              <a:rPr lang="en-US" altLang="en-US" sz="1600" dirty="0"/>
              <a:t>,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2</a:t>
            </a:r>
            <a:r>
              <a:rPr lang="en-US" altLang="en-US" sz="1600" dirty="0"/>
              <a:t> coordinates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15434" name="Line 84"/>
            <p:cNvSpPr>
              <a:spLocks noChangeShapeType="1"/>
            </p:cNvSpPr>
            <p:nvPr/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5427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5429" name="Picture 6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0" name="Line 62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63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432" name="Picture 6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75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8" name="Picture 10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946525" y="2514600"/>
            <a:ext cx="5197475" cy="1660525"/>
            <a:chOff x="2400" y="1200"/>
            <a:chExt cx="3274" cy="1046"/>
          </a:xfrm>
        </p:grpSpPr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1" name="Oval 48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2" name="Oval 50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3" name="Text Box 82"/>
            <p:cNvSpPr txBox="1">
              <a:spLocks noChangeArrowheads="1"/>
            </p:cNvSpPr>
            <p:nvPr/>
          </p:nvSpPr>
          <p:spPr bwMode="auto">
            <a:xfrm>
              <a:off x="2928" y="1248"/>
              <a:ext cx="27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4" name="Text Box 83"/>
            <p:cNvSpPr txBox="1">
              <a:spLocks noChangeArrowheads="1"/>
            </p:cNvSpPr>
            <p:nvPr/>
          </p:nvSpPr>
          <p:spPr bwMode="auto">
            <a:xfrm>
              <a:off x="2890" y="1728"/>
              <a:ext cx="2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1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5" name="Text Box 110"/>
            <p:cNvSpPr txBox="1">
              <a:spLocks noChangeArrowheads="1"/>
            </p:cNvSpPr>
            <p:nvPr/>
          </p:nvSpPr>
          <p:spPr bwMode="auto">
            <a:xfrm>
              <a:off x="2928" y="144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distance to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for classification—near 0 for orange pts</a:t>
              </a:r>
            </a:p>
          </p:txBody>
        </p:sp>
        <p:sp>
          <p:nvSpPr>
            <p:cNvPr id="15426" name="Text Box 113"/>
            <p:cNvSpPr txBox="1">
              <a:spLocks noChangeArrowheads="1"/>
            </p:cNvSpPr>
            <p:nvPr/>
          </p:nvSpPr>
          <p:spPr bwMode="auto">
            <a:xfrm>
              <a:off x="2928" y="192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position along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to specify which orange point it is</a:t>
              </a:r>
            </a:p>
          </p:txBody>
        </p:sp>
      </p:grpSp>
      <p:sp>
        <p:nvSpPr>
          <p:cNvPr id="15417" name="Text Box 79"/>
          <p:cNvSpPr txBox="1">
            <a:spLocks noChangeArrowheads="1"/>
          </p:cNvSpPr>
          <p:nvPr/>
        </p:nvSpPr>
        <p:spPr bwMode="auto">
          <a:xfrm>
            <a:off x="4114800" y="6400800"/>
            <a:ext cx="483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Selected slides adapted from Steve Seitz, Linda Shapiro, Raj Rao</a:t>
            </a:r>
          </a:p>
        </p:txBody>
      </p:sp>
      <p:sp>
        <p:nvSpPr>
          <p:cNvPr id="15418" name="Text Box 80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5419" name="Text Box 81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2125663"/>
            <a:ext cx="3733800" cy="449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Dimensionality red</a:t>
            </a:r>
            <a:r>
              <a:rPr lang="en-US" altLang="en-US" smtClean="0"/>
              <a:t>uction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6447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8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9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0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1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2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3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4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6435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36" name="Group 67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6440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6442" name="Picture 6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Line 70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45" name="Picture 72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73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1" name="Picture 7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Dimensionality reduction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We can represent the orange points with </a:t>
            </a:r>
            <a:r>
              <a:rPr lang="en-US" altLang="en-US" sz="1800" i="1"/>
              <a:t>only</a:t>
            </a:r>
            <a:r>
              <a:rPr lang="en-US" altLang="en-US" sz="1800"/>
              <a:t> their </a:t>
            </a:r>
            <a:r>
              <a:rPr lang="en-US" altLang="en-US" sz="1800" b="1"/>
              <a:t>v</a:t>
            </a:r>
            <a:r>
              <a:rPr lang="en-US" altLang="en-US" sz="1800" b="1" baseline="-25000"/>
              <a:t>1</a:t>
            </a:r>
            <a:r>
              <a:rPr lang="en-US" altLang="en-US" sz="1800"/>
              <a:t> coordinates</a:t>
            </a:r>
          </a:p>
          <a:p>
            <a:pPr lvl="2" eaLnBrk="1" hangingPunct="1">
              <a:buFontTx/>
              <a:buChar char="–"/>
            </a:pPr>
            <a:r>
              <a:rPr lang="en-US" altLang="en-US" sz="1600"/>
              <a:t>since </a:t>
            </a:r>
            <a:r>
              <a:rPr lang="en-US" altLang="en-US" sz="1600" b="1"/>
              <a:t>v</a:t>
            </a:r>
            <a:r>
              <a:rPr lang="en-US" altLang="en-US" sz="1600" b="1" baseline="-25000"/>
              <a:t>2</a:t>
            </a:r>
            <a:r>
              <a:rPr lang="en-US" altLang="en-US" sz="1600"/>
              <a:t> coordinates are all essentially 0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This makes it much cheaper to store and compare points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A bigger deal for higher dimensional problems (like images!)</a:t>
            </a:r>
          </a:p>
        </p:txBody>
      </p:sp>
      <p:sp>
        <p:nvSpPr>
          <p:cNvPr id="16438" name="Text Box 66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6439" name="Text Box 67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Eigenvectors and Eigenvalues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7481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2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3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4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5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6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7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8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9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2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3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4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5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6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7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8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9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0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1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2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3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4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5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6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7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8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7459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60" name="Group 58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17476" name="Picture 59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Line 60"/>
            <p:cNvSpPr>
              <a:spLocks noChangeShapeType="1"/>
            </p:cNvSpPr>
            <p:nvPr/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1"/>
            <p:cNvSpPr>
              <a:spLocks noChangeShapeType="1"/>
            </p:cNvSpPr>
            <p:nvPr/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79" name="Picture 62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6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61" name="Line 65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Text Box 67"/>
          <p:cNvSpPr txBox="1">
            <a:spLocks noChangeArrowheads="1"/>
          </p:cNvSpPr>
          <p:nvPr/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Consider the variation along a direction </a:t>
            </a:r>
            <a:r>
              <a:rPr lang="en-US" altLang="en-US" sz="1600" b="1"/>
              <a:t>v</a:t>
            </a:r>
            <a:r>
              <a:rPr lang="en-US" altLang="en-US" sz="1600"/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/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minimizes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17464" name="Picture 7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506" name="Text Box 90"/>
          <p:cNvSpPr txBox="1">
            <a:spLocks noChangeArrowheads="1"/>
          </p:cNvSpPr>
          <p:nvPr/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maximizes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/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Solution:	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largest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              	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smallest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104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Text Box 73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7472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989763" y="4343400"/>
            <a:ext cx="2154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 = </a:t>
            </a:r>
            <a:r>
              <a:rPr lang="en-US" altLang="en-US" sz="2000" dirty="0" smtClean="0">
                <a:solidFill>
                  <a:srgbClr val="FF0000"/>
                </a:solidFill>
              </a:rPr>
              <a:t>covariance </a:t>
            </a:r>
            <a:r>
              <a:rPr lang="en-US" altLang="en-US" sz="2000" dirty="0">
                <a:solidFill>
                  <a:srgbClr val="FF0000"/>
                </a:solidFill>
              </a:rPr>
              <a:t>matrix </a:t>
            </a:r>
            <a:r>
              <a:rPr lang="en-US" altLang="en-US" sz="2000" dirty="0"/>
              <a:t>of data points (if divided by no. of points)</a:t>
            </a: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6400800" y="510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908550" y="41910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animBg="1"/>
      <p:bldP spid="20555" grpId="0"/>
      <p:bldP spid="20556" grpId="0" animBg="1"/>
      <p:bldP spid="20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>
                <a:solidFill>
                  <a:srgbClr val="C00000"/>
                </a:solidFill>
              </a:rPr>
              <a:t>The eigenvectors of </a:t>
            </a:r>
            <a:r>
              <a:rPr lang="en-US" sz="18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largest eigenvalue captures the most variation among training vectors </a:t>
            </a:r>
            <a:r>
              <a:rPr lang="en-US" sz="16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solidFill>
                <a:srgbClr val="C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solidFill>
                  <a:srgbClr val="C0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solidFill>
                <a:srgbClr val="C0000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50031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2794254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3603" y="1284797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2"/>
          <a:stretch/>
        </p:blipFill>
        <p:spPr bwMode="auto">
          <a:xfrm>
            <a:off x="1987313" y="1317812"/>
            <a:ext cx="968875" cy="11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orangutan face hai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3086100"/>
            <a:ext cx="893583" cy="10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Given a new image (to be recognized) </a:t>
            </a:r>
            <a:r>
              <a:rPr lang="en-US" sz="1800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, calculate K coefficients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>
                <a:solidFill>
                  <a:srgbClr val="FF0000"/>
                </a:solidFill>
              </a:rPr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earest-neighbor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Project into a new subspace (or kernel space) (e.g., “</a:t>
            </a:r>
            <a:r>
              <a:rPr lang="en-US" dirty="0" err="1" smtClean="0">
                <a:solidFill>
                  <a:srgbClr val="000099"/>
                </a:solidFill>
              </a:rPr>
              <a:t>Eigenfaces</a:t>
            </a:r>
            <a:r>
              <a:rPr lang="en-US" dirty="0" smtClean="0">
                <a:solidFill>
                  <a:srgbClr val="000099"/>
                </a:solidFill>
              </a:rPr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mean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 and covariance matrix </a:t>
            </a:r>
            <a:r>
              <a:rPr lang="el-GR" sz="2400" b="1" dirty="0" smtClean="0">
                <a:cs typeface="Arial" charset="0"/>
              </a:rPr>
              <a:t>Σ</a:t>
            </a:r>
            <a:endParaRPr lang="en-US" sz="24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Find k principal components (eigenvectors of </a:t>
            </a:r>
            <a:r>
              <a:rPr lang="el-GR" sz="2400" b="1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) 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Project each training image 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onto subspace spanned by principal components: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Given novel image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onto subspace: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Optional: check reconstruction error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en-US" sz="2400" b="1" dirty="0" smtClean="0"/>
              <a:t>x</a:t>
            </a:r>
            <a:r>
              <a:rPr lang="en-US" sz="2400" dirty="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What other applications?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68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0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Cleft Severity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large database of normal 3D faces.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construct their principal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reconstruct any normal face accurately using these components.</a:t>
            </a:r>
          </a:p>
          <a:p>
            <a:r>
              <a:rPr lang="en-US" dirty="0" smtClean="0"/>
              <a:t>But when we reconstruct a cleft face from the normal components, there is a </a:t>
            </a:r>
            <a:r>
              <a:rPr lang="en-US" dirty="0" smtClean="0">
                <a:solidFill>
                  <a:srgbClr val="FF0000"/>
                </a:solidFill>
              </a:rPr>
              <a:t>lot of error.</a:t>
            </a:r>
          </a:p>
          <a:p>
            <a:r>
              <a:rPr lang="en-US" dirty="0" smtClean="0"/>
              <a:t>This error can be used to measure the </a:t>
            </a:r>
            <a:r>
              <a:rPr lang="en-US" dirty="0" smtClean="0">
                <a:solidFill>
                  <a:srgbClr val="FF0000"/>
                </a:solidFill>
              </a:rPr>
              <a:t>severit</a:t>
            </a:r>
            <a:r>
              <a:rPr lang="en-US" dirty="0" smtClean="0"/>
              <a:t>y of the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PCA Reconstruction Error to Judge Cleft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35" y="1600200"/>
            <a:ext cx="49821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2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to 3D Objects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97850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Murase and Nayar (1994, 1995) extended this idea to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training set had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views of each object</a:t>
            </a:r>
            <a:r>
              <a:rPr lang="en-US" altLang="en-US" sz="2400">
                <a:latin typeface="Times New Roman" pitchFamily="18" charset="0"/>
              </a:rPr>
              <a:t>,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dark background.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views included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rotations</a:t>
            </a:r>
            <a:r>
              <a:rPr lang="en-US" altLang="en-US" sz="2400">
                <a:latin typeface="Times New Roman" pitchFamily="18" charset="0"/>
              </a:rPr>
              <a:t> of the object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 turntable and also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illuminations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system could be used first to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identify</a:t>
            </a:r>
            <a:r>
              <a:rPr lang="en-US" altLang="en-US" sz="2400">
                <a:latin typeface="Times New Roman" pitchFamily="18" charset="0"/>
              </a:rPr>
              <a:t> the object and then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determine its (approximate)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pose </a:t>
            </a:r>
            <a:r>
              <a:rPr lang="en-US" altLang="en-US" sz="2400">
                <a:latin typeface="Times New Roman" pitchFamily="18" charset="0"/>
              </a:rPr>
              <a:t>and illumination.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Sample Objects</a:t>
            </a:r>
            <a:br>
              <a:rPr lang="en-US" altLang="en-US" sz="3600" smtClean="0"/>
            </a:br>
            <a:r>
              <a:rPr lang="en-US" altLang="en-US" sz="3600" smtClean="0"/>
              <a:t>Columbia Object Recognition Database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30556" r="21529" b="13889"/>
          <a:stretch>
            <a:fillRect/>
          </a:stretch>
        </p:blipFill>
        <p:spPr bwMode="auto">
          <a:xfrm>
            <a:off x="2209800" y="1676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Verification:</a:t>
            </a:r>
            <a:r>
              <a:rPr lang="en-US" dirty="0" smtClean="0"/>
              <a:t>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Closed-world identification</a:t>
            </a:r>
            <a:r>
              <a:rPr lang="en-US" dirty="0" smtClean="0"/>
              <a:t>: assign a face to one person from among a known set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General identification</a:t>
            </a:r>
            <a:r>
              <a:rPr lang="en-US" dirty="0" smtClean="0"/>
              <a:t>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Significance of this work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78827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extension to 3D objects was an important contribution.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Instead of using brute force search, the authors observed that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All the views of a single object, when transformed into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eigenvector space became points on a manifold in that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Using this, they developed fast algorithms to find the closest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 manifold to an unknown input image.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Recognition with pose finding took less than a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Appearance-Based Recognition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562850" cy="521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Training images must be representative of the instances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of objects to be recognized.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The object must be well-framed.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Positions and sizes must be controlled.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Dimensionality reduction is needed.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It is not powerful enough to handle general scenes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 without prior segmentation into relevant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* The newer systems that use “parts” from interest operators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 are an answer to these restrictions.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568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6</a:t>
            </a:fld>
            <a:endParaRPr lang="en-US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08" y="57215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36" y="2404222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58" y="467042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47561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243755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1485</Words>
  <Application>Microsoft Office PowerPoint</Application>
  <PresentationFormat>On-screen Show (4:3)</PresentationFormat>
  <Paragraphs>301</Paragraphs>
  <Slides>41</Slides>
  <Notes>10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Image</vt:lpstr>
      <vt:lpstr>Equation</vt:lpstr>
      <vt:lpstr>Recognition: Face Recognition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PowerPoint Presentation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Dimensionality reduction</vt:lpstr>
      <vt:lpstr>Eigenvectors and Eigenvalues</vt:lpstr>
      <vt:lpstr>Principal component analysis (PCA)</vt:lpstr>
      <vt:lpstr>The space of faces</vt:lpstr>
      <vt:lpstr>Dimensionality reduction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 </vt:lpstr>
      <vt:lpstr>PCA</vt:lpstr>
      <vt:lpstr>Enhancing gender</vt:lpstr>
      <vt:lpstr>Changing age</vt:lpstr>
      <vt:lpstr>Which face is more attractive?</vt:lpstr>
      <vt:lpstr>Use in Cleft Severity Analysis</vt:lpstr>
      <vt:lpstr>Use of PCA Reconstruction Error to Judge Cleft Severity</vt:lpstr>
      <vt:lpstr>Question</vt:lpstr>
      <vt:lpstr>Extension to 3D Objects</vt:lpstr>
      <vt:lpstr>Sample Objects Columbia Object Recognition Database</vt:lpstr>
      <vt:lpstr>Significance of this work</vt:lpstr>
      <vt:lpstr>Appearance-Based Recognition 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Part II</dc:title>
  <dc:creator>Ali Farhadi</dc:creator>
  <cp:lastModifiedBy>CSE</cp:lastModifiedBy>
  <cp:revision>23</cp:revision>
  <dcterms:created xsi:type="dcterms:W3CDTF">2013-11-26T19:03:05Z</dcterms:created>
  <dcterms:modified xsi:type="dcterms:W3CDTF">2017-05-12T17:16:34Z</dcterms:modified>
</cp:coreProperties>
</file>