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1"/>
  </p:notesMasterIdLst>
  <p:sldIdLst>
    <p:sldId id="256" r:id="rId2"/>
    <p:sldId id="438" r:id="rId3"/>
    <p:sldId id="439" r:id="rId4"/>
    <p:sldId id="440" r:id="rId5"/>
    <p:sldId id="441" r:id="rId6"/>
    <p:sldId id="449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59" r:id="rId15"/>
    <p:sldId id="460" r:id="rId16"/>
    <p:sldId id="461" r:id="rId17"/>
    <p:sldId id="462" r:id="rId18"/>
    <p:sldId id="463" r:id="rId19"/>
    <p:sldId id="464" r:id="rId20"/>
    <p:sldId id="465" r:id="rId21"/>
    <p:sldId id="466" r:id="rId22"/>
    <p:sldId id="467" r:id="rId23"/>
    <p:sldId id="468" r:id="rId24"/>
    <p:sldId id="470" r:id="rId25"/>
    <p:sldId id="471" r:id="rId26"/>
    <p:sldId id="472" r:id="rId27"/>
    <p:sldId id="473" r:id="rId28"/>
    <p:sldId id="474" r:id="rId29"/>
    <p:sldId id="475" r:id="rId30"/>
    <p:sldId id="476" r:id="rId31"/>
    <p:sldId id="477" r:id="rId32"/>
    <p:sldId id="478" r:id="rId33"/>
    <p:sldId id="479" r:id="rId34"/>
    <p:sldId id="594" r:id="rId35"/>
    <p:sldId id="480" r:id="rId36"/>
    <p:sldId id="481" r:id="rId37"/>
    <p:sldId id="482" r:id="rId38"/>
    <p:sldId id="483" r:id="rId39"/>
    <p:sldId id="484" r:id="rId40"/>
    <p:sldId id="485" r:id="rId41"/>
    <p:sldId id="486" r:id="rId42"/>
    <p:sldId id="487" r:id="rId43"/>
    <p:sldId id="488" r:id="rId44"/>
    <p:sldId id="489" r:id="rId45"/>
    <p:sldId id="495" r:id="rId46"/>
    <p:sldId id="497" r:id="rId47"/>
    <p:sldId id="498" r:id="rId48"/>
    <p:sldId id="499" r:id="rId49"/>
    <p:sldId id="500" r:id="rId50"/>
    <p:sldId id="501" r:id="rId51"/>
    <p:sldId id="502" r:id="rId52"/>
    <p:sldId id="503" r:id="rId53"/>
    <p:sldId id="504" r:id="rId54"/>
    <p:sldId id="505" r:id="rId55"/>
    <p:sldId id="506" r:id="rId56"/>
    <p:sldId id="507" r:id="rId57"/>
    <p:sldId id="508" r:id="rId58"/>
    <p:sldId id="509" r:id="rId59"/>
    <p:sldId id="510" r:id="rId60"/>
    <p:sldId id="511" r:id="rId61"/>
    <p:sldId id="512" r:id="rId62"/>
    <p:sldId id="513" r:id="rId63"/>
    <p:sldId id="514" r:id="rId64"/>
    <p:sldId id="515" r:id="rId65"/>
    <p:sldId id="516" r:id="rId66"/>
    <p:sldId id="517" r:id="rId67"/>
    <p:sldId id="518" r:id="rId68"/>
    <p:sldId id="519" r:id="rId69"/>
    <p:sldId id="520" r:id="rId70"/>
    <p:sldId id="521" r:id="rId71"/>
    <p:sldId id="522" r:id="rId72"/>
    <p:sldId id="523" r:id="rId73"/>
    <p:sldId id="524" r:id="rId74"/>
    <p:sldId id="525" r:id="rId75"/>
    <p:sldId id="526" r:id="rId76"/>
    <p:sldId id="527" r:id="rId77"/>
    <p:sldId id="528" r:id="rId78"/>
    <p:sldId id="529" r:id="rId79"/>
    <p:sldId id="595" r:id="rId80"/>
    <p:sldId id="542" r:id="rId81"/>
    <p:sldId id="543" r:id="rId82"/>
    <p:sldId id="544" r:id="rId83"/>
    <p:sldId id="545" r:id="rId84"/>
    <p:sldId id="547" r:id="rId85"/>
    <p:sldId id="550" r:id="rId86"/>
    <p:sldId id="551" r:id="rId87"/>
    <p:sldId id="552" r:id="rId88"/>
    <p:sldId id="553" r:id="rId89"/>
    <p:sldId id="554" r:id="rId90"/>
    <p:sldId id="555" r:id="rId91"/>
    <p:sldId id="556" r:id="rId92"/>
    <p:sldId id="557" r:id="rId93"/>
    <p:sldId id="558" r:id="rId94"/>
    <p:sldId id="559" r:id="rId95"/>
    <p:sldId id="560" r:id="rId96"/>
    <p:sldId id="561" r:id="rId97"/>
    <p:sldId id="562" r:id="rId98"/>
    <p:sldId id="563" r:id="rId99"/>
    <p:sldId id="564" r:id="rId100"/>
    <p:sldId id="565" r:id="rId101"/>
    <p:sldId id="566" r:id="rId102"/>
    <p:sldId id="567" r:id="rId103"/>
    <p:sldId id="568" r:id="rId104"/>
    <p:sldId id="569" r:id="rId105"/>
    <p:sldId id="570" r:id="rId106"/>
    <p:sldId id="571" r:id="rId107"/>
    <p:sldId id="572" r:id="rId108"/>
    <p:sldId id="573" r:id="rId109"/>
    <p:sldId id="574" r:id="rId110"/>
    <p:sldId id="575" r:id="rId111"/>
    <p:sldId id="576" r:id="rId112"/>
    <p:sldId id="577" r:id="rId113"/>
    <p:sldId id="578" r:id="rId114"/>
    <p:sldId id="579" r:id="rId115"/>
    <p:sldId id="580" r:id="rId116"/>
    <p:sldId id="581" r:id="rId117"/>
    <p:sldId id="582" r:id="rId118"/>
    <p:sldId id="583" r:id="rId119"/>
    <p:sldId id="584" r:id="rId120"/>
    <p:sldId id="585" r:id="rId121"/>
    <p:sldId id="586" r:id="rId122"/>
    <p:sldId id="587" r:id="rId123"/>
    <p:sldId id="588" r:id="rId124"/>
    <p:sldId id="589" r:id="rId125"/>
    <p:sldId id="590" r:id="rId126"/>
    <p:sldId id="591" r:id="rId127"/>
    <p:sldId id="592" r:id="rId128"/>
    <p:sldId id="593" r:id="rId129"/>
    <p:sldId id="437" r:id="rId1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00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690171b87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690171b87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1749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690171b87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3690171b87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75031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756a210c2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756a210c2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75830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756a210c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756a210c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294037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756a210c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756a210c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03870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756a210c2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756a210c2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09594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756a210c2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756a210c2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453206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756a210c2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756a210c2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9401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756a210c2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756a210c2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76217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756a210c2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756a210c2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34658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756a210c2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756a210c2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44992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756a210c2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756a210c2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2531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690171b8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3690171b87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12566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756a210c2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756a210c2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86938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756a210c2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756a210c2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10603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756a210c2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756a210c2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40883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756a210c2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756a210c2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66968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756a210c2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756a210c2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169580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756a210c2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756a210c2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48397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756a210c2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756a210c2_0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42621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756a210c2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756a210c2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81885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756a210c2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756a210c2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69379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756a210c2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756a210c2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842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690171b87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3690171b87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93607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756a210c2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756a210c2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128948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56a210c2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756a210c2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62709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756a210c2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756a210c2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91228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756a210c2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756a210c2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172981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756a210c2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756a210c2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37331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756a210c2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756a210c2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387822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756a210c2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756a210c2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979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690171b87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690171b87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8157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690171b87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3690171b87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412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690171b87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690171b87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273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690171b87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3690171b87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248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690171b87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3690171b87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112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690171b87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3690171b87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5872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690171b87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690171b87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12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698da8a47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698da8a47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6172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690171b87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690171b87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994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690171b87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690171b87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417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690171b87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3690171b87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768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3600a767f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3600a767f6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35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690171b87_0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3690171b87_0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879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690171b87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3690171b87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008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3690171b87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3690171b87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342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690171b87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690171b87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503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690171b87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3690171b87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075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690171b87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3690171b87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897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698da8a47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698da8a47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310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3690171b87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3690171b87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3869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690171b87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690171b87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6549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690171b87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3690171b87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6037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3690171b87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3690171b87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99559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3690171b87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3690171b87_0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520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3690171b87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3690171b87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0627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690171b87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690171b87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6926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690171b87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690171b87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9853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690171b87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690171b87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332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3690171b87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3690171b87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407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698da8a47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698da8a47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9399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3690171b87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3690171b87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47749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3690171b87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3690171b87_0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4670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3690171b87_0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3690171b87_0_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4642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3690171b87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3690171b87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06534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3690171b87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3690171b87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1709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3690171b87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3690171b87_0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3889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698da8a4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698da8a4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93509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3698da8a47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3698da8a47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22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3698da8a47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3698da8a47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3659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3698da8a47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3698da8a47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808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698da8a47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3698da8a47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3508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756a210c2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756a210c2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87252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756a210c2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756a210c2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7536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756a210c2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756a210c2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182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756a210c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756a210c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5163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756a210c2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756a210c2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4556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756a210c2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756a210c2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26876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756a210c2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756a210c2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7976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756a210c2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756a210c2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597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756a210c2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756a210c2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658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756a210c2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756a210c2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429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690171b87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3690171b87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5903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756a210c2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756a210c2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1883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756a210c2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756a210c2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49214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756a210c2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756a210c2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7396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756a210c2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756a210c2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0329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756a210c2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756a210c2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5572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756a210c2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756a210c2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7739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756a210c2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756a210c2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02808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756a210c2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756a210c2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26869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756a210c2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756a210c2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53500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756a210c2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756a210c2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72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690171b87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690171b87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67847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756a210c2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756a210c2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61941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756a210c2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756a210c2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6659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756a210c2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756a210c2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00847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756a210c2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756a210c2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9673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756a210c2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756a210c2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87860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756a210c2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756a210c2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2015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756a210c2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756a210c2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742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756a210c2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756a210c2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9052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756a210c2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756a210c2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23131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756a210c2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756a210c2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813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690171b87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3690171b87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9301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756a210c2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756a210c2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13337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756a210c2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756a210c2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12289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756a210c2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756a210c2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24619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756a210c2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756a210c2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812972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756a210c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756a210c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7643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756a210c2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756a210c2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21780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756a210c2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756a210c2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6055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756a210c2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756a210c2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530189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756a210c2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756a210c2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45238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756a210c2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756a210c2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986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690171b87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3690171b87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996536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56a210c2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56a210c2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62231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756a210c2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756a210c2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84660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756a210c2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756a210c2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50118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756a210c2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756a210c2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53485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756a210c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756a210c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76240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756a210c2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756a210c2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85490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756a210c2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756a210c2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36130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756a210c2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756a210c2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89180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756a210c2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756a210c2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01756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756a210c2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756a210c2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142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93590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803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3/30/2021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3/30/2021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3/30/2021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CSE/ECE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Image Coordinates and Resizing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Addressing pixels</a:t>
            </a:r>
            <a:endParaRPr/>
          </a:p>
        </p:txBody>
      </p:sp>
      <p:sp>
        <p:nvSpPr>
          <p:cNvPr id="633" name="Google Shape;633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4" name="Google Shape;63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9801" y="1926926"/>
            <a:ext cx="4534693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79"/>
          <p:cNvSpPr txBox="1">
            <a:spLocks noGrp="1"/>
          </p:cNvSpPr>
          <p:nvPr>
            <p:ph type="body" idx="1"/>
          </p:nvPr>
        </p:nvSpPr>
        <p:spPr>
          <a:xfrm>
            <a:off x="127950" y="1622125"/>
            <a:ext cx="436215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Ways to index: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(r,c)</a:t>
            </a:r>
            <a:endParaRPr dirty="0">
              <a:solidFill>
                <a:srgbClr val="0000FF"/>
              </a:solidFill>
            </a:endParaRP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Like matrix notation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(3,6) is row 3 column 6</a:t>
            </a:r>
          </a:p>
          <a:p>
            <a:pPr lvl="1">
              <a:spcBef>
                <a:spcPts val="0"/>
              </a:spcBef>
              <a:buChar char="-"/>
            </a:pP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 err="1">
                <a:solidFill>
                  <a:srgbClr val="FF0000"/>
                </a:solidFill>
              </a:rPr>
              <a:t>x,y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pPr lvl="2">
              <a:spcBef>
                <a:spcPts val="0"/>
              </a:spcBef>
              <a:buChar char="-"/>
            </a:pPr>
            <a:r>
              <a:rPr lang="en-US" dirty="0"/>
              <a:t>Like </a:t>
            </a:r>
            <a:r>
              <a:rPr lang="en-US" dirty="0" err="1"/>
              <a:t>cartesian</a:t>
            </a:r>
            <a:r>
              <a:rPr lang="en-US" dirty="0"/>
              <a:t> coordinates (but from</a:t>
            </a:r>
          </a:p>
          <a:p>
            <a:pPr marL="1054100" lvl="2" indent="0">
              <a:spcBef>
                <a:spcPts val="0"/>
              </a:spcBef>
              <a:buNone/>
            </a:pPr>
            <a:r>
              <a:rPr lang="en-US" dirty="0"/>
              <a:t>	the TOP)</a:t>
            </a:r>
          </a:p>
          <a:p>
            <a:pPr lvl="2">
              <a:spcBef>
                <a:spcPts val="0"/>
              </a:spcBef>
              <a:buChar char="-"/>
            </a:pPr>
            <a:r>
              <a:rPr lang="en-US" dirty="0">
                <a:solidFill>
                  <a:srgbClr val="FF0000"/>
                </a:solidFill>
              </a:rPr>
              <a:t>(3,6) is column 3 row 6</a:t>
            </a:r>
          </a:p>
          <a:p>
            <a:pPr lvl="1">
              <a:spcBef>
                <a:spcPts val="0"/>
              </a:spcBef>
              <a:buChar char="-"/>
            </a:pPr>
            <a:endParaRPr dirty="0">
              <a:solidFill>
                <a:srgbClr val="0000FF"/>
              </a:solidFill>
            </a:endParaRPr>
          </a:p>
          <a:p>
            <a:pPr>
              <a:buChar char="-"/>
            </a:pPr>
            <a:r>
              <a:rPr lang="en" b="1" dirty="0">
                <a:solidFill>
                  <a:srgbClr val="FF0000"/>
                </a:solidFill>
              </a:rPr>
              <a:t>We use (x,y)</a:t>
            </a:r>
            <a:endParaRPr b="1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So does your homework!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Arbitrary 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Only thing that matters is consistency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91" name="Google Shape;691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2" name="Google Shape;69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94" name="Google Shape;69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0" name="Google Shape;700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1" name="Google Shape;70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9" name="Google Shape;709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0" name="Google Shape;71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12" name="Google Shape;71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18" name="Google Shape;71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9" name="Google Shape;71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9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21" name="Google Shape;72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27" name="Google Shape;727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8" name="Google Shape;72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0" name="Google Shape;73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36" name="Google Shape;736;p9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7" name="Google Shape;73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9" name="Google Shape;73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45" name="Google Shape;745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6" name="Google Shape;7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48" name="Google Shape;74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54" name="Google Shape;754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55" name="Google Shape;75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9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57" name="Google Shape;75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63" name="Google Shape;76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4" name="Google Shape;76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9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66" name="Google Shape;766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72" name="Google Shape;772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3" name="Google Shape;77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75" name="Google Shape;77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7508" y="1578726"/>
            <a:ext cx="5066492" cy="4071175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Color image: 3d tensor in colorspace</a:t>
            </a:r>
            <a:endParaRPr sz="3000"/>
          </a:p>
        </p:txBody>
      </p:sp>
      <p:sp>
        <p:nvSpPr>
          <p:cNvPr id="642" name="Google Shape;642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3" name="Google Shape;64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734751"/>
            <a:ext cx="3915151" cy="39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81" name="Google Shape;781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2" name="Google Shape;78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84" name="Google Shape;78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0" name="Google Shape;79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1" name="Google Shape;79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0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93" name="Google Shape;79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9" name="Google Shape;799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0" name="Google Shape;80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0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02" name="Google Shape;80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08" name="Google Shape;808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9" name="Google Shape;80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0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11" name="Google Shape;81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17" name="Google Shape;817;p10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18" name="Google Shape;8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0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0" name="Google Shape;82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26" name="Google Shape;826;p10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7" name="Google Shape;82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0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9" name="Google Shape;82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35" name="Google Shape;835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36" name="Google Shape;83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0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38" name="Google Shape;838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44" name="Google Shape;84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0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47" name="Google Shape;84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53" name="Google Shape;853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4" name="Google Shape;85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0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56" name="Google Shape;856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62" name="Google Shape;862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63" name="Google Shape;86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0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65" name="Google Shape;86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RGB information in separate “channels”</a:t>
            </a:r>
            <a:endParaRPr sz="3000"/>
          </a:p>
        </p:txBody>
      </p:sp>
      <p:sp>
        <p:nvSpPr>
          <p:cNvPr id="649" name="Google Shape;64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0" name="Google Shape;65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100" y="1582350"/>
            <a:ext cx="4418400" cy="44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8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/>
              <a:t>Remember: we can match “real” colors using a mix of primaries.</a:t>
            </a:r>
            <a:endParaRPr/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Each channel encodes one primary. Adding the light produced from each primary mimics the original color.</a:t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71" name="Google Shape;871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2" name="Google Shape;87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1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74" name="Google Shape;87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0" name="Google Shape;880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81" name="Google Shape;88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83" name="Google Shape;88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9" name="Google Shape;88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0" name="Google Shape;89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1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92" name="Google Shape;89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98" name="Google Shape;898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9" name="Google Shape;8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1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01" name="Google Shape;90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07" name="Google Shape;907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8" name="Google Shape;90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14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10" name="Google Shape;91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14"/>
          <p:cNvSpPr/>
          <p:nvPr/>
        </p:nvSpPr>
        <p:spPr>
          <a:xfrm>
            <a:off x="5773950" y="16619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17" name="Google Shape;917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8" name="Google Shape;91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15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20" name="Google Shape;92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26" name="Google Shape;926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7" name="Google Shape;92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16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IS THIS ALL THERE IS??</a:t>
            </a:r>
            <a:endParaRPr/>
          </a:p>
        </p:txBody>
      </p:sp>
      <p:sp>
        <p:nvSpPr>
          <p:cNvPr id="935" name="Google Shape;935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6" name="Google Shape;93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THERE IS A BETTER WAY!</a:t>
            </a:r>
            <a:endParaRPr/>
          </a:p>
        </p:txBody>
      </p:sp>
      <p:sp>
        <p:nvSpPr>
          <p:cNvPr id="942" name="Google Shape;942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3" name="Google Shape;94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12218" y="2334409"/>
            <a:ext cx="63000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Next Time: Filtering</a:t>
            </a:r>
          </a:p>
        </p:txBody>
      </p:sp>
    </p:spTree>
    <p:extLst>
      <p:ext uri="{BB962C8B-B14F-4D97-AF65-F5344CB8AC3E}">
        <p14:creationId xmlns:p14="http://schemas.microsoft.com/office/powerpoint/2010/main" val="25523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Addressing pixels</a:t>
            </a:r>
            <a:endParaRPr/>
          </a:p>
        </p:txBody>
      </p:sp>
      <p:sp>
        <p:nvSpPr>
          <p:cNvPr id="657" name="Google Shape;657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658" name="Google Shape;658;p82"/>
          <p:cNvSpPr txBox="1">
            <a:spLocks noGrp="1"/>
          </p:cNvSpPr>
          <p:nvPr>
            <p:ph type="body" idx="1"/>
          </p:nvPr>
        </p:nvSpPr>
        <p:spPr>
          <a:xfrm>
            <a:off x="229500" y="1435619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Font typeface="Consolas"/>
              <a:buChar char="-"/>
            </a:pPr>
            <a:r>
              <a:rPr lang="en" dirty="0"/>
              <a:t>We use (x,y,c)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(1,2,0):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column 1, row 2, channel 0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Be consistent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But do what we do for homeworks :-)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Also for size: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1920 x 1080 x 3 image: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1920 px wide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1080 px tall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3 channels</a:t>
            </a:r>
            <a:endParaRPr dirty="0">
              <a:solidFill>
                <a:srgbClr val="0000FF"/>
              </a:solidFill>
            </a:endParaRPr>
          </a:p>
        </p:txBody>
      </p:sp>
      <p:pic>
        <p:nvPicPr>
          <p:cNvPr id="659" name="Google Shape;65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01" y="2408725"/>
            <a:ext cx="4325900" cy="3476076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How do we store them?</a:t>
            </a:r>
            <a:endParaRPr sz="3000"/>
          </a:p>
        </p:txBody>
      </p:sp>
      <p:sp>
        <p:nvSpPr>
          <p:cNvPr id="666" name="Google Shape;666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aphicFrame>
        <p:nvGraphicFramePr>
          <p:cNvPr id="667" name="Google Shape;667;p83"/>
          <p:cNvGraphicFramePr/>
          <p:nvPr/>
        </p:nvGraphicFramePr>
        <p:xfrm>
          <a:off x="4809550" y="3629975"/>
          <a:ext cx="4206500" cy="429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68" name="Google Shape;668;p83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Storage: row major vs column major</a:t>
            </a:r>
            <a:endParaRPr sz="3000"/>
          </a:p>
        </p:txBody>
      </p:sp>
      <p:sp>
        <p:nvSpPr>
          <p:cNvPr id="674" name="Google Shape;674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5" name="Google Shape;67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75" y="2254001"/>
            <a:ext cx="4152138" cy="33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066" y="2254000"/>
            <a:ext cx="4134759" cy="33959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33303" y="1841863"/>
            <a:ext cx="5937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Row Major                                                                Column Major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Storage: row major vs column major</a:t>
            </a:r>
            <a:endParaRPr sz="3000"/>
          </a:p>
        </p:txBody>
      </p:sp>
      <p:sp>
        <p:nvSpPr>
          <p:cNvPr id="682" name="Google Shape;682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75" y="2254001"/>
            <a:ext cx="4152138" cy="33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066" y="2254000"/>
            <a:ext cx="4134759" cy="3395902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85"/>
          <p:cNvSpPr txBox="1"/>
          <p:nvPr/>
        </p:nvSpPr>
        <p:spPr>
          <a:xfrm>
            <a:off x="507350" y="1791100"/>
            <a:ext cx="10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dirty="0">
                <a:solidFill>
                  <a:srgbClr val="0000FF"/>
                </a:solidFill>
              </a:rPr>
              <a:t>HW</a:t>
            </a:r>
            <a:endParaRPr sz="3600" dirty="0">
              <a:solidFill>
                <a:srgbClr val="0000FF"/>
              </a:solidFill>
            </a:endParaRPr>
          </a:p>
        </p:txBody>
      </p:sp>
      <p:sp>
        <p:nvSpPr>
          <p:cNvPr id="686" name="Google Shape;686;p85"/>
          <p:cNvSpPr txBox="1"/>
          <p:nvPr/>
        </p:nvSpPr>
        <p:spPr>
          <a:xfrm>
            <a:off x="5176950" y="1791100"/>
            <a:ext cx="10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dirty="0">
                <a:solidFill>
                  <a:srgbClr val="0000FF"/>
                </a:solidFill>
              </a:rPr>
              <a:t>WH</a:t>
            </a:r>
            <a:endParaRPr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Typically use row-major or HW</a:t>
            </a:r>
            <a:endParaRPr/>
          </a:p>
        </p:txBody>
      </p:sp>
      <p:sp>
        <p:nvSpPr>
          <p:cNvPr id="692" name="Google Shape;692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3" name="Google Shape;69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7001" y="1690576"/>
            <a:ext cx="5130000" cy="419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3d we have more choices!</a:t>
            </a:r>
            <a:endParaRPr/>
          </a:p>
        </p:txBody>
      </p:sp>
      <p:sp>
        <p:nvSpPr>
          <p:cNvPr id="699" name="Google Shape;699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0" name="Google Shape;70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5126" y="1547125"/>
            <a:ext cx="1791175" cy="433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101" y="1926926"/>
            <a:ext cx="422132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HWC: channels interleaved</a:t>
            </a:r>
            <a:endParaRPr/>
          </a:p>
        </p:txBody>
      </p:sp>
      <p:sp>
        <p:nvSpPr>
          <p:cNvPr id="707" name="Google Shape;707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8" name="Google Shape;70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101" y="1926926"/>
            <a:ext cx="4221325" cy="3722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09" name="Google Shape;709;p88"/>
          <p:cNvGraphicFramePr/>
          <p:nvPr/>
        </p:nvGraphicFramePr>
        <p:xfrm>
          <a:off x="4809550" y="3629975"/>
          <a:ext cx="4206500" cy="429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0" name="Google Shape;710;p88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2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dirty="0"/>
              <a:t>What is an image?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CHW: channels separated</a:t>
            </a:r>
            <a:endParaRPr/>
          </a:p>
        </p:txBody>
      </p:sp>
      <p:sp>
        <p:nvSpPr>
          <p:cNvPr id="716" name="Google Shape;716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aphicFrame>
        <p:nvGraphicFramePr>
          <p:cNvPr id="717" name="Google Shape;717;p89"/>
          <p:cNvGraphicFramePr/>
          <p:nvPr/>
        </p:nvGraphicFramePr>
        <p:xfrm>
          <a:off x="4809550" y="3629975"/>
          <a:ext cx="4206500" cy="5486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8" name="Google Shape;718;p89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719" name="Google Shape;71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227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CHW Pop quiz</a:t>
            </a:r>
            <a:endParaRPr dirty="0"/>
          </a:p>
        </p:txBody>
      </p:sp>
      <p:sp>
        <p:nvSpPr>
          <p:cNvPr id="725" name="Google Shape;725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6" name="Google Shape;72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32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9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6899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dirty="0">
                <a:solidFill>
                  <a:srgbClr val="0000FF"/>
                </a:solidFill>
              </a:rPr>
              <a:t>We’ll use CHW, </a:t>
            </a:r>
            <a:r>
              <a:rPr lang="en" dirty="0"/>
              <a:t>it’s what a lot of other libraries use.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In an array for a 1920 x 1080 x 3 image what entry would contain the pixel (15,192,2)?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Formula: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x + y*W + z*W*H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3586480" y="3750025"/>
            <a:ext cx="1564640" cy="10058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553809" y="4141806"/>
            <a:ext cx="6705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257040" y="3750025"/>
            <a:ext cx="0" cy="447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368800" y="3387475"/>
            <a:ext cx="177371" cy="2802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92392" y="406837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41419" y="3827733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57040" y="3223429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40652" y="406827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3381" y="482473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CHW Pop quiz</a:t>
            </a:r>
            <a:endParaRPr/>
          </a:p>
        </p:txBody>
      </p:sp>
      <p:sp>
        <p:nvSpPr>
          <p:cNvPr id="733" name="Google Shape;733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4" name="Google Shape;73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32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9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6899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dirty="0"/>
              <a:t>In an array for a 1920 x 1080 x 3 image what entry would contain the pixel (15,192,2)?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In general for (x,y,z) of image (W,H,C)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x + y*W + z*W*H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15 + 192*1920 + 2*1920*1080 = 4,515,855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Remember, everything is 0 indexed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Where does (0,0,0) go?  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Position 0 + 0 + 0 = 0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your homework</a:t>
            </a:r>
            <a:endParaRPr/>
          </a:p>
        </p:txBody>
      </p:sp>
      <p:sp>
        <p:nvSpPr>
          <p:cNvPr id="741" name="Google Shape;741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742" name="Google Shape;742;p92"/>
          <p:cNvSpPr txBox="1">
            <a:spLocks noGrp="1"/>
          </p:cNvSpPr>
          <p:nvPr>
            <p:ph type="body" idx="1"/>
          </p:nvPr>
        </p:nvSpPr>
        <p:spPr>
          <a:xfrm>
            <a:off x="229500" y="2854925"/>
            <a:ext cx="4266300" cy="1680300"/>
          </a:xfrm>
          <a:prstGeom prst="rect">
            <a:avLst/>
          </a:prstGeom>
          <a:solidFill>
            <a:srgbClr val="000000">
              <a:alpha val="6667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typedef struct {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    int w,h,c;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    float *data;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} image;</a:t>
            </a:r>
            <a:endParaRPr>
              <a:solidFill>
                <a:srgbClr val="00FF00"/>
              </a:solidFill>
            </a:endParaRPr>
          </a:p>
        </p:txBody>
      </p:sp>
      <p:pic>
        <p:nvPicPr>
          <p:cNvPr id="743" name="Google Shape;743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0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Image interpolation and resizing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 image is kinda like a function</a:t>
            </a:r>
            <a:endParaRPr/>
          </a:p>
        </p:txBody>
      </p:sp>
      <p:sp>
        <p:nvSpPr>
          <p:cNvPr id="896" name="Google Shape;896;p10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An image is a mapping from indices to pixel value:</a:t>
            </a:r>
            <a:endParaRPr dirty="0"/>
          </a:p>
          <a:p>
            <a:pPr marL="914400">
              <a:spcBef>
                <a:spcPts val="1600"/>
              </a:spcBef>
              <a:buChar char="-"/>
            </a:pPr>
            <a:r>
              <a:rPr lang="en" dirty="0"/>
              <a:t>Im: </a:t>
            </a:r>
            <a:r>
              <a:rPr lang="en" dirty="0">
                <a:solidFill>
                  <a:srgbClr val="0000FF"/>
                </a:solidFill>
              </a:rPr>
              <a:t>I x I x I -&gt; R</a:t>
            </a:r>
            <a:endParaRPr dirty="0">
              <a:solidFill>
                <a:srgbClr val="0000FF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We may want to pass in 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non-integers:</a:t>
            </a:r>
            <a:endParaRPr dirty="0">
              <a:solidFill>
                <a:srgbClr val="FF0000"/>
              </a:solidFill>
            </a:endParaRPr>
          </a:p>
          <a:p>
            <a:pPr marL="914400">
              <a:spcBef>
                <a:spcPts val="1600"/>
              </a:spcBef>
              <a:buChar char="-"/>
            </a:pPr>
            <a:r>
              <a:rPr lang="en" dirty="0"/>
              <a:t>Im’: </a:t>
            </a:r>
            <a:r>
              <a:rPr lang="en" dirty="0">
                <a:solidFill>
                  <a:srgbClr val="0000FF"/>
                </a:solidFill>
              </a:rPr>
              <a:t>R x R x I -&gt; R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897" name="Google Shape;897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8" name="Google Shape;898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04" name="Google Shape;90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5" name="Google Shape;90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975565" y="3148149"/>
            <a:ext cx="158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integer pixels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11" name="Google Shape;911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2" name="Google Shape;912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09806" y="2717074"/>
            <a:ext cx="2207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We can think of their</a:t>
            </a:r>
          </a:p>
          <a:p>
            <a:r>
              <a:rPr lang="en-US" dirty="0">
                <a:solidFill>
                  <a:srgbClr val="0000FF"/>
                </a:solidFill>
              </a:rPr>
              <a:t>values as being at the</a:t>
            </a:r>
          </a:p>
          <a:p>
            <a:r>
              <a:rPr lang="en-US" dirty="0">
                <a:solidFill>
                  <a:srgbClr val="0000FF"/>
                </a:solidFill>
              </a:rPr>
              <a:t>centers.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18" name="Google Shape;918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9" name="Google Shape;919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622869" y="2952206"/>
            <a:ext cx="2181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Now we can move to</a:t>
            </a:r>
          </a:p>
          <a:p>
            <a:r>
              <a:rPr lang="en-US" dirty="0">
                <a:solidFill>
                  <a:srgbClr val="0000FF"/>
                </a:solidFill>
              </a:rPr>
              <a:t>a real coordinate</a:t>
            </a:r>
          </a:p>
          <a:p>
            <a:r>
              <a:rPr lang="en-US" dirty="0">
                <a:solidFill>
                  <a:srgbClr val="0000FF"/>
                </a:solidFill>
              </a:rPr>
              <a:t>system.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25" name="Google Shape;925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6" name="Google Shape;926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98640" y="3241040"/>
            <a:ext cx="144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On the image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Eyes: projection onto retina</a:t>
            </a:r>
            <a:endParaRPr/>
          </a:p>
        </p:txBody>
      </p:sp>
      <p:sp>
        <p:nvSpPr>
          <p:cNvPr id="519" name="Google Shape;519;p6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0" name="Google Shape;52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32" name="Google Shape;932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3" name="Google Shape;933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2697" y="2194560"/>
            <a:ext cx="2052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So, the value of the </a:t>
            </a:r>
          </a:p>
          <a:p>
            <a:r>
              <a:rPr lang="en-US" dirty="0">
                <a:solidFill>
                  <a:srgbClr val="0000FF"/>
                </a:solidFill>
              </a:rPr>
              <a:t>pixel (</a:t>
            </a:r>
            <a:r>
              <a:rPr lang="en-US" dirty="0" err="1">
                <a:solidFill>
                  <a:srgbClr val="0000FF"/>
                </a:solidFill>
              </a:rPr>
              <a:t>x,y</a:t>
            </a:r>
            <a:r>
              <a:rPr lang="en-US" dirty="0">
                <a:solidFill>
                  <a:srgbClr val="0000FF"/>
                </a:solidFill>
              </a:rPr>
              <a:t>) is now </a:t>
            </a:r>
          </a:p>
          <a:p>
            <a:r>
              <a:rPr lang="en-US" dirty="0">
                <a:solidFill>
                  <a:srgbClr val="0000FF"/>
                </a:solidFill>
              </a:rPr>
              <a:t>centered at (</a:t>
            </a:r>
            <a:r>
              <a:rPr lang="en-US" dirty="0" err="1">
                <a:solidFill>
                  <a:srgbClr val="0000FF"/>
                </a:solidFill>
              </a:rPr>
              <a:t>x,y</a:t>
            </a:r>
            <a:r>
              <a:rPr lang="en-US" dirty="0">
                <a:solidFill>
                  <a:srgbClr val="0000FF"/>
                </a:solidFill>
              </a:rPr>
              <a:t>).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39" name="Google Shape;93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0" name="Google Shape;94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6206" y="2063931"/>
            <a:ext cx="1993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But there are other</a:t>
            </a:r>
          </a:p>
          <a:p>
            <a:r>
              <a:rPr lang="en-US" dirty="0">
                <a:solidFill>
                  <a:srgbClr val="0000FF"/>
                </a:solidFill>
              </a:rPr>
              <a:t>real-valued points.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46" name="Google Shape;946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7" name="Google Shape;947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13"/>
          <p:cNvSpPr/>
          <p:nvPr/>
        </p:nvSpPr>
        <p:spPr>
          <a:xfrm>
            <a:off x="2105858" y="2332127"/>
            <a:ext cx="1518885" cy="686845"/>
          </a:xfrm>
          <a:custGeom>
            <a:avLst/>
            <a:gdLst/>
            <a:ahLst/>
            <a:cxnLst/>
            <a:rect l="l" t="t" r="r" b="b"/>
            <a:pathLst>
              <a:path w="59262" h="24121" extrusionOk="0">
                <a:moveTo>
                  <a:pt x="0" y="6976"/>
                </a:moveTo>
                <a:cubicBezTo>
                  <a:pt x="7951" y="5920"/>
                  <a:pt x="37830" y="-2217"/>
                  <a:pt x="47707" y="640"/>
                </a:cubicBezTo>
                <a:cubicBezTo>
                  <a:pt x="57584" y="3498"/>
                  <a:pt x="57336" y="20208"/>
                  <a:pt x="59262" y="241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949" name="Google Shape;949;p113"/>
          <p:cNvSpPr txBox="1"/>
          <p:nvPr/>
        </p:nvSpPr>
        <p:spPr>
          <a:xfrm>
            <a:off x="499725" y="2124525"/>
            <a:ext cx="2171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This point is:</a:t>
            </a:r>
            <a:endParaRPr dirty="0"/>
          </a:p>
          <a:p>
            <a:pPr algn="ctr"/>
            <a:r>
              <a:rPr lang="en" dirty="0"/>
              <a:t>(-.25, -.25)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Just be careful</a:t>
            </a:r>
            <a:endParaRPr dirty="0"/>
          </a:p>
        </p:txBody>
      </p:sp>
      <p:sp>
        <p:nvSpPr>
          <p:cNvPr id="955" name="Google Shape;955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6" name="Google Shape;956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114"/>
          <p:cNvSpPr/>
          <p:nvPr/>
        </p:nvSpPr>
        <p:spPr>
          <a:xfrm>
            <a:off x="2105858" y="2332127"/>
            <a:ext cx="1518885" cy="686845"/>
          </a:xfrm>
          <a:custGeom>
            <a:avLst/>
            <a:gdLst/>
            <a:ahLst/>
            <a:cxnLst/>
            <a:rect l="l" t="t" r="r" b="b"/>
            <a:pathLst>
              <a:path w="59262" h="24121" extrusionOk="0">
                <a:moveTo>
                  <a:pt x="0" y="6976"/>
                </a:moveTo>
                <a:cubicBezTo>
                  <a:pt x="7951" y="5920"/>
                  <a:pt x="37830" y="-2217"/>
                  <a:pt x="47707" y="640"/>
                </a:cubicBezTo>
                <a:cubicBezTo>
                  <a:pt x="57584" y="3498"/>
                  <a:pt x="57336" y="20208"/>
                  <a:pt x="59262" y="241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958" name="Google Shape;958;p114"/>
          <p:cNvSpPr txBox="1"/>
          <p:nvPr/>
        </p:nvSpPr>
        <p:spPr>
          <a:xfrm>
            <a:off x="499725" y="2124525"/>
            <a:ext cx="2171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This point is:</a:t>
            </a:r>
            <a:endParaRPr/>
          </a:p>
          <a:p>
            <a:pPr algn="ctr"/>
            <a:r>
              <a:rPr lang="en"/>
              <a:t>(-.25, -.25)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out the VALUE of a non-integer point, when the image only comes with integer points, </a:t>
            </a:r>
            <a:r>
              <a:rPr lang="en-US" dirty="0" err="1"/>
              <a:t>ie</a:t>
            </a:r>
            <a:r>
              <a:rPr lang="en-US" dirty="0"/>
              <a:t> (25,45,3).</a:t>
            </a:r>
          </a:p>
          <a:p>
            <a:r>
              <a:rPr lang="en-US" dirty="0"/>
              <a:t>For our assignment:</a:t>
            </a:r>
          </a:p>
          <a:p>
            <a:pPr marL="0" indent="0">
              <a:buNone/>
            </a:pPr>
            <a:r>
              <a:rPr lang="en-US" dirty="0"/>
              <a:t>	1. </a:t>
            </a:r>
            <a:r>
              <a:rPr lang="en-US" dirty="0">
                <a:solidFill>
                  <a:srgbClr val="0000FF"/>
                </a:solidFill>
              </a:rPr>
              <a:t>Nearest-Neighbor Interpolation</a:t>
            </a:r>
          </a:p>
          <a:p>
            <a:pPr marL="0" indent="0">
              <a:buNone/>
            </a:pPr>
            <a:r>
              <a:rPr lang="en-US" dirty="0"/>
              <a:t>	2</a:t>
            </a:r>
            <a:r>
              <a:rPr lang="en-US" dirty="0">
                <a:solidFill>
                  <a:srgbClr val="C00000"/>
                </a:solidFill>
              </a:rPr>
              <a:t>. Bilinear Interpolation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6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15"/>
          <p:cNvSpPr txBox="1">
            <a:spLocks noGrp="1"/>
          </p:cNvSpPr>
          <p:nvPr>
            <p:ph type="title"/>
          </p:nvPr>
        </p:nvSpPr>
        <p:spPr>
          <a:xfrm>
            <a:off x="255900" y="304843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 dirty="0">
                <a:solidFill>
                  <a:srgbClr val="C00000"/>
                </a:solidFill>
              </a:rPr>
              <a:t>Nearest neighbor: what it sounds like</a:t>
            </a:r>
            <a:endParaRPr sz="3000" dirty="0">
              <a:solidFill>
                <a:srgbClr val="C00000"/>
              </a:solidFill>
            </a:endParaRPr>
          </a:p>
        </p:txBody>
      </p:sp>
      <p:sp>
        <p:nvSpPr>
          <p:cNvPr id="964" name="Google Shape;964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65" name="Google Shape;965;p11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solidFill>
                  <a:srgbClr val="0000FF"/>
                </a:solidFill>
              </a:rPr>
              <a:t>f(x,y,z) = Im(round(x), round(y), z)</a:t>
            </a:r>
            <a:endParaRPr dirty="0">
              <a:solidFill>
                <a:srgbClr val="0000FF"/>
              </a:solidFill>
            </a:endParaRPr>
          </a:p>
          <a:p>
            <a:pPr>
              <a:spcBef>
                <a:spcPts val="1600"/>
              </a:spcBef>
              <a:buChar char="-"/>
            </a:pPr>
            <a:r>
              <a:rPr lang="en" dirty="0"/>
              <a:t>Looks blocky</a:t>
            </a:r>
            <a:endParaRPr dirty="0"/>
          </a:p>
          <a:p>
            <a:pPr>
              <a:buChar char="-"/>
            </a:pPr>
            <a:r>
              <a:rPr lang="en" dirty="0"/>
              <a:t>Common pitfall: Integer division rounds down in C</a:t>
            </a:r>
            <a:endParaRPr dirty="0"/>
          </a:p>
          <a:p>
            <a:pPr>
              <a:buChar char="-"/>
            </a:pPr>
            <a:r>
              <a:rPr lang="en" dirty="0"/>
              <a:t>Note: z is still int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66" name="Google Shape;966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21618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7" name="Google Shape;967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5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16"/>
          <p:cNvSpPr txBox="1">
            <a:spLocks noGrp="1"/>
          </p:cNvSpPr>
          <p:nvPr>
            <p:ph type="title"/>
          </p:nvPr>
        </p:nvSpPr>
        <p:spPr>
          <a:xfrm>
            <a:off x="402270" y="213402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 (alternate approach)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73" name="Google Shape;973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74" name="Google Shape;974;p11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Sometimes you have a regular grid, sometimes you don’t.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When you don’t, you can look for triangles!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75" name="Google Shape;97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17"/>
          <p:cNvSpPr txBox="1">
            <a:spLocks noGrp="1"/>
          </p:cNvSpPr>
          <p:nvPr>
            <p:ph type="title"/>
          </p:nvPr>
        </p:nvSpPr>
        <p:spPr>
          <a:xfrm>
            <a:off x="412430" y="19598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81" name="Google Shape;981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82" name="Google Shape;982;p11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Sometimes you have a regular grid, sometimes you don’t.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When you don’t look for triangles!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83" name="Google Shape;983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18"/>
          <p:cNvSpPr txBox="1">
            <a:spLocks noGrp="1"/>
          </p:cNvSpPr>
          <p:nvPr>
            <p:ph type="title"/>
          </p:nvPr>
        </p:nvSpPr>
        <p:spPr>
          <a:xfrm>
            <a:off x="255900" y="26710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89" name="Google Shape;989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90" name="Google Shape;990;p11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Sometimes you have a regular grid, sometimes you don’t.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When you don’t look for triangles!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91" name="Google Shape;991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19"/>
          <p:cNvSpPr txBox="1">
            <a:spLocks noGrp="1"/>
          </p:cNvSpPr>
          <p:nvPr>
            <p:ph type="title"/>
          </p:nvPr>
        </p:nvSpPr>
        <p:spPr>
          <a:xfrm>
            <a:off x="341310" y="20614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97" name="Google Shape;997;p1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98" name="Google Shape;998;p11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Sometimes you have a regular grid, sometimes you don’t.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When you don’t look for triangles!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99" name="Google Shape;999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Model: pinhole camera</a:t>
            </a:r>
            <a:endParaRPr/>
          </a:p>
        </p:txBody>
      </p:sp>
      <p:sp>
        <p:nvSpPr>
          <p:cNvPr id="526" name="Google Shape;526;p6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7" name="Google Shape;52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0"/>
          <p:cNvSpPr txBox="1">
            <a:spLocks noGrp="1"/>
          </p:cNvSpPr>
          <p:nvPr>
            <p:ph type="title"/>
          </p:nvPr>
        </p:nvSpPr>
        <p:spPr>
          <a:xfrm>
            <a:off x="255900" y="12486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1005" name="Google Shape;1005;p1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06" name="Google Shape;1006;p120"/>
          <p:cNvSpPr txBox="1">
            <a:spLocks noGrp="1"/>
          </p:cNvSpPr>
          <p:nvPr>
            <p:ph type="body" idx="1"/>
          </p:nvPr>
        </p:nvSpPr>
        <p:spPr>
          <a:xfrm>
            <a:off x="239400" y="788187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Weighted sum using triangles: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Q</a:t>
            </a:r>
            <a:r>
              <a:rPr lang="en" sz="1800" dirty="0"/>
              <a:t> </a:t>
            </a:r>
            <a:r>
              <a:rPr lang="en" dirty="0"/>
              <a:t>=</a:t>
            </a:r>
            <a:r>
              <a:rPr lang="en" sz="1800" dirty="0"/>
              <a:t> </a:t>
            </a:r>
            <a:r>
              <a:rPr lang="en" dirty="0"/>
              <a:t>V1*A1 + V2*A2 + V3*A3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WHY?</a:t>
            </a:r>
            <a:endParaRPr dirty="0">
              <a:solidFill>
                <a:srgbClr val="FF0000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V1 is the furthest from q and A1 gives the smallest area.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V2 is next furthest from 1 and A2 gives the next smallest area…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Should normalize this based on total area, but we won’t use this.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007" name="Google Shape;1007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21"/>
          <p:cNvSpPr txBox="1">
            <a:spLocks noGrp="1"/>
          </p:cNvSpPr>
          <p:nvPr>
            <p:ph type="title"/>
          </p:nvPr>
        </p:nvSpPr>
        <p:spPr>
          <a:xfrm>
            <a:off x="255900" y="239528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Bilinear interpolation: for grids, pretty good; easier than triangles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1013" name="Google Shape;1013;p1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14" name="Google Shape;1014;p12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dirty="0"/>
              <a:t>This time find the closest pixels in a box</a:t>
            </a:r>
            <a:endParaRPr dirty="0"/>
          </a:p>
        </p:txBody>
      </p:sp>
      <p:pic>
        <p:nvPicPr>
          <p:cNvPr id="1015" name="Google Shape;1015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22"/>
          <p:cNvSpPr txBox="1">
            <a:spLocks noGrp="1"/>
          </p:cNvSpPr>
          <p:nvPr>
            <p:ph type="title"/>
          </p:nvPr>
        </p:nvSpPr>
        <p:spPr>
          <a:xfrm>
            <a:off x="255900" y="278717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/>
              <a:t>Bilinear interpolation: for grids, pretty good</a:t>
            </a:r>
            <a:endParaRPr sz="2400" dirty="0"/>
          </a:p>
        </p:txBody>
      </p:sp>
      <p:sp>
        <p:nvSpPr>
          <p:cNvPr id="1021" name="Google Shape;1021;p1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22" name="Google Shape;1022;p12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This time find the closest pixels in a box</a:t>
            </a:r>
            <a:endParaRPr/>
          </a:p>
        </p:txBody>
      </p:sp>
      <p:pic>
        <p:nvPicPr>
          <p:cNvPr id="1023" name="Google Shape;1023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01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2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29" name="Google Shape;1029;p12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30" name="Google Shape;1030;p12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This time find the closest pixels in a box</a:t>
            </a:r>
            <a:endParaRPr/>
          </a:p>
        </p:txBody>
      </p:sp>
      <p:pic>
        <p:nvPicPr>
          <p:cNvPr id="1031" name="Google Shape;1031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37" name="Google Shape;1037;p1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38" name="Google Shape;1038;p12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This time find the closest pixels in a box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Same plan, weighted sum based on area of opposite rectangle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sz="1800" dirty="0">
                <a:solidFill>
                  <a:srgbClr val="FF0000"/>
                </a:solidFill>
              </a:rPr>
              <a:t>Q = V1*A1 + V2*A2 + V3*A3 + V4*A4</a:t>
            </a:r>
            <a:endParaRPr sz="1800" dirty="0">
              <a:solidFill>
                <a:srgbClr val="FF0000"/>
              </a:solidFill>
            </a:endParaRPr>
          </a:p>
        </p:txBody>
      </p:sp>
      <p:pic>
        <p:nvPicPr>
          <p:cNvPr id="1039" name="Google Shape;1039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85" name="Google Shape;1085;p1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86" name="Google Shape;1086;p130"/>
          <p:cNvSpPr txBox="1">
            <a:spLocks noGrp="1"/>
          </p:cNvSpPr>
          <p:nvPr>
            <p:ph type="body" idx="1"/>
          </p:nvPr>
        </p:nvSpPr>
        <p:spPr>
          <a:xfrm>
            <a:off x="167700" y="1584234"/>
            <a:ext cx="4388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A1 = d2*d4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A2 = d1*d4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A3 = d2*d3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A4 = d1*d3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1800" dirty="0">
                <a:solidFill>
                  <a:schemeClr val="dk1"/>
                </a:solidFill>
              </a:rPr>
              <a:t>q = V1*A1 + V2*A2 + V3*A3 + V4*A4</a:t>
            </a:r>
            <a:endParaRPr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spcAft>
                <a:spcPts val="1000"/>
              </a:spcAft>
              <a:buNone/>
            </a:pPr>
            <a:endParaRPr sz="1400" dirty="0"/>
          </a:p>
        </p:txBody>
      </p:sp>
      <p:pic>
        <p:nvPicPr>
          <p:cNvPr id="1087" name="Google Shape;1087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22989"/>
            <a:ext cx="4282800" cy="3654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101" name="Google Shape;1101;p1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02" name="Google Shape;1102;p13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Smoother than NN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More complex</a:t>
            </a:r>
            <a:endParaRPr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4 lookups</a:t>
            </a:r>
            <a:endParaRPr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Some math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Often the right tradeoff of speed vs final result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03" name="Google Shape;1103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1" y="2161814"/>
            <a:ext cx="3722977" cy="372297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4" name="Google Shape;1104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000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Bicubic sampling: more complex, maybe better?</a:t>
            </a:r>
            <a:endParaRPr sz="2400"/>
          </a:p>
        </p:txBody>
      </p:sp>
      <p:sp>
        <p:nvSpPr>
          <p:cNvPr id="1110" name="Google Shape;1110;p1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11" name="Google Shape;1111;p13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 cubic interpolation of 4 cubic interpolations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Smoother than bilinear, no “star”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16 nearest neighbors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Fit 3rd order poly:</a:t>
            </a:r>
            <a:endParaRPr>
              <a:solidFill>
                <a:schemeClr val="dk1"/>
              </a:solidFill>
            </a:endParaRPr>
          </a:p>
          <a:p>
            <a:pPr lvl="1" indent="-317500">
              <a:spcBef>
                <a:spcPts val="0"/>
              </a:spcBef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f(x) = a + bx + cx^2 + dx^3</a:t>
            </a:r>
            <a:endParaRPr sz="140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Interpolate along axis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Fit another poly to interpolated values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12" name="Google Shape;1112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0" y="1622113"/>
            <a:ext cx="4264200" cy="2617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Bicubic vs bilinear</a:t>
            </a:r>
            <a:endParaRPr/>
          </a:p>
        </p:txBody>
      </p:sp>
      <p:sp>
        <p:nvSpPr>
          <p:cNvPr id="1118" name="Google Shape;1118;p1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9" name="Google Shape;1119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7" cy="372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8" y="1774526"/>
            <a:ext cx="3722977" cy="3722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Bicubic vs bilinear</a:t>
            </a:r>
            <a:endParaRPr/>
          </a:p>
        </p:txBody>
      </p:sp>
      <p:sp>
        <p:nvSpPr>
          <p:cNvPr id="1126" name="Google Shape;1126;p1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27" name="Google Shape;1127;p135"/>
          <p:cNvPicPr preferRelativeResize="0"/>
          <p:nvPr/>
        </p:nvPicPr>
        <p:blipFill rotWithShape="1">
          <a:blip r:embed="rId3">
            <a:alphaModFix/>
          </a:blip>
          <a:srcRect l="22166" t="22166" r="53806" b="53806"/>
          <a:stretch/>
        </p:blipFill>
        <p:spPr>
          <a:xfrm>
            <a:off x="229499" y="1622124"/>
            <a:ext cx="4027776" cy="402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35"/>
          <p:cNvPicPr preferRelativeResize="0"/>
          <p:nvPr/>
        </p:nvPicPr>
        <p:blipFill rotWithShape="1">
          <a:blip r:embed="rId4">
            <a:alphaModFix/>
          </a:blip>
          <a:srcRect l="22166" t="22166" r="53806" b="53806"/>
          <a:stretch/>
        </p:blipFill>
        <p:spPr>
          <a:xfrm>
            <a:off x="4886723" y="1622124"/>
            <a:ext cx="4027776" cy="4027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Model: pinhole camera</a:t>
            </a:r>
            <a:endParaRPr/>
          </a:p>
        </p:txBody>
      </p:sp>
      <p:sp>
        <p:nvSpPr>
          <p:cNvPr id="533" name="Google Shape;533;p6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4" name="Google Shape;53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Resize algorithm:</a:t>
            </a:r>
            <a:endParaRPr sz="2400"/>
          </a:p>
        </p:txBody>
      </p:sp>
      <p:sp>
        <p:nvSpPr>
          <p:cNvPr id="1134" name="Google Shape;1134;p1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35" name="Google Shape;1135;p1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For each pixel in new image:</a:t>
            </a:r>
            <a:endParaRPr dirty="0">
              <a:solidFill>
                <a:schemeClr val="dk1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C00000"/>
                </a:solidFill>
              </a:rPr>
              <a:t>1. Map to old im coordinates</a:t>
            </a:r>
            <a:endParaRPr sz="2400" dirty="0">
              <a:solidFill>
                <a:srgbClr val="C00000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0000FF"/>
                </a:solidFill>
              </a:rPr>
              <a:t>2. Interpolate value</a:t>
            </a:r>
            <a:endParaRPr sz="2400" dirty="0">
              <a:solidFill>
                <a:srgbClr val="0000FF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00E200"/>
                </a:solidFill>
              </a:rPr>
              <a:t>3. Set new value in image</a:t>
            </a:r>
            <a:endParaRPr sz="2400" dirty="0">
              <a:solidFill>
                <a:srgbClr val="00E200"/>
              </a:solidFill>
            </a:endParaRPr>
          </a:p>
        </p:txBody>
      </p:sp>
      <p:pic>
        <p:nvPicPr>
          <p:cNvPr id="1136" name="Google Shape;1136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1" y="2161814"/>
            <a:ext cx="3722977" cy="372297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7" name="Google Shape;1137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000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about shrinking?</a:t>
            </a:r>
            <a:endParaRPr/>
          </a:p>
        </p:txBody>
      </p:sp>
      <p:sp>
        <p:nvSpPr>
          <p:cNvPr id="1143" name="Google Shape;1143;p1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44" name="Google Shape;1144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399" y="1999101"/>
            <a:ext cx="4365100" cy="32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1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NN and Bilinear only look at small area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Lots of artifacting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Staircase pattern on diagonal lines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We’ll fix this next class with filters!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So what is this interpolation useful for?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resizing!</a:t>
            </a:r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Say we want to increase the size of an image…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This is a beautiful image of a sunset… it’s just very small… </a:t>
            </a:r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1276" y="1888539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resizing!</a:t>
            </a:r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Say we want to increase the size of an image…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This is a beautiful image of a sunset… it’s just very small… 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Say we want to increase size 4x4 -&gt; 7x7</a:t>
            </a:r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92" name="Google Shape;1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00" name="Google Shape;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5540" y="1081285"/>
            <a:ext cx="6843400" cy="68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08" name="Google Shape;20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14" name="Google Shape;214;p3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15" name="Google Shape;215;p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16" name="Google Shape;2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22" name="Google Shape;222;p3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23" name="Google Shape;223;p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24" name="Google Shape;2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4"/>
          <p:cNvSpPr txBox="1"/>
          <p:nvPr/>
        </p:nvSpPr>
        <p:spPr>
          <a:xfrm>
            <a:off x="4752175" y="186360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(-0.5, -0.5)</a:t>
            </a:r>
            <a:endParaRPr/>
          </a:p>
        </p:txBody>
      </p:sp>
      <p:sp>
        <p:nvSpPr>
          <p:cNvPr id="226" name="Google Shape;226;p34"/>
          <p:cNvSpPr txBox="1"/>
          <p:nvPr/>
        </p:nvSpPr>
        <p:spPr>
          <a:xfrm>
            <a:off x="7932900" y="484865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(3.5, 3.5)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</p:txBody>
      </p:sp>
      <p:sp>
        <p:nvSpPr>
          <p:cNvPr id="233" name="Google Shape;233;p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34" name="Google Shape;23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66275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7630160" y="4439920"/>
            <a:ext cx="223520" cy="243840"/>
          </a:xfrm>
          <a:prstGeom prst="ellipse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8142290" y="4516120"/>
            <a:ext cx="843280" cy="335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4576500" y="1571425"/>
            <a:ext cx="554300" cy="2776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573340" y="2430785"/>
            <a:ext cx="223520" cy="24384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At each point we record incident light</a:t>
            </a:r>
            <a:endParaRPr sz="3000"/>
          </a:p>
        </p:txBody>
      </p:sp>
      <p:sp>
        <p:nvSpPr>
          <p:cNvPr id="589" name="Google Shape;589;p7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0" name="Google Shape;59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a*7 = 4</a:t>
            </a:r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42" name="Google Shape;2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48" name="Google Shape;248;p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a*7 = 4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50" name="Google Shape;2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a = 4/7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57" name="Google Shape;257;p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58" name="Google Shape;25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64" name="Google Shape;264;p3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</p:txBody>
      </p:sp>
      <p:sp>
        <p:nvSpPr>
          <p:cNvPr id="265" name="Google Shape;265;p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66" name="Google Shape;26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72" name="Google Shape;272;p4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4/7*-1/2 + b = -1/2</a:t>
            </a:r>
            <a:endParaRPr/>
          </a:p>
        </p:txBody>
      </p:sp>
      <p:sp>
        <p:nvSpPr>
          <p:cNvPr id="273" name="Google Shape;273;p4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74" name="Google Shape;27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80" name="Google Shape;280;p4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4/7*-1/2 + b = -1/2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-4/14 + b = -7/14</a:t>
            </a:r>
            <a:endParaRPr/>
          </a:p>
        </p:txBody>
      </p:sp>
      <p:sp>
        <p:nvSpPr>
          <p:cNvPr id="281" name="Google Shape;281;p4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82" name="Google Shape;28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88" name="Google Shape;288;p4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 = 4/7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4/7*-1/2 + b = -1/2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-4/14 + b = -7/14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b = -3/14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89" name="Google Shape;289;p4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0" name="Google Shape;29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96" name="Google Shape;296;p4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a = 4/7</a:t>
            </a:r>
            <a:endParaRPr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b = -3/14</a:t>
            </a:r>
          </a:p>
          <a:p>
            <a:pPr>
              <a:buChar char="-"/>
            </a:pPr>
            <a:r>
              <a:rPr lang="en" dirty="0">
                <a:solidFill>
                  <a:srgbClr val="0000FF"/>
                </a:solidFill>
              </a:rPr>
              <a:t>So, we can start with any coordinate X of the big (new) image and use </a:t>
            </a:r>
            <a:r>
              <a:rPr lang="en" dirty="0">
                <a:solidFill>
                  <a:srgbClr val="FF0000"/>
                </a:solidFill>
              </a:rPr>
              <a:t>a</a:t>
            </a:r>
            <a:r>
              <a:rPr lang="en" dirty="0">
                <a:solidFill>
                  <a:srgbClr val="0000FF"/>
                </a:solidFill>
              </a:rPr>
              <a:t> and </a:t>
            </a:r>
            <a:r>
              <a:rPr lang="en" dirty="0">
                <a:solidFill>
                  <a:srgbClr val="FF0000"/>
                </a:solidFill>
              </a:rPr>
              <a:t>b</a:t>
            </a:r>
            <a:r>
              <a:rPr lang="en" dirty="0">
                <a:solidFill>
                  <a:srgbClr val="0000FF"/>
                </a:solidFill>
              </a:rPr>
              <a:t> to get Y on the smaller (old) image.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297" name="Google Shape;297;p4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8" name="Google Shape;29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04" name="Google Shape;304;p4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</p:txBody>
      </p:sp>
      <p:sp>
        <p:nvSpPr>
          <p:cNvPr id="305" name="Google Shape;305;p4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06" name="Google Shape;30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12" name="Google Shape;312;p4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</p:txBody>
      </p:sp>
      <p:sp>
        <p:nvSpPr>
          <p:cNvPr id="313" name="Google Shape;313;p4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14" name="Google Shape;3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 image is a matrix of light</a:t>
            </a:r>
            <a:endParaRPr/>
          </a:p>
        </p:txBody>
      </p:sp>
      <p:sp>
        <p:nvSpPr>
          <p:cNvPr id="611" name="Google Shape;611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2" name="Google Shape;61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651" y="1926926"/>
            <a:ext cx="4534693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20" name="Google Shape;320;p4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  <a:p>
            <a:pPr>
              <a:buChar char="-"/>
            </a:pPr>
            <a:r>
              <a:rPr lang="en"/>
              <a:t>Iterate over new pts</a:t>
            </a:r>
            <a:endParaRPr/>
          </a:p>
        </p:txBody>
      </p:sp>
      <p:sp>
        <p:nvSpPr>
          <p:cNvPr id="321" name="Google Shape;321;p4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22" name="Google Shape;32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28" name="Google Shape;328;p4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 </a:t>
            </a:r>
            <a:r>
              <a:rPr lang="en" dirty="0">
                <a:solidFill>
                  <a:srgbClr val="0000FF"/>
                </a:solidFill>
              </a:rPr>
              <a:t>(Y is old)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329" name="Google Shape;329;p4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30" name="Google Shape;33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36" name="Google Shape;336;p4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 </a:t>
            </a:r>
            <a:r>
              <a:rPr lang="en" dirty="0">
                <a:solidFill>
                  <a:srgbClr val="0000FF"/>
                </a:solidFill>
              </a:rPr>
              <a:t>(Y is old)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endParaRPr dirty="0">
              <a:solidFill>
                <a:srgbClr val="FF00FF"/>
              </a:solidFill>
            </a:endParaRPr>
          </a:p>
        </p:txBody>
      </p:sp>
      <p:sp>
        <p:nvSpPr>
          <p:cNvPr id="337" name="Google Shape;337;p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38" name="Google Shape;33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9635C1E-643C-40B5-8383-F6724A472013}"/>
              </a:ext>
            </a:extLst>
          </p:cNvPr>
          <p:cNvCxnSpPr/>
          <p:nvPr/>
        </p:nvCxnSpPr>
        <p:spPr>
          <a:xfrm>
            <a:off x="6112933" y="3860800"/>
            <a:ext cx="169334" cy="5418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44" name="Google Shape;344;p4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  <a:p>
            <a:pPr>
              <a:buChar char="-"/>
            </a:pPr>
            <a:r>
              <a:rPr lang="en"/>
              <a:t>Iterate over new pts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Map to old coords</a:t>
            </a:r>
            <a:endParaRPr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>
                <a:solidFill>
                  <a:srgbClr val="FF00FF"/>
                </a:solidFill>
              </a:rPr>
              <a:t>(1, 3)</a:t>
            </a:r>
            <a:endParaRPr>
              <a:solidFill>
                <a:srgbClr val="FF00FF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/>
              <a:t>4/7*1 - 3/14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4/7*3 - 3/14</a:t>
            </a:r>
            <a:endParaRPr/>
          </a:p>
        </p:txBody>
      </p:sp>
      <p:sp>
        <p:nvSpPr>
          <p:cNvPr id="345" name="Google Shape;345;p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46" name="Google Shape;34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52" name="Google Shape;352;p5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endParaRPr dirty="0">
              <a:solidFill>
                <a:srgbClr val="FF00FF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4/7*1 - 3/14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4/7*3 - 3/14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(5/14, 21/14)</a:t>
            </a:r>
            <a:endParaRPr dirty="0"/>
          </a:p>
        </p:txBody>
      </p:sp>
      <p:sp>
        <p:nvSpPr>
          <p:cNvPr id="353" name="Google Shape;353;p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54" name="Google Shape;35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60" name="Google Shape;360;p5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</p:txBody>
      </p:sp>
      <p:sp>
        <p:nvSpPr>
          <p:cNvPr id="361" name="Google Shape;361;p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62" name="Google Shape;36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68" name="Google Shape;368;p5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369" name="Google Shape;369;p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0" name="Google Shape;37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2200" y="1466276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76" name="Google Shape;376;p5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377" name="Google Shape;377;p5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8" name="Google Shape;37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48551" y="1622125"/>
            <a:ext cx="40960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(0,1)                                                          (1,1)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                                              (1,2)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84" name="Google Shape;384;p5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Size of opposite rects</a:t>
            </a:r>
            <a:endParaRPr dirty="0"/>
          </a:p>
        </p:txBody>
      </p:sp>
      <p:sp>
        <p:nvSpPr>
          <p:cNvPr id="385" name="Google Shape;385;p5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86" name="Google Shape;3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34261" y="1670231"/>
            <a:ext cx="411843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(0,1)                                                          (1,1)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                                              (1,2)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84" name="Google Shape;384;p54"/>
          <p:cNvSpPr txBox="1">
            <a:spLocks noGrp="1"/>
          </p:cNvSpPr>
          <p:nvPr>
            <p:ph type="body" idx="1"/>
          </p:nvPr>
        </p:nvSpPr>
        <p:spPr>
          <a:xfrm>
            <a:off x="0" y="1622125"/>
            <a:ext cx="590296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Yar = (1/2)(5/14)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Bar = (1/2)(9/14)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R1ar = (1/2)(5/14)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R2ar = (1/2)(9/14)</a:t>
            </a:r>
          </a:p>
          <a:p>
            <a:pPr marL="571500" lvl="1" indent="0">
              <a:spcBef>
                <a:spcPts val="0"/>
              </a:spcBef>
              <a:buNone/>
            </a:pPr>
            <a:r>
              <a:rPr lang="en" sz="2000" dirty="0">
                <a:solidFill>
                  <a:srgbClr val="FF0000"/>
                </a:solidFill>
              </a:rPr>
              <a:t>V = Yval*Yar+Bval*Var+R1val*R1ar+R2val*R2ar</a:t>
            </a:r>
          </a:p>
          <a:p>
            <a:pPr>
              <a:buChar char="-"/>
            </a:pPr>
            <a:endParaRPr lang="en" sz="2000" dirty="0"/>
          </a:p>
          <a:p>
            <a:pPr>
              <a:buChar char="-"/>
            </a:pPr>
            <a:r>
              <a:rPr lang="en" sz="2000" dirty="0">
                <a:solidFill>
                  <a:srgbClr val="0000FF"/>
                </a:solidFill>
              </a:rPr>
              <a:t>For each channel c, put the interpolated value from that channel in position (1,3,c).</a:t>
            </a:r>
          </a:p>
          <a:p>
            <a:pPr lvl="2">
              <a:spcBef>
                <a:spcPts val="0"/>
              </a:spcBef>
              <a:buChar char="-"/>
            </a:pPr>
            <a:endParaRPr sz="2000" dirty="0">
              <a:solidFill>
                <a:srgbClr val="0000FF"/>
              </a:solidFill>
            </a:endParaRPr>
          </a:p>
        </p:txBody>
      </p:sp>
      <p:pic>
        <p:nvPicPr>
          <p:cNvPr id="386" name="Google Shape;3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8551" y="114552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050427" y="1582610"/>
            <a:ext cx="46820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(0,1)  B                                            (1,1) R1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R2                                              (1,2)       Y</a:t>
            </a:r>
          </a:p>
        </p:txBody>
      </p:sp>
    </p:spTree>
    <p:extLst>
      <p:ext uri="{BB962C8B-B14F-4D97-AF65-F5344CB8AC3E}">
        <p14:creationId xmlns:p14="http://schemas.microsoft.com/office/powerpoint/2010/main" val="620338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649" y="1926918"/>
            <a:ext cx="4534701" cy="3722981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Values in matrix = how much light</a:t>
            </a:r>
            <a:endParaRPr/>
          </a:p>
        </p:txBody>
      </p:sp>
      <p:sp>
        <p:nvSpPr>
          <p:cNvPr id="619" name="Google Shape;619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488" name="Google Shape;488;p6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489" name="Google Shape;489;p6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0" name="Google Shape;49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496" name="Google Shape;496;p6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 </a:t>
            </a:r>
            <a:r>
              <a:rPr lang="en-US" dirty="0">
                <a:solidFill>
                  <a:srgbClr val="FF0000"/>
                </a:solidFill>
              </a:rPr>
              <a:t>results</a:t>
            </a:r>
            <a:endParaRPr dirty="0">
              <a:solidFill>
                <a:srgbClr val="FF0000"/>
              </a:solidFill>
            </a:endParaRPr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497" name="Google Shape;497;p6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8" name="Google Shape;49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504" name="Google Shape;504;p6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>
              <a:buChar char="-"/>
            </a:pPr>
            <a:r>
              <a:rPr lang="en" dirty="0"/>
              <a:t>Fill in the rest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On outer edges use padding!</a:t>
            </a:r>
            <a:endParaRPr dirty="0"/>
          </a:p>
        </p:txBody>
      </p:sp>
      <p:sp>
        <p:nvSpPr>
          <p:cNvPr id="505" name="Google Shape;505;p6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6" name="Google Shape;50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7" name="Google Shape;507;p69"/>
          <p:cNvCxnSpPr/>
          <p:nvPr/>
        </p:nvCxnSpPr>
        <p:spPr>
          <a:xfrm rot="10800000" flipH="1">
            <a:off x="4826675" y="4541100"/>
            <a:ext cx="559200" cy="1108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8" name="Google Shape;508;p69"/>
          <p:cNvCxnSpPr/>
          <p:nvPr/>
        </p:nvCxnSpPr>
        <p:spPr>
          <a:xfrm flipH="1">
            <a:off x="7029000" y="1433250"/>
            <a:ext cx="779400" cy="8460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514" name="Google Shape;514;p7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>
              <a:buChar char="-"/>
            </a:pPr>
            <a:r>
              <a:rPr lang="en-US" dirty="0">
                <a:solidFill>
                  <a:srgbClr val="FF0000"/>
                </a:solidFill>
              </a:rPr>
              <a:t>Final result 7 x 7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15" name="Google Shape;515;p7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16" name="Google Shape;51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We did it!</a:t>
            </a:r>
            <a:endParaRPr/>
          </a:p>
        </p:txBody>
      </p:sp>
      <p:sp>
        <p:nvSpPr>
          <p:cNvPr id="530" name="Google Shape;530;p7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1" name="Google Shape;53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2" name="Google Shape;532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33" name="Google Shape;533;p72"/>
          <p:cNvCxnSpPr/>
          <p:nvPr/>
        </p:nvCxnSpPr>
        <p:spPr>
          <a:xfrm>
            <a:off x="4096800" y="3636013"/>
            <a:ext cx="9504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Let’s do something interesting already!!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Want to make image smaller</a:t>
            </a:r>
            <a:endParaRPr/>
          </a:p>
        </p:txBody>
      </p:sp>
      <p:sp>
        <p:nvSpPr>
          <p:cNvPr id="566" name="Google Shape;566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7" name="Google Shape;56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73" name="Google Shape;573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4" name="Google Shape;57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02921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86808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82" name="Google Shape;582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3" name="Google Shape;58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91" name="Google Shape;591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2" name="Google Shape;59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9799" y="1926918"/>
            <a:ext cx="4534701" cy="3722981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Values in matrix = how much light</a:t>
            </a:r>
            <a:endParaRPr/>
          </a:p>
        </p:txBody>
      </p:sp>
      <p:sp>
        <p:nvSpPr>
          <p:cNvPr id="626" name="Google Shape;626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627" name="Google Shape;627;p7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Higher = more light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Lower = less light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Bounded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No light = 0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Sensor/device limit = max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Typical ranges:</a:t>
            </a:r>
            <a:endParaRPr dirty="0"/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[0-255], fit into byte</a:t>
            </a:r>
            <a:endParaRPr dirty="0">
              <a:solidFill>
                <a:srgbClr val="FF0000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[0-1], floating point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Called </a:t>
            </a:r>
            <a:r>
              <a:rPr lang="en" b="1" dirty="0"/>
              <a:t>pixels</a:t>
            </a:r>
            <a:endParaRPr b="1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0" name="Google Shape;600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1" name="Google Shape;60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9" name="Google Shape;60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0" name="Google Shape;61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12" name="Google Shape;61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1"/>
          <p:cNvSpPr/>
          <p:nvPr/>
        </p:nvSpPr>
        <p:spPr>
          <a:xfrm>
            <a:off x="6006875" y="2043925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19" name="Google Shape;619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22" name="Google Shape;6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28" name="Google Shape;628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9" name="Google Shape;62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31" name="Google Shape;63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37" name="Google Shape;637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8" name="Google Shape;63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0" name="Google Shape;64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46" name="Google Shape;646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7" name="Google Shape;64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9" name="Google Shape;64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55" name="Google Shape;655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6" name="Google Shape;65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58" name="Google Shape;65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64" name="Google Shape;664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5" name="Google Shape;66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7" name="Google Shape;66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73" name="Google Shape;673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4" name="Google Shape;6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76" name="Google Shape;6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82" name="Google Shape;682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5" name="Google Shape;68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</TotalTime>
  <Words>2621</Words>
  <Application>Microsoft Office PowerPoint</Application>
  <PresentationFormat>On-screen Show (4:3)</PresentationFormat>
  <Paragraphs>536</Paragraphs>
  <Slides>129</Slides>
  <Notes>126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5" baseType="lpstr">
      <vt:lpstr>Arial</vt:lpstr>
      <vt:lpstr>Arial Rounded MT Bold</vt:lpstr>
      <vt:lpstr>Calibri</vt:lpstr>
      <vt:lpstr>Consolas</vt:lpstr>
      <vt:lpstr>Ubuntu</vt:lpstr>
      <vt:lpstr>Office Theme</vt:lpstr>
      <vt:lpstr>  Computer Vision   CSE/ECE 576 Image Coordinates and Resizing  Linda Shapiro Professor of Computer Science &amp; Engineering Professor of Electrical &amp; Engineering</vt:lpstr>
      <vt:lpstr>What is an image?</vt:lpstr>
      <vt:lpstr>Eyes: projection onto retina</vt:lpstr>
      <vt:lpstr>Model: pinhole camera</vt:lpstr>
      <vt:lpstr>Model: pinhole camera</vt:lpstr>
      <vt:lpstr>At each point we record incident light</vt:lpstr>
      <vt:lpstr>An image is a matrix of light</vt:lpstr>
      <vt:lpstr>Values in matrix = how much light</vt:lpstr>
      <vt:lpstr>Values in matrix = how much light</vt:lpstr>
      <vt:lpstr>Addressing pixels</vt:lpstr>
      <vt:lpstr>Color image: 3d tensor in colorspace</vt:lpstr>
      <vt:lpstr>RGB information in separate “channels”</vt:lpstr>
      <vt:lpstr>Addressing pixels</vt:lpstr>
      <vt:lpstr>How do we store them?</vt:lpstr>
      <vt:lpstr>Storage: row major vs column major</vt:lpstr>
      <vt:lpstr>Storage: row major vs column major</vt:lpstr>
      <vt:lpstr>Typically use row-major or HW</vt:lpstr>
      <vt:lpstr>In 3d we have more choices!</vt:lpstr>
      <vt:lpstr>HWC: channels interleaved</vt:lpstr>
      <vt:lpstr>CHW: channels separated</vt:lpstr>
      <vt:lpstr>CHW Pop quiz</vt:lpstr>
      <vt:lpstr>CHW Pop quiz</vt:lpstr>
      <vt:lpstr>In your homework</vt:lpstr>
      <vt:lpstr>Image interpolation and resizing</vt:lpstr>
      <vt:lpstr>An image is kinda like a function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Just be careful</vt:lpstr>
      <vt:lpstr>Interpolation</vt:lpstr>
      <vt:lpstr>Nearest neighbor: what it sounds like</vt:lpstr>
      <vt:lpstr>Triangle interpolation: for less structured image (alternate approach)</vt:lpstr>
      <vt:lpstr>Triangle interpolation: for less structured image</vt:lpstr>
      <vt:lpstr>Triangle interpolation: for less structured image</vt:lpstr>
      <vt:lpstr>Triangle interpolation: for less structured image</vt:lpstr>
      <vt:lpstr>Triangle interpolation: for less structured image</vt:lpstr>
      <vt:lpstr>Bilinear interpolation: for grids, pretty good; easier than triangles</vt:lpstr>
      <vt:lpstr>Bilinear interpolation: for grids, pretty good</vt:lpstr>
      <vt:lpstr>Bilinear interpolation: for grids, pretty good</vt:lpstr>
      <vt:lpstr>Bilinear interpolation: for grids, pretty good</vt:lpstr>
      <vt:lpstr>Bilinear interpolation: for grids, pretty good</vt:lpstr>
      <vt:lpstr>Bilinear interpolation: for grids, pretty good</vt:lpstr>
      <vt:lpstr>Bicubic sampling: more complex, maybe better?</vt:lpstr>
      <vt:lpstr>Bicubic vs bilinear</vt:lpstr>
      <vt:lpstr>Bicubic vs bilinear</vt:lpstr>
      <vt:lpstr>Resize algorithm:</vt:lpstr>
      <vt:lpstr>What about shrinking?</vt:lpstr>
      <vt:lpstr>So what is this interpolation useful for?</vt:lpstr>
      <vt:lpstr>Image resizing!</vt:lpstr>
      <vt:lpstr>Image resizing!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We did it!</vt:lpstr>
      <vt:lpstr>Let’s do something interesting already!!</vt:lpstr>
      <vt:lpstr>Want to make image smaller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IS THIS ALL THERE IS??</vt:lpstr>
      <vt:lpstr>THERE IS A BETTER WAY!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213</cp:revision>
  <dcterms:created xsi:type="dcterms:W3CDTF">2013-01-06T19:09:38Z</dcterms:created>
  <dcterms:modified xsi:type="dcterms:W3CDTF">2021-03-30T18:09:06Z</dcterms:modified>
</cp:coreProperties>
</file>