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8" r:id="rId72"/>
    <p:sldId id="329" r:id="rId73"/>
    <p:sldId id="330" r:id="rId74"/>
    <p:sldId id="326" r:id="rId75"/>
    <p:sldId id="327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433" r:id="rId92"/>
    <p:sldId id="435" r:id="rId93"/>
    <p:sldId id="549" r:id="rId94"/>
    <p:sldId id="550" r:id="rId95"/>
    <p:sldId id="551" r:id="rId96"/>
    <p:sldId id="552" r:id="rId9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40" autoAdjust="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70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04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756a210c2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756a210c2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645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756a210c2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756a210c2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413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756a210c2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756a210c2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082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756a210c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756a210c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599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756a210c2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756a210c2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959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756a210c2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756a210c2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574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756a210c2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756a210c2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895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756a210c2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756a210c2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287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756a210c2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756a210c2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6879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756a210c2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756a210c2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826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756a210c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756a210c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0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756a210c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756a210c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517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756a210c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756a210c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567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756a210c2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756a210c2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6724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756a210c2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756a210c2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362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756a210c2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756a210c2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748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756a210c2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756a210c2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291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756a210c2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756a210c2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958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756a210c2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756a210c2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705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756a210c2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756a210c2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763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756a210c2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756a210c2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65222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756a210c2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756a210c2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223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756a210c2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756a210c2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6385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756a210c2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756a210c2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807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756a210c2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756a210c2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322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756a210c2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756a210c2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040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756a210c2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756a210c2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7856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756a210c2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756a210c2_0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2891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756a210c2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756a210c2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0211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756a210c2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756a210c2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4317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756a210c2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756a210c2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4760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756a210c2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756a210c2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0304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56a210c2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756a210c2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301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756a210c2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756a210c2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666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756a210c2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756a210c2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4219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756a210c2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756a210c2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9726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756a210c2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756a210c2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8750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756a210c2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756a210c2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83506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756a210c2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756a210c2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012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3756a210c2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3756a210c2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68181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3756a210c2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3756a210c2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69936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3756a210c2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3756a210c2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5914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3756a210c2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3756a210c2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472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756a210c2_0_1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756a210c2_0_1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83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756a210c2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756a210c2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9341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756a210c2_0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756a210c2_0_1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1654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756a210c2_0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756a210c2_0_1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0721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3756a210c2_0_1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3756a210c2_0_1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1989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3756a210c2_0_1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3756a210c2_0_1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363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3756a210c2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3756a210c2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7609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3756a210c2_0_1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3756a210c2_0_1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0911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3756a210c2_0_1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3756a210c2_0_1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0500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3756a210c2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3756a210c2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4272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3756a210c2_0_1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3756a210c2_0_1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2074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3756a210c2_0_1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3756a210c2_0_1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347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756a210c2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756a210c2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869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3756a210c2_0_1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3756a210c2_0_1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10086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3756a210c2_0_1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3756a210c2_0_1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4559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3756a210c2_0_1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3756a210c2_0_1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6807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756a210c2_0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756a210c2_0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2120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3756a210c2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3756a210c2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38064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3756a210c2_0_1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3756a210c2_0_1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7581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3756a210c2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3756a210c2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1465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3756a210c2_0_1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3756a210c2_0_1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4694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3756a210c2_0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3756a210c2_0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9750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3756a210c2_0_1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3756a210c2_0_1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831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756a210c2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756a210c2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015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756a210c2_0_1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756a210c2_0_1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316765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3756a210c2_0_1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3756a210c2_0_1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7046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3768f206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3768f206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0691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756a210c2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756a210c2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368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756a210c2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756a210c2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368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3756a210c2_0_1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3756a210c2_0_1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8062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3756a210c2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3756a210c2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59172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3756a210c2_0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3756a210c2_0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7750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3756a210c2_0_1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3756a210c2_0_1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32828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3756a210c2_0_1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3756a210c2_0_1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05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56a210c2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56a210c2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36591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3756a210c2_0_1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3756a210c2_0_1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42831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3756a210c2_0_1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3756a210c2_0_1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38832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3756a210c2_0_1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3756a210c2_0_1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98209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3756a210c2_0_1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3756a210c2_0_1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45213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3756a210c2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3756a210c2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34926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3756a210c2_0_1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3756a210c2_0_1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2660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3756a210c2_0_1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3756a210c2_0_1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46533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3756a210c2_0_1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3756a210c2_0_1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86578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3756a210c2_0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3756a210c2_0_1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94816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3756a210c2_0_1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3756a210c2_0_1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065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756a210c2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756a210c2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98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5950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363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g"/><Relationship Id="rId4" Type="http://schemas.openxmlformats.org/officeDocument/2006/relationships/image" Target="../media/image1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g"/><Relationship Id="rId4" Type="http://schemas.openxmlformats.org/officeDocument/2006/relationships/image" Target="../media/image51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jp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g"/><Relationship Id="rId4" Type="http://schemas.openxmlformats.org/officeDocument/2006/relationships/image" Target="../media/image1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g"/><Relationship Id="rId4" Type="http://schemas.openxmlformats.org/officeDocument/2006/relationships/image" Target="../media/image1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Filters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28" name="Google Shape;628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9" name="Google Shape;62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31" name="Google Shape;63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37" name="Google Shape;637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8" name="Google Shape;63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0" name="Google Shape;64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46" name="Google Shape;646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7" name="Google Shape;64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9" name="Google Shape;64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55" name="Google Shape;655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6" name="Google Shape;65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58" name="Google Shape;65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64" name="Google Shape;664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5" name="Google Shape;66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7" name="Google Shape;66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73" name="Google Shape;673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4" name="Google Shape;6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76" name="Google Shape;6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82" name="Google Shape;682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5" name="Google Shape;68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91" name="Google Shape;691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2" name="Google Shape;69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94" name="Google Shape;69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0" name="Google Shape;700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1" name="Google Shape;70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9" name="Google Shape;709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0" name="Google Shape;71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12" name="Google Shape;71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Let’s do something interesting already!!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18" name="Google Shape;71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9" name="Google Shape;71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9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21" name="Google Shape;72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27" name="Google Shape;727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8" name="Google Shape;72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0" name="Google Shape;73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36" name="Google Shape;736;p9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7" name="Google Shape;73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9" name="Google Shape;73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45" name="Google Shape;745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6" name="Google Shape;7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48" name="Google Shape;74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54" name="Google Shape;754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55" name="Google Shape;75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9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57" name="Google Shape;75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63" name="Google Shape;76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4" name="Google Shape;76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9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66" name="Google Shape;766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72" name="Google Shape;772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3" name="Google Shape;77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75" name="Google Shape;77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81" name="Google Shape;781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2" name="Google Shape;78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84" name="Google Shape;78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0" name="Google Shape;79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1" name="Google Shape;79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0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93" name="Google Shape;79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9" name="Google Shape;799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0" name="Google Shape;80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0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02" name="Google Shape;80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Want to make image smaller</a:t>
            </a:r>
            <a:endParaRPr/>
          </a:p>
        </p:txBody>
      </p:sp>
      <p:sp>
        <p:nvSpPr>
          <p:cNvPr id="566" name="Google Shape;566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7" name="Google Shape;56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08" name="Google Shape;808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9" name="Google Shape;80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0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11" name="Google Shape;81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17" name="Google Shape;817;p10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18" name="Google Shape;8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0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0" name="Google Shape;82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26" name="Google Shape;826;p10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7" name="Google Shape;82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0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9" name="Google Shape;82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35" name="Google Shape;835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36" name="Google Shape;83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0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38" name="Google Shape;838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44" name="Google Shape;84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0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47" name="Google Shape;84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53" name="Google Shape;853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4" name="Google Shape;85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0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56" name="Google Shape;856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62" name="Google Shape;862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63" name="Google Shape;86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0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65" name="Google Shape;86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71" name="Google Shape;871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2" name="Google Shape;87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1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74" name="Google Shape;87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0" name="Google Shape;880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81" name="Google Shape;88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83" name="Google Shape;88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9" name="Google Shape;88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0" name="Google Shape;89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1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92" name="Google Shape;89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73" name="Google Shape;573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4" name="Google Shape;57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02921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86808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98" name="Google Shape;898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9" name="Google Shape;8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1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01" name="Google Shape;90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07" name="Google Shape;907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8" name="Google Shape;90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14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10" name="Google Shape;91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14"/>
          <p:cNvSpPr/>
          <p:nvPr/>
        </p:nvSpPr>
        <p:spPr>
          <a:xfrm>
            <a:off x="5773950" y="16619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17" name="Google Shape;917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8" name="Google Shape;91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15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20" name="Google Shape;92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26" name="Google Shape;926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7" name="Google Shape;92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16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IS THIS ALL THERE IS??</a:t>
            </a:r>
            <a:endParaRPr/>
          </a:p>
        </p:txBody>
      </p:sp>
      <p:sp>
        <p:nvSpPr>
          <p:cNvPr id="935" name="Google Shape;935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6" name="Google Shape;93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THERE IS A BETTER WAY!</a:t>
            </a:r>
            <a:endParaRPr/>
          </a:p>
        </p:txBody>
      </p:sp>
      <p:sp>
        <p:nvSpPr>
          <p:cNvPr id="942" name="Google Shape;942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3" name="Google Shape;94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1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LOOK AT HOW MUCH BETTER</a:t>
            </a:r>
            <a:endParaRPr/>
          </a:p>
        </p:txBody>
      </p:sp>
      <p:sp>
        <p:nvSpPr>
          <p:cNvPr id="949" name="Google Shape;949;p1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0" name="Google Shape;950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200" y="3124200"/>
            <a:ext cx="609600" cy="609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1" name="Google Shape;951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2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</a:t>
            </a:r>
            <a:endParaRPr/>
          </a:p>
        </p:txBody>
      </p:sp>
      <p:sp>
        <p:nvSpPr>
          <p:cNvPr id="957" name="Google Shape;957;p1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8" name="Google Shape;95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20"/>
          <p:cNvSpPr/>
          <p:nvPr/>
        </p:nvSpPr>
        <p:spPr>
          <a:xfrm>
            <a:off x="463400" y="28715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2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 Averaging!</a:t>
            </a:r>
            <a:endParaRPr/>
          </a:p>
        </p:txBody>
      </p:sp>
      <p:sp>
        <p:nvSpPr>
          <p:cNvPr id="965" name="Google Shape;965;p1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66" name="Google Shape;966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21"/>
          <p:cNvSpPr/>
          <p:nvPr/>
        </p:nvSpPr>
        <p:spPr>
          <a:xfrm>
            <a:off x="463400" y="28715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68" name="Google Shape;968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2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 Averaging!</a:t>
            </a:r>
            <a:endParaRPr/>
          </a:p>
        </p:txBody>
      </p:sp>
      <p:sp>
        <p:nvSpPr>
          <p:cNvPr id="974" name="Google Shape;974;p1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75" name="Google Shape;975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8613" y="3950800"/>
            <a:ext cx="1934000" cy="1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5000" y="1783825"/>
            <a:ext cx="1934000" cy="1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388" y="3950800"/>
            <a:ext cx="1934000" cy="193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8" name="Google Shape;978;p122"/>
          <p:cNvCxnSpPr/>
          <p:nvPr/>
        </p:nvCxnSpPr>
        <p:spPr>
          <a:xfrm flipH="1">
            <a:off x="3158700" y="3904225"/>
            <a:ext cx="736200" cy="7734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79" name="Google Shape;979;p122"/>
          <p:cNvCxnSpPr/>
          <p:nvPr/>
        </p:nvCxnSpPr>
        <p:spPr>
          <a:xfrm>
            <a:off x="5128175" y="3950800"/>
            <a:ext cx="804300" cy="8043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80" name="Google Shape;980;p122"/>
          <p:cNvSpPr txBox="1"/>
          <p:nvPr/>
        </p:nvSpPr>
        <p:spPr>
          <a:xfrm rot="-2521793">
            <a:off x="3431723" y="3714689"/>
            <a:ext cx="479001" cy="10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X</a:t>
            </a:r>
            <a:endParaRPr sz="48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81" name="Google Shape;981;p122"/>
          <p:cNvSpPr txBox="1"/>
          <p:nvPr/>
        </p:nvSpPr>
        <p:spPr>
          <a:xfrm>
            <a:off x="922600" y="3559450"/>
            <a:ext cx="197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Consolas"/>
                <a:ea typeface="Consolas"/>
                <a:cs typeface="Consolas"/>
                <a:sym typeface="Consolas"/>
              </a:rPr>
              <a:t>“interpolation”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82" name="Google Shape;982;p122"/>
          <p:cNvSpPr txBox="1"/>
          <p:nvPr/>
        </p:nvSpPr>
        <p:spPr>
          <a:xfrm>
            <a:off x="6249800" y="3559450"/>
            <a:ext cx="197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Consolas"/>
                <a:ea typeface="Consolas"/>
                <a:cs typeface="Consolas"/>
                <a:sym typeface="Consolas"/>
              </a:rPr>
              <a:t>averaging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983" name="Google Shape;983;p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6800" y="3832950"/>
            <a:ext cx="467050" cy="4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82" name="Google Shape;582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3" name="Google Shape;58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2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</a:t>
            </a:r>
            <a:endParaRPr/>
          </a:p>
        </p:txBody>
      </p:sp>
      <p:sp>
        <p:nvSpPr>
          <p:cNvPr id="989" name="Google Shape;989;p12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90" name="Google Shape;990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926914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 A weighted sum</a:t>
            </a:r>
            <a:endParaRPr/>
          </a:p>
        </p:txBody>
      </p:sp>
      <p:sp>
        <p:nvSpPr>
          <p:cNvPr id="997" name="Google Shape;997;p1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98" name="Google Shape;998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 A weighted sum</a:t>
            </a:r>
            <a:endParaRPr/>
          </a:p>
        </p:txBody>
      </p:sp>
      <p:sp>
        <p:nvSpPr>
          <p:cNvPr id="1005" name="Google Shape;1005;p12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06" name="Google Shape;1006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8639" y="2207314"/>
            <a:ext cx="4886725" cy="244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2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Call this operation “</a:t>
            </a:r>
            <a:r>
              <a:rPr lang="en" i="1"/>
              <a:t>convolution</a:t>
            </a:r>
            <a:r>
              <a:rPr lang="en"/>
              <a:t>”</a:t>
            </a:r>
            <a:endParaRPr/>
          </a:p>
        </p:txBody>
      </p:sp>
      <p:sp>
        <p:nvSpPr>
          <p:cNvPr id="1012" name="Google Shape;1012;p12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13" name="Google Shape;1013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126"/>
          <p:cNvSpPr txBox="1"/>
          <p:nvPr/>
        </p:nvSpPr>
        <p:spPr>
          <a:xfrm>
            <a:off x="1453600" y="185425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i="1">
                <a:latin typeface="Consolas"/>
                <a:ea typeface="Consolas"/>
                <a:cs typeface="Consolas"/>
                <a:sym typeface="Consolas"/>
              </a:rPr>
              <a:t>Filter</a:t>
            </a: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 or </a:t>
            </a:r>
            <a:r>
              <a:rPr lang="en" sz="2400" i="1">
                <a:latin typeface="Consolas"/>
                <a:ea typeface="Consolas"/>
                <a:cs typeface="Consolas"/>
                <a:sym typeface="Consolas"/>
              </a:rPr>
              <a:t>kernel</a:t>
            </a:r>
            <a:endParaRPr sz="2400" i="1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884800"/>
            <a:ext cx="8797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Note: multiplying an image section by a filter is actually called “correlation” and convolution</a:t>
            </a:r>
          </a:p>
          <a:p>
            <a:r>
              <a:rPr lang="en-US" dirty="0">
                <a:solidFill>
                  <a:srgbClr val="0000FF"/>
                </a:solidFill>
              </a:rPr>
              <a:t>Involves inverting the filter first, but since our filters are generally symmetric, we call</a:t>
            </a:r>
          </a:p>
          <a:p>
            <a:r>
              <a:rPr lang="en-US" dirty="0">
                <a:solidFill>
                  <a:srgbClr val="0000FF"/>
                </a:solidFill>
              </a:rPr>
              <a:t>Everything convolution. This is what all computer vision people 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2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Convolutions on larger images</a:t>
            </a:r>
            <a:endParaRPr/>
          </a:p>
        </p:txBody>
      </p:sp>
      <p:sp>
        <p:nvSpPr>
          <p:cNvPr id="1020" name="Google Shape;1020;p12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21" name="Google Shape;1021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14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Kernel slides across image</a:t>
            </a:r>
            <a:endParaRPr/>
          </a:p>
        </p:txBody>
      </p:sp>
      <p:sp>
        <p:nvSpPr>
          <p:cNvPr id="1027" name="Google Shape;1027;p12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28" name="Google Shape;1028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326" y="1622125"/>
            <a:ext cx="8525349" cy="426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Convolutions on larger images</a:t>
            </a:r>
            <a:endParaRPr/>
          </a:p>
        </p:txBody>
      </p:sp>
      <p:sp>
        <p:nvSpPr>
          <p:cNvPr id="1034" name="Google Shape;1034;p1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35" name="Google Shape;1035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37" name="Google Shape;1037;p129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This is called box filter</a:t>
            </a:r>
            <a:endParaRPr/>
          </a:p>
        </p:txBody>
      </p:sp>
      <p:sp>
        <p:nvSpPr>
          <p:cNvPr id="1043" name="Google Shape;1043;p1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44" name="Google Shape;1044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46" name="Google Shape;1046;p130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47" name="Google Shape;1047;p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8" name="Google Shape;1048;p130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9" name="Google Shape;1049;p130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50" name="Google Shape;1050;p130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Box filters smooth image</a:t>
            </a:r>
            <a:endParaRPr/>
          </a:p>
        </p:txBody>
      </p:sp>
      <p:sp>
        <p:nvSpPr>
          <p:cNvPr id="1056" name="Google Shape;1056;p1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57" name="Google Shape;1057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59" name="Google Shape;1059;p131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60" name="Google Shape;1060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1" name="Google Shape;1061;p131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2" name="Google Shape;1062;p131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63" name="Google Shape;1063;p131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Box filters smooth image</a:t>
            </a:r>
            <a:endParaRPr/>
          </a:p>
        </p:txBody>
      </p:sp>
      <p:sp>
        <p:nvSpPr>
          <p:cNvPr id="1069" name="Google Shape;1069;p1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70" name="Google Shape;1070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72" name="Google Shape;1072;p132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73" name="Google Shape;1073;p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4" name="Google Shape;1074;p132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5" name="Google Shape;1075;p132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76" name="Google Shape;1076;p132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91" name="Google Shape;591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2" name="Google Shape;59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Now we resize our smoothed image</a:t>
            </a:r>
            <a:endParaRPr/>
          </a:p>
        </p:txBody>
      </p:sp>
      <p:sp>
        <p:nvSpPr>
          <p:cNvPr id="1082" name="Google Shape;1082;p1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83" name="Google Shape;1083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093" y="1622118"/>
            <a:ext cx="3287975" cy="3287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4" name="Google Shape;1084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13" y="1622126"/>
            <a:ext cx="3287963" cy="3287963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5" name="Google Shape;1085;p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5175" y="3377225"/>
            <a:ext cx="609600" cy="6096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86" name="Google Shape;1086;p133"/>
          <p:cNvCxnSpPr/>
          <p:nvPr/>
        </p:nvCxnSpPr>
        <p:spPr>
          <a:xfrm>
            <a:off x="7390475" y="2599700"/>
            <a:ext cx="716100" cy="4845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87" name="Google Shape;1087;p133"/>
          <p:cNvCxnSpPr/>
          <p:nvPr/>
        </p:nvCxnSpPr>
        <p:spPr>
          <a:xfrm>
            <a:off x="3359125" y="3186750"/>
            <a:ext cx="8433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So much better!</a:t>
            </a:r>
            <a:endParaRPr/>
          </a:p>
        </p:txBody>
      </p:sp>
      <p:sp>
        <p:nvSpPr>
          <p:cNvPr id="1093" name="Google Shape;1093;p1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94" name="Google Shape;1094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51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Box filters have artifacts</a:t>
            </a:r>
            <a:endParaRPr sz="3000"/>
          </a:p>
        </p:txBody>
      </p:sp>
      <p:sp>
        <p:nvSpPr>
          <p:cNvPr id="1100" name="Google Shape;1100;p1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01" name="Google Shape;1101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83938" y="652276"/>
            <a:ext cx="12111875" cy="121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Box filters have artifacts</a:t>
            </a:r>
            <a:endParaRPr sz="3000"/>
          </a:p>
        </p:txBody>
      </p:sp>
      <p:sp>
        <p:nvSpPr>
          <p:cNvPr id="1109" name="Google Shape;1109;p1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0" name="Google Shape;1110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36"/>
          <p:cNvSpPr/>
          <p:nvPr/>
        </p:nvSpPr>
        <p:spPr>
          <a:xfrm>
            <a:off x="5413725" y="1622125"/>
            <a:ext cx="3360000" cy="2515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12" name="Google Shape;1112;p136"/>
          <p:cNvSpPr/>
          <p:nvPr/>
        </p:nvSpPr>
        <p:spPr>
          <a:xfrm>
            <a:off x="4457275" y="3932175"/>
            <a:ext cx="779400" cy="78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18" name="Google Shape;1118;p1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9" name="Google Shape;1119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1" name="Google Shape;1121;p137"/>
          <p:cNvGrpSpPr/>
          <p:nvPr/>
        </p:nvGrpSpPr>
        <p:grpSpPr>
          <a:xfrm>
            <a:off x="4028700" y="2258475"/>
            <a:ext cx="1086600" cy="1086600"/>
            <a:chOff x="4028700" y="1401225"/>
            <a:chExt cx="1086600" cy="1086600"/>
          </a:xfrm>
        </p:grpSpPr>
        <p:sp>
          <p:nvSpPr>
            <p:cNvPr id="1122" name="Google Shape;1122;p137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1123;p137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29" name="Google Shape;1129;p1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30" name="Google Shape;1130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38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32" name="Google Shape;1132;p138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138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4" name="Google Shape;1134;p138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5" name="Google Shape;1135;p138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6" name="Google Shape;1136;p138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37" name="Google Shape;1137;p138"/>
          <p:cNvGrpSpPr/>
          <p:nvPr/>
        </p:nvGrpSpPr>
        <p:grpSpPr>
          <a:xfrm>
            <a:off x="2031925" y="2216300"/>
            <a:ext cx="1086600" cy="1086600"/>
            <a:chOff x="4028700" y="1401225"/>
            <a:chExt cx="1086600" cy="1086600"/>
          </a:xfrm>
        </p:grpSpPr>
        <p:sp>
          <p:nvSpPr>
            <p:cNvPr id="1138" name="Google Shape;1138;p138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1139;p138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45" name="Google Shape;1145;p1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46" name="Google Shape;1146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139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48" name="Google Shape;1148;p139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9" name="Google Shape;1149;p139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0" name="Google Shape;1150;p139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1" name="Google Shape;1151;p139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2" name="Google Shape;1152;p139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53" name="Google Shape;1153;p139"/>
          <p:cNvGrpSpPr/>
          <p:nvPr/>
        </p:nvGrpSpPr>
        <p:grpSpPr>
          <a:xfrm>
            <a:off x="1955725" y="2216300"/>
            <a:ext cx="1086600" cy="1086600"/>
            <a:chOff x="4028700" y="1401225"/>
            <a:chExt cx="1086600" cy="1086600"/>
          </a:xfrm>
        </p:grpSpPr>
        <p:sp>
          <p:nvSpPr>
            <p:cNvPr id="1154" name="Google Shape;1154;p139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1155;p139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4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61" name="Google Shape;1161;p14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62" name="Google Shape;1162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140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64" name="Google Shape;1164;p140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5" name="Google Shape;1165;p140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6" name="Google Shape;1166;p140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7" name="Google Shape;1167;p140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8" name="Google Shape;1168;p140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69" name="Google Shape;1169;p140"/>
          <p:cNvGrpSpPr/>
          <p:nvPr/>
        </p:nvGrpSpPr>
        <p:grpSpPr>
          <a:xfrm>
            <a:off x="1879525" y="2216300"/>
            <a:ext cx="1086600" cy="1086600"/>
            <a:chOff x="4028700" y="1401225"/>
            <a:chExt cx="1086600" cy="1086600"/>
          </a:xfrm>
        </p:grpSpPr>
        <p:sp>
          <p:nvSpPr>
            <p:cNvPr id="1170" name="Google Shape;1170;p140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140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4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We want a smoothly weighted kernel</a:t>
            </a:r>
            <a:endParaRPr/>
          </a:p>
        </p:txBody>
      </p:sp>
      <p:sp>
        <p:nvSpPr>
          <p:cNvPr id="1177" name="Google Shape;1177;p14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78" name="Google Shape;1178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Gaussians</a:t>
            </a:r>
            <a:endParaRPr/>
          </a:p>
        </p:txBody>
      </p:sp>
      <p:sp>
        <p:nvSpPr>
          <p:cNvPr id="1188" name="Google Shape;1188;p14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89" name="Google Shape;1189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301" y="1926926"/>
            <a:ext cx="5191399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3251" y="2426775"/>
            <a:ext cx="1628775" cy="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0" name="Google Shape;600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1" name="Google Shape;60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5" name="Google Shape;1195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0" y="2687114"/>
            <a:ext cx="3950374" cy="2962787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4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2d Gaussian</a:t>
            </a:r>
            <a:endParaRPr/>
          </a:p>
        </p:txBody>
      </p:sp>
      <p:sp>
        <p:nvSpPr>
          <p:cNvPr id="1197" name="Google Shape;1197;p14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98" name="Google Shape;1198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038" y="1718625"/>
            <a:ext cx="1823900" cy="48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9888" y="1622126"/>
            <a:ext cx="4027775" cy="402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14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05" name="Google Shape;1205;p14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06" name="Google Shape;1206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6210" y="2824151"/>
            <a:ext cx="991575" cy="9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75" y="2076175"/>
            <a:ext cx="2705650" cy="27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8853" y="1967112"/>
            <a:ext cx="2705650" cy="270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144"/>
          <p:cNvSpPr txBox="1"/>
          <p:nvPr/>
        </p:nvSpPr>
        <p:spPr>
          <a:xfrm>
            <a:off x="3063125" y="2725500"/>
            <a:ext cx="838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>
                <a:latin typeface="Consolas"/>
                <a:ea typeface="Consolas"/>
                <a:cs typeface="Consolas"/>
                <a:sym typeface="Consolas"/>
              </a:rPr>
              <a:t>*</a:t>
            </a:r>
            <a:endParaRPr sz="96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210" name="Google Shape;1210;p144"/>
          <p:cNvSpPr txBox="1"/>
          <p:nvPr/>
        </p:nvSpPr>
        <p:spPr>
          <a:xfrm>
            <a:off x="5284100" y="2408725"/>
            <a:ext cx="838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>
                <a:latin typeface="Consolas"/>
                <a:ea typeface="Consolas"/>
                <a:cs typeface="Consolas"/>
                <a:sym typeface="Consolas"/>
              </a:rPr>
              <a:t>=</a:t>
            </a:r>
            <a:endParaRPr sz="96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4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16" name="Google Shape;1216;p14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17" name="Google Shape;1217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751" y="1622114"/>
            <a:ext cx="4027748" cy="40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0" y="1622113"/>
            <a:ext cx="4027750" cy="40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4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24" name="Google Shape;1224;p14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25" name="Google Shape;1225;p146"/>
          <p:cNvPicPr preferRelativeResize="0"/>
          <p:nvPr/>
        </p:nvPicPr>
        <p:blipFill rotWithShape="1">
          <a:blip r:embed="rId3">
            <a:alphaModFix/>
          </a:blip>
          <a:srcRect l="50072" t="10212" r="25512" b="65371"/>
          <a:stretch/>
        </p:blipFill>
        <p:spPr>
          <a:xfrm>
            <a:off x="4651826" y="1622151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46"/>
          <p:cNvPicPr preferRelativeResize="0"/>
          <p:nvPr/>
        </p:nvPicPr>
        <p:blipFill rotWithShape="1">
          <a:blip r:embed="rId4">
            <a:alphaModFix/>
          </a:blip>
          <a:srcRect l="50074" t="9981" r="25509" b="65602"/>
          <a:stretch/>
        </p:blipFill>
        <p:spPr>
          <a:xfrm>
            <a:off x="229490" y="1622157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932044-FBF0-4C31-9AF8-E764C4EFB191}"/>
              </a:ext>
            </a:extLst>
          </p:cNvPr>
          <p:cNvSpPr txBox="1"/>
          <p:nvPr/>
        </p:nvSpPr>
        <p:spPr>
          <a:xfrm>
            <a:off x="1420599" y="5918698"/>
            <a:ext cx="789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Box Filtered                                                            Gaussian Filtered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Wow, so what was that convolution thing??</a:t>
            </a:r>
            <a:endParaRPr sz="3000"/>
          </a:p>
        </p:txBody>
      </p:sp>
      <p:sp>
        <p:nvSpPr>
          <p:cNvPr id="1239" name="Google Shape;1239;p1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0" name="Google Shape;124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Wow, so what was that convolution thing??</a:t>
            </a:r>
            <a:endParaRPr sz="3000"/>
          </a:p>
        </p:txBody>
      </p:sp>
      <p:sp>
        <p:nvSpPr>
          <p:cNvPr id="1239" name="Google Shape;1239;p1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0" name="Google Shape;124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Calculate it, go!</a:t>
            </a:r>
            <a:endParaRPr sz="3000"/>
          </a:p>
        </p:txBody>
      </p:sp>
      <p:sp>
        <p:nvSpPr>
          <p:cNvPr id="1246" name="Google Shape;1246;p1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7" name="Google Shape;1247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Calculate it, go!</a:t>
            </a:r>
            <a:endParaRPr sz="3000"/>
          </a:p>
        </p:txBody>
      </p:sp>
      <p:sp>
        <p:nvSpPr>
          <p:cNvPr id="1253" name="Google Shape;1253;p1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54" name="Google Shape;1254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5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260" name="Google Shape;1260;p1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61" name="Google Shape;1261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5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Highpass Kernel: finds edges</a:t>
            </a:r>
            <a:br>
              <a:rPr lang="en" dirty="0"/>
            </a:br>
            <a:r>
              <a:rPr lang="en" dirty="0"/>
              <a:t>(applied to the graytone image!)</a:t>
            </a:r>
            <a:endParaRPr dirty="0"/>
          </a:p>
        </p:txBody>
      </p:sp>
      <p:sp>
        <p:nvSpPr>
          <p:cNvPr id="1268" name="Google Shape;1268;p1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69" name="Google Shape;1269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9" name="Google Shape;60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0" name="Google Shape;61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12" name="Google Shape;61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1"/>
          <p:cNvSpPr/>
          <p:nvPr/>
        </p:nvSpPr>
        <p:spPr>
          <a:xfrm>
            <a:off x="6006875" y="2043925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5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pic>
        <p:nvPicPr>
          <p:cNvPr id="1277" name="Google Shape;1277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15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79" name="Google Shape;1279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Identity Kernel: Does nothing!</a:t>
            </a:r>
            <a:endParaRPr/>
          </a:p>
        </p:txBody>
      </p:sp>
      <p:pic>
        <p:nvPicPr>
          <p:cNvPr id="1285" name="Google Shape;1285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15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87" name="Google Shape;1287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9226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3" name="Google Shape;1293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5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295" name="Google Shape;1295;p15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96" name="Google Shape;1296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1" name="Google Shape;1301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15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Sharpen Kernel: sharpens!</a:t>
            </a:r>
            <a:br>
              <a:rPr lang="en" dirty="0"/>
            </a:br>
            <a:r>
              <a:rPr lang="en" dirty="0"/>
              <a:t>(applied to all three bands)</a:t>
            </a:r>
            <a:endParaRPr dirty="0"/>
          </a:p>
        </p:txBody>
      </p:sp>
      <p:sp>
        <p:nvSpPr>
          <p:cNvPr id="1303" name="Google Shape;1303;p15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Note: sharpen = highpass + identity!</a:t>
            </a:r>
            <a:endParaRPr/>
          </a:p>
        </p:txBody>
      </p:sp>
      <p:pic>
        <p:nvPicPr>
          <p:cNvPr id="1304" name="Google Shape;1304;p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" name="Google Shape;1310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1" name="Google Shape;1311;p15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312" name="Google Shape;1312;p15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13" name="Google Shape;1313;p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15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Emboss Kernel: stylin’ (</a:t>
            </a:r>
            <a:r>
              <a:rPr lang="en-US" dirty="0"/>
              <a:t>applied to all three bands)</a:t>
            </a:r>
            <a:endParaRPr dirty="0"/>
          </a:p>
        </p:txBody>
      </p:sp>
      <p:sp>
        <p:nvSpPr>
          <p:cNvPr id="1320" name="Google Shape;1320;p15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21" name="Google Shape;1321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5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those kernels!</a:t>
            </a:r>
            <a:endParaRPr/>
          </a:p>
        </p:txBody>
      </p:sp>
      <p:sp>
        <p:nvSpPr>
          <p:cNvPr id="1328" name="Google Shape;1328;p15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29" name="Google Shape;1329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6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(applied to a graytone image and thresholded)</a:t>
            </a:r>
            <a:endParaRPr dirty="0"/>
          </a:p>
        </p:txBody>
      </p:sp>
      <p:sp>
        <p:nvSpPr>
          <p:cNvPr id="1337" name="Google Shape;1337;p16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38" name="Google Shape;1338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0250" y="179082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0253" y="3900951"/>
            <a:ext cx="1983850" cy="19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6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and gradient!</a:t>
            </a:r>
            <a:endParaRPr dirty="0"/>
          </a:p>
        </p:txBody>
      </p:sp>
      <p:sp>
        <p:nvSpPr>
          <p:cNvPr id="1348" name="Google Shape;1348;p16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49" name="Google Shape;1349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1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6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and gradient!</a:t>
            </a:r>
            <a:endParaRPr dirty="0"/>
          </a:p>
        </p:txBody>
      </p:sp>
      <p:sp>
        <p:nvSpPr>
          <p:cNvPr id="1358" name="Google Shape;1358;p16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59" name="Google Shape;1359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F634A0-D8BB-4A72-A7DC-ABFA3B15F98C}"/>
              </a:ext>
            </a:extLst>
          </p:cNvPr>
          <p:cNvSpPr txBox="1"/>
          <p:nvPr/>
        </p:nvSpPr>
        <p:spPr>
          <a:xfrm flipH="1">
            <a:off x="391158" y="5649899"/>
            <a:ext cx="81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This visualization is showing the magnitude and direction of the gradient. We will talk further about this when we discuss edges.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19" name="Google Shape;619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22" name="Google Shape;6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1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And so much more!!</a:t>
            </a:r>
            <a:endParaRPr/>
          </a:p>
        </p:txBody>
      </p:sp>
      <p:sp>
        <p:nvSpPr>
          <p:cNvPr id="1365" name="Google Shape;1365;p16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8700"/>
            <a:ext cx="8229600" cy="1143000"/>
          </a:xfrm>
        </p:spPr>
        <p:txBody>
          <a:bodyPr/>
          <a:lstStyle/>
          <a:p>
            <a:r>
              <a:rPr lang="en-US" dirty="0"/>
              <a:t>Assignment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9784"/>
            <a:ext cx="8229600" cy="45259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Image resizing and filtering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390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things first!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500" dirty="0"/>
              <a:t>First, you need to run </a:t>
            </a:r>
            <a:r>
              <a:rPr lang="en-US" sz="2500" dirty="0">
                <a:highlight>
                  <a:srgbClr val="C0C0C0"/>
                </a:highlight>
                <a:latin typeface="Simplified Arabic Fixed" panose="020F0502020204030204" pitchFamily="34" charset="0"/>
                <a:cs typeface="Simplified Arabic Fixed" panose="020F0502020204030204" pitchFamily="34" charset="0"/>
              </a:rPr>
              <a:t>git pull</a:t>
            </a:r>
            <a:r>
              <a:rPr lang="en-US" sz="2500" dirty="0">
                <a:cs typeface="Simplified Arabic Fixed" panose="020F0502020204030204" pitchFamily="34" charset="0"/>
              </a:rPr>
              <a:t> </a:t>
            </a:r>
            <a:r>
              <a:rPr lang="en-US" sz="2500" dirty="0"/>
              <a:t>from inside your </a:t>
            </a:r>
            <a:r>
              <a:rPr lang="en-US" sz="2500" dirty="0" err="1"/>
              <a:t>homeworks</a:t>
            </a:r>
            <a:r>
              <a:rPr lang="en-US" sz="2500" dirty="0"/>
              <a:t> folder to get the latest changes from GitHub. </a:t>
            </a:r>
          </a:p>
          <a:p>
            <a:endParaRPr lang="en-US" sz="2500" dirty="0"/>
          </a:p>
          <a:p>
            <a:r>
              <a:rPr lang="en-US" sz="2500" dirty="0"/>
              <a:t>Remember that you might need some of your code from the previous </a:t>
            </a:r>
            <a:r>
              <a:rPr lang="en-US" sz="2500" dirty="0" err="1"/>
              <a:t>hw</a:t>
            </a:r>
            <a:r>
              <a:rPr lang="en-US" sz="2500" dirty="0"/>
              <a:t> (e.g. </a:t>
            </a:r>
            <a:r>
              <a:rPr lang="en-US" sz="2500" dirty="0" err="1"/>
              <a:t>set_pixel</a:t>
            </a:r>
            <a:r>
              <a:rPr lang="en-US" sz="2500" dirty="0"/>
              <a:t>) for this </a:t>
            </a:r>
            <a:r>
              <a:rPr lang="en-US" sz="2500" dirty="0" err="1"/>
              <a:t>hw</a:t>
            </a:r>
            <a:r>
              <a:rPr lang="en-US" sz="2500" dirty="0"/>
              <a:t> as well. Have your code from hw1 in your </a:t>
            </a:r>
            <a:r>
              <a:rPr lang="en-US" sz="2500" dirty="0" err="1"/>
              <a:t>src</a:t>
            </a:r>
            <a:r>
              <a:rPr lang="en-US" sz="2500" dirty="0"/>
              <a:t> folder.</a:t>
            </a:r>
          </a:p>
          <a:p>
            <a:pPr marL="0" indent="0">
              <a:buNone/>
            </a:pPr>
            <a:endParaRPr lang="en-US" sz="2500" dirty="0"/>
          </a:p>
          <a:p>
            <a:r>
              <a:rPr lang="en-US" sz="2500" dirty="0"/>
              <a:t>Then run:</a:t>
            </a:r>
          </a:p>
          <a:p>
            <a:pPr lvl="1"/>
            <a:r>
              <a:rPr lang="en-US" sz="25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make clean </a:t>
            </a:r>
          </a:p>
          <a:p>
            <a:pPr lvl="1"/>
            <a:r>
              <a:rPr lang="en-US" sz="25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make</a:t>
            </a:r>
          </a:p>
          <a:p>
            <a:pPr marL="457200" lvl="1" indent="0">
              <a:buNone/>
            </a:pPr>
            <a:endParaRPr lang="en-US" sz="2400" dirty="0">
              <a:highlight>
                <a:srgbClr val="C0C0C0"/>
              </a:highlight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833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73291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Nearest Neighbor Interpolation and Resizing</a:t>
            </a:r>
          </a:p>
          <a:p>
            <a:r>
              <a:rPr lang="en-US" sz="3000" dirty="0"/>
              <a:t>float </a:t>
            </a:r>
            <a:r>
              <a:rPr lang="en-US" sz="3000" dirty="0" err="1"/>
              <a:t>nn_interpolate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float x, float y, int c); in </a:t>
            </a:r>
            <a:r>
              <a:rPr lang="en-US" sz="3000" dirty="0" err="1"/>
              <a:t>src</a:t>
            </a:r>
            <a:r>
              <a:rPr lang="en-US" sz="3000" dirty="0"/>
              <a:t>/</a:t>
            </a:r>
            <a:r>
              <a:rPr lang="en-US" sz="3000" dirty="0" err="1"/>
              <a:t>modify_image.c</a:t>
            </a:r>
            <a:endParaRPr lang="en-US" sz="3000" dirty="0"/>
          </a:p>
          <a:p>
            <a:r>
              <a:rPr lang="en-US" sz="3000" dirty="0"/>
              <a:t>image </a:t>
            </a:r>
            <a:r>
              <a:rPr lang="en-US" sz="3000" dirty="0" err="1"/>
              <a:t>nn_resize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int w, int h);</a:t>
            </a:r>
          </a:p>
          <a:p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Bilinear Interpolation and Resizing</a:t>
            </a:r>
          </a:p>
          <a:p>
            <a:r>
              <a:rPr lang="en-US" sz="3000" dirty="0"/>
              <a:t>float </a:t>
            </a:r>
            <a:r>
              <a:rPr lang="en-US" sz="3000" dirty="0" err="1"/>
              <a:t>bilinear_interpolate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float x, float y, int c);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bilinear_resize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int w, int h);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480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Box Filter</a:t>
            </a:r>
          </a:p>
          <a:p>
            <a:r>
              <a:rPr lang="de-DE" sz="3000" dirty="0"/>
              <a:t>void l1_normalize(image im)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make_box_filter</a:t>
            </a:r>
            <a:r>
              <a:rPr lang="en-US" sz="3000" dirty="0"/>
              <a:t>(int w)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Convolution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convolve_image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image filter, int preserve)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make_highpass_filter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make_sharpen_filter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make_emboss_filter</a:t>
            </a:r>
            <a:r>
              <a:rPr lang="en-US" sz="3000" dirty="0"/>
              <a:t>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5561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Gaussian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make_gaussian_filter</a:t>
            </a:r>
            <a:r>
              <a:rPr lang="en-US" sz="3000" dirty="0"/>
              <a:t>(float sigma)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Hybrid Images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add_image</a:t>
            </a:r>
            <a:r>
              <a:rPr lang="en-US" sz="3000" dirty="0"/>
              <a:t>(image a, image b) 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sub_image</a:t>
            </a:r>
            <a:r>
              <a:rPr lang="en-US" sz="3000" dirty="0"/>
              <a:t>(image a, image b)</a:t>
            </a:r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360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Sobel Operator (next lecture)</a:t>
            </a:r>
            <a:endParaRPr lang="en-US" sz="3000" dirty="0"/>
          </a:p>
          <a:p>
            <a:r>
              <a:rPr lang="en-US" sz="3000" dirty="0"/>
              <a:t>image </a:t>
            </a:r>
            <a:r>
              <a:rPr lang="en-US" sz="3000" dirty="0" err="1"/>
              <a:t>make_gx_filter</a:t>
            </a:r>
            <a:r>
              <a:rPr lang="en-US" sz="3000" dirty="0"/>
              <a:t>()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make_gy_filter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void </a:t>
            </a:r>
            <a:r>
              <a:rPr lang="en-US" sz="3000" dirty="0" err="1"/>
              <a:t>feature_normalize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r>
              <a:rPr lang="en-US" sz="3000" dirty="0"/>
              <a:t>image *</a:t>
            </a:r>
            <a:r>
              <a:rPr lang="en-US" sz="3000" dirty="0" err="1"/>
              <a:t>sobel_image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colorize_sobel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endParaRPr lang="en-US" sz="3000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4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2079</TotalTime>
  <Words>836</Words>
  <Application>Microsoft Office PowerPoint</Application>
  <PresentationFormat>On-screen Show (4:3)</PresentationFormat>
  <Paragraphs>151</Paragraphs>
  <Slides>96</Slides>
  <Notes>89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3" baseType="lpstr">
      <vt:lpstr>Arial</vt:lpstr>
      <vt:lpstr>Arial Rounded MT Bold</vt:lpstr>
      <vt:lpstr>Calibri</vt:lpstr>
      <vt:lpstr>Consolas</vt:lpstr>
      <vt:lpstr>Simplified Arabic Fixed</vt:lpstr>
      <vt:lpstr>Ubuntu</vt:lpstr>
      <vt:lpstr>Office Theme</vt:lpstr>
      <vt:lpstr>  Computer Vision   ECE/CSE 576 Filters  Linda Shapiro Professor of Computer Science &amp; Engineering Professor of Electrical &amp; Computer Engineering</vt:lpstr>
      <vt:lpstr>Let’s do something interesting already!!</vt:lpstr>
      <vt:lpstr>Want to make image smaller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IS THIS ALL THERE IS??</vt:lpstr>
      <vt:lpstr>THERE IS A BETTER WAY!</vt:lpstr>
      <vt:lpstr>LOOK AT HOW MUCH BETTER</vt:lpstr>
      <vt:lpstr>How do?</vt:lpstr>
      <vt:lpstr>How do? Averaging!</vt:lpstr>
      <vt:lpstr>How do? Averaging!</vt:lpstr>
      <vt:lpstr>What is averaging?</vt:lpstr>
      <vt:lpstr>What is averaging? A weighted sum</vt:lpstr>
      <vt:lpstr>What is averaging? A weighted sum</vt:lpstr>
      <vt:lpstr>Call this operation “convolution”</vt:lpstr>
      <vt:lpstr>Convolutions on larger images</vt:lpstr>
      <vt:lpstr>Kernel slides across image</vt:lpstr>
      <vt:lpstr>Convolutions on larger images</vt:lpstr>
      <vt:lpstr>This is called box filter</vt:lpstr>
      <vt:lpstr>Box filters smooth image</vt:lpstr>
      <vt:lpstr>Box filters smooth image</vt:lpstr>
      <vt:lpstr>Now we resize our smoothed image</vt:lpstr>
      <vt:lpstr>So much better!</vt:lpstr>
      <vt:lpstr>Box filters have artifacts</vt:lpstr>
      <vt:lpstr>Box filters have artifacts</vt:lpstr>
      <vt:lpstr>Box filters: vertical + horizontal streaking</vt:lpstr>
      <vt:lpstr>Box filters: vertical + horizontal streaking</vt:lpstr>
      <vt:lpstr>Box filters: vertical + horizontal streaking</vt:lpstr>
      <vt:lpstr>Box filters: vertical + horizontal streaking</vt:lpstr>
      <vt:lpstr>We want a smoothly weighted kernel</vt:lpstr>
      <vt:lpstr>Gaussians</vt:lpstr>
      <vt:lpstr>2d Gaussian</vt:lpstr>
      <vt:lpstr>Better smoothing with Gaussians</vt:lpstr>
      <vt:lpstr>Better smoothing with Gaussians</vt:lpstr>
      <vt:lpstr>Better smoothing with Gaussians</vt:lpstr>
      <vt:lpstr>Wow, so what was that convolution thing??</vt:lpstr>
      <vt:lpstr>Wow, so what was that convolution thing??</vt:lpstr>
      <vt:lpstr>Calculate it, go!</vt:lpstr>
      <vt:lpstr>Calculate it, go!</vt:lpstr>
      <vt:lpstr>Guess that kernel!</vt:lpstr>
      <vt:lpstr>Highpass Kernel: finds edges (applied to the graytone image!)</vt:lpstr>
      <vt:lpstr>Guess that kernel!</vt:lpstr>
      <vt:lpstr>Identity Kernel: Does nothing!</vt:lpstr>
      <vt:lpstr>Guess that kernel!</vt:lpstr>
      <vt:lpstr>Sharpen Kernel: sharpens! (applied to all three bands)</vt:lpstr>
      <vt:lpstr>Guess that kernel!</vt:lpstr>
      <vt:lpstr>Emboss Kernel: stylin’ (applied to all three bands)</vt:lpstr>
      <vt:lpstr>Guess those kernels!</vt:lpstr>
      <vt:lpstr>Sobel Kernels: edges (applied to a graytone image and thresholded)</vt:lpstr>
      <vt:lpstr>Sobel Kernels: edges and gradient!</vt:lpstr>
      <vt:lpstr>Sobel Kernels: edges and gradient!</vt:lpstr>
      <vt:lpstr>And so much more!!</vt:lpstr>
      <vt:lpstr>Assignment 2</vt:lpstr>
      <vt:lpstr>First things first!</vt:lpstr>
      <vt:lpstr>Assignment 2</vt:lpstr>
      <vt:lpstr>Assignment 2</vt:lpstr>
      <vt:lpstr>Assignment 2</vt:lpstr>
      <vt:lpstr>Assignment 2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Bindita Chaudhuri</cp:lastModifiedBy>
  <cp:revision>230</cp:revision>
  <dcterms:created xsi:type="dcterms:W3CDTF">2013-01-06T19:09:38Z</dcterms:created>
  <dcterms:modified xsi:type="dcterms:W3CDTF">2021-04-05T21:03:49Z</dcterms:modified>
</cp:coreProperties>
</file>