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1"/>
  </p:sldMasterIdLst>
  <p:notesMasterIdLst>
    <p:notesMasterId r:id="rId21"/>
  </p:notesMasterIdLst>
  <p:sldIdLst>
    <p:sldId id="256" r:id="rId2"/>
    <p:sldId id="284" r:id="rId3"/>
    <p:sldId id="310" r:id="rId4"/>
    <p:sldId id="303" r:id="rId5"/>
    <p:sldId id="305" r:id="rId6"/>
    <p:sldId id="287" r:id="rId7"/>
    <p:sldId id="306" r:id="rId8"/>
    <p:sldId id="307" r:id="rId9"/>
    <p:sldId id="304" r:id="rId10"/>
    <p:sldId id="290" r:id="rId11"/>
    <p:sldId id="292" r:id="rId12"/>
    <p:sldId id="268" r:id="rId13"/>
    <p:sldId id="316" r:id="rId14"/>
    <p:sldId id="264" r:id="rId15"/>
    <p:sldId id="276" r:id="rId16"/>
    <p:sldId id="312" r:id="rId17"/>
    <p:sldId id="311" r:id="rId18"/>
    <p:sldId id="315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0"/>
    <p:restoredTop sz="94704"/>
  </p:normalViewPr>
  <p:slideViewPr>
    <p:cSldViewPr snapToGrid="0" snapToObjects="1">
      <p:cViewPr varScale="1">
        <p:scale>
          <a:sx n="85" d="100"/>
          <a:sy n="85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2B3D-6A35-6149-93E3-5303D1D555E6}" type="datetimeFigureOut">
              <a:rPr lang="en-US" smtClean="0"/>
              <a:t>5/27/20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27DCD-C165-974C-8ACE-B30FA058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5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27DCD-C165-974C-8ACE-B30FA05837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17FD3EC-EFEE-CB4B-8EA8-718D77BF845F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1D0CCE7-482F-3244-A924-6F4D1693C5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27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42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tiff"/><Relationship Id="rId8" Type="http://schemas.openxmlformats.org/officeDocument/2006/relationships/image" Target="../media/image40.png"/><Relationship Id="rId9" Type="http://schemas.openxmlformats.org/officeDocument/2006/relationships/image" Target="../media/image43.tiff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9.pn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463" y="412936"/>
            <a:ext cx="9940158" cy="3949212"/>
          </a:xfrm>
        </p:spPr>
        <p:txBody>
          <a:bodyPr>
            <a:normAutofit/>
          </a:bodyPr>
          <a:lstStyle/>
          <a:p>
            <a:pPr algn="ctr"/>
            <a:r>
              <a:rPr lang="en-US" sz="5000" i="0" cap="none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5000" i="0" cap="none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5000" i="0" cap="none" dirty="0" smtClean="0">
                <a:latin typeface="Cambria" charset="0"/>
                <a:ea typeface="Cambria" charset="0"/>
                <a:cs typeface="Cambria" charset="0"/>
              </a:rPr>
              <a:t/>
            </a:r>
            <a:br>
              <a:rPr lang="en-US" sz="5000" i="0" cap="none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sz="5000" i="0" cap="none" dirty="0" smtClean="0">
                <a:latin typeface="Cambria" charset="0"/>
                <a:ea typeface="Cambria" charset="0"/>
                <a:cs typeface="Cambria" charset="0"/>
              </a:rPr>
              <a:t>Facial Motion Retargeting </a:t>
            </a:r>
            <a:endParaRPr lang="en-US" sz="5000" i="0" cap="none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1" y="3111126"/>
            <a:ext cx="9961261" cy="1362792"/>
          </a:xfrm>
        </p:spPr>
        <p:txBody>
          <a:bodyPr>
            <a:noAutofit/>
          </a:bodyPr>
          <a:lstStyle/>
          <a:p>
            <a:pPr algn="ctr"/>
            <a:r>
              <a:rPr lang="en-US" sz="2500" b="1" i="0" dirty="0" smtClean="0">
                <a:latin typeface="Bookman Old Style" charset="0"/>
                <a:ea typeface="Bookman Old Style" charset="0"/>
                <a:cs typeface="Bookman Old Style" charset="0"/>
              </a:rPr>
              <a:t>Bindita Chaudhuri</a:t>
            </a:r>
          </a:p>
          <a:p>
            <a:pPr algn="ctr"/>
            <a:endParaRPr lang="en-US" sz="2500" b="1" i="0" dirty="0" smtClean="0">
              <a:latin typeface="Bookman Old Style" charset="0"/>
              <a:ea typeface="Bookman Old Style" charset="0"/>
              <a:cs typeface="Bookman Old Style" charset="0"/>
            </a:endParaRPr>
          </a:p>
          <a:p>
            <a:pPr algn="ctr"/>
            <a:r>
              <a:rPr lang="en-US" sz="2500" i="0" dirty="0" smtClean="0">
                <a:latin typeface="Arial" charset="0"/>
                <a:ea typeface="Arial" charset="0"/>
                <a:cs typeface="Arial" charset="0"/>
              </a:rPr>
              <a:t>Paul G. Allen School of Computer Science &amp; Engineering, UW</a:t>
            </a:r>
          </a:p>
          <a:p>
            <a:pPr algn="ctr"/>
            <a:r>
              <a:rPr lang="en-US" sz="2500" i="0" dirty="0" smtClean="0">
                <a:latin typeface="Arial" charset="0"/>
                <a:ea typeface="Arial" charset="0"/>
                <a:cs typeface="Arial" charset="0"/>
              </a:rPr>
              <a:t>(Linda Shapiro, Alex Colburn, Barbara </a:t>
            </a:r>
            <a:r>
              <a:rPr lang="en-US" sz="2500" i="0" dirty="0" err="1" smtClean="0">
                <a:latin typeface="Arial" charset="0"/>
                <a:ea typeface="Arial" charset="0"/>
                <a:cs typeface="Arial" charset="0"/>
              </a:rPr>
              <a:t>Mones</a:t>
            </a:r>
            <a:r>
              <a:rPr lang="en-US" sz="2500" i="0" dirty="0" smtClean="0">
                <a:latin typeface="Arial" charset="0"/>
                <a:ea typeface="Arial" charset="0"/>
                <a:cs typeface="Arial" charset="0"/>
              </a:rPr>
              <a:t>, Gary </a:t>
            </a:r>
            <a:r>
              <a:rPr lang="en-US" sz="2500" i="0" dirty="0" err="1" smtClean="0">
                <a:latin typeface="Arial" charset="0"/>
                <a:ea typeface="Arial" charset="0"/>
                <a:cs typeface="Arial" charset="0"/>
              </a:rPr>
              <a:t>Faigin</a:t>
            </a:r>
            <a:r>
              <a:rPr lang="en-US" sz="2500" i="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ctr"/>
            <a:endParaRPr lang="en-US" sz="2500" i="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500" i="0" dirty="0" smtClean="0">
                <a:latin typeface="Arial" charset="0"/>
                <a:ea typeface="Arial" charset="0"/>
                <a:cs typeface="Arial" charset="0"/>
              </a:rPr>
              <a:t>Visual Intelligence Group, Microsoft AI&amp;R, Redmond</a:t>
            </a:r>
          </a:p>
        </p:txBody>
      </p:sp>
    </p:spTree>
    <p:extLst>
      <p:ext uri="{BB962C8B-B14F-4D97-AF65-F5344CB8AC3E}">
        <p14:creationId xmlns:p14="http://schemas.microsoft.com/office/powerpoint/2010/main" val="16433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Results for Single Face Based Application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8" t="-1617" r="72635" b="-1468"/>
          <a:stretch/>
        </p:blipFill>
        <p:spPr>
          <a:xfrm>
            <a:off x="1272373" y="1420441"/>
            <a:ext cx="4813634" cy="4146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692" y="5567262"/>
            <a:ext cx="11470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Hardware: Google Pixel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688" y="1474551"/>
            <a:ext cx="304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Live Performance Capture for Multiple Faces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61" t="-1" r="-266" b="-958"/>
          <a:stretch/>
        </p:blipFill>
        <p:spPr>
          <a:xfrm>
            <a:off x="753209" y="1693889"/>
            <a:ext cx="10975465" cy="34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Example based Approach (semi-supervised)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9619" y="1906488"/>
            <a:ext cx="116896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HCNN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15234" y="2807286"/>
            <a:ext cx="116896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SCNN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228295" y="2121931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228295" y="3022729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08587" y="2091201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984203" y="3032564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619910" y="1796093"/>
            <a:ext cx="273098" cy="1548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87" y="1705017"/>
            <a:ext cx="626617" cy="75842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367781" y="1796093"/>
            <a:ext cx="273098" cy="1548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3917392" y="2570291"/>
            <a:ext cx="450389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785606" y="2583379"/>
            <a:ext cx="456517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64654" y="2211746"/>
            <a:ext cx="1940287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Binary similarity score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930" y="2103186"/>
            <a:ext cx="1093761" cy="109376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43" y="2121931"/>
            <a:ext cx="1079233" cy="10792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98" y="2101361"/>
            <a:ext cx="907678" cy="1098608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7619298" y="3199969"/>
            <a:ext cx="2727793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            E+        E-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81109" y="1562801"/>
            <a:ext cx="41565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latin typeface="Arial Narrow" charset="0"/>
                <a:ea typeface="Arial Narrow" charset="0"/>
                <a:cs typeface="Arial Narrow" charset="0"/>
              </a:rPr>
              <a:t>(</a:t>
            </a:r>
            <a:endParaRPr lang="en-US" sz="1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183360" y="1618193"/>
            <a:ext cx="41565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sz="1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40407" y="1389421"/>
            <a:ext cx="323612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Online triplet generation based on distance metric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54" y="2550097"/>
            <a:ext cx="827548" cy="827548"/>
          </a:xfrm>
          <a:prstGeom prst="rect">
            <a:avLst/>
          </a:prstGeom>
        </p:spPr>
      </p:pic>
      <p:sp>
        <p:nvSpPr>
          <p:cNvPr id="103" name="Rounded Rectangle 102"/>
          <p:cNvSpPr/>
          <p:nvPr/>
        </p:nvSpPr>
        <p:spPr>
          <a:xfrm>
            <a:off x="1514059" y="1488368"/>
            <a:ext cx="3484268" cy="219222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390975" y="3319476"/>
            <a:ext cx="164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fused-CNN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7" name="Shape 256"/>
          <p:cNvSpPr/>
          <p:nvPr/>
        </p:nvSpPr>
        <p:spPr>
          <a:xfrm>
            <a:off x="6474045" y="3678581"/>
            <a:ext cx="4865179" cy="1124967"/>
          </a:xfrm>
          <a:prstGeom prst="roundRect">
            <a:avLst>
              <a:gd name="adj" fmla="val 16667"/>
            </a:avLst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+mj-lt"/>
              <a:ea typeface="Corbel"/>
              <a:cs typeface="Corbel"/>
              <a:sym typeface="Corbel"/>
            </a:endParaRPr>
          </a:p>
        </p:txBody>
      </p:sp>
      <p:pic>
        <p:nvPicPr>
          <p:cNvPr id="109" name="Picture 108" descr="Screen Shot 2016-11-17 at 10.28.29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0"/>
          <a:stretch/>
        </p:blipFill>
        <p:spPr>
          <a:xfrm>
            <a:off x="6621063" y="3719285"/>
            <a:ext cx="4658281" cy="450460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743820" y="6229212"/>
            <a:ext cx="744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Aneja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B. 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Chaudhuri,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A. Colburn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G.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Faigin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L. Shapiro, B.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Mones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600" dirty="0">
                <a:latin typeface="Times" charset="0"/>
              </a:rPr>
              <a:t>Learning to Generate 3D Stylized Character Expressions from Humans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WACV 2018</a:t>
            </a:r>
            <a:endParaRPr lang="en-US" sz="15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6621063" y="4110947"/>
            <a:ext cx="4691045" cy="647803"/>
            <a:chOff x="2372921" y="3388406"/>
            <a:chExt cx="4691045" cy="647803"/>
          </a:xfrm>
        </p:grpSpPr>
        <p:sp>
          <p:nvSpPr>
            <p:cNvPr id="120" name="Left Brace 119"/>
            <p:cNvSpPr/>
            <p:nvPr/>
          </p:nvSpPr>
          <p:spPr>
            <a:xfrm rot="16200000">
              <a:off x="3624621" y="2952288"/>
              <a:ext cx="301884" cy="1174120"/>
            </a:xfrm>
            <a:prstGeom prst="leftBrace">
              <a:avLst>
                <a:gd name="adj1" fmla="val 18440"/>
                <a:gd name="adj2" fmla="val 5231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372921" y="3713044"/>
              <a:ext cx="22929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Expression feature </a:t>
              </a:r>
              <a:r>
                <a:rPr lang="en-US" sz="1500" dirty="0" smtClean="0"/>
                <a:t>vectors</a:t>
              </a:r>
              <a:endParaRPr lang="en-US" sz="15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692691" y="3713044"/>
              <a:ext cx="237127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Geometry feature vectors</a:t>
              </a:r>
            </a:p>
          </p:txBody>
        </p:sp>
      </p:grpSp>
      <p:sp>
        <p:nvSpPr>
          <p:cNvPr id="123" name="Left Brace 122"/>
          <p:cNvSpPr/>
          <p:nvPr/>
        </p:nvSpPr>
        <p:spPr>
          <a:xfrm rot="16200000">
            <a:off x="9993509" y="3329762"/>
            <a:ext cx="286369" cy="1966395"/>
          </a:xfrm>
          <a:prstGeom prst="leftBrace">
            <a:avLst>
              <a:gd name="adj1" fmla="val 18440"/>
              <a:gd name="adj2" fmla="val 523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  <p:bldP spid="97" grpId="0" animBg="1"/>
      <p:bldP spid="98" grpId="0" animBg="1"/>
      <p:bldP spid="99" grpId="0" animBg="1"/>
      <p:bldP spid="100" grpId="0" animBg="1"/>
      <p:bldP spid="103" grpId="0" animBg="1"/>
      <p:bldP spid="104" grpId="0"/>
      <p:bldP spid="87" grpId="2" animBg="1"/>
      <p:bldP spid="1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Example based Approach (semi-supervised)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9619" y="1906488"/>
            <a:ext cx="116896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HCNN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15234" y="2807286"/>
            <a:ext cx="1168969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SCNN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228295" y="2121931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228295" y="3022729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08587" y="2091201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984203" y="3032564"/>
            <a:ext cx="611323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619910" y="1796093"/>
            <a:ext cx="273098" cy="1548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87" y="1705017"/>
            <a:ext cx="626617" cy="75842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367781" y="1796093"/>
            <a:ext cx="273098" cy="1548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3917392" y="2570291"/>
            <a:ext cx="450389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785606" y="2583379"/>
            <a:ext cx="456517" cy="1308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64654" y="2211746"/>
            <a:ext cx="1940287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Binary similarity score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Cube 57"/>
          <p:cNvSpPr/>
          <p:nvPr/>
        </p:nvSpPr>
        <p:spPr>
          <a:xfrm>
            <a:off x="1879672" y="3977219"/>
            <a:ext cx="743518" cy="1846729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ube 58"/>
          <p:cNvSpPr/>
          <p:nvPr/>
        </p:nvSpPr>
        <p:spPr>
          <a:xfrm>
            <a:off x="2088277" y="3977218"/>
            <a:ext cx="748592" cy="1846730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ube 59"/>
          <p:cNvSpPr/>
          <p:nvPr/>
        </p:nvSpPr>
        <p:spPr>
          <a:xfrm>
            <a:off x="2304936" y="3977218"/>
            <a:ext cx="739724" cy="1846730"/>
          </a:xfrm>
          <a:prstGeom prst="cube">
            <a:avLst>
              <a:gd name="adj" fmla="val 65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23" y="4285550"/>
            <a:ext cx="1026495" cy="1242419"/>
          </a:xfrm>
          <a:prstGeom prst="rect">
            <a:avLst/>
          </a:prstGeom>
        </p:spPr>
      </p:pic>
      <p:sp>
        <p:nvSpPr>
          <p:cNvPr id="62" name="Cube 61"/>
          <p:cNvSpPr/>
          <p:nvPr/>
        </p:nvSpPr>
        <p:spPr>
          <a:xfrm>
            <a:off x="2640807" y="3977218"/>
            <a:ext cx="739724" cy="1846730"/>
          </a:xfrm>
          <a:prstGeom prst="cube">
            <a:avLst>
              <a:gd name="adj" fmla="val 628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ube 62"/>
          <p:cNvSpPr/>
          <p:nvPr/>
        </p:nvSpPr>
        <p:spPr>
          <a:xfrm>
            <a:off x="3617953" y="4133612"/>
            <a:ext cx="581256" cy="1533946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ube 63"/>
          <p:cNvSpPr/>
          <p:nvPr/>
        </p:nvSpPr>
        <p:spPr>
          <a:xfrm>
            <a:off x="3751285" y="4133610"/>
            <a:ext cx="585223" cy="1533947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ube 64"/>
          <p:cNvSpPr/>
          <p:nvPr/>
        </p:nvSpPr>
        <p:spPr>
          <a:xfrm>
            <a:off x="4002205" y="4133609"/>
            <a:ext cx="578290" cy="1533947"/>
          </a:xfrm>
          <a:prstGeom prst="cube">
            <a:avLst>
              <a:gd name="adj" fmla="val 650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65"/>
          <p:cNvSpPr/>
          <p:nvPr/>
        </p:nvSpPr>
        <p:spPr>
          <a:xfrm>
            <a:off x="4791467" y="4468719"/>
            <a:ext cx="420657" cy="1063464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ube 66"/>
          <p:cNvSpPr/>
          <p:nvPr/>
        </p:nvSpPr>
        <p:spPr>
          <a:xfrm>
            <a:off x="4895401" y="4468716"/>
            <a:ext cx="423528" cy="1063465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ube 67"/>
          <p:cNvSpPr/>
          <p:nvPr/>
        </p:nvSpPr>
        <p:spPr>
          <a:xfrm>
            <a:off x="5093764" y="4464504"/>
            <a:ext cx="418511" cy="1063465"/>
          </a:xfrm>
          <a:prstGeom prst="cube">
            <a:avLst>
              <a:gd name="adj" fmla="val 650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ube 68"/>
          <p:cNvSpPr/>
          <p:nvPr/>
        </p:nvSpPr>
        <p:spPr>
          <a:xfrm>
            <a:off x="5807327" y="4581410"/>
            <a:ext cx="401212" cy="922049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ube 69"/>
          <p:cNvSpPr/>
          <p:nvPr/>
        </p:nvSpPr>
        <p:spPr>
          <a:xfrm>
            <a:off x="6002026" y="4581410"/>
            <a:ext cx="399165" cy="922049"/>
          </a:xfrm>
          <a:prstGeom prst="cube">
            <a:avLst>
              <a:gd name="adj" fmla="val 628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ube 70"/>
          <p:cNvSpPr/>
          <p:nvPr/>
        </p:nvSpPr>
        <p:spPr>
          <a:xfrm>
            <a:off x="6712107" y="4682489"/>
            <a:ext cx="276617" cy="726651"/>
          </a:xfrm>
          <a:prstGeom prst="cube">
            <a:avLst>
              <a:gd name="adj" fmla="val 62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ube 71"/>
          <p:cNvSpPr/>
          <p:nvPr/>
        </p:nvSpPr>
        <p:spPr>
          <a:xfrm>
            <a:off x="6883700" y="4660184"/>
            <a:ext cx="312521" cy="746660"/>
          </a:xfrm>
          <a:prstGeom prst="cube">
            <a:avLst>
              <a:gd name="adj" fmla="val 628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ube 72"/>
          <p:cNvSpPr/>
          <p:nvPr/>
        </p:nvSpPr>
        <p:spPr>
          <a:xfrm>
            <a:off x="7596935" y="4765922"/>
            <a:ext cx="251570" cy="535183"/>
          </a:xfrm>
          <a:prstGeom prst="cube">
            <a:avLst>
              <a:gd name="adj" fmla="val 65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ube 73"/>
          <p:cNvSpPr/>
          <p:nvPr/>
        </p:nvSpPr>
        <p:spPr>
          <a:xfrm>
            <a:off x="7779959" y="4765922"/>
            <a:ext cx="312840" cy="535183"/>
          </a:xfrm>
          <a:prstGeom prst="cube">
            <a:avLst>
              <a:gd name="adj" fmla="val 628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1543801" y="5066944"/>
            <a:ext cx="312840" cy="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3301421" y="5064050"/>
            <a:ext cx="312840" cy="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374613" y="5064050"/>
            <a:ext cx="37042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5469754" y="5052780"/>
            <a:ext cx="312840" cy="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358439" y="5049886"/>
            <a:ext cx="312840" cy="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7196221" y="5042435"/>
            <a:ext cx="312840" cy="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8800915" y="3977219"/>
            <a:ext cx="239843" cy="18467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8169269" y="4990132"/>
            <a:ext cx="662990" cy="610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1638418" y="3866003"/>
            <a:ext cx="6862346" cy="207034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715144" y="5532181"/>
            <a:ext cx="164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3D-CNN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930" y="2103186"/>
            <a:ext cx="1093761" cy="109376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43" y="2121931"/>
            <a:ext cx="1079233" cy="10792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98" y="2101361"/>
            <a:ext cx="907678" cy="1098608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7619298" y="3199969"/>
            <a:ext cx="2727793" cy="4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   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            E+        E-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81109" y="1562801"/>
            <a:ext cx="41565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latin typeface="Arial Narrow" charset="0"/>
                <a:ea typeface="Arial Narrow" charset="0"/>
                <a:cs typeface="Arial Narrow" charset="0"/>
              </a:rPr>
              <a:t>(</a:t>
            </a:r>
            <a:endParaRPr lang="en-US" sz="1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0183360" y="1618193"/>
            <a:ext cx="41565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sz="1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40407" y="1389421"/>
            <a:ext cx="323612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Online triplet generation based on distance metric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54" y="2550097"/>
            <a:ext cx="827548" cy="827548"/>
          </a:xfrm>
          <a:prstGeom prst="rect">
            <a:avLst/>
          </a:prstGeom>
        </p:spPr>
      </p:pic>
      <p:sp>
        <p:nvSpPr>
          <p:cNvPr id="103" name="Rounded Rectangle 102"/>
          <p:cNvSpPr/>
          <p:nvPr/>
        </p:nvSpPr>
        <p:spPr>
          <a:xfrm>
            <a:off x="1514059" y="1488368"/>
            <a:ext cx="3484268" cy="219222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390975" y="3319476"/>
            <a:ext cx="164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fused-CNN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90054" y="3132412"/>
            <a:ext cx="195253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matching   pairs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270199" y="3045653"/>
            <a:ext cx="0" cy="7922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49131" y="5510886"/>
            <a:ext cx="164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256 𝖷 256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035253" y="5803914"/>
            <a:ext cx="164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100 𝖷 1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59734" y="4923476"/>
            <a:ext cx="273098" cy="16854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0118091" y="3830676"/>
            <a:ext cx="273098" cy="8122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0759734" y="3641574"/>
            <a:ext cx="273098" cy="12034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135859" y="5137109"/>
            <a:ext cx="258983" cy="12384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 flipH="1">
            <a:off x="10247582" y="4707919"/>
            <a:ext cx="1" cy="3642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94" idx="1"/>
          </p:cNvCxnSpPr>
          <p:nvPr/>
        </p:nvCxnSpPr>
        <p:spPr>
          <a:xfrm flipV="1">
            <a:off x="9049358" y="4236823"/>
            <a:ext cx="1068733" cy="75331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107" idx="1"/>
          </p:cNvCxnSpPr>
          <p:nvPr/>
        </p:nvCxnSpPr>
        <p:spPr>
          <a:xfrm>
            <a:off x="9049358" y="4990132"/>
            <a:ext cx="1086501" cy="76621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4" idx="3"/>
            <a:endCxn id="106" idx="1"/>
          </p:cNvCxnSpPr>
          <p:nvPr/>
        </p:nvCxnSpPr>
        <p:spPr>
          <a:xfrm>
            <a:off x="10391189" y="4236823"/>
            <a:ext cx="368545" cy="646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7" idx="3"/>
            <a:endCxn id="93" idx="1"/>
          </p:cNvCxnSpPr>
          <p:nvPr/>
        </p:nvCxnSpPr>
        <p:spPr>
          <a:xfrm>
            <a:off x="10394842" y="5756343"/>
            <a:ext cx="364892" cy="987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450" y="4493026"/>
            <a:ext cx="930813" cy="930813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740" y="3753636"/>
            <a:ext cx="853233" cy="85323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153" y="5301105"/>
            <a:ext cx="925579" cy="92557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743820" y="6229212"/>
            <a:ext cx="744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Aneja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B. 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Chaudhuri,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A. Colburn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G.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Faigin</a:t>
            </a:r>
            <a:r>
              <a:rPr lang="en-US" sz="1500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L. Shapiro, B.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Mones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600" dirty="0">
                <a:latin typeface="Times" charset="0"/>
              </a:rPr>
              <a:t>Learning to Generate 3D Stylized Character Expressions from Humans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WACV 2018</a:t>
            </a:r>
            <a:endParaRPr lang="en-US" sz="15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82" grpId="0" animBg="1"/>
      <p:bldP spid="85" grpId="0" animBg="1"/>
      <p:bldP spid="86" grpId="0"/>
      <p:bldP spid="86" grpId="1"/>
      <p:bldP spid="97" grpId="0" animBg="1"/>
      <p:bldP spid="98" grpId="0" animBg="1"/>
      <p:bldP spid="99" grpId="0" animBg="1"/>
      <p:bldP spid="100" grpId="0" animBg="1"/>
      <p:bldP spid="103" grpId="0" animBg="1"/>
      <p:bldP spid="104" grpId="0"/>
      <p:bldP spid="105" grpId="0" animBg="1"/>
      <p:bldP spid="105" grpId="1" animBg="1"/>
      <p:bldP spid="75" grpId="0"/>
      <p:bldP spid="75" grpId="1"/>
      <p:bldP spid="75" grpId="2"/>
      <p:bldP spid="84" grpId="0"/>
      <p:bldP spid="84" grpId="1"/>
      <p:bldP spid="84" grpId="2"/>
      <p:bldP spid="93" grpId="0" animBg="1"/>
      <p:bldP spid="94" grpId="0" animBg="1"/>
      <p:bldP spid="106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 for Videos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529" y="5470933"/>
            <a:ext cx="10796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Frame-by-frame transfer; jitter removed by temporal smoothening using Savitzky-Golay filter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280" y="1385442"/>
            <a:ext cx="8599982" cy="38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Example based Approach (unsupervised)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318" y="1414062"/>
            <a:ext cx="1110425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Aim:</a:t>
            </a:r>
          </a:p>
          <a:p>
            <a:endParaRPr lang="en-US" sz="2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single network that directly regresses 3D vertices of character</a:t>
            </a:r>
          </a:p>
          <a:p>
            <a:pPr marL="342900" indent="-342900">
              <a:buFont typeface="Arial" charset="0"/>
              <a:buChar char="•"/>
            </a:pPr>
            <a:endParaRPr lang="en-US" sz="2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 to a broader range of expressions</a:t>
            </a:r>
          </a:p>
        </p:txBody>
      </p:sp>
    </p:spTree>
    <p:extLst>
      <p:ext uri="{BB962C8B-B14F-4D97-AF65-F5344CB8AC3E}">
        <p14:creationId xmlns:p14="http://schemas.microsoft.com/office/powerpoint/2010/main" val="6661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9685649" y="5628506"/>
            <a:ext cx="1940287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D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discriminator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7205" y="4198024"/>
            <a:ext cx="1940287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landmark loss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Example based Approach (unsupervised)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318" y="1318308"/>
            <a:ext cx="1110425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 facial landmarks:</a:t>
            </a:r>
          </a:p>
          <a:p>
            <a:pPr marL="342900" indent="-342900">
              <a:buFont typeface="Arial" charset="0"/>
              <a:buChar char="•"/>
            </a:pP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Convert 3D model to 2D position map:</a:t>
            </a:r>
          </a:p>
          <a:p>
            <a:pPr marL="342900" indent="-342900">
              <a:buFont typeface="Arial" charset="0"/>
              <a:buChar char="•"/>
            </a:pP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 CycleGAN: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527" y="1488821"/>
            <a:ext cx="813403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792" y="1488821"/>
            <a:ext cx="967023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37" y="2721597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023" y="2721597"/>
            <a:ext cx="1011837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118" y="2737236"/>
            <a:ext cx="1030812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8746" y="2737236"/>
            <a:ext cx="961869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768" y="2737236"/>
            <a:ext cx="1011836" cy="11430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6547637" y="3293097"/>
            <a:ext cx="45948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9" idx="1"/>
          </p:cNvCxnSpPr>
          <p:nvPr/>
        </p:nvCxnSpPr>
        <p:spPr>
          <a:xfrm>
            <a:off x="10184860" y="3293097"/>
            <a:ext cx="623886" cy="156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800" y="4839449"/>
            <a:ext cx="1143000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899" y="4839449"/>
            <a:ext cx="961869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2732" y="5389614"/>
            <a:ext cx="1213744" cy="9144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4718800" y="5295825"/>
            <a:ext cx="2417099" cy="14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682358" y="5413599"/>
            <a:ext cx="24467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05993" y="4852441"/>
            <a:ext cx="1940287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generator A→B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5992" y="5484855"/>
            <a:ext cx="1940287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generator B→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</p:txBody>
      </p:sp>
      <p:cxnSp>
        <p:nvCxnSpPr>
          <p:cNvPr id="30" name="Straight Connector 29"/>
          <p:cNvCxnSpPr>
            <a:stCxn id="17" idx="0"/>
          </p:cNvCxnSpPr>
          <p:nvPr/>
        </p:nvCxnSpPr>
        <p:spPr>
          <a:xfrm flipV="1">
            <a:off x="4147300" y="4526879"/>
            <a:ext cx="4975" cy="31257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152277" y="4526879"/>
            <a:ext cx="346455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8" idx="0"/>
          </p:cNvCxnSpPr>
          <p:nvPr/>
        </p:nvCxnSpPr>
        <p:spPr>
          <a:xfrm>
            <a:off x="7616834" y="4542518"/>
            <a:ext cx="0" cy="296931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484585" y="4732739"/>
            <a:ext cx="1940287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2D discriminator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0" name="Straight Arrow Connector 39"/>
          <p:cNvCxnSpPr>
            <a:stCxn id="18" idx="3"/>
            <a:endCxn id="39" idx="1"/>
          </p:cNvCxnSpPr>
          <p:nvPr/>
        </p:nvCxnSpPr>
        <p:spPr>
          <a:xfrm flipV="1">
            <a:off x="8097768" y="4932794"/>
            <a:ext cx="386817" cy="4781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8" idx="3"/>
            <a:endCxn id="16" idx="1"/>
          </p:cNvCxnSpPr>
          <p:nvPr/>
        </p:nvCxnSpPr>
        <p:spPr>
          <a:xfrm>
            <a:off x="8097768" y="5410949"/>
            <a:ext cx="404964" cy="4358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6" idx="3"/>
          </p:cNvCxnSpPr>
          <p:nvPr/>
        </p:nvCxnSpPr>
        <p:spPr>
          <a:xfrm>
            <a:off x="9716476" y="5846814"/>
            <a:ext cx="3674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8" grpId="0" animBg="1"/>
      <p:bldP spid="27" grpId="0" animBg="1"/>
      <p:bldP spid="2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86" y="672248"/>
            <a:ext cx="11180967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3621" y="1519421"/>
            <a:ext cx="269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36" y="2072705"/>
            <a:ext cx="182880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179" y="2072004"/>
            <a:ext cx="1828800" cy="1828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42711" y="1518707"/>
            <a:ext cx="269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Blendshape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7754" y="1364118"/>
            <a:ext cx="269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Semi-supervised Example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2797" y="1337689"/>
            <a:ext cx="269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Unsupervised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Example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8" name="Picture 37"/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35" y="4030686"/>
            <a:ext cx="1828800" cy="1828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468" y="4030686"/>
            <a:ext cx="1828800" cy="1828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339" y="2072004"/>
            <a:ext cx="1691640" cy="1828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048" y="2098433"/>
            <a:ext cx="169164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759" y="4030686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511" y="403068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86" y="672248"/>
            <a:ext cx="11180967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Results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3621" y="1519421"/>
            <a:ext cx="269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Input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2711" y="1518707"/>
            <a:ext cx="269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Blendshape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7754" y="1364118"/>
            <a:ext cx="269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Semi-supervised Example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2797" y="1337689"/>
            <a:ext cx="269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Unsupervised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Example based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35" y="4030686"/>
            <a:ext cx="182880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36" y="2072004"/>
            <a:ext cx="1828800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179" y="2072004"/>
            <a:ext cx="1828800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511" y="4030686"/>
            <a:ext cx="1828800" cy="1828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469" y="2072004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759" y="2075365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935" y="4030686"/>
            <a:ext cx="1768447" cy="18288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468" y="404400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19" y="509665"/>
            <a:ext cx="7556500" cy="55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1644" y="1558977"/>
            <a:ext cx="10515600" cy="4469494"/>
          </a:xfrm>
          <a:prstGeom prst="rect">
            <a:avLst/>
          </a:prstGeom>
        </p:spPr>
        <p:txBody>
          <a:bodyPr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Goal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Predict and transfer facial motion from 2D images to 3D models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965" y="2345564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418" y="2345564"/>
            <a:ext cx="11430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1593" y="2574662"/>
            <a:ext cx="220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expression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pose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68606" y="2928605"/>
            <a:ext cx="473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1"/>
          </p:cNvCxnSpPr>
          <p:nvPr/>
        </p:nvCxnSpPr>
        <p:spPr>
          <a:xfrm>
            <a:off x="7588035" y="2917064"/>
            <a:ext cx="4823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Introduction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1644" y="1558977"/>
            <a:ext cx="10515600" cy="4469494"/>
          </a:xfrm>
          <a:prstGeom prst="rect">
            <a:avLst/>
          </a:prstGeom>
        </p:spPr>
        <p:txBody>
          <a:bodyPr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Goal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Predict and transfer facial motion from 2D images to 3D models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Recent applications include: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418" y="2345564"/>
            <a:ext cx="11430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1903" y="2409232"/>
            <a:ext cx="2207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per-frame expression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pose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68606" y="2928605"/>
            <a:ext cx="473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1"/>
          </p:cNvCxnSpPr>
          <p:nvPr/>
        </p:nvCxnSpPr>
        <p:spPr>
          <a:xfrm>
            <a:off x="7588035" y="2917064"/>
            <a:ext cx="4823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40"/>
          <a:stretch/>
        </p:blipFill>
        <p:spPr>
          <a:xfrm>
            <a:off x="1073704" y="2269054"/>
            <a:ext cx="958949" cy="1261958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40"/>
          <a:stretch/>
        </p:blipFill>
        <p:spPr>
          <a:xfrm>
            <a:off x="4362073" y="2244418"/>
            <a:ext cx="958949" cy="1261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2830" y="2409232"/>
            <a:ext cx="3103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bounding box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detection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tracking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4462542" y="2558990"/>
            <a:ext cx="742584" cy="678605"/>
          </a:xfrm>
          <a:prstGeom prst="frame">
            <a:avLst/>
          </a:prstGeom>
          <a:solidFill>
            <a:srgbClr val="92D05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17662" y="2930013"/>
            <a:ext cx="4791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3581" y="2948453"/>
            <a:ext cx="5335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047" y="4482127"/>
            <a:ext cx="7226793" cy="154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Methodology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1644" y="1394086"/>
            <a:ext cx="10515600" cy="4634386"/>
          </a:xfrm>
          <a:prstGeom prst="rect">
            <a:avLst/>
          </a:prstGeom>
        </p:spPr>
        <p:txBody>
          <a:bodyPr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Blendshape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based approach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better generalizability to multiple characters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Example based approach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better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generalizability to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out-of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space expressions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169" y="4031604"/>
            <a:ext cx="6858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27" y="4031608"/>
            <a:ext cx="6858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969" y="4031608"/>
            <a:ext cx="685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48" y="4031604"/>
            <a:ext cx="685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870" y="4031606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59" y="4031604"/>
            <a:ext cx="685800" cy="68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889" y="2623132"/>
            <a:ext cx="150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Network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508" y="2725224"/>
            <a:ext cx="810868" cy="747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54248" y="2775825"/>
            <a:ext cx="192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Morphable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Model (3DMM)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197" y="1840494"/>
            <a:ext cx="926027" cy="919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477" y="2180419"/>
            <a:ext cx="929392" cy="1198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127" y="2153464"/>
            <a:ext cx="1506267" cy="1252375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3" idx="3"/>
          </p:cNvCxnSpPr>
          <p:nvPr/>
        </p:nvCxnSpPr>
        <p:spPr>
          <a:xfrm>
            <a:off x="3761224" y="2300412"/>
            <a:ext cx="661683" cy="4248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686376" y="2823187"/>
            <a:ext cx="736531" cy="3104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449183" y="2823187"/>
            <a:ext cx="12422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839028" y="2823187"/>
            <a:ext cx="152109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58589" y="2425707"/>
            <a:ext cx="1921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expression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+ pose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49183" y="5170071"/>
            <a:ext cx="150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Network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05350" y="4717405"/>
            <a:ext cx="1162050" cy="4526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457950" y="4717405"/>
            <a:ext cx="1162919" cy="4526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5" idx="1"/>
          </p:cNvCxnSpPr>
          <p:nvPr/>
        </p:nvCxnSpPr>
        <p:spPr>
          <a:xfrm>
            <a:off x="2734134" y="5370126"/>
            <a:ext cx="27150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3"/>
          </p:cNvCxnSpPr>
          <p:nvPr/>
        </p:nvCxnSpPr>
        <p:spPr>
          <a:xfrm flipV="1">
            <a:off x="6951585" y="5353050"/>
            <a:ext cx="2135265" cy="170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179" y="4690779"/>
            <a:ext cx="1143000" cy="1143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462" y="4717404"/>
            <a:ext cx="96567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09" y="6304014"/>
            <a:ext cx="4325817" cy="45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5" y="672248"/>
            <a:ext cx="9144000" cy="5155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50" dirty="0" err="1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Blendshape</a:t>
            </a:r>
            <a:r>
              <a:rPr lang="en-US" sz="275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based Approach</a:t>
            </a:r>
            <a:endParaRPr lang="en-US" sz="275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60" y="4731152"/>
            <a:ext cx="5339573" cy="7473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19217" y="1499257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 = V ｘ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ｘ B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id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9217" y="2509339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 = V ｘ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19217" y="3505542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 = V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45574" y="2109874"/>
            <a:ext cx="3395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identity coefficients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id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20328" y="3019122"/>
            <a:ext cx="3200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expression coefficients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exp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5915" y="4086328"/>
            <a:ext cx="480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pose (R, t)  and projection (f)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parameters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4" name="Straight Arrow Connector 13"/>
          <p:cNvCxnSpPr>
            <a:stCxn id="30" idx="2"/>
            <a:endCxn id="32" idx="0"/>
          </p:cNvCxnSpPr>
          <p:nvPr/>
        </p:nvCxnSpPr>
        <p:spPr>
          <a:xfrm>
            <a:off x="6114448" y="1899367"/>
            <a:ext cx="0" cy="6099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  <a:endCxn id="33" idx="0"/>
          </p:cNvCxnSpPr>
          <p:nvPr/>
        </p:nvCxnSpPr>
        <p:spPr>
          <a:xfrm>
            <a:off x="6114448" y="2909449"/>
            <a:ext cx="0" cy="5960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3" idx="2"/>
            <a:endCxn id="29" idx="0"/>
          </p:cNvCxnSpPr>
          <p:nvPr/>
        </p:nvCxnSpPr>
        <p:spPr>
          <a:xfrm flipH="1">
            <a:off x="6114447" y="3905652"/>
            <a:ext cx="1" cy="825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114447" y="2323475"/>
            <a:ext cx="8914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6114447" y="3282846"/>
            <a:ext cx="100588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6114447" y="4347148"/>
            <a:ext cx="1005882" cy="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23157" y="2509339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user-specific </a:t>
            </a:r>
            <a:r>
              <a:rPr lang="en-US" sz="2000" i="1" dirty="0" err="1" smtClean="0">
                <a:latin typeface="Times New Roman" charset="0"/>
                <a:ea typeface="Times New Roman" charset="0"/>
                <a:cs typeface="Times New Roman" charset="0"/>
              </a:rPr>
              <a:t>blendshapes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6692" y="1519950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3DMM tensor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3157" y="3518022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3D vertex coordinates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5386" y="4887842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2D landmarks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7" grpId="0"/>
      <p:bldP spid="38" grpId="0"/>
      <p:bldP spid="40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Single Face Network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2457450"/>
            <a:ext cx="6773280" cy="1950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3"/>
          <a:stretch/>
        </p:blipFill>
        <p:spPr>
          <a:xfrm>
            <a:off x="1828800" y="2748070"/>
            <a:ext cx="1371600" cy="1369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68"/>
          <a:stretch/>
        </p:blipFill>
        <p:spPr>
          <a:xfrm>
            <a:off x="10458450" y="2748070"/>
            <a:ext cx="1371600" cy="1369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3265" y="1712113"/>
            <a:ext cx="379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pose from global features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3264" y="4737874"/>
            <a:ext cx="379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identity and expression from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local + global features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8153400" y="2112223"/>
            <a:ext cx="671770" cy="3452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305800" y="4408227"/>
            <a:ext cx="661240" cy="588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48200" y="6193764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B. Chaudhuri, N.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Vesdapunt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B. Wang, </a:t>
            </a:r>
            <a:r>
              <a:rPr lang="en-US" sz="1600" dirty="0" smtClean="0">
                <a:latin typeface="Times" charset="0"/>
              </a:rPr>
              <a:t>Joint Face Detection and Facial Motion Retargeting for Multiple Faces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CVPR 2019</a:t>
            </a:r>
            <a:endParaRPr lang="en-US" sz="15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Multi Face Network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2457450"/>
            <a:ext cx="6773280" cy="1950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937" y="1108900"/>
            <a:ext cx="1988436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690" y="2982250"/>
            <a:ext cx="1378930" cy="1251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580" y="2956210"/>
            <a:ext cx="1703970" cy="108659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17" idx="2"/>
            <a:endCxn id="18" idx="0"/>
          </p:cNvCxnSpPr>
          <p:nvPr/>
        </p:nvCxnSpPr>
        <p:spPr>
          <a:xfrm>
            <a:off x="2214155" y="2328100"/>
            <a:ext cx="0" cy="6541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4149" y="2455120"/>
            <a:ext cx="36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face    detection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3220" y="4889580"/>
            <a:ext cx="890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two sequential networks; memory inefficient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runtime increases linearly with number of faces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6193764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B. Chaudhuri, N.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Vesdapunt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B. Wang, </a:t>
            </a:r>
            <a:r>
              <a:rPr lang="en-US" sz="1600" dirty="0" smtClean="0">
                <a:latin typeface="Times" charset="0"/>
              </a:rPr>
              <a:t>Joint Face Detection and Facial Motion Retargeting for Multiple Faces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CVPR 2019</a:t>
            </a:r>
            <a:endParaRPr lang="en-US" sz="15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Multi Face Network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937" y="2889905"/>
            <a:ext cx="1988436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580" y="2956210"/>
            <a:ext cx="1703970" cy="10865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9937" y="4889580"/>
            <a:ext cx="1039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YOLO loss function; bounding box and 3D face prediction help each other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898" y="2241692"/>
            <a:ext cx="6797156" cy="2515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8165" y="5421953"/>
            <a:ext cx="5657850" cy="4522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8200" y="6193764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B. Chaudhuri, N. </a:t>
            </a:r>
            <a:r>
              <a:rPr lang="en-US" sz="1500" i="1" dirty="0" err="1" smtClean="0">
                <a:latin typeface="Times New Roman" charset="0"/>
                <a:ea typeface="Times New Roman" charset="0"/>
                <a:cs typeface="Times New Roman" charset="0"/>
              </a:rPr>
              <a:t>Vesdapunt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B. Wang, </a:t>
            </a:r>
            <a:r>
              <a:rPr lang="en-US" sz="1600" dirty="0" smtClean="0">
                <a:latin typeface="Times" charset="0"/>
              </a:rPr>
              <a:t>Joint Face Detection and Facial Motion Retargeting for Multiple Faces </a:t>
            </a:r>
            <a:r>
              <a:rPr lang="en-US" sz="1500" i="1" dirty="0" smtClean="0">
                <a:latin typeface="Times New Roman" charset="0"/>
                <a:ea typeface="Times New Roman" charset="0"/>
                <a:cs typeface="Times New Roman" charset="0"/>
              </a:rPr>
              <a:t>, CVPR 2019</a:t>
            </a:r>
            <a:endParaRPr lang="en-US" sz="15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6267851"/>
            <a:ext cx="4140926" cy="4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149" y="464024"/>
            <a:ext cx="110000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Network Performance for Test Images</a:t>
            </a:r>
            <a:endParaRPr lang="en-US" sz="275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67" y="1696588"/>
            <a:ext cx="6035445" cy="1503812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99" y="1505519"/>
            <a:ext cx="2514600" cy="1828800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99" y="3635813"/>
            <a:ext cx="2514600" cy="1828800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186" y="1505519"/>
            <a:ext cx="2514600" cy="18288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186" y="3635813"/>
            <a:ext cx="25146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66" y="3816103"/>
            <a:ext cx="6035445" cy="1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2748</TotalTime>
  <Words>536</Words>
  <Application>Microsoft Macintosh PowerPoint</Application>
  <PresentationFormat>Widescreen</PresentationFormat>
  <Paragraphs>137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 Narrow</vt:lpstr>
      <vt:lpstr>Arial Rounded MT Bold</vt:lpstr>
      <vt:lpstr>Bookman Old Style</vt:lpstr>
      <vt:lpstr>Calibri</vt:lpstr>
      <vt:lpstr>Cambria</vt:lpstr>
      <vt:lpstr>Century Schoolbook</vt:lpstr>
      <vt:lpstr>Corbel</vt:lpstr>
      <vt:lpstr>Times</vt:lpstr>
      <vt:lpstr>Times New Roman</vt:lpstr>
      <vt:lpstr>Arial</vt:lpstr>
      <vt:lpstr>Headlines</vt:lpstr>
      <vt:lpstr>  Facial Motion Retargeting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Bindita Chaudhuri</dc:creator>
  <cp:lastModifiedBy>Bindita Chaudhuri</cp:lastModifiedBy>
  <cp:revision>148</cp:revision>
  <dcterms:created xsi:type="dcterms:W3CDTF">2018-01-20T18:09:57Z</dcterms:created>
  <dcterms:modified xsi:type="dcterms:W3CDTF">2020-05-27T08:00:46Z</dcterms:modified>
</cp:coreProperties>
</file>