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81" r:id="rId4"/>
    <p:sldId id="279" r:id="rId5"/>
    <p:sldId id="274" r:id="rId6"/>
    <p:sldId id="282" r:id="rId7"/>
    <p:sldId id="265" r:id="rId8"/>
    <p:sldId id="272" r:id="rId9"/>
    <p:sldId id="276" r:id="rId10"/>
    <p:sldId id="268" r:id="rId11"/>
    <p:sldId id="267" r:id="rId12"/>
    <p:sldId id="258" r:id="rId13"/>
    <p:sldId id="259" r:id="rId14"/>
    <p:sldId id="266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tell what this means, but the computer cannot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02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multiple ways to correct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 why don’t we ever</a:t>
            </a:r>
            <a:r>
              <a:rPr lang="en-US" baseline="0" dirty="0" smtClean="0"/>
              <a:t> accidentally print “mesosphere” when height is 220?  “height &gt; 50” is true in that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hate this example.</a:t>
            </a:r>
            <a:r>
              <a:rPr lang="en-US" baseline="0" dirty="0" smtClean="0"/>
              <a:t>  Come up with a real-world example where one branch always fails but isn’t always executed.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14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667000"/>
            <a:ext cx="48006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Michael Ernst</a:t>
            </a:r>
          </a:p>
          <a:p>
            <a:r>
              <a:rPr lang="en-US" smtClean="0">
                <a:solidFill>
                  <a:schemeClr val="tx1"/>
                </a:solidFill>
              </a:rPr>
              <a:t>UW </a:t>
            </a:r>
            <a:r>
              <a:rPr lang="en-US" dirty="0" smtClean="0">
                <a:solidFill>
                  <a:schemeClr val="tx1"/>
                </a:solidFill>
              </a:rPr>
              <a:t>CSE 190p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Summer 2012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200" y="228600"/>
            <a:ext cx="4067900" cy="19613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553" y="-32327"/>
            <a:ext cx="2870447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/>
        </p:nvSpPr>
        <p:spPr>
          <a:xfrm>
            <a:off x="4151244" y="4168676"/>
            <a:ext cx="2209800" cy="609600"/>
          </a:xfrm>
          <a:prstGeom prst="wedgeRectCallout">
            <a:avLst>
              <a:gd name="adj1" fmla="val -142801"/>
              <a:gd name="adj2" fmla="val 20347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Reusing loop variable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(don’t do this)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your understanding of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1: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2:</a:t>
            </a:r>
          </a:p>
          <a:p>
            <a:pPr marL="40005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in []: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Puzzle 3:</a:t>
            </a:r>
            <a:endParaRPr lang="en-US" dirty="0"/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“Outer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”,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[2,3]: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“ Inner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”,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“Outer”,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5464855" y="5334000"/>
            <a:ext cx="161412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4577964" y="6040290"/>
            <a:ext cx="155448" cy="3794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33412" y="5791200"/>
            <a:ext cx="67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nner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26267" y="5558135"/>
            <a:ext cx="698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010400" y="4473476"/>
            <a:ext cx="114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Outer </a:t>
            </a:r>
            <a:r>
              <a:rPr lang="en-US" dirty="0"/>
              <a:t>0</a:t>
            </a:r>
          </a:p>
          <a:p>
            <a:r>
              <a:rPr lang="en-US" dirty="0" smtClean="0"/>
              <a:t>  Inner </a:t>
            </a:r>
            <a:r>
              <a:rPr lang="en-US" dirty="0"/>
              <a:t>2</a:t>
            </a:r>
          </a:p>
          <a:p>
            <a:r>
              <a:rPr lang="en-US" dirty="0" smtClean="0"/>
              <a:t>  Inner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1</a:t>
            </a:r>
          </a:p>
          <a:p>
            <a:r>
              <a:rPr lang="en-US" dirty="0" smtClean="0"/>
              <a:t>  Inner </a:t>
            </a:r>
            <a:r>
              <a:rPr lang="en-US" dirty="0"/>
              <a:t>2</a:t>
            </a:r>
          </a:p>
          <a:p>
            <a:r>
              <a:rPr lang="en-US" dirty="0" smtClean="0"/>
              <a:t>  Inner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010400" y="1828800"/>
            <a:ext cx="114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0</a:t>
            </a:r>
          </a:p>
          <a:p>
            <a:r>
              <a:rPr lang="en-US" dirty="0" smtClean="0"/>
              <a:t>1</a:t>
            </a:r>
          </a:p>
          <a:p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10400" y="11430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Output: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7010400" y="3440668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(no output)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range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typical for loop does not use an explicit list: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range(5):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body …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cs typeface="Courier New" pitchFamily="49" charset="0"/>
              </a:rPr>
              <a:t> = </a:t>
            </a:r>
            <a:r>
              <a:rPr lang="en-US" dirty="0" smtClean="0">
                <a:cs typeface="Courier New" pitchFamily="49" charset="0"/>
              </a:rPr>
              <a:t>[0,1,2,3,4</a:t>
            </a:r>
            <a:r>
              <a:rPr lang="en-US" dirty="0"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range(1,5)</a:t>
            </a:r>
            <a:r>
              <a:rPr lang="en-US" dirty="0">
                <a:cs typeface="Courier New" pitchFamily="49" charset="0"/>
              </a:rPr>
              <a:t> = [1,2,3,4]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range(1,10,2)</a:t>
            </a:r>
            <a:r>
              <a:rPr lang="en-US" dirty="0" smtClean="0">
                <a:cs typeface="Courier New" pitchFamily="49" charset="0"/>
              </a:rPr>
              <a:t> = [1,3,5,7,9]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410200" y="2133600"/>
            <a:ext cx="1143000" cy="549212"/>
          </a:xfrm>
          <a:prstGeom prst="wedgeRectCallout">
            <a:avLst>
              <a:gd name="adj1" fmla="val -117304"/>
              <a:gd name="adj2" fmla="val -34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list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[0,1,2,3,4]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971800" y="3048000"/>
            <a:ext cx="1295400" cy="543585"/>
          </a:xfrm>
          <a:prstGeom prst="wedgeRectCallout">
            <a:avLst>
              <a:gd name="adj1" fmla="val -110455"/>
              <a:gd name="adj2" fmla="val 97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Upper limit (</a:t>
            </a:r>
            <a:r>
              <a:rPr lang="en-US" i="1" dirty="0" smtClean="0">
                <a:solidFill>
                  <a:schemeClr val="tx1"/>
                </a:solidFill>
              </a:rPr>
              <a:t>exclusive)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2438400" y="4333215"/>
            <a:ext cx="1295400" cy="543585"/>
          </a:xfrm>
          <a:prstGeom prst="wedgeRectCallout">
            <a:avLst>
              <a:gd name="adj1" fmla="val -69920"/>
              <a:gd name="adj2" fmla="val 578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Lower limit (</a:t>
            </a:r>
            <a:r>
              <a:rPr lang="en-US" i="1" dirty="0" smtClean="0">
                <a:solidFill>
                  <a:schemeClr val="tx1"/>
                </a:solidFill>
              </a:rPr>
              <a:t>inclusive)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324100" y="5334000"/>
            <a:ext cx="2019300" cy="543585"/>
          </a:xfrm>
          <a:prstGeom prst="wedgeRectCallout">
            <a:avLst>
              <a:gd name="adj1" fmla="val -3982"/>
              <a:gd name="adj2" fmla="val 828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tep (distance between elements)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21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compute absolute value?</a:t>
            </a:r>
          </a:p>
          <a:p>
            <a:pPr marL="400050" lvl="1" indent="0">
              <a:buNone/>
            </a:pPr>
            <a:r>
              <a:rPr lang="en-US" dirty="0"/>
              <a:t>a</a:t>
            </a:r>
            <a:r>
              <a:rPr lang="en-US" dirty="0" smtClean="0"/>
              <a:t>bs(5) = 5</a:t>
            </a:r>
          </a:p>
          <a:p>
            <a:pPr marL="400050" lvl="1" indent="0">
              <a:buNone/>
            </a:pPr>
            <a:r>
              <a:rPr lang="en-US" dirty="0"/>
              <a:t>a</a:t>
            </a:r>
            <a:r>
              <a:rPr lang="en-US" dirty="0" smtClean="0"/>
              <a:t>bs(0) = 0</a:t>
            </a:r>
          </a:p>
          <a:p>
            <a:pPr marL="400050" lvl="1" indent="0">
              <a:buNone/>
            </a:pPr>
            <a:r>
              <a:rPr lang="en-US" dirty="0" smtClean="0"/>
              <a:t>abs(-22) = 22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006" y="0"/>
            <a:ext cx="2104994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10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the value is negative, negate it.</a:t>
            </a:r>
          </a:p>
          <a:p>
            <a:pPr marL="0" indent="0">
              <a:buNone/>
            </a:pPr>
            <a:r>
              <a:rPr lang="en-US" dirty="0"/>
              <a:t>Otherwise, use the original value.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3048000"/>
            <a:ext cx="2954655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-10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35655" y="3886200"/>
            <a:ext cx="2954655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-10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4724400"/>
            <a:ext cx="249299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-10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06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ular Callout 88"/>
          <p:cNvSpPr/>
          <p:nvPr/>
        </p:nvSpPr>
        <p:spPr>
          <a:xfrm>
            <a:off x="4202628" y="3060071"/>
            <a:ext cx="2541072" cy="826129"/>
          </a:xfrm>
          <a:prstGeom prst="wedgeRectCallout">
            <a:avLst>
              <a:gd name="adj1" fmla="val -168846"/>
              <a:gd name="adj2" fmla="val -14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&gt; 100” is false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AND “height &gt; 50” is 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if body can be any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“space”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 “mesosphere”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“stratosphere”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“troposphere”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“space”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“mesosphere”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“stratosphere”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“troposphere”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8200" y="1600200"/>
            <a:ext cx="419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50: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100: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“space”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“mesosphere”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20: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“stratosphere”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“troposphere”</a:t>
            </a:r>
          </a:p>
        </p:txBody>
      </p:sp>
      <p:sp>
        <p:nvSpPr>
          <p:cNvPr id="6" name="Left Brace 5"/>
          <p:cNvSpPr/>
          <p:nvPr/>
        </p:nvSpPr>
        <p:spPr>
          <a:xfrm>
            <a:off x="571500" y="2438400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Left Brace 6"/>
          <p:cNvSpPr/>
          <p:nvPr/>
        </p:nvSpPr>
        <p:spPr>
          <a:xfrm>
            <a:off x="571500" y="3136271"/>
            <a:ext cx="114300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Left Brace 7"/>
          <p:cNvSpPr/>
          <p:nvPr/>
        </p:nvSpPr>
        <p:spPr>
          <a:xfrm>
            <a:off x="876300" y="3493129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>
            <a:off x="876300" y="4191000"/>
            <a:ext cx="114300" cy="13836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>
            <a:off x="1181100" y="4624058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>
            <a:off x="1181100" y="5321930"/>
            <a:ext cx="114300" cy="2527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-76200" y="2249269"/>
            <a:ext cx="7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then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76200" y="3867834"/>
            <a:ext cx="87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else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4831" y="339226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2790" y="46981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0600" y="455369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95318" y="52636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92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88" name="Rectangular Callout 87"/>
          <p:cNvSpPr/>
          <p:nvPr/>
        </p:nvSpPr>
        <p:spPr>
          <a:xfrm>
            <a:off x="3307080" y="2209800"/>
            <a:ext cx="2495352" cy="612648"/>
          </a:xfrm>
          <a:prstGeom prst="wedgeRectCallout">
            <a:avLst>
              <a:gd name="adj1" fmla="val -145550"/>
              <a:gd name="adj2" fmla="val 9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&gt; 100” is false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17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4" grpId="0" uiExpand="1" build="p"/>
      <p:bldP spid="5" grpId="0"/>
      <p:bldP spid="5" grpId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88" grpId="0" animBg="1"/>
      <p:bldP spid="8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then clause </a:t>
            </a:r>
            <a:r>
              <a:rPr lang="en-US" i="1" dirty="0" smtClean="0"/>
              <a:t>or</a:t>
            </a:r>
            <a:r>
              <a:rPr lang="en-US" dirty="0" smtClean="0"/>
              <a:t> the else clause</a:t>
            </a:r>
            <a:br>
              <a:rPr lang="en-US" dirty="0" smtClean="0"/>
            </a:br>
            <a:r>
              <a:rPr lang="en-US" dirty="0" smtClean="0"/>
              <a:t>is executed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y = x / 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y = x*x</a:t>
            </a:r>
          </a:p>
        </p:txBody>
      </p:sp>
    </p:spTree>
    <p:extLst>
      <p:ext uri="{BB962C8B-B14F-4D97-AF65-F5344CB8AC3E}">
        <p14:creationId xmlns:p14="http://schemas.microsoft.com/office/powerpoint/2010/main" val="31778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8727" y="214166"/>
            <a:ext cx="4067900" cy="19613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64820"/>
            <a:ext cx="2870447" cy="2286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88327" y="902432"/>
            <a:ext cx="3286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Repeating yourself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588327" y="3015432"/>
            <a:ext cx="30524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Making decisions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71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dirty="0"/>
              <a:t>Temperature conversion 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236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Recall exercise </a:t>
            </a:r>
            <a:r>
              <a:rPr lang="en-US" dirty="0"/>
              <a:t>from previous lecture</a:t>
            </a:r>
          </a:p>
          <a:p>
            <a:pPr marL="0" lvl="0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30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(f-32)/9.0*5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(f-32)/9.0*5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(f-32)/9.0*5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60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(f-32)/9.0*5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70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(f-32)/9.0*5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“All done”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2401"/>
            <a:ext cx="2686755" cy="1295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15200" y="4495800"/>
            <a:ext cx="1114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30 </a:t>
            </a:r>
            <a:r>
              <a:rPr lang="en-US" sz="2000" dirty="0"/>
              <a:t>-</a:t>
            </a:r>
            <a:r>
              <a:rPr lang="en-US" sz="2000" dirty="0" smtClean="0"/>
              <a:t>1.11</a:t>
            </a:r>
            <a:endParaRPr lang="en-US" sz="2000" dirty="0"/>
          </a:p>
          <a:p>
            <a:r>
              <a:rPr lang="en-US" sz="2000" dirty="0"/>
              <a:t>40 </a:t>
            </a:r>
            <a:r>
              <a:rPr lang="en-US" sz="2000" dirty="0" smtClean="0"/>
              <a:t>4.44</a:t>
            </a:r>
            <a:endParaRPr lang="en-US" sz="2000" dirty="0"/>
          </a:p>
          <a:p>
            <a:r>
              <a:rPr lang="en-US" sz="2000" dirty="0"/>
              <a:t>50 10.0</a:t>
            </a:r>
          </a:p>
          <a:p>
            <a:r>
              <a:rPr lang="en-US" sz="2000" dirty="0"/>
              <a:t>60 </a:t>
            </a:r>
            <a:r>
              <a:rPr lang="en-US" sz="2000" dirty="0" smtClean="0"/>
              <a:t>15.56</a:t>
            </a:r>
            <a:endParaRPr lang="en-US" sz="2000" dirty="0"/>
          </a:p>
          <a:p>
            <a:r>
              <a:rPr lang="en-US" sz="2000" dirty="0"/>
              <a:t>70 </a:t>
            </a:r>
            <a:r>
              <a:rPr lang="en-US" sz="2000" dirty="0" smtClean="0"/>
              <a:t>21.11</a:t>
            </a:r>
          </a:p>
          <a:p>
            <a:r>
              <a:rPr lang="en-US" sz="2000" dirty="0" smtClean="0"/>
              <a:t>All done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4083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143000"/>
          </a:xfrm>
        </p:spPr>
        <p:txBody>
          <a:bodyPr/>
          <a:lstStyle/>
          <a:p>
            <a:r>
              <a:rPr lang="en-US" dirty="0" smtClean="0"/>
              <a:t>Temperature conversion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Revisit exercise from previous lecture</a:t>
            </a:r>
          </a:p>
        </p:txBody>
      </p:sp>
      <p:sp>
        <p:nvSpPr>
          <p:cNvPr id="5" name="Rectangle 4"/>
          <p:cNvSpPr/>
          <p:nvPr/>
        </p:nvSpPr>
        <p:spPr>
          <a:xfrm>
            <a:off x="2362200" y="3200400"/>
            <a:ext cx="6629400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f in 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[30,40,50,60,70]:</a:t>
            </a:r>
            <a:endParaRPr lang="en-US" sz="32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f, (f-32)/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9.0*5</a:t>
            </a:r>
          </a:p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“All done”</a:t>
            </a:r>
            <a:endParaRPr lang="en-US" sz="32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685800" y="3164746"/>
            <a:ext cx="1219200" cy="612648"/>
          </a:xfrm>
          <a:prstGeom prst="wedgeRectCallout">
            <a:avLst>
              <a:gd name="adj1" fmla="val 166708"/>
              <a:gd name="adj2" fmla="val 8199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Loop </a:t>
            </a:r>
            <a:r>
              <a:rPr lang="en-US" i="1" dirty="0" smtClean="0">
                <a:solidFill>
                  <a:schemeClr val="tx1"/>
                </a:solidFill>
              </a:rPr>
              <a:t>body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is indented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4953000" y="2578036"/>
            <a:ext cx="723900" cy="320612"/>
          </a:xfrm>
          <a:prstGeom prst="wedgeRectCallout">
            <a:avLst>
              <a:gd name="adj1" fmla="val -66611"/>
              <a:gd name="adj2" fmla="val 1600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list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2590800" y="5981700"/>
            <a:ext cx="1371600" cy="612648"/>
          </a:xfrm>
          <a:prstGeom prst="wedgeRectCallout">
            <a:avLst>
              <a:gd name="adj1" fmla="val -58678"/>
              <a:gd name="adj2" fmla="val -2288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Indentation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is significant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733426" y="2514600"/>
            <a:ext cx="1143000" cy="369760"/>
          </a:xfrm>
          <a:prstGeom prst="wedgeRectCallout">
            <a:avLst>
              <a:gd name="adj1" fmla="val 100034"/>
              <a:gd name="adj2" fmla="val 1662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</a:rPr>
              <a:t> loop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2401"/>
            <a:ext cx="2686755" cy="1295400"/>
          </a:xfrm>
          <a:prstGeom prst="rect">
            <a:avLst/>
          </a:prstGeom>
        </p:spPr>
      </p:pic>
      <p:sp>
        <p:nvSpPr>
          <p:cNvPr id="8" name="Rectangular Callout 7"/>
          <p:cNvSpPr/>
          <p:nvPr/>
        </p:nvSpPr>
        <p:spPr>
          <a:xfrm>
            <a:off x="152400" y="3886200"/>
            <a:ext cx="2181225" cy="1534860"/>
          </a:xfrm>
          <a:prstGeom prst="wedgeRectCallout">
            <a:avLst>
              <a:gd name="adj1" fmla="val 96693"/>
              <a:gd name="adj2" fmla="val -335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Execute the body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5 times: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once with f = 30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once with f </a:t>
            </a:r>
            <a:r>
              <a:rPr lang="en-US" smtClean="0">
                <a:solidFill>
                  <a:schemeClr val="tx1"/>
                </a:solidFill>
              </a:rPr>
              <a:t>= 40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2324100" y="2186050"/>
            <a:ext cx="1905000" cy="685800"/>
          </a:xfrm>
          <a:prstGeom prst="wedgeRectCallout">
            <a:avLst>
              <a:gd name="adj1" fmla="val 15497"/>
              <a:gd name="adj2" fmla="val 10901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loop variable 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iteration variable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4495800"/>
            <a:ext cx="1114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30 </a:t>
            </a:r>
            <a:r>
              <a:rPr lang="en-US" sz="2000" dirty="0"/>
              <a:t>-</a:t>
            </a:r>
            <a:r>
              <a:rPr lang="en-US" sz="2000" dirty="0" smtClean="0"/>
              <a:t>1.11</a:t>
            </a:r>
            <a:endParaRPr lang="en-US" sz="2000" dirty="0"/>
          </a:p>
          <a:p>
            <a:r>
              <a:rPr lang="en-US" sz="2000" dirty="0"/>
              <a:t>40 </a:t>
            </a:r>
            <a:r>
              <a:rPr lang="en-US" sz="2000" dirty="0" smtClean="0"/>
              <a:t>4.44</a:t>
            </a:r>
            <a:endParaRPr lang="en-US" sz="2000" dirty="0"/>
          </a:p>
          <a:p>
            <a:r>
              <a:rPr lang="en-US" sz="2000" dirty="0"/>
              <a:t>50 10.0</a:t>
            </a:r>
          </a:p>
          <a:p>
            <a:r>
              <a:rPr lang="en-US" sz="2000" dirty="0"/>
              <a:t>60 </a:t>
            </a:r>
            <a:r>
              <a:rPr lang="en-US" sz="2000" dirty="0" smtClean="0"/>
              <a:t>15.56</a:t>
            </a:r>
            <a:endParaRPr lang="en-US" sz="2000" dirty="0"/>
          </a:p>
          <a:p>
            <a:r>
              <a:rPr lang="en-US" sz="2000" dirty="0"/>
              <a:t>70 </a:t>
            </a:r>
            <a:r>
              <a:rPr lang="en-US" sz="2000" dirty="0" smtClean="0"/>
              <a:t>21.11</a:t>
            </a:r>
          </a:p>
          <a:p>
            <a:r>
              <a:rPr lang="en-US" sz="2000" dirty="0" smtClean="0"/>
              <a:t>All done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77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8" grpId="0" animBg="1"/>
      <p:bldP spid="1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body can be multiple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[3,4,5]: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“Start body”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print “Outer”,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[2,3]: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print “ Inner”,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print “  Sum”,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i+j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print “Outer”,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Convention:  often use </a:t>
            </a:r>
            <a:r>
              <a:rPr lang="en-US" dirty="0" err="1"/>
              <a:t>i</a:t>
            </a:r>
            <a:r>
              <a:rPr lang="en-US" dirty="0"/>
              <a:t> or j as loop variable</a:t>
            </a:r>
          </a:p>
          <a:p>
            <a:pPr marL="457200" lvl="1" indent="0">
              <a:buNone/>
            </a:pPr>
            <a:r>
              <a:rPr lang="en-US" dirty="0" smtClean="0"/>
              <a:t>This is an exception </a:t>
            </a:r>
            <a:r>
              <a:rPr lang="en-US" dirty="0"/>
              <a:t>to </a:t>
            </a:r>
            <a:r>
              <a:rPr lang="en-US" dirty="0" smtClean="0"/>
              <a:t>the rule that</a:t>
            </a:r>
            <a:br>
              <a:rPr lang="en-US" dirty="0" smtClean="0"/>
            </a:br>
            <a:r>
              <a:rPr lang="en-US" dirty="0" smtClean="0"/>
              <a:t>variable </a:t>
            </a:r>
            <a:r>
              <a:rPr lang="en-US" dirty="0"/>
              <a:t>names should be descriptive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379458" y="3048000"/>
            <a:ext cx="1143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Output:</a:t>
            </a:r>
          </a:p>
          <a:p>
            <a:r>
              <a:rPr lang="en-US" dirty="0" smtClean="0"/>
              <a:t>Outer </a:t>
            </a:r>
            <a:r>
              <a:rPr lang="en-US" dirty="0"/>
              <a:t>0</a:t>
            </a:r>
          </a:p>
          <a:p>
            <a:r>
              <a:rPr lang="en-US" dirty="0" smtClean="0"/>
              <a:t>  Inner 2</a:t>
            </a:r>
          </a:p>
          <a:p>
            <a:r>
              <a:rPr lang="en-US" dirty="0"/>
              <a:t> </a:t>
            </a:r>
            <a:r>
              <a:rPr lang="en-US" dirty="0" smtClean="0"/>
              <a:t>   Sum 2</a:t>
            </a:r>
            <a:endParaRPr lang="en-US" dirty="0"/>
          </a:p>
          <a:p>
            <a:r>
              <a:rPr lang="en-US" dirty="0" smtClean="0"/>
              <a:t>  Inner 3</a:t>
            </a:r>
          </a:p>
          <a:p>
            <a:r>
              <a:rPr lang="en-US" dirty="0"/>
              <a:t> </a:t>
            </a:r>
            <a:r>
              <a:rPr lang="en-US" dirty="0" smtClean="0"/>
              <a:t>   Sum 3</a:t>
            </a:r>
            <a:endParaRPr lang="en-US" dirty="0"/>
          </a:p>
          <a:p>
            <a:r>
              <a:rPr lang="en-US" dirty="0" smtClean="0"/>
              <a:t>Outer </a:t>
            </a:r>
            <a:r>
              <a:rPr lang="en-US" dirty="0"/>
              <a:t>0</a:t>
            </a:r>
          </a:p>
          <a:p>
            <a:r>
              <a:rPr lang="en-US" dirty="0" smtClean="0"/>
              <a:t>Outer </a:t>
            </a:r>
            <a:r>
              <a:rPr lang="en-US" dirty="0"/>
              <a:t>1</a:t>
            </a:r>
          </a:p>
          <a:p>
            <a:r>
              <a:rPr lang="en-US" dirty="0" smtClean="0"/>
              <a:t>  Inner 2</a:t>
            </a:r>
          </a:p>
          <a:p>
            <a:r>
              <a:rPr lang="en-US" dirty="0"/>
              <a:t> </a:t>
            </a:r>
            <a:r>
              <a:rPr lang="en-US" dirty="0" smtClean="0"/>
              <a:t>   Sum 3</a:t>
            </a:r>
            <a:endParaRPr lang="en-US" dirty="0"/>
          </a:p>
          <a:p>
            <a:r>
              <a:rPr lang="en-US" dirty="0" smtClean="0"/>
              <a:t>  Inner 3</a:t>
            </a:r>
          </a:p>
          <a:p>
            <a:r>
              <a:rPr lang="en-US" dirty="0"/>
              <a:t> </a:t>
            </a:r>
            <a:r>
              <a:rPr lang="en-US" dirty="0" smtClean="0"/>
              <a:t>   Sum 4</a:t>
            </a:r>
            <a:endParaRPr lang="en-US" dirty="0"/>
          </a:p>
          <a:p>
            <a:r>
              <a:rPr lang="en-US" dirty="0" smtClean="0"/>
              <a:t>Outer </a:t>
            </a:r>
            <a:r>
              <a:rPr lang="en-US" dirty="0"/>
              <a:t>1</a:t>
            </a:r>
          </a:p>
        </p:txBody>
      </p:sp>
      <p:sp>
        <p:nvSpPr>
          <p:cNvPr id="6" name="Rectangle 5"/>
          <p:cNvSpPr/>
          <p:nvPr/>
        </p:nvSpPr>
        <p:spPr>
          <a:xfrm>
            <a:off x="4343400" y="1143000"/>
            <a:ext cx="129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Output: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16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15000" y="1143000"/>
            <a:ext cx="129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NOT: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16</a:t>
            </a:r>
          </a:p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2765945" y="1981200"/>
            <a:ext cx="223225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73659" y="2153334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4183038" y="3657600"/>
            <a:ext cx="223225" cy="16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390752" y="4134534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Right Brace 11"/>
          <p:cNvSpPr/>
          <p:nvPr/>
        </p:nvSpPr>
        <p:spPr>
          <a:xfrm rot="10800000">
            <a:off x="1010994" y="4286250"/>
            <a:ext cx="132006" cy="6667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163" y="4267200"/>
            <a:ext cx="11338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“nested”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loop body: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2 statements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791200" y="1524000"/>
            <a:ext cx="914400" cy="2438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791200" y="1524000"/>
            <a:ext cx="914400" cy="2438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10400" y="1276171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Execute whole body, then execute whole body again,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00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Indentation is significant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Every statement in the body must have exactly the same indentation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[3,4,5]: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“Start body”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*I</a:t>
            </a:r>
          </a:p>
          <a:p>
            <a:r>
              <a:rPr lang="en-US" dirty="0" smtClean="0"/>
              <a:t>Compare the results of these loops:</a:t>
            </a:r>
            <a:endParaRPr lang="en-US" dirty="0"/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 in [30,40,50,60,70]: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f, (f-32)/9.0*5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“All done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”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f in [30,40,50,60,70]: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f, (f-32)/9.0*5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“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All done”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2895600"/>
            <a:ext cx="152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2895600"/>
            <a:ext cx="7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Error!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84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this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Goal:  print 1, 2, 3, …, 48, 49, 50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does it actually print?</a:t>
            </a:r>
          </a:p>
          <a:p>
            <a:pPr marL="0" indent="0">
              <a:buNone/>
            </a:pPr>
            <a:r>
              <a:rPr lang="en-US" dirty="0" smtClean="0"/>
              <a:t>How can we change it to correct its output?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Moral:  Watch out for </a:t>
            </a:r>
            <a:r>
              <a:rPr lang="en-US" i="1" dirty="0" smtClean="0"/>
              <a:t>edge conditions</a:t>
            </a:r>
            <a:r>
              <a:rPr lang="en-US" dirty="0" smtClean="0"/>
              <a:t> (beginning or end of loop)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87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914370" y="4555986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14369" y="57912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28304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33638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" y="16002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5983" y="4875186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1" y="19160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00200" y="45720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a loop is executed (2 versions)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Evaluate sequence 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While there are sequence elements left: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Assign the loop variable to the first remaining sequence element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Execute the loop body</a:t>
            </a:r>
            <a:endParaRPr lang="en-US" dirty="0"/>
          </a:p>
          <a:p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895600" y="4724400"/>
            <a:ext cx="856833" cy="435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62001" y="4572000"/>
            <a:ext cx="281090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2895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Evaluate sequence 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an assignment to the loop variable for each sequence element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 copy of the loop after each </a:t>
            </a:r>
            <a:r>
              <a:rPr lang="en-US" dirty="0" smtClean="0"/>
              <a:t>assignment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Execute the resulting statements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914371" y="6141035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914372" y="54864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14373" y="4904829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14373" y="521095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4572000"/>
            <a:ext cx="280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[1,2,3]: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0600" y="1219200"/>
            <a:ext cx="31400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Transformation approach: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48200" y="1219200"/>
            <a:ext cx="20823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Direct approach: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40540" y="4572000"/>
            <a:ext cx="12618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2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3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26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5088 L 4.72222E-6 -3.31175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4.72222E-6 0.1270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0625 L 4.72222E-6 0.08264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19" grpId="3" animBg="1"/>
      <p:bldP spid="17" grpId="0" animBg="1"/>
      <p:bldP spid="17" grpId="1" animBg="1"/>
      <p:bldP spid="17" grpId="2" animBg="1"/>
      <p:bldP spid="17" grpId="3" animBg="1"/>
      <p:bldP spid="10" grpId="0" animBg="1"/>
      <p:bldP spid="10" grpId="1" animBg="1"/>
      <p:bldP spid="10" grpId="2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9" grpId="0" animBg="1"/>
      <p:bldP spid="9" grpId="1" animBg="1"/>
      <p:bldP spid="9" grpId="2" animBg="1"/>
      <p:bldP spid="9" grpId="3" animBg="1"/>
      <p:bldP spid="8" grpId="0" animBg="1"/>
      <p:bldP spid="8" grpId="1" animBg="1"/>
      <p:bldP spid="4" grpId="0" uiExpand="1" build="p"/>
      <p:bldP spid="20" grpId="0" animBg="1"/>
      <p:bldP spid="20" grpId="1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18" grpId="0" animBg="1"/>
      <p:bldP spid="18" grpId="1" animBg="1"/>
      <p:bldP spid="18" grpId="2" animBg="1"/>
      <p:bldP spid="18" grpId="3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Key idea: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Assign each sequence element to the loop variable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Duplicate the body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example</a:t>
            </a:r>
            <a:r>
              <a:rPr lang="en-US" dirty="0"/>
              <a:t> </a:t>
            </a:r>
            <a:r>
              <a:rPr lang="en-US" dirty="0" smtClean="0"/>
              <a:t>of</a:t>
            </a:r>
            <a:br>
              <a:rPr lang="en-US" dirty="0" smtClean="0"/>
            </a:br>
            <a:r>
              <a:rPr lang="en-US" dirty="0" smtClean="0"/>
              <a:t>the transformation approach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843278"/>
            <a:ext cx="3079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print “Outer”,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for j in [2,3]: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 “ Inner”,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3843278"/>
            <a:ext cx="280397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“Outer”,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in [2,3]: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“ Inner”,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“Outer”,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in [2,3]: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“ Inner”, j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35227" y="3843278"/>
            <a:ext cx="280397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“Outer”,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 = 2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“ Inner”, j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 = 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“ Inner”, j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“Outer”,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in [2,3]: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“ Inner”, j</a:t>
            </a:r>
          </a:p>
        </p:txBody>
      </p:sp>
    </p:spTree>
    <p:extLst>
      <p:ext uri="{BB962C8B-B14F-4D97-AF65-F5344CB8AC3E}">
        <p14:creationId xmlns:p14="http://schemas.microsoft.com/office/powerpoint/2010/main" val="384330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9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0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4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4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8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0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5" grpId="1" uiExpand="1" build="allAtOnce"/>
      <p:bldP spid="6" grpId="0" uiExpand="1" build="allAtOnce"/>
      <p:bldP spid="6" grpId="1" uiExpand="1" build="allAtOnce"/>
      <p:bldP spid="9" grpId="0" uiExpand="1" build="allAtOnce"/>
      <p:bldP spid="9" grpId="1" uiExpan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1265</Words>
  <Application>Microsoft Office PowerPoint</Application>
  <PresentationFormat>On-screen Show (4:3)</PresentationFormat>
  <Paragraphs>315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Control flow</vt:lpstr>
      <vt:lpstr>PowerPoint Presentation</vt:lpstr>
      <vt:lpstr>Temperature conversion chart</vt:lpstr>
      <vt:lpstr>Temperature conversion chart</vt:lpstr>
      <vt:lpstr>The body can be multiple statements</vt:lpstr>
      <vt:lpstr>Indentation is significant</vt:lpstr>
      <vt:lpstr>Fix this loop</vt:lpstr>
      <vt:lpstr>How a loop is executed (2 versions)</vt:lpstr>
      <vt:lpstr>Another example of the transformation approach</vt:lpstr>
      <vt:lpstr>Test your understanding of loops</vt:lpstr>
      <vt:lpstr>The range function</vt:lpstr>
      <vt:lpstr>Making decisions</vt:lpstr>
      <vt:lpstr>Absolute value solution</vt:lpstr>
      <vt:lpstr>The if body can be any statements</vt:lpstr>
      <vt:lpstr>The then clause or the else clause is executed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Michael D Ernst</cp:lastModifiedBy>
  <cp:revision>70</cp:revision>
  <dcterms:created xsi:type="dcterms:W3CDTF">2012-06-20T04:14:54Z</dcterms:created>
  <dcterms:modified xsi:type="dcterms:W3CDTF">2012-06-26T01:20:58Z</dcterms:modified>
</cp:coreProperties>
</file>