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40"/>
  </p:notesMasterIdLst>
  <p:sldIdLst>
    <p:sldId id="256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62" r:id="rId30"/>
    <p:sldId id="363" r:id="rId31"/>
    <p:sldId id="364" r:id="rId32"/>
    <p:sldId id="365" r:id="rId33"/>
    <p:sldId id="366" r:id="rId34"/>
    <p:sldId id="367" r:id="rId35"/>
    <p:sldId id="368" r:id="rId36"/>
    <p:sldId id="369" r:id="rId37"/>
    <p:sldId id="370" r:id="rId38"/>
    <p:sldId id="371" r:id="rId3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D991DB-C541-4F92-B798-31EDF7B957E5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219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31</a:t>
            </a:fld>
            <a:endParaRPr lang="tr-T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33</a:t>
            </a:fld>
            <a:endParaRPr lang="tr-T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34</a:t>
            </a:fld>
            <a:endParaRPr lang="tr-T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35</a:t>
            </a:fld>
            <a:endParaRPr lang="tr-T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36</a:t>
            </a:fld>
            <a:endParaRPr lang="tr-T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37</a:t>
            </a:fld>
            <a:endParaRPr lang="tr-T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38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91DB-C541-4F92-B798-31EDF7B957E5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6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096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4096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096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096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096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096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097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097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097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097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097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097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0E26C5-65EC-43C3-A33A-04C1A55D3765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409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409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tr-TR"/>
              <a:t>Asıl alt başlık stilini düzenlemek için tıklatın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08B45A-7748-4110-BB09-37E70C9CAF9D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76369D-25CA-49AE-B59D-BD00EC63CB61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EBDF63B-5057-47D6-ACFE-FCAE4A11F9D0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F030402-E58E-4F32-B5EC-683647892951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B8B48CF-40A1-49CC-B58B-79A633C70ADF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794E8E-49D2-4911-9B16-8F4A41BC78A6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227EB6-9382-4430-8BF9-1098EC549EB8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FEED43-6DEC-4EA8-97B6-87E4E630C7DD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96FD34-8B91-4FBD-A700-0B3BC3DCD934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EE90A7-0936-488A-9C92-E2DE63FFCF5A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42215F-B678-4054-8D87-1633F251F450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386A10-F668-4C2F-847C-08A6F96764D5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6E5FDD-C7A0-47C5-8ED1-B3239D8776B9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tr-T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AFD93137-5AFF-4BE7-ACF7-C79FAD44C907}" type="slidenum">
              <a:rPr lang="tr-TR"/>
              <a:pPr/>
              <a:t>‹#›</a:t>
            </a:fld>
            <a:endParaRPr lang="tr-TR"/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99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99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99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99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99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99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99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99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3995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399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399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CONCOLIC TESTING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Pınar Sağlam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5638800"/>
            <a:ext cx="80714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Elided to examples only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11620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1621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Concrete Execution</a:t>
            </a:r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Symbolic Execution</a:t>
            </a:r>
          </a:p>
        </p:txBody>
      </p:sp>
      <p:grpSp>
        <p:nvGrpSpPr>
          <p:cNvPr id="111624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11625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concrete state</a:t>
              </a:r>
            </a:p>
          </p:txBody>
        </p:sp>
        <p:sp>
          <p:nvSpPr>
            <p:cNvPr id="111626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symbolic state</a:t>
              </a:r>
            </a:p>
          </p:txBody>
        </p:sp>
        <p:sp>
          <p:nvSpPr>
            <p:cNvPr id="111627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constraints</a:t>
              </a:r>
            </a:p>
          </p:txBody>
        </p:sp>
      </p:grpSp>
      <p:grpSp>
        <p:nvGrpSpPr>
          <p:cNvPr id="111628" name="Group 12"/>
          <p:cNvGrpSpPr>
            <a:grpSpLocks/>
          </p:cNvGrpSpPr>
          <p:nvPr/>
        </p:nvGrpSpPr>
        <p:grpSpPr bwMode="auto">
          <a:xfrm>
            <a:off x="3352800" y="4191000"/>
            <a:ext cx="4306888" cy="1119188"/>
            <a:chOff x="2087" y="2016"/>
            <a:chExt cx="2713" cy="705"/>
          </a:xfrm>
        </p:grpSpPr>
        <p:sp>
          <p:nvSpPr>
            <p:cNvPr id="111629" name="Text Box 13"/>
            <p:cNvSpPr txBox="1">
              <a:spLocks noChangeArrowheads="1"/>
            </p:cNvSpPr>
            <p:nvPr/>
          </p:nvSpPr>
          <p:spPr bwMode="auto">
            <a:xfrm>
              <a:off x="3696" y="2064"/>
              <a:ext cx="1104" cy="634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p=p</a:t>
              </a:r>
              <a:r>
                <a:rPr lang="en-US" sz="2000" baseline="-25000"/>
                <a:t>0</a:t>
              </a:r>
              <a:r>
                <a:rPr lang="en-US" sz="2000"/>
                <a:t>, x=x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br>
                <a:rPr lang="en-US" sz="2000"/>
              </a:br>
              <a:r>
                <a:rPr lang="en-US" sz="2000"/>
                <a:t>p-&gt;v =v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r>
                <a:rPr lang="en-US" sz="2000" baseline="-25000"/>
                <a:t> </a:t>
              </a:r>
              <a:br>
                <a:rPr lang="en-US" sz="2000" baseline="-25000"/>
              </a:br>
              <a:r>
                <a:rPr lang="en-US" sz="2000"/>
                <a:t>p-&gt;next=n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11630" name="AutoShape 14"/>
            <p:cNvSpPr>
              <a:spLocks noChangeArrowheads="1"/>
            </p:cNvSpPr>
            <p:nvPr/>
          </p:nvSpPr>
          <p:spPr bwMode="auto">
            <a:xfrm>
              <a:off x="2087" y="2256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31" name="Text Box 15"/>
            <p:cNvSpPr txBox="1">
              <a:spLocks noChangeArrowheads="1"/>
            </p:cNvSpPr>
            <p:nvPr/>
          </p:nvSpPr>
          <p:spPr bwMode="auto">
            <a:xfrm>
              <a:off x="2400" y="2016"/>
              <a:ext cx="1344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  p</a:t>
              </a:r>
              <a:br>
                <a:rPr lang="en-US" sz="2000"/>
              </a:br>
              <a:r>
                <a:rPr lang="en-US" sz="2000"/>
                <a:t>               , x=236 </a:t>
              </a:r>
            </a:p>
          </p:txBody>
        </p:sp>
        <p:sp>
          <p:nvSpPr>
            <p:cNvPr id="111632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33" name="Line 17"/>
            <p:cNvSpPr>
              <a:spLocks noChangeShapeType="1"/>
            </p:cNvSpPr>
            <p:nvPr/>
          </p:nvSpPr>
          <p:spPr bwMode="auto">
            <a:xfrm flipV="1">
              <a:off x="2976" y="2256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34" name="Text Box 18"/>
            <p:cNvSpPr txBox="1">
              <a:spLocks noChangeArrowheads="1"/>
            </p:cNvSpPr>
            <p:nvPr/>
          </p:nvSpPr>
          <p:spPr bwMode="auto">
            <a:xfrm>
              <a:off x="2784" y="2016"/>
              <a:ext cx="57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NULL</a:t>
              </a:r>
            </a:p>
          </p:txBody>
        </p:sp>
        <p:grpSp>
          <p:nvGrpSpPr>
            <p:cNvPr id="111635" name="Group 19"/>
            <p:cNvGrpSpPr>
              <a:grpSpLocks/>
            </p:cNvGrpSpPr>
            <p:nvPr/>
          </p:nvGrpSpPr>
          <p:grpSpPr bwMode="auto">
            <a:xfrm>
              <a:off x="2496" y="2448"/>
              <a:ext cx="624" cy="273"/>
              <a:chOff x="3888" y="2208"/>
              <a:chExt cx="624" cy="273"/>
            </a:xfrm>
          </p:grpSpPr>
          <p:sp>
            <p:nvSpPr>
              <p:cNvPr id="111636" name="Text Box 20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634</a:t>
                </a:r>
              </a:p>
            </p:txBody>
          </p:sp>
          <p:sp>
            <p:nvSpPr>
              <p:cNvPr id="111637" name="Line 21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1638" name="Text Box 2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x</a:t>
            </a:r>
            <a:r>
              <a:rPr lang="en-US" sz="2000" baseline="-25000"/>
              <a:t>0</a:t>
            </a:r>
            <a:r>
              <a:rPr lang="en-US" sz="2000"/>
              <a:t>&gt;0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12644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2645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Concrete Execution</a:t>
            </a: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Symbolic Execution</a:t>
            </a:r>
          </a:p>
        </p:txBody>
      </p:sp>
      <p:grpSp>
        <p:nvGrpSpPr>
          <p:cNvPr id="112648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12649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concrete state</a:t>
              </a:r>
            </a:p>
          </p:txBody>
        </p:sp>
        <p:sp>
          <p:nvSpPr>
            <p:cNvPr id="112650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symbolic state</a:t>
              </a:r>
            </a:p>
          </p:txBody>
        </p:sp>
        <p:sp>
          <p:nvSpPr>
            <p:cNvPr id="112651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constraints</a:t>
              </a:r>
            </a:p>
          </p:txBody>
        </p:sp>
      </p:grpSp>
      <p:grpSp>
        <p:nvGrpSpPr>
          <p:cNvPr id="112652" name="Group 12"/>
          <p:cNvGrpSpPr>
            <a:grpSpLocks/>
          </p:cNvGrpSpPr>
          <p:nvPr/>
        </p:nvGrpSpPr>
        <p:grpSpPr bwMode="auto">
          <a:xfrm>
            <a:off x="3352800" y="4419600"/>
            <a:ext cx="4306888" cy="1119188"/>
            <a:chOff x="2087" y="2016"/>
            <a:chExt cx="2713" cy="705"/>
          </a:xfrm>
        </p:grpSpPr>
        <p:sp>
          <p:nvSpPr>
            <p:cNvPr id="112653" name="Text Box 13"/>
            <p:cNvSpPr txBox="1">
              <a:spLocks noChangeArrowheads="1"/>
            </p:cNvSpPr>
            <p:nvPr/>
          </p:nvSpPr>
          <p:spPr bwMode="auto">
            <a:xfrm>
              <a:off x="3696" y="2064"/>
              <a:ext cx="1104" cy="634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p=p</a:t>
              </a:r>
              <a:r>
                <a:rPr lang="en-US" sz="2000" baseline="-25000"/>
                <a:t>0</a:t>
              </a:r>
              <a:r>
                <a:rPr lang="en-US" sz="2000"/>
                <a:t>, x=x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br>
                <a:rPr lang="en-US" sz="2000"/>
              </a:br>
              <a:r>
                <a:rPr lang="en-US" sz="2000"/>
                <a:t>p-&gt;v =v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r>
                <a:rPr lang="en-US" sz="2000" baseline="-25000"/>
                <a:t> </a:t>
              </a:r>
              <a:br>
                <a:rPr lang="en-US" sz="2000" baseline="-25000"/>
              </a:br>
              <a:r>
                <a:rPr lang="en-US" sz="2000"/>
                <a:t>p-&gt;next=n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12654" name="AutoShape 14"/>
            <p:cNvSpPr>
              <a:spLocks noChangeArrowheads="1"/>
            </p:cNvSpPr>
            <p:nvPr/>
          </p:nvSpPr>
          <p:spPr bwMode="auto">
            <a:xfrm>
              <a:off x="2087" y="2256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5" name="Text Box 15"/>
            <p:cNvSpPr txBox="1">
              <a:spLocks noChangeArrowheads="1"/>
            </p:cNvSpPr>
            <p:nvPr/>
          </p:nvSpPr>
          <p:spPr bwMode="auto">
            <a:xfrm>
              <a:off x="2400" y="2016"/>
              <a:ext cx="1344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  p</a:t>
              </a:r>
              <a:br>
                <a:rPr lang="en-US" sz="2000"/>
              </a:br>
              <a:r>
                <a:rPr lang="en-US" sz="2000"/>
                <a:t>               , x=236 </a:t>
              </a:r>
            </a:p>
          </p:txBody>
        </p:sp>
        <p:sp>
          <p:nvSpPr>
            <p:cNvPr id="112656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7" name="Line 17"/>
            <p:cNvSpPr>
              <a:spLocks noChangeShapeType="1"/>
            </p:cNvSpPr>
            <p:nvPr/>
          </p:nvSpPr>
          <p:spPr bwMode="auto">
            <a:xfrm flipV="1">
              <a:off x="2976" y="2256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8" name="Text Box 18"/>
            <p:cNvSpPr txBox="1">
              <a:spLocks noChangeArrowheads="1"/>
            </p:cNvSpPr>
            <p:nvPr/>
          </p:nvSpPr>
          <p:spPr bwMode="auto">
            <a:xfrm>
              <a:off x="2784" y="2016"/>
              <a:ext cx="57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NULL</a:t>
              </a:r>
            </a:p>
          </p:txBody>
        </p:sp>
        <p:grpSp>
          <p:nvGrpSpPr>
            <p:cNvPr id="112659" name="Group 19"/>
            <p:cNvGrpSpPr>
              <a:grpSpLocks/>
            </p:cNvGrpSpPr>
            <p:nvPr/>
          </p:nvGrpSpPr>
          <p:grpSpPr bwMode="auto">
            <a:xfrm>
              <a:off x="2496" y="2448"/>
              <a:ext cx="624" cy="273"/>
              <a:chOff x="3888" y="2208"/>
              <a:chExt cx="624" cy="273"/>
            </a:xfrm>
          </p:grpSpPr>
          <p:sp>
            <p:nvSpPr>
              <p:cNvPr id="112660" name="Text Box 20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634</a:t>
                </a:r>
              </a:p>
            </p:txBody>
          </p:sp>
          <p:sp>
            <p:nvSpPr>
              <p:cNvPr id="112661" name="Line 21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2662" name="Text Box 2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x</a:t>
            </a:r>
            <a:r>
              <a:rPr lang="en-US" sz="2000" baseline="-25000"/>
              <a:t>0</a:t>
            </a:r>
            <a:r>
              <a:rPr lang="en-US" sz="2000"/>
              <a:t>&gt;0</a:t>
            </a:r>
          </a:p>
        </p:txBody>
      </p:sp>
      <p:sp>
        <p:nvSpPr>
          <p:cNvPr id="112663" name="Text Box 23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p</a:t>
            </a:r>
            <a:r>
              <a:rPr lang="en-US" sz="2000" baseline="-25000"/>
              <a:t>0</a:t>
            </a:r>
            <a:r>
              <a:rPr lang="en-US" sz="2000" b="1">
                <a:sym typeface="Symbol" pitchFamily="18" charset="2"/>
              </a:rPr>
              <a:t></a:t>
            </a:r>
            <a:r>
              <a:rPr lang="en-US" sz="2000"/>
              <a:t>NULL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13668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3669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Concrete Execution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Symbolic Execution</a:t>
            </a:r>
          </a:p>
        </p:txBody>
      </p:sp>
      <p:grpSp>
        <p:nvGrpSpPr>
          <p:cNvPr id="113672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13673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concrete state</a:t>
              </a:r>
            </a:p>
          </p:txBody>
        </p:sp>
        <p:sp>
          <p:nvSpPr>
            <p:cNvPr id="113674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symbolic state</a:t>
              </a:r>
            </a:p>
          </p:txBody>
        </p:sp>
        <p:sp>
          <p:nvSpPr>
            <p:cNvPr id="113675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constraints</a:t>
              </a:r>
            </a:p>
          </p:txBody>
        </p:sp>
      </p:grpSp>
      <p:grpSp>
        <p:nvGrpSpPr>
          <p:cNvPr id="113676" name="Group 12"/>
          <p:cNvGrpSpPr>
            <a:grpSpLocks/>
          </p:cNvGrpSpPr>
          <p:nvPr/>
        </p:nvGrpSpPr>
        <p:grpSpPr bwMode="auto">
          <a:xfrm>
            <a:off x="3352800" y="4800600"/>
            <a:ext cx="4306888" cy="1119188"/>
            <a:chOff x="2087" y="2016"/>
            <a:chExt cx="2713" cy="705"/>
          </a:xfrm>
        </p:grpSpPr>
        <p:sp>
          <p:nvSpPr>
            <p:cNvPr id="113677" name="Text Box 13"/>
            <p:cNvSpPr txBox="1">
              <a:spLocks noChangeArrowheads="1"/>
            </p:cNvSpPr>
            <p:nvPr/>
          </p:nvSpPr>
          <p:spPr bwMode="auto">
            <a:xfrm>
              <a:off x="3696" y="2064"/>
              <a:ext cx="1104" cy="634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p=p</a:t>
              </a:r>
              <a:r>
                <a:rPr lang="en-US" sz="2000" baseline="-25000"/>
                <a:t>0</a:t>
              </a:r>
              <a:r>
                <a:rPr lang="en-US" sz="2000"/>
                <a:t>, x=x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br>
                <a:rPr lang="en-US" sz="2000"/>
              </a:br>
              <a:r>
                <a:rPr lang="en-US" sz="2000"/>
                <a:t>p-&gt;v =v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r>
                <a:rPr lang="en-US" sz="2000" baseline="-25000"/>
                <a:t> </a:t>
              </a:r>
              <a:br>
                <a:rPr lang="en-US" sz="2000" baseline="-25000"/>
              </a:br>
              <a:r>
                <a:rPr lang="en-US" sz="2000"/>
                <a:t>p-&gt;next=n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13678" name="AutoShape 14"/>
            <p:cNvSpPr>
              <a:spLocks noChangeArrowheads="1"/>
            </p:cNvSpPr>
            <p:nvPr/>
          </p:nvSpPr>
          <p:spPr bwMode="auto">
            <a:xfrm>
              <a:off x="2087" y="2256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9" name="Text Box 15"/>
            <p:cNvSpPr txBox="1">
              <a:spLocks noChangeArrowheads="1"/>
            </p:cNvSpPr>
            <p:nvPr/>
          </p:nvSpPr>
          <p:spPr bwMode="auto">
            <a:xfrm>
              <a:off x="2400" y="2016"/>
              <a:ext cx="1344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  p</a:t>
              </a:r>
              <a:br>
                <a:rPr lang="en-US" sz="2000"/>
              </a:br>
              <a:r>
                <a:rPr lang="en-US" sz="2000"/>
                <a:t>               , x=236 </a:t>
              </a:r>
            </a:p>
          </p:txBody>
        </p:sp>
        <p:sp>
          <p:nvSpPr>
            <p:cNvPr id="113680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81" name="Line 17"/>
            <p:cNvSpPr>
              <a:spLocks noChangeShapeType="1"/>
            </p:cNvSpPr>
            <p:nvPr/>
          </p:nvSpPr>
          <p:spPr bwMode="auto">
            <a:xfrm flipV="1">
              <a:off x="2976" y="2256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82" name="Text Box 18"/>
            <p:cNvSpPr txBox="1">
              <a:spLocks noChangeArrowheads="1"/>
            </p:cNvSpPr>
            <p:nvPr/>
          </p:nvSpPr>
          <p:spPr bwMode="auto">
            <a:xfrm>
              <a:off x="2784" y="2016"/>
              <a:ext cx="57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NULL</a:t>
              </a:r>
            </a:p>
          </p:txBody>
        </p:sp>
        <p:grpSp>
          <p:nvGrpSpPr>
            <p:cNvPr id="113683" name="Group 19"/>
            <p:cNvGrpSpPr>
              <a:grpSpLocks/>
            </p:cNvGrpSpPr>
            <p:nvPr/>
          </p:nvGrpSpPr>
          <p:grpSpPr bwMode="auto">
            <a:xfrm>
              <a:off x="2496" y="2448"/>
              <a:ext cx="624" cy="273"/>
              <a:chOff x="3888" y="2208"/>
              <a:chExt cx="624" cy="273"/>
            </a:xfrm>
          </p:grpSpPr>
          <p:sp>
            <p:nvSpPr>
              <p:cNvPr id="113684" name="Text Box 20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634</a:t>
                </a:r>
              </a:p>
            </p:txBody>
          </p:sp>
          <p:sp>
            <p:nvSpPr>
              <p:cNvPr id="113685" name="Line 21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3686" name="Text Box 2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x</a:t>
            </a:r>
            <a:r>
              <a:rPr lang="en-US" sz="2000" baseline="-25000"/>
              <a:t>0</a:t>
            </a:r>
            <a:r>
              <a:rPr lang="en-US" sz="2000"/>
              <a:t>&gt;0</a:t>
            </a:r>
          </a:p>
        </p:txBody>
      </p:sp>
      <p:sp>
        <p:nvSpPr>
          <p:cNvPr id="113687" name="Text Box 23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p</a:t>
            </a:r>
            <a:r>
              <a:rPr lang="en-US" sz="2000" baseline="-25000"/>
              <a:t>0</a:t>
            </a:r>
            <a:r>
              <a:rPr lang="en-US" sz="2000" b="1">
                <a:sym typeface="Symbol" pitchFamily="18" charset="2"/>
              </a:rPr>
              <a:t></a:t>
            </a:r>
            <a:r>
              <a:rPr lang="en-US" sz="2000"/>
              <a:t>NULL</a:t>
            </a:r>
          </a:p>
        </p:txBody>
      </p:sp>
      <p:sp>
        <p:nvSpPr>
          <p:cNvPr id="113688" name="Text Box 24"/>
          <p:cNvSpPr txBox="1">
            <a:spLocks noChangeArrowheads="1"/>
          </p:cNvSpPr>
          <p:nvPr/>
        </p:nvSpPr>
        <p:spPr bwMode="auto">
          <a:xfrm>
            <a:off x="7620000" y="46482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2x</a:t>
            </a:r>
            <a:r>
              <a:rPr lang="en-US" sz="2000" baseline="-25000"/>
              <a:t>0</a:t>
            </a:r>
            <a:r>
              <a:rPr lang="en-US" sz="2000"/>
              <a:t>+1</a:t>
            </a:r>
            <a:r>
              <a:rPr lang="en-US" sz="2000" b="1">
                <a:sym typeface="Symbol" pitchFamily="18" charset="2"/>
              </a:rPr>
              <a:t></a:t>
            </a:r>
            <a:r>
              <a:rPr lang="en-US" sz="2000"/>
              <a:t>v</a:t>
            </a:r>
            <a:r>
              <a:rPr lang="en-US" sz="2000" baseline="-250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14692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4693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Concrete Execution</a:t>
            </a: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Symbolic Execution</a:t>
            </a:r>
          </a:p>
        </p:txBody>
      </p:sp>
      <p:grpSp>
        <p:nvGrpSpPr>
          <p:cNvPr id="114696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14697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concrete state</a:t>
              </a:r>
            </a:p>
          </p:txBody>
        </p:sp>
        <p:sp>
          <p:nvSpPr>
            <p:cNvPr id="114698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symbolic state</a:t>
              </a:r>
            </a:p>
          </p:txBody>
        </p:sp>
        <p:sp>
          <p:nvSpPr>
            <p:cNvPr id="114699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constraints</a:t>
              </a:r>
            </a:p>
          </p:txBody>
        </p:sp>
      </p:grpSp>
      <p:grpSp>
        <p:nvGrpSpPr>
          <p:cNvPr id="114700" name="Group 12"/>
          <p:cNvGrpSpPr>
            <a:grpSpLocks/>
          </p:cNvGrpSpPr>
          <p:nvPr/>
        </p:nvGrpSpPr>
        <p:grpSpPr bwMode="auto">
          <a:xfrm>
            <a:off x="3352800" y="5562600"/>
            <a:ext cx="4306888" cy="1119188"/>
            <a:chOff x="2087" y="2016"/>
            <a:chExt cx="2713" cy="705"/>
          </a:xfrm>
        </p:grpSpPr>
        <p:sp>
          <p:nvSpPr>
            <p:cNvPr id="114701" name="Text Box 13"/>
            <p:cNvSpPr txBox="1">
              <a:spLocks noChangeArrowheads="1"/>
            </p:cNvSpPr>
            <p:nvPr/>
          </p:nvSpPr>
          <p:spPr bwMode="auto">
            <a:xfrm>
              <a:off x="3696" y="2064"/>
              <a:ext cx="1104" cy="634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p=p</a:t>
              </a:r>
              <a:r>
                <a:rPr lang="en-US" sz="2000" baseline="-25000"/>
                <a:t>0</a:t>
              </a:r>
              <a:r>
                <a:rPr lang="en-US" sz="2000"/>
                <a:t>, x=x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br>
                <a:rPr lang="en-US" sz="2000"/>
              </a:br>
              <a:r>
                <a:rPr lang="en-US" sz="2000"/>
                <a:t>p-&gt;v =v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r>
                <a:rPr lang="en-US" sz="2000" baseline="-25000"/>
                <a:t> </a:t>
              </a:r>
              <a:br>
                <a:rPr lang="en-US" sz="2000" baseline="-25000"/>
              </a:br>
              <a:r>
                <a:rPr lang="en-US" sz="2000"/>
                <a:t>p-&gt;next=n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14702" name="AutoShape 14"/>
            <p:cNvSpPr>
              <a:spLocks noChangeArrowheads="1"/>
            </p:cNvSpPr>
            <p:nvPr/>
          </p:nvSpPr>
          <p:spPr bwMode="auto">
            <a:xfrm>
              <a:off x="2087" y="2256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03" name="Text Box 15"/>
            <p:cNvSpPr txBox="1">
              <a:spLocks noChangeArrowheads="1"/>
            </p:cNvSpPr>
            <p:nvPr/>
          </p:nvSpPr>
          <p:spPr bwMode="auto">
            <a:xfrm>
              <a:off x="2400" y="2016"/>
              <a:ext cx="1344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  p</a:t>
              </a:r>
              <a:br>
                <a:rPr lang="en-US" sz="2000"/>
              </a:br>
              <a:r>
                <a:rPr lang="en-US" sz="2000"/>
                <a:t>               , x=236 </a:t>
              </a:r>
            </a:p>
          </p:txBody>
        </p:sp>
        <p:sp>
          <p:nvSpPr>
            <p:cNvPr id="114704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05" name="Line 17"/>
            <p:cNvSpPr>
              <a:spLocks noChangeShapeType="1"/>
            </p:cNvSpPr>
            <p:nvPr/>
          </p:nvSpPr>
          <p:spPr bwMode="auto">
            <a:xfrm flipV="1">
              <a:off x="2976" y="2256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06" name="Text Box 18"/>
            <p:cNvSpPr txBox="1">
              <a:spLocks noChangeArrowheads="1"/>
            </p:cNvSpPr>
            <p:nvPr/>
          </p:nvSpPr>
          <p:spPr bwMode="auto">
            <a:xfrm>
              <a:off x="2784" y="2016"/>
              <a:ext cx="57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NULL</a:t>
              </a:r>
            </a:p>
          </p:txBody>
        </p:sp>
        <p:grpSp>
          <p:nvGrpSpPr>
            <p:cNvPr id="114707" name="Group 19"/>
            <p:cNvGrpSpPr>
              <a:grpSpLocks/>
            </p:cNvGrpSpPr>
            <p:nvPr/>
          </p:nvGrpSpPr>
          <p:grpSpPr bwMode="auto">
            <a:xfrm>
              <a:off x="2496" y="2448"/>
              <a:ext cx="624" cy="273"/>
              <a:chOff x="3888" y="2208"/>
              <a:chExt cx="624" cy="273"/>
            </a:xfrm>
          </p:grpSpPr>
          <p:sp>
            <p:nvSpPr>
              <p:cNvPr id="114708" name="Text Box 20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634</a:t>
                </a:r>
              </a:p>
            </p:txBody>
          </p:sp>
          <p:sp>
            <p:nvSpPr>
              <p:cNvPr id="114709" name="Line 21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4710" name="Text Box 2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x</a:t>
            </a:r>
            <a:r>
              <a:rPr lang="en-US" sz="2000" baseline="-25000"/>
              <a:t>0</a:t>
            </a:r>
            <a:r>
              <a:rPr lang="en-US" sz="2000"/>
              <a:t>&gt;0</a:t>
            </a:r>
          </a:p>
        </p:txBody>
      </p:sp>
      <p:sp>
        <p:nvSpPr>
          <p:cNvPr id="114711" name="Text Box 23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p</a:t>
            </a:r>
            <a:r>
              <a:rPr lang="en-US" sz="2000" baseline="-25000"/>
              <a:t>0</a:t>
            </a:r>
            <a:r>
              <a:rPr lang="en-US" sz="2000" b="1">
                <a:sym typeface="Symbol" pitchFamily="18" charset="2"/>
              </a:rPr>
              <a:t></a:t>
            </a:r>
            <a:r>
              <a:rPr lang="en-US" sz="2000"/>
              <a:t>NULL</a:t>
            </a:r>
          </a:p>
        </p:txBody>
      </p:sp>
      <p:sp>
        <p:nvSpPr>
          <p:cNvPr id="114712" name="Text Box 24"/>
          <p:cNvSpPr txBox="1">
            <a:spLocks noChangeArrowheads="1"/>
          </p:cNvSpPr>
          <p:nvPr/>
        </p:nvSpPr>
        <p:spPr bwMode="auto">
          <a:xfrm>
            <a:off x="7620000" y="46482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2x</a:t>
            </a:r>
            <a:r>
              <a:rPr lang="en-US" sz="2000" baseline="-25000"/>
              <a:t>0</a:t>
            </a:r>
            <a:r>
              <a:rPr lang="en-US" sz="2000"/>
              <a:t>+1</a:t>
            </a:r>
            <a:r>
              <a:rPr lang="en-US" sz="2000" b="1">
                <a:sym typeface="Symbol" pitchFamily="18" charset="2"/>
              </a:rPr>
              <a:t></a:t>
            </a:r>
            <a:r>
              <a:rPr lang="en-US" sz="2000"/>
              <a:t>v</a:t>
            </a:r>
            <a:r>
              <a:rPr lang="en-US" sz="2000" baseline="-250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15716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5717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Concrete Execution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Symbolic Execution</a:t>
            </a:r>
          </a:p>
        </p:txBody>
      </p:sp>
      <p:grpSp>
        <p:nvGrpSpPr>
          <p:cNvPr id="115720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15721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concrete state</a:t>
              </a:r>
            </a:p>
          </p:txBody>
        </p:sp>
        <p:sp>
          <p:nvSpPr>
            <p:cNvPr id="115722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symbolic state</a:t>
              </a:r>
            </a:p>
          </p:txBody>
        </p:sp>
        <p:sp>
          <p:nvSpPr>
            <p:cNvPr id="115723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constraints</a:t>
              </a:r>
            </a:p>
          </p:txBody>
        </p:sp>
      </p:grpSp>
      <p:grpSp>
        <p:nvGrpSpPr>
          <p:cNvPr id="115724" name="Group 12"/>
          <p:cNvGrpSpPr>
            <a:grpSpLocks/>
          </p:cNvGrpSpPr>
          <p:nvPr/>
        </p:nvGrpSpPr>
        <p:grpSpPr bwMode="auto">
          <a:xfrm>
            <a:off x="3352800" y="5738813"/>
            <a:ext cx="4306888" cy="1119187"/>
            <a:chOff x="2087" y="2016"/>
            <a:chExt cx="2713" cy="705"/>
          </a:xfrm>
        </p:grpSpPr>
        <p:sp>
          <p:nvSpPr>
            <p:cNvPr id="115725" name="Text Box 13"/>
            <p:cNvSpPr txBox="1">
              <a:spLocks noChangeArrowheads="1"/>
            </p:cNvSpPr>
            <p:nvPr/>
          </p:nvSpPr>
          <p:spPr bwMode="auto">
            <a:xfrm>
              <a:off x="3696" y="2064"/>
              <a:ext cx="1104" cy="634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p=p</a:t>
              </a:r>
              <a:r>
                <a:rPr lang="en-US" sz="2000" baseline="-25000"/>
                <a:t>0</a:t>
              </a:r>
              <a:r>
                <a:rPr lang="en-US" sz="2000"/>
                <a:t>, x=x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br>
                <a:rPr lang="en-US" sz="2000"/>
              </a:br>
              <a:r>
                <a:rPr lang="en-US" sz="2000"/>
                <a:t>p-&gt;v =v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r>
                <a:rPr lang="en-US" sz="2000" baseline="-25000"/>
                <a:t> </a:t>
              </a:r>
              <a:br>
                <a:rPr lang="en-US" sz="2000" baseline="-25000"/>
              </a:br>
              <a:r>
                <a:rPr lang="en-US" sz="2000"/>
                <a:t>p-&gt;next=n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15726" name="AutoShape 14"/>
            <p:cNvSpPr>
              <a:spLocks noChangeArrowheads="1"/>
            </p:cNvSpPr>
            <p:nvPr/>
          </p:nvSpPr>
          <p:spPr bwMode="auto">
            <a:xfrm>
              <a:off x="2087" y="2256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27" name="Text Box 15"/>
            <p:cNvSpPr txBox="1">
              <a:spLocks noChangeArrowheads="1"/>
            </p:cNvSpPr>
            <p:nvPr/>
          </p:nvSpPr>
          <p:spPr bwMode="auto">
            <a:xfrm>
              <a:off x="2400" y="2016"/>
              <a:ext cx="1344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  p</a:t>
              </a:r>
              <a:br>
                <a:rPr lang="en-US" sz="2000"/>
              </a:br>
              <a:r>
                <a:rPr lang="en-US" sz="2000"/>
                <a:t>               , x=236 </a:t>
              </a:r>
            </a:p>
          </p:txBody>
        </p:sp>
        <p:sp>
          <p:nvSpPr>
            <p:cNvPr id="115728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29" name="Line 17"/>
            <p:cNvSpPr>
              <a:spLocks noChangeShapeType="1"/>
            </p:cNvSpPr>
            <p:nvPr/>
          </p:nvSpPr>
          <p:spPr bwMode="auto">
            <a:xfrm flipV="1">
              <a:off x="2976" y="2256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30" name="Text Box 18"/>
            <p:cNvSpPr txBox="1">
              <a:spLocks noChangeArrowheads="1"/>
            </p:cNvSpPr>
            <p:nvPr/>
          </p:nvSpPr>
          <p:spPr bwMode="auto">
            <a:xfrm>
              <a:off x="2784" y="2016"/>
              <a:ext cx="57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NULL</a:t>
              </a:r>
            </a:p>
          </p:txBody>
        </p:sp>
        <p:grpSp>
          <p:nvGrpSpPr>
            <p:cNvPr id="115731" name="Group 19"/>
            <p:cNvGrpSpPr>
              <a:grpSpLocks/>
            </p:cNvGrpSpPr>
            <p:nvPr/>
          </p:nvGrpSpPr>
          <p:grpSpPr bwMode="auto">
            <a:xfrm>
              <a:off x="2496" y="2448"/>
              <a:ext cx="624" cy="273"/>
              <a:chOff x="3888" y="2208"/>
              <a:chExt cx="624" cy="273"/>
            </a:xfrm>
          </p:grpSpPr>
          <p:sp>
            <p:nvSpPr>
              <p:cNvPr id="115732" name="Text Box 20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634</a:t>
                </a:r>
              </a:p>
            </p:txBody>
          </p:sp>
          <p:sp>
            <p:nvSpPr>
              <p:cNvPr id="115733" name="Line 21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5734" name="Text Box 2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x</a:t>
            </a:r>
            <a:r>
              <a:rPr lang="en-US" sz="2000" baseline="-25000"/>
              <a:t>0</a:t>
            </a:r>
            <a:r>
              <a:rPr lang="en-US" sz="2000"/>
              <a:t>&gt;0</a:t>
            </a:r>
          </a:p>
        </p:txBody>
      </p:sp>
      <p:sp>
        <p:nvSpPr>
          <p:cNvPr id="115735" name="Text Box 23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p</a:t>
            </a:r>
            <a:r>
              <a:rPr lang="en-US" sz="2000" baseline="-25000"/>
              <a:t>0</a:t>
            </a:r>
            <a:r>
              <a:rPr lang="en-US" sz="2000" b="1">
                <a:sym typeface="Symbol" pitchFamily="18" charset="2"/>
              </a:rPr>
              <a:t></a:t>
            </a:r>
            <a:r>
              <a:rPr lang="en-US" sz="2000"/>
              <a:t>NULL</a:t>
            </a:r>
          </a:p>
        </p:txBody>
      </p:sp>
      <p:sp>
        <p:nvSpPr>
          <p:cNvPr id="115736" name="Text Box 24"/>
          <p:cNvSpPr txBox="1">
            <a:spLocks noChangeArrowheads="1"/>
          </p:cNvSpPr>
          <p:nvPr/>
        </p:nvSpPr>
        <p:spPr bwMode="auto">
          <a:xfrm>
            <a:off x="7620000" y="46482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2x</a:t>
            </a:r>
            <a:r>
              <a:rPr lang="en-US" sz="2000" baseline="-25000"/>
              <a:t>0</a:t>
            </a:r>
            <a:r>
              <a:rPr lang="en-US" sz="2000"/>
              <a:t>+1</a:t>
            </a:r>
            <a:r>
              <a:rPr lang="en-US" sz="2000" b="1">
                <a:sym typeface="Symbol" pitchFamily="18" charset="2"/>
              </a:rPr>
              <a:t></a:t>
            </a:r>
            <a:r>
              <a:rPr lang="en-US" sz="2000"/>
              <a:t>v</a:t>
            </a:r>
            <a:r>
              <a:rPr lang="en-US" sz="2000" baseline="-25000"/>
              <a:t>0</a:t>
            </a:r>
          </a:p>
        </p:txBody>
      </p:sp>
      <p:sp>
        <p:nvSpPr>
          <p:cNvPr id="115737" name="AutoShape 25"/>
          <p:cNvSpPr>
            <a:spLocks noChangeArrowheads="1"/>
          </p:cNvSpPr>
          <p:nvPr/>
        </p:nvSpPr>
        <p:spPr bwMode="auto">
          <a:xfrm>
            <a:off x="4191000" y="2590800"/>
            <a:ext cx="3352800" cy="1676400"/>
          </a:xfrm>
          <a:prstGeom prst="wedgeRectCallout">
            <a:avLst>
              <a:gd name="adj1" fmla="val -95264"/>
              <a:gd name="adj2" fmla="val 89676"/>
            </a:avLst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  <a:effectLst/>
        </p:spPr>
        <p:txBody>
          <a:bodyPr anchor="ctr"/>
          <a:lstStyle/>
          <a:p>
            <a:pPr algn="ctr"/>
            <a:endParaRPr lang="en-US"/>
          </a:p>
        </p:txBody>
      </p:sp>
      <p:sp>
        <p:nvSpPr>
          <p:cNvPr id="115738" name="AutoShape 26"/>
          <p:cNvSpPr>
            <a:spLocks noChangeArrowheads="1"/>
          </p:cNvSpPr>
          <p:nvPr/>
        </p:nvSpPr>
        <p:spPr bwMode="auto">
          <a:xfrm>
            <a:off x="4191000" y="2057400"/>
            <a:ext cx="3352800" cy="2209800"/>
          </a:xfrm>
          <a:prstGeom prst="wedgeRectCallout">
            <a:avLst>
              <a:gd name="adj1" fmla="val 59519"/>
              <a:gd name="adj2" fmla="val 83116"/>
            </a:avLst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  <a:effectLst/>
        </p:spPr>
        <p:txBody>
          <a:bodyPr anchor="ctr"/>
          <a:lstStyle/>
          <a:p>
            <a:pPr algn="ctr"/>
            <a:r>
              <a:rPr lang="en-US" sz="2000"/>
              <a:t>solve: x</a:t>
            </a:r>
            <a:r>
              <a:rPr lang="en-US" sz="2000" baseline="-25000"/>
              <a:t>0</a:t>
            </a:r>
            <a:r>
              <a:rPr lang="en-US" sz="2000"/>
              <a:t>&gt;0 and p</a:t>
            </a:r>
            <a:r>
              <a:rPr lang="en-US" sz="2000" baseline="-25000"/>
              <a:t>0</a:t>
            </a:r>
            <a:r>
              <a:rPr lang="en-US" sz="2000" b="1">
                <a:sym typeface="Symbol" pitchFamily="18" charset="2"/>
              </a:rPr>
              <a:t></a:t>
            </a:r>
            <a:r>
              <a:rPr lang="en-US" sz="2000"/>
              <a:t>NULL and 2x</a:t>
            </a:r>
            <a:r>
              <a:rPr lang="en-US" sz="2000" baseline="-25000"/>
              <a:t>0</a:t>
            </a:r>
            <a:r>
              <a:rPr lang="en-US" sz="2000"/>
              <a:t>+1</a:t>
            </a:r>
            <a:r>
              <a:rPr lang="en-US" sz="2000">
                <a:solidFill>
                  <a:srgbClr val="FF3300"/>
                </a:solidFill>
                <a:sym typeface="Symbol" pitchFamily="18" charset="2"/>
              </a:rPr>
              <a:t>=</a:t>
            </a:r>
            <a:r>
              <a:rPr lang="en-US" sz="2000"/>
              <a:t>v</a:t>
            </a:r>
            <a:r>
              <a:rPr lang="en-US" sz="2000" baseline="-25000"/>
              <a:t>0</a:t>
            </a:r>
            <a:endParaRPr lang="en-US" sz="2000"/>
          </a:p>
          <a:p>
            <a:pPr algn="ctr"/>
            <a:endParaRPr lang="en-US" sz="2000"/>
          </a:p>
          <a:p>
            <a:pPr algn="ctr"/>
            <a:endParaRPr lang="en-US" sz="2000" baseline="-25000"/>
          </a:p>
          <a:p>
            <a:pPr algn="ctr"/>
            <a:endParaRPr lang="en-US" sz="2000" baseline="-25000"/>
          </a:p>
          <a:p>
            <a:pPr algn="ctr"/>
            <a:endParaRPr lang="en-US" sz="2000" baseline="-25000"/>
          </a:p>
          <a:p>
            <a:pPr algn="ctr"/>
            <a:endParaRPr lang="en-US" sz="2000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4038600" cy="4343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16740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6741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Concrete Execution</a:t>
            </a: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Symbolic Execution</a:t>
            </a:r>
          </a:p>
        </p:txBody>
      </p:sp>
      <p:grpSp>
        <p:nvGrpSpPr>
          <p:cNvPr id="116744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16745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concrete state</a:t>
              </a:r>
            </a:p>
          </p:txBody>
        </p:sp>
        <p:sp>
          <p:nvSpPr>
            <p:cNvPr id="116746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symbolic state</a:t>
              </a:r>
            </a:p>
          </p:txBody>
        </p:sp>
        <p:sp>
          <p:nvSpPr>
            <p:cNvPr id="116747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constraints</a:t>
              </a:r>
            </a:p>
          </p:txBody>
        </p:sp>
      </p:grpSp>
      <p:grpSp>
        <p:nvGrpSpPr>
          <p:cNvPr id="116748" name="Group 12"/>
          <p:cNvGrpSpPr>
            <a:grpSpLocks/>
          </p:cNvGrpSpPr>
          <p:nvPr/>
        </p:nvGrpSpPr>
        <p:grpSpPr bwMode="auto">
          <a:xfrm>
            <a:off x="3352800" y="5562600"/>
            <a:ext cx="4306888" cy="1119188"/>
            <a:chOff x="2087" y="2016"/>
            <a:chExt cx="2713" cy="705"/>
          </a:xfrm>
        </p:grpSpPr>
        <p:sp>
          <p:nvSpPr>
            <p:cNvPr id="116749" name="Text Box 13"/>
            <p:cNvSpPr txBox="1">
              <a:spLocks noChangeArrowheads="1"/>
            </p:cNvSpPr>
            <p:nvPr/>
          </p:nvSpPr>
          <p:spPr bwMode="auto">
            <a:xfrm>
              <a:off x="3696" y="2064"/>
              <a:ext cx="1104" cy="634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p=p</a:t>
              </a:r>
              <a:r>
                <a:rPr lang="en-US" sz="2000" baseline="-25000"/>
                <a:t>0</a:t>
              </a:r>
              <a:r>
                <a:rPr lang="en-US" sz="2000"/>
                <a:t>, x=x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br>
                <a:rPr lang="en-US" sz="2000"/>
              </a:br>
              <a:r>
                <a:rPr lang="en-US" sz="2000"/>
                <a:t>p-&gt;v =v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r>
                <a:rPr lang="en-US" sz="2000" baseline="-25000"/>
                <a:t> </a:t>
              </a:r>
              <a:br>
                <a:rPr lang="en-US" sz="2000" baseline="-25000"/>
              </a:br>
              <a:r>
                <a:rPr lang="en-US" sz="2000"/>
                <a:t>p-&gt;next=n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16750" name="AutoShape 14"/>
            <p:cNvSpPr>
              <a:spLocks noChangeArrowheads="1"/>
            </p:cNvSpPr>
            <p:nvPr/>
          </p:nvSpPr>
          <p:spPr bwMode="auto">
            <a:xfrm>
              <a:off x="2087" y="2256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51" name="Text Box 15"/>
            <p:cNvSpPr txBox="1">
              <a:spLocks noChangeArrowheads="1"/>
            </p:cNvSpPr>
            <p:nvPr/>
          </p:nvSpPr>
          <p:spPr bwMode="auto">
            <a:xfrm>
              <a:off x="2400" y="2016"/>
              <a:ext cx="1344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  p</a:t>
              </a:r>
              <a:br>
                <a:rPr lang="en-US" sz="2000"/>
              </a:br>
              <a:r>
                <a:rPr lang="en-US" sz="2000"/>
                <a:t>               , x=236 </a:t>
              </a:r>
            </a:p>
          </p:txBody>
        </p:sp>
        <p:sp>
          <p:nvSpPr>
            <p:cNvPr id="116752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53" name="Line 17"/>
            <p:cNvSpPr>
              <a:spLocks noChangeShapeType="1"/>
            </p:cNvSpPr>
            <p:nvPr/>
          </p:nvSpPr>
          <p:spPr bwMode="auto">
            <a:xfrm flipV="1">
              <a:off x="2976" y="2256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54" name="Text Box 18"/>
            <p:cNvSpPr txBox="1">
              <a:spLocks noChangeArrowheads="1"/>
            </p:cNvSpPr>
            <p:nvPr/>
          </p:nvSpPr>
          <p:spPr bwMode="auto">
            <a:xfrm>
              <a:off x="2784" y="2016"/>
              <a:ext cx="57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NULL</a:t>
              </a:r>
            </a:p>
          </p:txBody>
        </p:sp>
        <p:grpSp>
          <p:nvGrpSpPr>
            <p:cNvPr id="116755" name="Group 19"/>
            <p:cNvGrpSpPr>
              <a:grpSpLocks/>
            </p:cNvGrpSpPr>
            <p:nvPr/>
          </p:nvGrpSpPr>
          <p:grpSpPr bwMode="auto">
            <a:xfrm>
              <a:off x="2496" y="2448"/>
              <a:ext cx="624" cy="273"/>
              <a:chOff x="3888" y="2208"/>
              <a:chExt cx="624" cy="273"/>
            </a:xfrm>
          </p:grpSpPr>
          <p:sp>
            <p:nvSpPr>
              <p:cNvPr id="116756" name="Text Box 20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634</a:t>
                </a:r>
              </a:p>
            </p:txBody>
          </p:sp>
          <p:sp>
            <p:nvSpPr>
              <p:cNvPr id="116757" name="Line 21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6758" name="Text Box 2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x</a:t>
            </a:r>
            <a:r>
              <a:rPr lang="en-US" sz="2000" baseline="-25000"/>
              <a:t>0</a:t>
            </a:r>
            <a:r>
              <a:rPr lang="en-US" sz="2000"/>
              <a:t>&gt;0</a:t>
            </a:r>
          </a:p>
        </p:txBody>
      </p:sp>
      <p:sp>
        <p:nvSpPr>
          <p:cNvPr id="116759" name="Text Box 23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p</a:t>
            </a:r>
            <a:r>
              <a:rPr lang="en-US" sz="2000" baseline="-25000"/>
              <a:t>0</a:t>
            </a:r>
            <a:r>
              <a:rPr lang="en-US" sz="2000" b="1">
                <a:sym typeface="Symbol" pitchFamily="18" charset="2"/>
              </a:rPr>
              <a:t></a:t>
            </a:r>
            <a:r>
              <a:rPr lang="en-US" sz="2000"/>
              <a:t>NULL</a:t>
            </a:r>
          </a:p>
        </p:txBody>
      </p:sp>
      <p:sp>
        <p:nvSpPr>
          <p:cNvPr id="116760" name="Text Box 24"/>
          <p:cNvSpPr txBox="1">
            <a:spLocks noChangeArrowheads="1"/>
          </p:cNvSpPr>
          <p:nvPr/>
        </p:nvSpPr>
        <p:spPr bwMode="auto">
          <a:xfrm>
            <a:off x="7620000" y="46482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2x</a:t>
            </a:r>
            <a:r>
              <a:rPr lang="en-US" sz="2000" baseline="-25000"/>
              <a:t>0</a:t>
            </a:r>
            <a:r>
              <a:rPr lang="en-US" sz="2000"/>
              <a:t>+1</a:t>
            </a:r>
            <a:r>
              <a:rPr lang="en-US" sz="2000" b="1">
                <a:sym typeface="Symbol" pitchFamily="18" charset="2"/>
              </a:rPr>
              <a:t></a:t>
            </a:r>
            <a:r>
              <a:rPr lang="en-US" sz="2000"/>
              <a:t>v</a:t>
            </a:r>
            <a:r>
              <a:rPr lang="en-US" sz="2000" baseline="-25000"/>
              <a:t>0</a:t>
            </a:r>
          </a:p>
        </p:txBody>
      </p:sp>
      <p:sp>
        <p:nvSpPr>
          <p:cNvPr id="116761" name="AutoShape 25"/>
          <p:cNvSpPr>
            <a:spLocks noChangeArrowheads="1"/>
          </p:cNvSpPr>
          <p:nvPr/>
        </p:nvSpPr>
        <p:spPr bwMode="auto">
          <a:xfrm>
            <a:off x="4191000" y="2590800"/>
            <a:ext cx="3352800" cy="1676400"/>
          </a:xfrm>
          <a:prstGeom prst="wedgeRectCallout">
            <a:avLst>
              <a:gd name="adj1" fmla="val -95264"/>
              <a:gd name="adj2" fmla="val 89676"/>
            </a:avLst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  <a:effectLst/>
        </p:spPr>
        <p:txBody>
          <a:bodyPr anchor="ctr"/>
          <a:lstStyle/>
          <a:p>
            <a:pPr algn="ctr"/>
            <a:endParaRPr lang="en-US"/>
          </a:p>
        </p:txBody>
      </p:sp>
      <p:sp>
        <p:nvSpPr>
          <p:cNvPr id="116762" name="AutoShape 26"/>
          <p:cNvSpPr>
            <a:spLocks noChangeArrowheads="1"/>
          </p:cNvSpPr>
          <p:nvPr/>
        </p:nvSpPr>
        <p:spPr bwMode="auto">
          <a:xfrm>
            <a:off x="4191000" y="2057400"/>
            <a:ext cx="3352800" cy="2209800"/>
          </a:xfrm>
          <a:prstGeom prst="wedgeRectCallout">
            <a:avLst>
              <a:gd name="adj1" fmla="val 59519"/>
              <a:gd name="adj2" fmla="val 83116"/>
            </a:avLst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  <a:effectLst/>
        </p:spPr>
        <p:txBody>
          <a:bodyPr anchor="ctr"/>
          <a:lstStyle/>
          <a:p>
            <a:pPr algn="ctr"/>
            <a:r>
              <a:rPr lang="en-US" sz="2000"/>
              <a:t>solve: x</a:t>
            </a:r>
            <a:r>
              <a:rPr lang="en-US" sz="2000" baseline="-25000"/>
              <a:t>0</a:t>
            </a:r>
            <a:r>
              <a:rPr lang="en-US" sz="2000"/>
              <a:t>&gt;0 and p</a:t>
            </a:r>
            <a:r>
              <a:rPr lang="en-US" sz="2000" baseline="-25000"/>
              <a:t>0</a:t>
            </a:r>
            <a:r>
              <a:rPr lang="en-US" sz="2000" b="1">
                <a:sym typeface="Symbol" pitchFamily="18" charset="2"/>
              </a:rPr>
              <a:t></a:t>
            </a:r>
            <a:r>
              <a:rPr lang="en-US" sz="2000"/>
              <a:t>NULL and 2x</a:t>
            </a:r>
            <a:r>
              <a:rPr lang="en-US" sz="2000" baseline="-25000"/>
              <a:t>0</a:t>
            </a:r>
            <a:r>
              <a:rPr lang="en-US" sz="2000"/>
              <a:t>+1</a:t>
            </a:r>
            <a:r>
              <a:rPr lang="en-US" sz="2000">
                <a:solidFill>
                  <a:srgbClr val="FF3300"/>
                </a:solidFill>
                <a:sym typeface="Symbol" pitchFamily="18" charset="2"/>
              </a:rPr>
              <a:t>=</a:t>
            </a:r>
            <a:r>
              <a:rPr lang="en-US" sz="2000"/>
              <a:t>v</a:t>
            </a:r>
            <a:r>
              <a:rPr lang="en-US" sz="2000" baseline="-25000"/>
              <a:t>0</a:t>
            </a:r>
            <a:endParaRPr lang="en-US" sz="2000"/>
          </a:p>
          <a:p>
            <a:pPr algn="ctr"/>
            <a:endParaRPr lang="en-US" sz="2000"/>
          </a:p>
          <a:p>
            <a:pPr algn="ctr"/>
            <a:r>
              <a:rPr lang="en-US" sz="2000"/>
              <a:t>x</a:t>
            </a:r>
            <a:r>
              <a:rPr lang="en-US" sz="2000" baseline="-25000"/>
              <a:t>0</a:t>
            </a:r>
            <a:r>
              <a:rPr lang="en-US" sz="2000"/>
              <a:t>=1, p</a:t>
            </a:r>
            <a:r>
              <a:rPr lang="en-US" sz="2000" baseline="-25000"/>
              <a:t>0</a:t>
            </a:r>
          </a:p>
          <a:p>
            <a:pPr algn="ctr"/>
            <a:endParaRPr lang="en-US" sz="2000" baseline="-25000"/>
          </a:p>
          <a:p>
            <a:pPr algn="ctr"/>
            <a:endParaRPr lang="en-US" sz="2000" baseline="-25000"/>
          </a:p>
          <a:p>
            <a:pPr algn="ctr"/>
            <a:endParaRPr lang="en-US" sz="2000" baseline="-25000"/>
          </a:p>
        </p:txBody>
      </p:sp>
      <p:grpSp>
        <p:nvGrpSpPr>
          <p:cNvPr id="116763" name="Group 27"/>
          <p:cNvGrpSpPr>
            <a:grpSpLocks/>
          </p:cNvGrpSpPr>
          <p:nvPr/>
        </p:nvGrpSpPr>
        <p:grpSpPr bwMode="auto">
          <a:xfrm>
            <a:off x="6172200" y="3733800"/>
            <a:ext cx="990600" cy="433388"/>
            <a:chOff x="3888" y="2208"/>
            <a:chExt cx="624" cy="273"/>
          </a:xfrm>
        </p:grpSpPr>
        <p:sp>
          <p:nvSpPr>
            <p:cNvPr id="116764" name="Text Box 28"/>
            <p:cNvSpPr txBox="1">
              <a:spLocks noChangeArrowheads="1"/>
            </p:cNvSpPr>
            <p:nvPr/>
          </p:nvSpPr>
          <p:spPr bwMode="auto">
            <a:xfrm>
              <a:off x="3888" y="2208"/>
              <a:ext cx="624" cy="26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  3</a:t>
              </a:r>
            </a:p>
          </p:txBody>
        </p:sp>
        <p:sp>
          <p:nvSpPr>
            <p:cNvPr id="116765" name="Line 29"/>
            <p:cNvSpPr>
              <a:spLocks noChangeShapeType="1"/>
            </p:cNvSpPr>
            <p:nvPr/>
          </p:nvSpPr>
          <p:spPr bwMode="auto">
            <a:xfrm flipH="1" flipV="1">
              <a:off x="4256" y="2208"/>
              <a:ext cx="0" cy="2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6766" name="Line 30"/>
          <p:cNvSpPr>
            <a:spLocks noChangeShapeType="1"/>
          </p:cNvSpPr>
          <p:nvPr/>
        </p:nvSpPr>
        <p:spPr bwMode="auto">
          <a:xfrm>
            <a:off x="6248400" y="3505200"/>
            <a:ext cx="228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7" name="Line 31"/>
          <p:cNvSpPr>
            <a:spLocks noChangeShapeType="1"/>
          </p:cNvSpPr>
          <p:nvPr/>
        </p:nvSpPr>
        <p:spPr bwMode="auto">
          <a:xfrm flipV="1">
            <a:off x="6934200" y="3505200"/>
            <a:ext cx="76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8" name="Text Box 32"/>
          <p:cNvSpPr txBox="1">
            <a:spLocks noChangeArrowheads="1"/>
          </p:cNvSpPr>
          <p:nvPr/>
        </p:nvSpPr>
        <p:spPr bwMode="auto">
          <a:xfrm>
            <a:off x="6629400" y="3124200"/>
            <a:ext cx="9144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NULL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17764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7765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Concrete Execution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Symbolic Execution</a:t>
            </a:r>
          </a:p>
        </p:txBody>
      </p:sp>
      <p:grpSp>
        <p:nvGrpSpPr>
          <p:cNvPr id="117768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17769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concrete state</a:t>
              </a:r>
            </a:p>
          </p:txBody>
        </p:sp>
        <p:sp>
          <p:nvSpPr>
            <p:cNvPr id="117770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symbolic state</a:t>
              </a:r>
            </a:p>
          </p:txBody>
        </p:sp>
        <p:sp>
          <p:nvSpPr>
            <p:cNvPr id="117771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constraints</a:t>
              </a:r>
            </a:p>
          </p:txBody>
        </p:sp>
      </p:grpSp>
      <p:grpSp>
        <p:nvGrpSpPr>
          <p:cNvPr id="117772" name="Group 12"/>
          <p:cNvGrpSpPr>
            <a:grpSpLocks/>
          </p:cNvGrpSpPr>
          <p:nvPr/>
        </p:nvGrpSpPr>
        <p:grpSpPr bwMode="auto">
          <a:xfrm>
            <a:off x="3276600" y="3581400"/>
            <a:ext cx="4306888" cy="1119188"/>
            <a:chOff x="2087" y="2016"/>
            <a:chExt cx="2713" cy="705"/>
          </a:xfrm>
        </p:grpSpPr>
        <p:sp>
          <p:nvSpPr>
            <p:cNvPr id="117773" name="Text Box 13"/>
            <p:cNvSpPr txBox="1">
              <a:spLocks noChangeArrowheads="1"/>
            </p:cNvSpPr>
            <p:nvPr/>
          </p:nvSpPr>
          <p:spPr bwMode="auto">
            <a:xfrm>
              <a:off x="3696" y="2064"/>
              <a:ext cx="1104" cy="634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p=p</a:t>
              </a:r>
              <a:r>
                <a:rPr lang="en-US" sz="2000" baseline="-25000"/>
                <a:t>0</a:t>
              </a:r>
              <a:r>
                <a:rPr lang="en-US" sz="2000"/>
                <a:t>, x=x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br>
                <a:rPr lang="en-US" sz="2000"/>
              </a:br>
              <a:r>
                <a:rPr lang="en-US" sz="2000"/>
                <a:t>p-&gt;v =v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r>
                <a:rPr lang="en-US" sz="2000" baseline="-25000"/>
                <a:t> </a:t>
              </a:r>
              <a:br>
                <a:rPr lang="en-US" sz="2000" baseline="-25000"/>
              </a:br>
              <a:r>
                <a:rPr lang="en-US" sz="2000"/>
                <a:t>p-&gt;next=n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17774" name="AutoShape 14"/>
            <p:cNvSpPr>
              <a:spLocks noChangeArrowheads="1"/>
            </p:cNvSpPr>
            <p:nvPr/>
          </p:nvSpPr>
          <p:spPr bwMode="auto">
            <a:xfrm>
              <a:off x="2087" y="2256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75" name="Text Box 15"/>
            <p:cNvSpPr txBox="1">
              <a:spLocks noChangeArrowheads="1"/>
            </p:cNvSpPr>
            <p:nvPr/>
          </p:nvSpPr>
          <p:spPr bwMode="auto">
            <a:xfrm>
              <a:off x="2400" y="2016"/>
              <a:ext cx="1344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  p</a:t>
              </a:r>
              <a:br>
                <a:rPr lang="en-US" sz="2000"/>
              </a:br>
              <a:r>
                <a:rPr lang="en-US" sz="2000"/>
                <a:t>               , x=1 </a:t>
              </a:r>
            </a:p>
          </p:txBody>
        </p:sp>
        <p:sp>
          <p:nvSpPr>
            <p:cNvPr id="117776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77" name="Line 17"/>
            <p:cNvSpPr>
              <a:spLocks noChangeShapeType="1"/>
            </p:cNvSpPr>
            <p:nvPr/>
          </p:nvSpPr>
          <p:spPr bwMode="auto">
            <a:xfrm flipV="1">
              <a:off x="2976" y="2256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78" name="Text Box 18"/>
            <p:cNvSpPr txBox="1">
              <a:spLocks noChangeArrowheads="1"/>
            </p:cNvSpPr>
            <p:nvPr/>
          </p:nvSpPr>
          <p:spPr bwMode="auto">
            <a:xfrm>
              <a:off x="2784" y="2016"/>
              <a:ext cx="57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NULL</a:t>
              </a:r>
            </a:p>
          </p:txBody>
        </p:sp>
        <p:grpSp>
          <p:nvGrpSpPr>
            <p:cNvPr id="117779" name="Group 19"/>
            <p:cNvGrpSpPr>
              <a:grpSpLocks/>
            </p:cNvGrpSpPr>
            <p:nvPr/>
          </p:nvGrpSpPr>
          <p:grpSpPr bwMode="auto">
            <a:xfrm>
              <a:off x="2496" y="2448"/>
              <a:ext cx="624" cy="273"/>
              <a:chOff x="3888" y="2208"/>
              <a:chExt cx="624" cy="273"/>
            </a:xfrm>
          </p:grpSpPr>
          <p:sp>
            <p:nvSpPr>
              <p:cNvPr id="117780" name="Text Box 20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  3</a:t>
                </a:r>
              </a:p>
            </p:txBody>
          </p:sp>
          <p:sp>
            <p:nvSpPr>
              <p:cNvPr id="117781" name="Line 21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419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18788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8789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Concrete Execution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Symbolic Execution</a:t>
            </a:r>
          </a:p>
        </p:txBody>
      </p:sp>
      <p:grpSp>
        <p:nvGrpSpPr>
          <p:cNvPr id="118792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18793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concrete state</a:t>
              </a:r>
            </a:p>
          </p:txBody>
        </p:sp>
        <p:sp>
          <p:nvSpPr>
            <p:cNvPr id="118794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symbolic state</a:t>
              </a:r>
            </a:p>
          </p:txBody>
        </p:sp>
        <p:sp>
          <p:nvSpPr>
            <p:cNvPr id="118795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constraints</a:t>
              </a:r>
            </a:p>
          </p:txBody>
        </p:sp>
      </p:grpSp>
      <p:grpSp>
        <p:nvGrpSpPr>
          <p:cNvPr id="118796" name="Group 12"/>
          <p:cNvGrpSpPr>
            <a:grpSpLocks/>
          </p:cNvGrpSpPr>
          <p:nvPr/>
        </p:nvGrpSpPr>
        <p:grpSpPr bwMode="auto">
          <a:xfrm>
            <a:off x="3352800" y="4038600"/>
            <a:ext cx="4306888" cy="1119188"/>
            <a:chOff x="2087" y="2016"/>
            <a:chExt cx="2713" cy="705"/>
          </a:xfrm>
        </p:grpSpPr>
        <p:sp>
          <p:nvSpPr>
            <p:cNvPr id="118797" name="Text Box 13"/>
            <p:cNvSpPr txBox="1">
              <a:spLocks noChangeArrowheads="1"/>
            </p:cNvSpPr>
            <p:nvPr/>
          </p:nvSpPr>
          <p:spPr bwMode="auto">
            <a:xfrm>
              <a:off x="3696" y="2064"/>
              <a:ext cx="1104" cy="634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p=p</a:t>
              </a:r>
              <a:r>
                <a:rPr lang="en-US" sz="2000" baseline="-25000"/>
                <a:t>0</a:t>
              </a:r>
              <a:r>
                <a:rPr lang="en-US" sz="2000"/>
                <a:t>, x=x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br>
                <a:rPr lang="en-US" sz="2000"/>
              </a:br>
              <a:r>
                <a:rPr lang="en-US" sz="2000"/>
                <a:t>p-&gt;v =v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r>
                <a:rPr lang="en-US" sz="2000" baseline="-25000"/>
                <a:t> </a:t>
              </a:r>
              <a:br>
                <a:rPr lang="en-US" sz="2000" baseline="-25000"/>
              </a:br>
              <a:r>
                <a:rPr lang="en-US" sz="2000"/>
                <a:t>p-&gt;next=n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18798" name="AutoShape 14"/>
            <p:cNvSpPr>
              <a:spLocks noChangeArrowheads="1"/>
            </p:cNvSpPr>
            <p:nvPr/>
          </p:nvSpPr>
          <p:spPr bwMode="auto">
            <a:xfrm>
              <a:off x="2087" y="2256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799" name="Text Box 15"/>
            <p:cNvSpPr txBox="1">
              <a:spLocks noChangeArrowheads="1"/>
            </p:cNvSpPr>
            <p:nvPr/>
          </p:nvSpPr>
          <p:spPr bwMode="auto">
            <a:xfrm>
              <a:off x="2400" y="2016"/>
              <a:ext cx="1344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  p</a:t>
              </a:r>
              <a:br>
                <a:rPr lang="en-US" sz="2000"/>
              </a:br>
              <a:r>
                <a:rPr lang="en-US" sz="2000"/>
                <a:t>               , x=1 </a:t>
              </a:r>
            </a:p>
          </p:txBody>
        </p:sp>
        <p:sp>
          <p:nvSpPr>
            <p:cNvPr id="118800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01" name="Line 17"/>
            <p:cNvSpPr>
              <a:spLocks noChangeShapeType="1"/>
            </p:cNvSpPr>
            <p:nvPr/>
          </p:nvSpPr>
          <p:spPr bwMode="auto">
            <a:xfrm flipV="1">
              <a:off x="2976" y="2256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02" name="Text Box 18"/>
            <p:cNvSpPr txBox="1">
              <a:spLocks noChangeArrowheads="1"/>
            </p:cNvSpPr>
            <p:nvPr/>
          </p:nvSpPr>
          <p:spPr bwMode="auto">
            <a:xfrm>
              <a:off x="2784" y="2016"/>
              <a:ext cx="57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NULL</a:t>
              </a:r>
            </a:p>
          </p:txBody>
        </p:sp>
        <p:grpSp>
          <p:nvGrpSpPr>
            <p:cNvPr id="118803" name="Group 19"/>
            <p:cNvGrpSpPr>
              <a:grpSpLocks/>
            </p:cNvGrpSpPr>
            <p:nvPr/>
          </p:nvGrpSpPr>
          <p:grpSpPr bwMode="auto">
            <a:xfrm>
              <a:off x="2496" y="2448"/>
              <a:ext cx="624" cy="273"/>
              <a:chOff x="3888" y="2208"/>
              <a:chExt cx="624" cy="273"/>
            </a:xfrm>
          </p:grpSpPr>
          <p:sp>
            <p:nvSpPr>
              <p:cNvPr id="118804" name="Text Box 20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  3</a:t>
                </a:r>
              </a:p>
            </p:txBody>
          </p:sp>
          <p:sp>
            <p:nvSpPr>
              <p:cNvPr id="118805" name="Line 21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8806" name="Text Box 2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x</a:t>
            </a:r>
            <a:r>
              <a:rPr lang="en-US" sz="2000" baseline="-25000"/>
              <a:t>0</a:t>
            </a:r>
            <a:r>
              <a:rPr lang="en-US" sz="2000"/>
              <a:t>&gt;0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4038600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19812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9813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Concrete Execution</a:t>
            </a: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Symbolic Execution</a:t>
            </a:r>
          </a:p>
        </p:txBody>
      </p:sp>
      <p:grpSp>
        <p:nvGrpSpPr>
          <p:cNvPr id="119816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19817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concrete state</a:t>
              </a:r>
            </a:p>
          </p:txBody>
        </p:sp>
        <p:sp>
          <p:nvSpPr>
            <p:cNvPr id="119818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symbolic state</a:t>
              </a:r>
            </a:p>
          </p:txBody>
        </p:sp>
        <p:sp>
          <p:nvSpPr>
            <p:cNvPr id="119819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constraints</a:t>
              </a:r>
            </a:p>
          </p:txBody>
        </p:sp>
      </p:grpSp>
      <p:grpSp>
        <p:nvGrpSpPr>
          <p:cNvPr id="119820" name="Group 12"/>
          <p:cNvGrpSpPr>
            <a:grpSpLocks/>
          </p:cNvGrpSpPr>
          <p:nvPr/>
        </p:nvGrpSpPr>
        <p:grpSpPr bwMode="auto">
          <a:xfrm>
            <a:off x="3352800" y="4191000"/>
            <a:ext cx="4306888" cy="1119188"/>
            <a:chOff x="2087" y="2016"/>
            <a:chExt cx="2713" cy="705"/>
          </a:xfrm>
        </p:grpSpPr>
        <p:sp>
          <p:nvSpPr>
            <p:cNvPr id="119821" name="Text Box 13"/>
            <p:cNvSpPr txBox="1">
              <a:spLocks noChangeArrowheads="1"/>
            </p:cNvSpPr>
            <p:nvPr/>
          </p:nvSpPr>
          <p:spPr bwMode="auto">
            <a:xfrm>
              <a:off x="3696" y="2064"/>
              <a:ext cx="1104" cy="634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p=p</a:t>
              </a:r>
              <a:r>
                <a:rPr lang="en-US" sz="2000" baseline="-25000"/>
                <a:t>0</a:t>
              </a:r>
              <a:r>
                <a:rPr lang="en-US" sz="2000"/>
                <a:t>, x=x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br>
                <a:rPr lang="en-US" sz="2000"/>
              </a:br>
              <a:r>
                <a:rPr lang="en-US" sz="2000"/>
                <a:t>p-&gt;v =v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r>
                <a:rPr lang="en-US" sz="2000" baseline="-25000"/>
                <a:t> </a:t>
              </a:r>
              <a:br>
                <a:rPr lang="en-US" sz="2000" baseline="-25000"/>
              </a:br>
              <a:r>
                <a:rPr lang="en-US" sz="2000"/>
                <a:t>p-&gt;next=n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19822" name="AutoShape 14"/>
            <p:cNvSpPr>
              <a:spLocks noChangeArrowheads="1"/>
            </p:cNvSpPr>
            <p:nvPr/>
          </p:nvSpPr>
          <p:spPr bwMode="auto">
            <a:xfrm>
              <a:off x="2087" y="2256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23" name="Text Box 15"/>
            <p:cNvSpPr txBox="1">
              <a:spLocks noChangeArrowheads="1"/>
            </p:cNvSpPr>
            <p:nvPr/>
          </p:nvSpPr>
          <p:spPr bwMode="auto">
            <a:xfrm>
              <a:off x="2400" y="2016"/>
              <a:ext cx="1344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  p</a:t>
              </a:r>
              <a:br>
                <a:rPr lang="en-US" sz="2000"/>
              </a:br>
              <a:r>
                <a:rPr lang="en-US" sz="2000"/>
                <a:t>               , x=1 </a:t>
              </a:r>
            </a:p>
          </p:txBody>
        </p:sp>
        <p:sp>
          <p:nvSpPr>
            <p:cNvPr id="119824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25" name="Line 17"/>
            <p:cNvSpPr>
              <a:spLocks noChangeShapeType="1"/>
            </p:cNvSpPr>
            <p:nvPr/>
          </p:nvSpPr>
          <p:spPr bwMode="auto">
            <a:xfrm flipV="1">
              <a:off x="2976" y="2256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26" name="Text Box 18"/>
            <p:cNvSpPr txBox="1">
              <a:spLocks noChangeArrowheads="1"/>
            </p:cNvSpPr>
            <p:nvPr/>
          </p:nvSpPr>
          <p:spPr bwMode="auto">
            <a:xfrm>
              <a:off x="2784" y="2016"/>
              <a:ext cx="57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NULL</a:t>
              </a:r>
            </a:p>
          </p:txBody>
        </p:sp>
        <p:grpSp>
          <p:nvGrpSpPr>
            <p:cNvPr id="119827" name="Group 19"/>
            <p:cNvGrpSpPr>
              <a:grpSpLocks/>
            </p:cNvGrpSpPr>
            <p:nvPr/>
          </p:nvGrpSpPr>
          <p:grpSpPr bwMode="auto">
            <a:xfrm>
              <a:off x="2496" y="2448"/>
              <a:ext cx="624" cy="273"/>
              <a:chOff x="3888" y="2208"/>
              <a:chExt cx="624" cy="273"/>
            </a:xfrm>
          </p:grpSpPr>
          <p:sp>
            <p:nvSpPr>
              <p:cNvPr id="119828" name="Text Box 20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  3</a:t>
                </a:r>
              </a:p>
            </p:txBody>
          </p:sp>
          <p:sp>
            <p:nvSpPr>
              <p:cNvPr id="119829" name="Line 21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9830" name="Text Box 2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x</a:t>
            </a:r>
            <a:r>
              <a:rPr lang="en-US" sz="2000" baseline="-25000"/>
              <a:t>0</a:t>
            </a:r>
            <a:r>
              <a:rPr lang="en-US" sz="2000"/>
              <a:t>&gt;0</a:t>
            </a:r>
          </a:p>
        </p:txBody>
      </p:sp>
      <p:sp>
        <p:nvSpPr>
          <p:cNvPr id="119831" name="Text Box 23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p</a:t>
            </a:r>
            <a:r>
              <a:rPr lang="en-US" sz="2000" baseline="-25000"/>
              <a:t>0</a:t>
            </a:r>
            <a:r>
              <a:rPr lang="en-US" sz="2000" b="1">
                <a:sym typeface="Symbol" pitchFamily="18" charset="2"/>
              </a:rPr>
              <a:t></a:t>
            </a:r>
            <a:r>
              <a:rPr lang="en-US" sz="2000"/>
              <a:t>NULL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267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20836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20837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Concrete Execution</a:t>
            </a:r>
          </a:p>
        </p:txBody>
      </p:sp>
      <p:sp>
        <p:nvSpPr>
          <p:cNvPr id="120839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Symbolic Execution</a:t>
            </a:r>
          </a:p>
        </p:txBody>
      </p:sp>
      <p:grpSp>
        <p:nvGrpSpPr>
          <p:cNvPr id="120840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20841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concrete state</a:t>
              </a:r>
            </a:p>
          </p:txBody>
        </p:sp>
        <p:sp>
          <p:nvSpPr>
            <p:cNvPr id="120842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symbolic state</a:t>
              </a:r>
            </a:p>
          </p:txBody>
        </p:sp>
        <p:sp>
          <p:nvSpPr>
            <p:cNvPr id="120843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constraints</a:t>
              </a:r>
            </a:p>
          </p:txBody>
        </p:sp>
      </p:grpSp>
      <p:grpSp>
        <p:nvGrpSpPr>
          <p:cNvPr id="120844" name="Group 12"/>
          <p:cNvGrpSpPr>
            <a:grpSpLocks/>
          </p:cNvGrpSpPr>
          <p:nvPr/>
        </p:nvGrpSpPr>
        <p:grpSpPr bwMode="auto">
          <a:xfrm>
            <a:off x="3352800" y="4343400"/>
            <a:ext cx="4306888" cy="1119188"/>
            <a:chOff x="2087" y="2016"/>
            <a:chExt cx="2713" cy="705"/>
          </a:xfrm>
        </p:grpSpPr>
        <p:sp>
          <p:nvSpPr>
            <p:cNvPr id="120845" name="Text Box 13"/>
            <p:cNvSpPr txBox="1">
              <a:spLocks noChangeArrowheads="1"/>
            </p:cNvSpPr>
            <p:nvPr/>
          </p:nvSpPr>
          <p:spPr bwMode="auto">
            <a:xfrm>
              <a:off x="3696" y="2064"/>
              <a:ext cx="1104" cy="634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p=p</a:t>
              </a:r>
              <a:r>
                <a:rPr lang="en-US" sz="2000" baseline="-25000"/>
                <a:t>0</a:t>
              </a:r>
              <a:r>
                <a:rPr lang="en-US" sz="2000"/>
                <a:t>, x=x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br>
                <a:rPr lang="en-US" sz="2000"/>
              </a:br>
              <a:r>
                <a:rPr lang="en-US" sz="2000"/>
                <a:t>p-&gt;v =v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r>
                <a:rPr lang="en-US" sz="2000" baseline="-25000"/>
                <a:t> </a:t>
              </a:r>
              <a:br>
                <a:rPr lang="en-US" sz="2000" baseline="-25000"/>
              </a:br>
              <a:r>
                <a:rPr lang="en-US" sz="2000"/>
                <a:t>p-&gt;next=n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20846" name="AutoShape 14"/>
            <p:cNvSpPr>
              <a:spLocks noChangeArrowheads="1"/>
            </p:cNvSpPr>
            <p:nvPr/>
          </p:nvSpPr>
          <p:spPr bwMode="auto">
            <a:xfrm>
              <a:off x="2087" y="2256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7" name="Text Box 15"/>
            <p:cNvSpPr txBox="1">
              <a:spLocks noChangeArrowheads="1"/>
            </p:cNvSpPr>
            <p:nvPr/>
          </p:nvSpPr>
          <p:spPr bwMode="auto">
            <a:xfrm>
              <a:off x="2400" y="2016"/>
              <a:ext cx="1344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  p</a:t>
              </a:r>
              <a:br>
                <a:rPr lang="en-US" sz="2000"/>
              </a:br>
              <a:r>
                <a:rPr lang="en-US" sz="2000"/>
                <a:t>               , x=1 </a:t>
              </a:r>
            </a:p>
          </p:txBody>
        </p:sp>
        <p:sp>
          <p:nvSpPr>
            <p:cNvPr id="120848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9" name="Line 17"/>
            <p:cNvSpPr>
              <a:spLocks noChangeShapeType="1"/>
            </p:cNvSpPr>
            <p:nvPr/>
          </p:nvSpPr>
          <p:spPr bwMode="auto">
            <a:xfrm flipV="1">
              <a:off x="2976" y="2256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50" name="Text Box 18"/>
            <p:cNvSpPr txBox="1">
              <a:spLocks noChangeArrowheads="1"/>
            </p:cNvSpPr>
            <p:nvPr/>
          </p:nvSpPr>
          <p:spPr bwMode="auto">
            <a:xfrm>
              <a:off x="2784" y="2016"/>
              <a:ext cx="57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NULL</a:t>
              </a:r>
            </a:p>
          </p:txBody>
        </p:sp>
        <p:grpSp>
          <p:nvGrpSpPr>
            <p:cNvPr id="120851" name="Group 19"/>
            <p:cNvGrpSpPr>
              <a:grpSpLocks/>
            </p:cNvGrpSpPr>
            <p:nvPr/>
          </p:nvGrpSpPr>
          <p:grpSpPr bwMode="auto">
            <a:xfrm>
              <a:off x="2496" y="2448"/>
              <a:ext cx="624" cy="273"/>
              <a:chOff x="3888" y="2208"/>
              <a:chExt cx="624" cy="273"/>
            </a:xfrm>
          </p:grpSpPr>
          <p:sp>
            <p:nvSpPr>
              <p:cNvPr id="120852" name="Text Box 20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  3</a:t>
                </a:r>
              </a:p>
            </p:txBody>
          </p:sp>
          <p:sp>
            <p:nvSpPr>
              <p:cNvPr id="120853" name="Line 21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20854" name="Text Box 2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x</a:t>
            </a:r>
            <a:r>
              <a:rPr lang="en-US" sz="2000" baseline="-25000"/>
              <a:t>0</a:t>
            </a:r>
            <a:r>
              <a:rPr lang="en-US" sz="2000"/>
              <a:t>&gt;0</a:t>
            </a:r>
          </a:p>
        </p:txBody>
      </p:sp>
      <p:sp>
        <p:nvSpPr>
          <p:cNvPr id="120855" name="Text Box 23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p</a:t>
            </a:r>
            <a:r>
              <a:rPr lang="en-US" sz="2000" baseline="-25000"/>
              <a:t>0</a:t>
            </a:r>
            <a:r>
              <a:rPr lang="en-US" sz="2000" b="1">
                <a:sym typeface="Symbol" pitchFamily="18" charset="2"/>
              </a:rPr>
              <a:t></a:t>
            </a:r>
            <a:r>
              <a:rPr lang="en-US" sz="2000"/>
              <a:t>NULL</a:t>
            </a:r>
          </a:p>
        </p:txBody>
      </p:sp>
      <p:sp>
        <p:nvSpPr>
          <p:cNvPr id="120856" name="Text Box 24"/>
          <p:cNvSpPr txBox="1">
            <a:spLocks noChangeArrowheads="1"/>
          </p:cNvSpPr>
          <p:nvPr/>
        </p:nvSpPr>
        <p:spPr bwMode="auto">
          <a:xfrm>
            <a:off x="7620000" y="46482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2x</a:t>
            </a:r>
            <a:r>
              <a:rPr lang="en-US" sz="2000" baseline="-25000"/>
              <a:t>0</a:t>
            </a:r>
            <a:r>
              <a:rPr lang="en-US" sz="2000"/>
              <a:t>+1</a:t>
            </a:r>
            <a:r>
              <a:rPr lang="en-US" sz="2000">
                <a:sym typeface="Symbol" pitchFamily="18" charset="2"/>
              </a:rPr>
              <a:t>=</a:t>
            </a:r>
            <a:r>
              <a:rPr lang="en-US" sz="2000"/>
              <a:t>v</a:t>
            </a:r>
            <a:r>
              <a:rPr lang="en-US" sz="2000" baseline="-250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Example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3657600" y="1981200"/>
            <a:ext cx="4953000" cy="3378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400"/>
              <a:t> Random Test Driver:</a:t>
            </a: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en-US" sz="2400"/>
              <a:t>  random memory graph</a:t>
            </a:r>
            <a:br>
              <a:rPr lang="en-US" sz="2400"/>
            </a:br>
            <a:r>
              <a:rPr lang="en-US" sz="2400"/>
              <a:t>   reachable from p</a:t>
            </a: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en-US" sz="2400"/>
              <a:t>  random value for x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2400"/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400"/>
              <a:t> Probability of reaching </a:t>
            </a:r>
            <a:r>
              <a:rPr lang="en-US" sz="2400">
                <a:solidFill>
                  <a:srgbClr val="FF3300"/>
                </a:solidFill>
              </a:rPr>
              <a:t>abort( )</a:t>
            </a:r>
            <a:r>
              <a:rPr lang="en-US" sz="2400"/>
              <a:t> is</a:t>
            </a:r>
            <a:br>
              <a:rPr lang="en-US" sz="2400"/>
            </a:br>
            <a:r>
              <a:rPr lang="en-US" sz="2400"/>
              <a:t>  extremely 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764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21860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21861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21862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Concrete Execution</a:t>
            </a:r>
          </a:p>
        </p:txBody>
      </p:sp>
      <p:sp>
        <p:nvSpPr>
          <p:cNvPr id="121863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Symbolic Execution</a:t>
            </a:r>
          </a:p>
        </p:txBody>
      </p:sp>
      <p:grpSp>
        <p:nvGrpSpPr>
          <p:cNvPr id="121864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21865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concrete state</a:t>
              </a:r>
            </a:p>
          </p:txBody>
        </p:sp>
        <p:sp>
          <p:nvSpPr>
            <p:cNvPr id="121866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symbolic state</a:t>
              </a:r>
            </a:p>
          </p:txBody>
        </p:sp>
        <p:sp>
          <p:nvSpPr>
            <p:cNvPr id="121867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constraints</a:t>
              </a:r>
            </a:p>
          </p:txBody>
        </p:sp>
      </p:grpSp>
      <p:grpSp>
        <p:nvGrpSpPr>
          <p:cNvPr id="121868" name="Group 12"/>
          <p:cNvGrpSpPr>
            <a:grpSpLocks/>
          </p:cNvGrpSpPr>
          <p:nvPr/>
        </p:nvGrpSpPr>
        <p:grpSpPr bwMode="auto">
          <a:xfrm>
            <a:off x="3352800" y="4724400"/>
            <a:ext cx="4306888" cy="1119188"/>
            <a:chOff x="2087" y="2016"/>
            <a:chExt cx="2713" cy="705"/>
          </a:xfrm>
        </p:grpSpPr>
        <p:sp>
          <p:nvSpPr>
            <p:cNvPr id="121869" name="Text Box 13"/>
            <p:cNvSpPr txBox="1">
              <a:spLocks noChangeArrowheads="1"/>
            </p:cNvSpPr>
            <p:nvPr/>
          </p:nvSpPr>
          <p:spPr bwMode="auto">
            <a:xfrm>
              <a:off x="3696" y="2064"/>
              <a:ext cx="1104" cy="634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p=p</a:t>
              </a:r>
              <a:r>
                <a:rPr lang="en-US" sz="2000" baseline="-25000"/>
                <a:t>0</a:t>
              </a:r>
              <a:r>
                <a:rPr lang="en-US" sz="2000"/>
                <a:t>, x=x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br>
                <a:rPr lang="en-US" sz="2000"/>
              </a:br>
              <a:r>
                <a:rPr lang="en-US" sz="2000"/>
                <a:t>p-&gt;v =v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r>
                <a:rPr lang="en-US" sz="2000" baseline="-25000"/>
                <a:t> </a:t>
              </a:r>
              <a:br>
                <a:rPr lang="en-US" sz="2000" baseline="-25000"/>
              </a:br>
              <a:r>
                <a:rPr lang="en-US" sz="2000"/>
                <a:t>p-&gt;next=n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21870" name="AutoShape 14"/>
            <p:cNvSpPr>
              <a:spLocks noChangeArrowheads="1"/>
            </p:cNvSpPr>
            <p:nvPr/>
          </p:nvSpPr>
          <p:spPr bwMode="auto">
            <a:xfrm>
              <a:off x="2087" y="2256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871" name="Text Box 15"/>
            <p:cNvSpPr txBox="1">
              <a:spLocks noChangeArrowheads="1"/>
            </p:cNvSpPr>
            <p:nvPr/>
          </p:nvSpPr>
          <p:spPr bwMode="auto">
            <a:xfrm>
              <a:off x="2400" y="2016"/>
              <a:ext cx="1344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  p</a:t>
              </a:r>
              <a:br>
                <a:rPr lang="en-US" sz="2000"/>
              </a:br>
              <a:r>
                <a:rPr lang="en-US" sz="2000"/>
                <a:t>               , x=1 </a:t>
              </a:r>
            </a:p>
          </p:txBody>
        </p:sp>
        <p:sp>
          <p:nvSpPr>
            <p:cNvPr id="121872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873" name="Line 17"/>
            <p:cNvSpPr>
              <a:spLocks noChangeShapeType="1"/>
            </p:cNvSpPr>
            <p:nvPr/>
          </p:nvSpPr>
          <p:spPr bwMode="auto">
            <a:xfrm flipV="1">
              <a:off x="2976" y="2256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874" name="Text Box 18"/>
            <p:cNvSpPr txBox="1">
              <a:spLocks noChangeArrowheads="1"/>
            </p:cNvSpPr>
            <p:nvPr/>
          </p:nvSpPr>
          <p:spPr bwMode="auto">
            <a:xfrm>
              <a:off x="2784" y="2016"/>
              <a:ext cx="57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NULL</a:t>
              </a:r>
            </a:p>
          </p:txBody>
        </p:sp>
        <p:grpSp>
          <p:nvGrpSpPr>
            <p:cNvPr id="121875" name="Group 19"/>
            <p:cNvGrpSpPr>
              <a:grpSpLocks/>
            </p:cNvGrpSpPr>
            <p:nvPr/>
          </p:nvGrpSpPr>
          <p:grpSpPr bwMode="auto">
            <a:xfrm>
              <a:off x="2496" y="2448"/>
              <a:ext cx="624" cy="273"/>
              <a:chOff x="3888" y="2208"/>
              <a:chExt cx="624" cy="273"/>
            </a:xfrm>
          </p:grpSpPr>
          <p:sp>
            <p:nvSpPr>
              <p:cNvPr id="121876" name="Text Box 20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  3</a:t>
                </a:r>
              </a:p>
            </p:txBody>
          </p:sp>
          <p:sp>
            <p:nvSpPr>
              <p:cNvPr id="121877" name="Line 21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21878" name="Text Box 2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x</a:t>
            </a:r>
            <a:r>
              <a:rPr lang="en-US" sz="2000" baseline="-25000"/>
              <a:t>0</a:t>
            </a:r>
            <a:r>
              <a:rPr lang="en-US" sz="2000"/>
              <a:t>&gt;0</a:t>
            </a:r>
          </a:p>
        </p:txBody>
      </p:sp>
      <p:sp>
        <p:nvSpPr>
          <p:cNvPr id="121879" name="Text Box 23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p</a:t>
            </a:r>
            <a:r>
              <a:rPr lang="en-US" sz="2000" baseline="-25000"/>
              <a:t>0</a:t>
            </a:r>
            <a:r>
              <a:rPr lang="en-US" sz="2000" b="1">
                <a:sym typeface="Symbol" pitchFamily="18" charset="2"/>
              </a:rPr>
              <a:t></a:t>
            </a:r>
            <a:r>
              <a:rPr lang="en-US" sz="2000"/>
              <a:t>NULL</a:t>
            </a:r>
          </a:p>
        </p:txBody>
      </p:sp>
      <p:sp>
        <p:nvSpPr>
          <p:cNvPr id="121880" name="Text Box 24"/>
          <p:cNvSpPr txBox="1">
            <a:spLocks noChangeArrowheads="1"/>
          </p:cNvSpPr>
          <p:nvPr/>
        </p:nvSpPr>
        <p:spPr bwMode="auto">
          <a:xfrm>
            <a:off x="7620000" y="46482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2x</a:t>
            </a:r>
            <a:r>
              <a:rPr lang="en-US" sz="2000" baseline="-25000"/>
              <a:t>0</a:t>
            </a:r>
            <a:r>
              <a:rPr lang="en-US" sz="2000"/>
              <a:t>+1</a:t>
            </a:r>
            <a:r>
              <a:rPr lang="en-US" sz="2000">
                <a:sym typeface="Symbol" pitchFamily="18" charset="2"/>
              </a:rPr>
              <a:t>=</a:t>
            </a:r>
            <a:r>
              <a:rPr lang="en-US" sz="2000"/>
              <a:t>v</a:t>
            </a:r>
            <a:r>
              <a:rPr lang="en-US" sz="2000" baseline="-25000"/>
              <a:t>0</a:t>
            </a:r>
          </a:p>
        </p:txBody>
      </p:sp>
      <p:sp>
        <p:nvSpPr>
          <p:cNvPr id="121881" name="Text Box 25"/>
          <p:cNvSpPr txBox="1">
            <a:spLocks noChangeArrowheads="1"/>
          </p:cNvSpPr>
          <p:nvPr/>
        </p:nvSpPr>
        <p:spPr bwMode="auto">
          <a:xfrm>
            <a:off x="7620000" y="50292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n</a:t>
            </a:r>
            <a:r>
              <a:rPr lang="en-US" sz="2000" baseline="-25000"/>
              <a:t>0</a:t>
            </a:r>
            <a:r>
              <a:rPr lang="en-US" sz="2000" b="1">
                <a:sym typeface="Symbol" pitchFamily="18" charset="2"/>
              </a:rPr>
              <a:t></a:t>
            </a:r>
            <a:r>
              <a:rPr lang="en-US" sz="2000"/>
              <a:t>p</a:t>
            </a:r>
            <a:r>
              <a:rPr lang="en-US" sz="2000" baseline="-250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22884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22885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Concrete Execution</a:t>
            </a:r>
          </a:p>
        </p:txBody>
      </p:sp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Symbolic Execution</a:t>
            </a:r>
          </a:p>
        </p:txBody>
      </p:sp>
      <p:grpSp>
        <p:nvGrpSpPr>
          <p:cNvPr id="122888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22889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concrete state</a:t>
              </a:r>
            </a:p>
          </p:txBody>
        </p:sp>
        <p:sp>
          <p:nvSpPr>
            <p:cNvPr id="122890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symbolic state</a:t>
              </a:r>
            </a:p>
          </p:txBody>
        </p:sp>
        <p:sp>
          <p:nvSpPr>
            <p:cNvPr id="122891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constraints</a:t>
              </a:r>
            </a:p>
          </p:txBody>
        </p:sp>
      </p:grpSp>
      <p:grpSp>
        <p:nvGrpSpPr>
          <p:cNvPr id="122892" name="Group 12"/>
          <p:cNvGrpSpPr>
            <a:grpSpLocks/>
          </p:cNvGrpSpPr>
          <p:nvPr/>
        </p:nvGrpSpPr>
        <p:grpSpPr bwMode="auto">
          <a:xfrm>
            <a:off x="3352800" y="5738813"/>
            <a:ext cx="4306888" cy="1119187"/>
            <a:chOff x="2087" y="2016"/>
            <a:chExt cx="2713" cy="705"/>
          </a:xfrm>
        </p:grpSpPr>
        <p:sp>
          <p:nvSpPr>
            <p:cNvPr id="122893" name="Text Box 13"/>
            <p:cNvSpPr txBox="1">
              <a:spLocks noChangeArrowheads="1"/>
            </p:cNvSpPr>
            <p:nvPr/>
          </p:nvSpPr>
          <p:spPr bwMode="auto">
            <a:xfrm>
              <a:off x="3696" y="2064"/>
              <a:ext cx="1104" cy="634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p=p</a:t>
              </a:r>
              <a:r>
                <a:rPr lang="en-US" sz="2000" baseline="-25000"/>
                <a:t>0</a:t>
              </a:r>
              <a:r>
                <a:rPr lang="en-US" sz="2000"/>
                <a:t>, x=x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br>
                <a:rPr lang="en-US" sz="2000"/>
              </a:br>
              <a:r>
                <a:rPr lang="en-US" sz="2000"/>
                <a:t>p-&gt;v =v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r>
                <a:rPr lang="en-US" sz="2000" baseline="-25000"/>
                <a:t> </a:t>
              </a:r>
              <a:br>
                <a:rPr lang="en-US" sz="2000" baseline="-25000"/>
              </a:br>
              <a:r>
                <a:rPr lang="en-US" sz="2000"/>
                <a:t>p-&gt;next=n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22894" name="AutoShape 14"/>
            <p:cNvSpPr>
              <a:spLocks noChangeArrowheads="1"/>
            </p:cNvSpPr>
            <p:nvPr/>
          </p:nvSpPr>
          <p:spPr bwMode="auto">
            <a:xfrm>
              <a:off x="2087" y="2256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5" name="Text Box 15"/>
            <p:cNvSpPr txBox="1">
              <a:spLocks noChangeArrowheads="1"/>
            </p:cNvSpPr>
            <p:nvPr/>
          </p:nvSpPr>
          <p:spPr bwMode="auto">
            <a:xfrm>
              <a:off x="2400" y="2016"/>
              <a:ext cx="1344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  p</a:t>
              </a:r>
              <a:br>
                <a:rPr lang="en-US" sz="2000"/>
              </a:br>
              <a:r>
                <a:rPr lang="en-US" sz="2000"/>
                <a:t>               , x=1 </a:t>
              </a:r>
            </a:p>
          </p:txBody>
        </p:sp>
        <p:sp>
          <p:nvSpPr>
            <p:cNvPr id="122896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7" name="Line 17"/>
            <p:cNvSpPr>
              <a:spLocks noChangeShapeType="1"/>
            </p:cNvSpPr>
            <p:nvPr/>
          </p:nvSpPr>
          <p:spPr bwMode="auto">
            <a:xfrm flipV="1">
              <a:off x="2976" y="2256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8" name="Text Box 18"/>
            <p:cNvSpPr txBox="1">
              <a:spLocks noChangeArrowheads="1"/>
            </p:cNvSpPr>
            <p:nvPr/>
          </p:nvSpPr>
          <p:spPr bwMode="auto">
            <a:xfrm>
              <a:off x="2784" y="2016"/>
              <a:ext cx="57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NULL</a:t>
              </a:r>
            </a:p>
          </p:txBody>
        </p:sp>
        <p:grpSp>
          <p:nvGrpSpPr>
            <p:cNvPr id="122899" name="Group 19"/>
            <p:cNvGrpSpPr>
              <a:grpSpLocks/>
            </p:cNvGrpSpPr>
            <p:nvPr/>
          </p:nvGrpSpPr>
          <p:grpSpPr bwMode="auto">
            <a:xfrm>
              <a:off x="2496" y="2448"/>
              <a:ext cx="624" cy="273"/>
              <a:chOff x="3888" y="2208"/>
              <a:chExt cx="624" cy="273"/>
            </a:xfrm>
          </p:grpSpPr>
          <p:sp>
            <p:nvSpPr>
              <p:cNvPr id="122900" name="Text Box 20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  3</a:t>
                </a:r>
              </a:p>
            </p:txBody>
          </p:sp>
          <p:sp>
            <p:nvSpPr>
              <p:cNvPr id="122901" name="Line 21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22902" name="Text Box 2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x</a:t>
            </a:r>
            <a:r>
              <a:rPr lang="en-US" sz="2000" baseline="-25000"/>
              <a:t>0</a:t>
            </a:r>
            <a:r>
              <a:rPr lang="en-US" sz="2000"/>
              <a:t>&gt;0</a:t>
            </a:r>
          </a:p>
        </p:txBody>
      </p:sp>
      <p:sp>
        <p:nvSpPr>
          <p:cNvPr id="122903" name="Text Box 23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p</a:t>
            </a:r>
            <a:r>
              <a:rPr lang="en-US" sz="2000" baseline="-25000"/>
              <a:t>0</a:t>
            </a:r>
            <a:r>
              <a:rPr lang="en-US" sz="2000" b="1">
                <a:sym typeface="Symbol" pitchFamily="18" charset="2"/>
              </a:rPr>
              <a:t></a:t>
            </a:r>
            <a:r>
              <a:rPr lang="en-US" sz="2000"/>
              <a:t>NULL</a:t>
            </a:r>
          </a:p>
        </p:txBody>
      </p:sp>
      <p:sp>
        <p:nvSpPr>
          <p:cNvPr id="122904" name="Text Box 24"/>
          <p:cNvSpPr txBox="1">
            <a:spLocks noChangeArrowheads="1"/>
          </p:cNvSpPr>
          <p:nvPr/>
        </p:nvSpPr>
        <p:spPr bwMode="auto">
          <a:xfrm>
            <a:off x="7620000" y="46482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2x</a:t>
            </a:r>
            <a:r>
              <a:rPr lang="en-US" sz="2000" baseline="-25000"/>
              <a:t>0</a:t>
            </a:r>
            <a:r>
              <a:rPr lang="en-US" sz="2000"/>
              <a:t>+1</a:t>
            </a:r>
            <a:r>
              <a:rPr lang="en-US" sz="2000">
                <a:sym typeface="Symbol" pitchFamily="18" charset="2"/>
              </a:rPr>
              <a:t>=</a:t>
            </a:r>
            <a:r>
              <a:rPr lang="en-US" sz="2000"/>
              <a:t>v</a:t>
            </a:r>
            <a:r>
              <a:rPr lang="en-US" sz="2000" baseline="-25000"/>
              <a:t>0</a:t>
            </a:r>
          </a:p>
        </p:txBody>
      </p:sp>
      <p:sp>
        <p:nvSpPr>
          <p:cNvPr id="122905" name="Text Box 25"/>
          <p:cNvSpPr txBox="1">
            <a:spLocks noChangeArrowheads="1"/>
          </p:cNvSpPr>
          <p:nvPr/>
        </p:nvSpPr>
        <p:spPr bwMode="auto">
          <a:xfrm>
            <a:off x="7620000" y="50292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n</a:t>
            </a:r>
            <a:r>
              <a:rPr lang="en-US" sz="2000" baseline="-25000"/>
              <a:t>0</a:t>
            </a:r>
            <a:r>
              <a:rPr lang="en-US" sz="2000" b="1">
                <a:sym typeface="Symbol" pitchFamily="18" charset="2"/>
              </a:rPr>
              <a:t></a:t>
            </a:r>
            <a:r>
              <a:rPr lang="en-US" sz="2000"/>
              <a:t>p</a:t>
            </a:r>
            <a:r>
              <a:rPr lang="en-US" sz="2000" baseline="-250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7526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23908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23909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Concrete Execution</a:t>
            </a:r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Symbolic Execution</a:t>
            </a:r>
          </a:p>
        </p:txBody>
      </p:sp>
      <p:grpSp>
        <p:nvGrpSpPr>
          <p:cNvPr id="123912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23913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concrete state</a:t>
              </a:r>
            </a:p>
          </p:txBody>
        </p:sp>
        <p:sp>
          <p:nvSpPr>
            <p:cNvPr id="123914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symbolic state</a:t>
              </a:r>
            </a:p>
          </p:txBody>
        </p:sp>
        <p:sp>
          <p:nvSpPr>
            <p:cNvPr id="123915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constraints</a:t>
              </a:r>
            </a:p>
          </p:txBody>
        </p:sp>
      </p:grpSp>
      <p:sp>
        <p:nvSpPr>
          <p:cNvPr id="123916" name="AutoShape 12"/>
          <p:cNvSpPr>
            <a:spLocks noChangeArrowheads="1"/>
          </p:cNvSpPr>
          <p:nvPr/>
        </p:nvSpPr>
        <p:spPr bwMode="auto">
          <a:xfrm>
            <a:off x="4191000" y="2590800"/>
            <a:ext cx="3352800" cy="1676400"/>
          </a:xfrm>
          <a:prstGeom prst="wedgeRectCallout">
            <a:avLst>
              <a:gd name="adj1" fmla="val -87833"/>
              <a:gd name="adj2" fmla="val 111366"/>
            </a:avLst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  <a:effectLst/>
        </p:spPr>
        <p:txBody>
          <a:bodyPr anchor="ctr"/>
          <a:lstStyle/>
          <a:p>
            <a:pPr algn="ctr"/>
            <a:endParaRPr lang="en-US"/>
          </a:p>
        </p:txBody>
      </p:sp>
      <p:sp>
        <p:nvSpPr>
          <p:cNvPr id="123917" name="AutoShape 13"/>
          <p:cNvSpPr>
            <a:spLocks noChangeArrowheads="1"/>
          </p:cNvSpPr>
          <p:nvPr/>
        </p:nvSpPr>
        <p:spPr bwMode="auto">
          <a:xfrm>
            <a:off x="4191000" y="2590800"/>
            <a:ext cx="3352800" cy="2209800"/>
          </a:xfrm>
          <a:prstGeom prst="wedgeRectCallout">
            <a:avLst>
              <a:gd name="adj1" fmla="val 64773"/>
              <a:gd name="adj2" fmla="val 78806"/>
            </a:avLst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  <a:effectLst/>
        </p:spPr>
        <p:txBody>
          <a:bodyPr anchor="ctr"/>
          <a:lstStyle/>
          <a:p>
            <a:pPr algn="ctr"/>
            <a:r>
              <a:rPr lang="en-US" sz="2000"/>
              <a:t>solve: x</a:t>
            </a:r>
            <a:r>
              <a:rPr lang="en-US" sz="2000" baseline="-25000"/>
              <a:t>0</a:t>
            </a:r>
            <a:r>
              <a:rPr lang="en-US" sz="2000"/>
              <a:t>&gt;0 and p</a:t>
            </a:r>
            <a:r>
              <a:rPr lang="en-US" sz="2000" baseline="-25000"/>
              <a:t>0</a:t>
            </a:r>
            <a:r>
              <a:rPr lang="en-US" sz="2000" b="1">
                <a:sym typeface="Symbol" pitchFamily="18" charset="2"/>
              </a:rPr>
              <a:t></a:t>
            </a:r>
            <a:r>
              <a:rPr lang="en-US" sz="2000"/>
              <a:t>NULL and 2x</a:t>
            </a:r>
            <a:r>
              <a:rPr lang="en-US" sz="2000" baseline="-25000"/>
              <a:t>0</a:t>
            </a:r>
            <a:r>
              <a:rPr lang="en-US" sz="2000"/>
              <a:t>+1=v</a:t>
            </a:r>
            <a:r>
              <a:rPr lang="en-US" sz="2000" baseline="-25000"/>
              <a:t>0 </a:t>
            </a:r>
            <a:r>
              <a:rPr lang="en-US" sz="2000"/>
              <a:t>and n</a:t>
            </a:r>
            <a:r>
              <a:rPr lang="en-US" sz="2000" baseline="-25000"/>
              <a:t>0</a:t>
            </a:r>
            <a:r>
              <a:rPr lang="en-US" sz="2000">
                <a:solidFill>
                  <a:srgbClr val="FF3300"/>
                </a:solidFill>
              </a:rPr>
              <a:t>=</a:t>
            </a:r>
            <a:r>
              <a:rPr lang="en-US" sz="2000"/>
              <a:t>p</a:t>
            </a:r>
            <a:r>
              <a:rPr lang="en-US" sz="2000" baseline="-25000"/>
              <a:t>0</a:t>
            </a:r>
          </a:p>
          <a:p>
            <a:pPr algn="ctr"/>
            <a:endParaRPr lang="en-US" sz="2000"/>
          </a:p>
          <a:p>
            <a:pPr algn="ctr"/>
            <a:r>
              <a:rPr lang="en-US" sz="2000"/>
              <a:t>.</a:t>
            </a:r>
            <a:endParaRPr lang="en-US" sz="2000" baseline="-25000"/>
          </a:p>
          <a:p>
            <a:pPr algn="ctr"/>
            <a:endParaRPr lang="en-US" sz="2000" baseline="-25000"/>
          </a:p>
          <a:p>
            <a:pPr algn="ctr"/>
            <a:endParaRPr lang="en-US" sz="2000" baseline="-25000"/>
          </a:p>
          <a:p>
            <a:pPr algn="ctr"/>
            <a:endParaRPr lang="en-US" sz="2000" baseline="-25000"/>
          </a:p>
        </p:txBody>
      </p:sp>
      <p:grpSp>
        <p:nvGrpSpPr>
          <p:cNvPr id="123918" name="Group 14"/>
          <p:cNvGrpSpPr>
            <a:grpSpLocks/>
          </p:cNvGrpSpPr>
          <p:nvPr/>
        </p:nvGrpSpPr>
        <p:grpSpPr bwMode="auto">
          <a:xfrm>
            <a:off x="3352800" y="5738813"/>
            <a:ext cx="4306888" cy="1119187"/>
            <a:chOff x="2087" y="2016"/>
            <a:chExt cx="2713" cy="705"/>
          </a:xfrm>
        </p:grpSpPr>
        <p:sp>
          <p:nvSpPr>
            <p:cNvPr id="123919" name="Text Box 15"/>
            <p:cNvSpPr txBox="1">
              <a:spLocks noChangeArrowheads="1"/>
            </p:cNvSpPr>
            <p:nvPr/>
          </p:nvSpPr>
          <p:spPr bwMode="auto">
            <a:xfrm>
              <a:off x="3696" y="2064"/>
              <a:ext cx="1104" cy="634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p=p</a:t>
              </a:r>
              <a:r>
                <a:rPr lang="en-US" sz="2000" baseline="-25000"/>
                <a:t>0</a:t>
              </a:r>
              <a:r>
                <a:rPr lang="en-US" sz="2000"/>
                <a:t>, x=x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br>
                <a:rPr lang="en-US" sz="2000"/>
              </a:br>
              <a:r>
                <a:rPr lang="en-US" sz="2000"/>
                <a:t>p-&gt;v =v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r>
                <a:rPr lang="en-US" sz="2000" baseline="-25000"/>
                <a:t> </a:t>
              </a:r>
              <a:br>
                <a:rPr lang="en-US" sz="2000" baseline="-25000"/>
              </a:br>
              <a:r>
                <a:rPr lang="en-US" sz="2000"/>
                <a:t>p-&gt;next=n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23920" name="AutoShape 16"/>
            <p:cNvSpPr>
              <a:spLocks noChangeArrowheads="1"/>
            </p:cNvSpPr>
            <p:nvPr/>
          </p:nvSpPr>
          <p:spPr bwMode="auto">
            <a:xfrm>
              <a:off x="2087" y="2256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21" name="Text Box 17"/>
            <p:cNvSpPr txBox="1">
              <a:spLocks noChangeArrowheads="1"/>
            </p:cNvSpPr>
            <p:nvPr/>
          </p:nvSpPr>
          <p:spPr bwMode="auto">
            <a:xfrm>
              <a:off x="2400" y="2016"/>
              <a:ext cx="1344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  p</a:t>
              </a:r>
              <a:br>
                <a:rPr lang="en-US" sz="2000"/>
              </a:br>
              <a:r>
                <a:rPr lang="en-US" sz="2000"/>
                <a:t>               , x=1 </a:t>
              </a:r>
            </a:p>
          </p:txBody>
        </p:sp>
        <p:sp>
          <p:nvSpPr>
            <p:cNvPr id="123922" name="Line 18"/>
            <p:cNvSpPr>
              <a:spLocks noChangeShapeType="1"/>
            </p:cNvSpPr>
            <p:nvPr/>
          </p:nvSpPr>
          <p:spPr bwMode="auto">
            <a:xfrm>
              <a:off x="2640" y="2256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23" name="Line 19"/>
            <p:cNvSpPr>
              <a:spLocks noChangeShapeType="1"/>
            </p:cNvSpPr>
            <p:nvPr/>
          </p:nvSpPr>
          <p:spPr bwMode="auto">
            <a:xfrm flipV="1">
              <a:off x="2976" y="2256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24" name="Text Box 20"/>
            <p:cNvSpPr txBox="1">
              <a:spLocks noChangeArrowheads="1"/>
            </p:cNvSpPr>
            <p:nvPr/>
          </p:nvSpPr>
          <p:spPr bwMode="auto">
            <a:xfrm>
              <a:off x="2784" y="2016"/>
              <a:ext cx="57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NULL</a:t>
              </a:r>
            </a:p>
          </p:txBody>
        </p:sp>
        <p:grpSp>
          <p:nvGrpSpPr>
            <p:cNvPr id="123925" name="Group 21"/>
            <p:cNvGrpSpPr>
              <a:grpSpLocks/>
            </p:cNvGrpSpPr>
            <p:nvPr/>
          </p:nvGrpSpPr>
          <p:grpSpPr bwMode="auto">
            <a:xfrm>
              <a:off x="2496" y="2448"/>
              <a:ext cx="624" cy="273"/>
              <a:chOff x="3888" y="2208"/>
              <a:chExt cx="624" cy="273"/>
            </a:xfrm>
          </p:grpSpPr>
          <p:sp>
            <p:nvSpPr>
              <p:cNvPr id="123926" name="Text Box 22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  3</a:t>
                </a:r>
              </a:p>
            </p:txBody>
          </p:sp>
          <p:sp>
            <p:nvSpPr>
              <p:cNvPr id="123927" name="Line 23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23928" name="Text Box 24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x</a:t>
            </a:r>
            <a:r>
              <a:rPr lang="en-US" sz="2000" baseline="-25000"/>
              <a:t>0</a:t>
            </a:r>
            <a:r>
              <a:rPr lang="en-US" sz="2000"/>
              <a:t>&gt;0</a:t>
            </a:r>
          </a:p>
        </p:txBody>
      </p:sp>
      <p:sp>
        <p:nvSpPr>
          <p:cNvPr id="123929" name="Text Box 25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p</a:t>
            </a:r>
            <a:r>
              <a:rPr lang="en-US" sz="2000" baseline="-25000"/>
              <a:t>0</a:t>
            </a:r>
            <a:r>
              <a:rPr lang="en-US" sz="2000" b="1">
                <a:sym typeface="Symbol" pitchFamily="18" charset="2"/>
              </a:rPr>
              <a:t></a:t>
            </a:r>
            <a:r>
              <a:rPr lang="en-US" sz="2000"/>
              <a:t>NULL</a:t>
            </a:r>
          </a:p>
        </p:txBody>
      </p:sp>
      <p:sp>
        <p:nvSpPr>
          <p:cNvPr id="123930" name="Text Box 26"/>
          <p:cNvSpPr txBox="1">
            <a:spLocks noChangeArrowheads="1"/>
          </p:cNvSpPr>
          <p:nvPr/>
        </p:nvSpPr>
        <p:spPr bwMode="auto">
          <a:xfrm>
            <a:off x="7620000" y="46482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2x</a:t>
            </a:r>
            <a:r>
              <a:rPr lang="en-US" sz="2000" baseline="-25000"/>
              <a:t>0</a:t>
            </a:r>
            <a:r>
              <a:rPr lang="en-US" sz="2000"/>
              <a:t>+1</a:t>
            </a:r>
            <a:r>
              <a:rPr lang="en-US" sz="2000">
                <a:sym typeface="Symbol" pitchFamily="18" charset="2"/>
              </a:rPr>
              <a:t>=</a:t>
            </a:r>
            <a:r>
              <a:rPr lang="en-US" sz="2000"/>
              <a:t>v</a:t>
            </a:r>
            <a:r>
              <a:rPr lang="en-US" sz="2000" baseline="-25000"/>
              <a:t>0</a:t>
            </a:r>
          </a:p>
        </p:txBody>
      </p:sp>
      <p:sp>
        <p:nvSpPr>
          <p:cNvPr id="123931" name="Text Box 27"/>
          <p:cNvSpPr txBox="1">
            <a:spLocks noChangeArrowheads="1"/>
          </p:cNvSpPr>
          <p:nvPr/>
        </p:nvSpPr>
        <p:spPr bwMode="auto">
          <a:xfrm>
            <a:off x="7620000" y="50292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n</a:t>
            </a:r>
            <a:r>
              <a:rPr lang="en-US" sz="2000" baseline="-25000"/>
              <a:t>0</a:t>
            </a:r>
            <a:r>
              <a:rPr lang="en-US" sz="2000" b="1">
                <a:sym typeface="Symbol" pitchFamily="18" charset="2"/>
              </a:rPr>
              <a:t></a:t>
            </a:r>
            <a:r>
              <a:rPr lang="en-US" sz="2000"/>
              <a:t>p</a:t>
            </a:r>
            <a:r>
              <a:rPr lang="en-US" sz="2000" baseline="-250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24932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24933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Concrete Execution</a:t>
            </a:r>
          </a:p>
        </p:txBody>
      </p:sp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Symbolic Execution</a:t>
            </a:r>
          </a:p>
        </p:txBody>
      </p:sp>
      <p:grpSp>
        <p:nvGrpSpPr>
          <p:cNvPr id="124936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24937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concrete state</a:t>
              </a:r>
            </a:p>
          </p:txBody>
        </p:sp>
        <p:sp>
          <p:nvSpPr>
            <p:cNvPr id="124938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symbolic state</a:t>
              </a:r>
            </a:p>
          </p:txBody>
        </p:sp>
        <p:sp>
          <p:nvSpPr>
            <p:cNvPr id="124939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constraints</a:t>
              </a:r>
            </a:p>
          </p:txBody>
        </p:sp>
      </p:grpSp>
      <p:sp>
        <p:nvSpPr>
          <p:cNvPr id="124940" name="AutoShape 12"/>
          <p:cNvSpPr>
            <a:spLocks noChangeArrowheads="1"/>
          </p:cNvSpPr>
          <p:nvPr/>
        </p:nvSpPr>
        <p:spPr bwMode="auto">
          <a:xfrm>
            <a:off x="4191000" y="2590800"/>
            <a:ext cx="3352800" cy="1676400"/>
          </a:xfrm>
          <a:prstGeom prst="wedgeRectCallout">
            <a:avLst>
              <a:gd name="adj1" fmla="val -87833"/>
              <a:gd name="adj2" fmla="val 111366"/>
            </a:avLst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  <a:effectLst/>
        </p:spPr>
        <p:txBody>
          <a:bodyPr anchor="ctr"/>
          <a:lstStyle/>
          <a:p>
            <a:pPr algn="ctr"/>
            <a:endParaRPr lang="en-US"/>
          </a:p>
        </p:txBody>
      </p:sp>
      <p:sp>
        <p:nvSpPr>
          <p:cNvPr id="124941" name="AutoShape 13"/>
          <p:cNvSpPr>
            <a:spLocks noChangeArrowheads="1"/>
          </p:cNvSpPr>
          <p:nvPr/>
        </p:nvSpPr>
        <p:spPr bwMode="auto">
          <a:xfrm>
            <a:off x="4191000" y="2590800"/>
            <a:ext cx="3352800" cy="2209800"/>
          </a:xfrm>
          <a:prstGeom prst="wedgeRectCallout">
            <a:avLst>
              <a:gd name="adj1" fmla="val 64773"/>
              <a:gd name="adj2" fmla="val 78806"/>
            </a:avLst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  <a:effectLst/>
        </p:spPr>
        <p:txBody>
          <a:bodyPr anchor="ctr"/>
          <a:lstStyle/>
          <a:p>
            <a:pPr algn="ctr"/>
            <a:r>
              <a:rPr lang="en-US" sz="2000"/>
              <a:t>solve: x</a:t>
            </a:r>
            <a:r>
              <a:rPr lang="en-US" sz="2000" baseline="-25000"/>
              <a:t>0</a:t>
            </a:r>
            <a:r>
              <a:rPr lang="en-US" sz="2000"/>
              <a:t>&gt;0 and p</a:t>
            </a:r>
            <a:r>
              <a:rPr lang="en-US" sz="2000" baseline="-25000"/>
              <a:t>0</a:t>
            </a:r>
            <a:r>
              <a:rPr lang="en-US" sz="2000" b="1">
                <a:sym typeface="Symbol" pitchFamily="18" charset="2"/>
              </a:rPr>
              <a:t></a:t>
            </a:r>
            <a:r>
              <a:rPr lang="en-US" sz="2000"/>
              <a:t>NULL and 2x</a:t>
            </a:r>
            <a:r>
              <a:rPr lang="en-US" sz="2000" baseline="-25000"/>
              <a:t>0</a:t>
            </a:r>
            <a:r>
              <a:rPr lang="en-US" sz="2000"/>
              <a:t>+1=v</a:t>
            </a:r>
            <a:r>
              <a:rPr lang="en-US" sz="2000" baseline="-25000"/>
              <a:t>0 </a:t>
            </a:r>
            <a:r>
              <a:rPr lang="en-US" sz="2000"/>
              <a:t>and n</a:t>
            </a:r>
            <a:r>
              <a:rPr lang="en-US" sz="2000" baseline="-25000"/>
              <a:t>0</a:t>
            </a:r>
            <a:r>
              <a:rPr lang="en-US" sz="2000">
                <a:solidFill>
                  <a:srgbClr val="FF3300"/>
                </a:solidFill>
              </a:rPr>
              <a:t>=</a:t>
            </a:r>
            <a:r>
              <a:rPr lang="en-US" sz="2000"/>
              <a:t>p</a:t>
            </a:r>
            <a:r>
              <a:rPr lang="en-US" sz="2000" baseline="-25000"/>
              <a:t>0</a:t>
            </a:r>
          </a:p>
          <a:p>
            <a:pPr algn="ctr"/>
            <a:endParaRPr lang="en-US" sz="2000"/>
          </a:p>
          <a:p>
            <a:pPr algn="ctr"/>
            <a:r>
              <a:rPr lang="en-US" sz="2000"/>
              <a:t>x</a:t>
            </a:r>
            <a:r>
              <a:rPr lang="en-US" sz="2000" baseline="-25000"/>
              <a:t>0</a:t>
            </a:r>
            <a:r>
              <a:rPr lang="en-US" sz="2000"/>
              <a:t>=1, p</a:t>
            </a:r>
            <a:r>
              <a:rPr lang="en-US" sz="2000" baseline="-25000"/>
              <a:t>0</a:t>
            </a:r>
          </a:p>
          <a:p>
            <a:pPr algn="ctr"/>
            <a:endParaRPr lang="en-US" sz="2000" baseline="-25000"/>
          </a:p>
          <a:p>
            <a:pPr algn="ctr"/>
            <a:endParaRPr lang="en-US" sz="2000" baseline="-25000"/>
          </a:p>
          <a:p>
            <a:pPr algn="ctr"/>
            <a:endParaRPr lang="en-US" sz="2000" baseline="-25000"/>
          </a:p>
        </p:txBody>
      </p:sp>
      <p:grpSp>
        <p:nvGrpSpPr>
          <p:cNvPr id="124942" name="Group 14"/>
          <p:cNvGrpSpPr>
            <a:grpSpLocks/>
          </p:cNvGrpSpPr>
          <p:nvPr/>
        </p:nvGrpSpPr>
        <p:grpSpPr bwMode="auto">
          <a:xfrm>
            <a:off x="6172200" y="4267200"/>
            <a:ext cx="990600" cy="433388"/>
            <a:chOff x="3888" y="2208"/>
            <a:chExt cx="624" cy="273"/>
          </a:xfrm>
        </p:grpSpPr>
        <p:sp>
          <p:nvSpPr>
            <p:cNvPr id="124943" name="Text Box 15"/>
            <p:cNvSpPr txBox="1">
              <a:spLocks noChangeArrowheads="1"/>
            </p:cNvSpPr>
            <p:nvPr/>
          </p:nvSpPr>
          <p:spPr bwMode="auto">
            <a:xfrm>
              <a:off x="3888" y="2208"/>
              <a:ext cx="624" cy="26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  3</a:t>
              </a:r>
            </a:p>
          </p:txBody>
        </p:sp>
        <p:sp>
          <p:nvSpPr>
            <p:cNvPr id="124944" name="Line 16"/>
            <p:cNvSpPr>
              <a:spLocks noChangeShapeType="1"/>
            </p:cNvSpPr>
            <p:nvPr/>
          </p:nvSpPr>
          <p:spPr bwMode="auto">
            <a:xfrm flipH="1" flipV="1">
              <a:off x="4256" y="2208"/>
              <a:ext cx="0" cy="2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4945" name="Line 17"/>
          <p:cNvSpPr>
            <a:spLocks noChangeShapeType="1"/>
          </p:cNvSpPr>
          <p:nvPr/>
        </p:nvSpPr>
        <p:spPr bwMode="auto">
          <a:xfrm>
            <a:off x="6248400" y="4038600"/>
            <a:ext cx="228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4946" name="Group 18"/>
          <p:cNvGrpSpPr>
            <a:grpSpLocks/>
          </p:cNvGrpSpPr>
          <p:nvPr/>
        </p:nvGrpSpPr>
        <p:grpSpPr bwMode="auto">
          <a:xfrm>
            <a:off x="3352800" y="5738813"/>
            <a:ext cx="4306888" cy="1119187"/>
            <a:chOff x="2087" y="2016"/>
            <a:chExt cx="2713" cy="705"/>
          </a:xfrm>
        </p:grpSpPr>
        <p:sp>
          <p:nvSpPr>
            <p:cNvPr id="124947" name="Text Box 19"/>
            <p:cNvSpPr txBox="1">
              <a:spLocks noChangeArrowheads="1"/>
            </p:cNvSpPr>
            <p:nvPr/>
          </p:nvSpPr>
          <p:spPr bwMode="auto">
            <a:xfrm>
              <a:off x="3696" y="2064"/>
              <a:ext cx="1104" cy="634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p=p</a:t>
              </a:r>
              <a:r>
                <a:rPr lang="en-US" sz="2000" baseline="-25000"/>
                <a:t>0</a:t>
              </a:r>
              <a:r>
                <a:rPr lang="en-US" sz="2000"/>
                <a:t>, x=x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br>
                <a:rPr lang="en-US" sz="2000"/>
              </a:br>
              <a:r>
                <a:rPr lang="en-US" sz="2000"/>
                <a:t>p-&gt;v =v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r>
                <a:rPr lang="en-US" sz="2000" baseline="-25000"/>
                <a:t> </a:t>
              </a:r>
              <a:br>
                <a:rPr lang="en-US" sz="2000" baseline="-25000"/>
              </a:br>
              <a:r>
                <a:rPr lang="en-US" sz="2000"/>
                <a:t>p-&gt;next=n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24948" name="AutoShape 20"/>
            <p:cNvSpPr>
              <a:spLocks noChangeArrowheads="1"/>
            </p:cNvSpPr>
            <p:nvPr/>
          </p:nvSpPr>
          <p:spPr bwMode="auto">
            <a:xfrm>
              <a:off x="2087" y="2256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49" name="Text Box 21"/>
            <p:cNvSpPr txBox="1">
              <a:spLocks noChangeArrowheads="1"/>
            </p:cNvSpPr>
            <p:nvPr/>
          </p:nvSpPr>
          <p:spPr bwMode="auto">
            <a:xfrm>
              <a:off x="2400" y="2016"/>
              <a:ext cx="1344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  p</a:t>
              </a:r>
              <a:br>
                <a:rPr lang="en-US" sz="2000"/>
              </a:br>
              <a:r>
                <a:rPr lang="en-US" sz="2000"/>
                <a:t>               , x=1 </a:t>
              </a:r>
            </a:p>
          </p:txBody>
        </p:sp>
        <p:sp>
          <p:nvSpPr>
            <p:cNvPr id="124950" name="Line 22"/>
            <p:cNvSpPr>
              <a:spLocks noChangeShapeType="1"/>
            </p:cNvSpPr>
            <p:nvPr/>
          </p:nvSpPr>
          <p:spPr bwMode="auto">
            <a:xfrm>
              <a:off x="2640" y="2256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51" name="Line 23"/>
            <p:cNvSpPr>
              <a:spLocks noChangeShapeType="1"/>
            </p:cNvSpPr>
            <p:nvPr/>
          </p:nvSpPr>
          <p:spPr bwMode="auto">
            <a:xfrm flipV="1">
              <a:off x="2976" y="2256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52" name="Text Box 24"/>
            <p:cNvSpPr txBox="1">
              <a:spLocks noChangeArrowheads="1"/>
            </p:cNvSpPr>
            <p:nvPr/>
          </p:nvSpPr>
          <p:spPr bwMode="auto">
            <a:xfrm>
              <a:off x="2784" y="2016"/>
              <a:ext cx="57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NULL</a:t>
              </a:r>
            </a:p>
          </p:txBody>
        </p:sp>
        <p:grpSp>
          <p:nvGrpSpPr>
            <p:cNvPr id="124953" name="Group 25"/>
            <p:cNvGrpSpPr>
              <a:grpSpLocks/>
            </p:cNvGrpSpPr>
            <p:nvPr/>
          </p:nvGrpSpPr>
          <p:grpSpPr bwMode="auto">
            <a:xfrm>
              <a:off x="2496" y="2448"/>
              <a:ext cx="624" cy="273"/>
              <a:chOff x="3888" y="2208"/>
              <a:chExt cx="624" cy="273"/>
            </a:xfrm>
          </p:grpSpPr>
          <p:sp>
            <p:nvSpPr>
              <p:cNvPr id="124954" name="Text Box 26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  3</a:t>
                </a:r>
              </a:p>
            </p:txBody>
          </p:sp>
          <p:sp>
            <p:nvSpPr>
              <p:cNvPr id="124955" name="Line 27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24956" name="Text Box 28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x</a:t>
            </a:r>
            <a:r>
              <a:rPr lang="en-US" sz="2000" baseline="-25000"/>
              <a:t>0</a:t>
            </a:r>
            <a:r>
              <a:rPr lang="en-US" sz="2000"/>
              <a:t>&gt;0</a:t>
            </a:r>
          </a:p>
        </p:txBody>
      </p:sp>
      <p:sp>
        <p:nvSpPr>
          <p:cNvPr id="124957" name="Text Box 29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p</a:t>
            </a:r>
            <a:r>
              <a:rPr lang="en-US" sz="2000" baseline="-25000"/>
              <a:t>0</a:t>
            </a:r>
            <a:r>
              <a:rPr lang="en-US" sz="2000" b="1">
                <a:sym typeface="Symbol" pitchFamily="18" charset="2"/>
              </a:rPr>
              <a:t></a:t>
            </a:r>
            <a:r>
              <a:rPr lang="en-US" sz="2000"/>
              <a:t>NULL</a:t>
            </a:r>
          </a:p>
        </p:txBody>
      </p:sp>
      <p:sp>
        <p:nvSpPr>
          <p:cNvPr id="124958" name="Text Box 30"/>
          <p:cNvSpPr txBox="1">
            <a:spLocks noChangeArrowheads="1"/>
          </p:cNvSpPr>
          <p:nvPr/>
        </p:nvSpPr>
        <p:spPr bwMode="auto">
          <a:xfrm>
            <a:off x="7620000" y="46482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2x</a:t>
            </a:r>
            <a:r>
              <a:rPr lang="en-US" sz="2000" baseline="-25000"/>
              <a:t>0</a:t>
            </a:r>
            <a:r>
              <a:rPr lang="en-US" sz="2000"/>
              <a:t>+1</a:t>
            </a:r>
            <a:r>
              <a:rPr lang="en-US" sz="2000">
                <a:sym typeface="Symbol" pitchFamily="18" charset="2"/>
              </a:rPr>
              <a:t>=</a:t>
            </a:r>
            <a:r>
              <a:rPr lang="en-US" sz="2000"/>
              <a:t>v</a:t>
            </a:r>
            <a:r>
              <a:rPr lang="en-US" sz="2000" baseline="-25000"/>
              <a:t>0</a:t>
            </a:r>
          </a:p>
        </p:txBody>
      </p:sp>
      <p:sp>
        <p:nvSpPr>
          <p:cNvPr id="124959" name="Text Box 31"/>
          <p:cNvSpPr txBox="1">
            <a:spLocks noChangeArrowheads="1"/>
          </p:cNvSpPr>
          <p:nvPr/>
        </p:nvSpPr>
        <p:spPr bwMode="auto">
          <a:xfrm>
            <a:off x="7620000" y="50292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n</a:t>
            </a:r>
            <a:r>
              <a:rPr lang="en-US" sz="2000" baseline="-25000"/>
              <a:t>0</a:t>
            </a:r>
            <a:r>
              <a:rPr lang="en-US" sz="2000" b="1">
                <a:sym typeface="Symbol" pitchFamily="18" charset="2"/>
              </a:rPr>
              <a:t></a:t>
            </a:r>
            <a:r>
              <a:rPr lang="en-US" sz="2000"/>
              <a:t>p</a:t>
            </a:r>
            <a:r>
              <a:rPr lang="en-US" sz="2000" baseline="-25000"/>
              <a:t>0</a:t>
            </a:r>
          </a:p>
        </p:txBody>
      </p:sp>
      <p:sp>
        <p:nvSpPr>
          <p:cNvPr id="124960" name="Freeform 32"/>
          <p:cNvSpPr>
            <a:spLocks/>
          </p:cNvSpPr>
          <p:nvPr/>
        </p:nvSpPr>
        <p:spPr bwMode="auto">
          <a:xfrm>
            <a:off x="6513513" y="3984625"/>
            <a:ext cx="608012" cy="434975"/>
          </a:xfrm>
          <a:custGeom>
            <a:avLst/>
            <a:gdLst/>
            <a:ahLst/>
            <a:cxnLst>
              <a:cxn ang="0">
                <a:pos x="265" y="274"/>
              </a:cxn>
              <a:cxn ang="0">
                <a:pos x="339" y="23"/>
              </a:cxn>
              <a:cxn ang="0">
                <a:pos x="0" y="133"/>
              </a:cxn>
            </a:cxnLst>
            <a:rect l="0" t="0" r="r" b="b"/>
            <a:pathLst>
              <a:path w="383" h="274">
                <a:moveTo>
                  <a:pt x="265" y="274"/>
                </a:moveTo>
                <a:cubicBezTo>
                  <a:pt x="277" y="232"/>
                  <a:pt x="383" y="46"/>
                  <a:pt x="339" y="23"/>
                </a:cubicBezTo>
                <a:cubicBezTo>
                  <a:pt x="295" y="0"/>
                  <a:pt x="71" y="110"/>
                  <a:pt x="0" y="133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25956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25957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25958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Concrete Execution</a:t>
            </a: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Symbolic Execution</a:t>
            </a:r>
          </a:p>
        </p:txBody>
      </p:sp>
      <p:grpSp>
        <p:nvGrpSpPr>
          <p:cNvPr id="125960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25961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concrete state</a:t>
              </a:r>
            </a:p>
          </p:txBody>
        </p:sp>
        <p:sp>
          <p:nvSpPr>
            <p:cNvPr id="125962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symbolic state</a:t>
              </a:r>
            </a:p>
          </p:txBody>
        </p:sp>
        <p:sp>
          <p:nvSpPr>
            <p:cNvPr id="125963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constraints</a:t>
              </a:r>
            </a:p>
          </p:txBody>
        </p:sp>
      </p:grpSp>
      <p:sp>
        <p:nvSpPr>
          <p:cNvPr id="125964" name="Text Box 12"/>
          <p:cNvSpPr txBox="1">
            <a:spLocks noChangeArrowheads="1"/>
          </p:cNvSpPr>
          <p:nvPr/>
        </p:nvSpPr>
        <p:spPr bwMode="auto">
          <a:xfrm>
            <a:off x="5867400" y="3276600"/>
            <a:ext cx="1752600" cy="10064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p=p</a:t>
            </a:r>
            <a:r>
              <a:rPr lang="en-US" sz="2000" baseline="-25000"/>
              <a:t>0</a:t>
            </a:r>
            <a:r>
              <a:rPr lang="en-US" sz="2000"/>
              <a:t>, x=x</a:t>
            </a:r>
            <a:r>
              <a:rPr lang="en-US" sz="2000" baseline="-25000"/>
              <a:t>0</a:t>
            </a:r>
            <a:r>
              <a:rPr lang="en-US" sz="2000"/>
              <a:t>,</a:t>
            </a:r>
            <a:br>
              <a:rPr lang="en-US" sz="2000"/>
            </a:br>
            <a:r>
              <a:rPr lang="en-US" sz="2000"/>
              <a:t>p-&gt;v =v</a:t>
            </a:r>
            <a:r>
              <a:rPr lang="en-US" sz="2000" baseline="-25000"/>
              <a:t>0</a:t>
            </a:r>
            <a:r>
              <a:rPr lang="en-US" sz="2000"/>
              <a:t>,</a:t>
            </a:r>
            <a:r>
              <a:rPr lang="en-US" sz="2000" baseline="-25000"/>
              <a:t> </a:t>
            </a:r>
            <a:br>
              <a:rPr lang="en-US" sz="2000" baseline="-25000"/>
            </a:br>
            <a:r>
              <a:rPr lang="en-US" sz="2000"/>
              <a:t>p-&gt;next=n</a:t>
            </a:r>
            <a:r>
              <a:rPr lang="en-US" sz="2000" baseline="-25000"/>
              <a:t>0</a:t>
            </a:r>
          </a:p>
        </p:txBody>
      </p:sp>
      <p:sp>
        <p:nvSpPr>
          <p:cNvPr id="125965" name="AutoShape 13"/>
          <p:cNvSpPr>
            <a:spLocks noChangeArrowheads="1"/>
          </p:cNvSpPr>
          <p:nvPr/>
        </p:nvSpPr>
        <p:spPr bwMode="auto">
          <a:xfrm>
            <a:off x="3276600" y="3810000"/>
            <a:ext cx="557213" cy="152400"/>
          </a:xfrm>
          <a:prstGeom prst="leftArrow">
            <a:avLst>
              <a:gd name="adj1" fmla="val 50000"/>
              <a:gd name="adj2" fmla="val 91406"/>
            </a:avLst>
          </a:prstGeom>
          <a:solidFill>
            <a:srgbClr val="800000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66" name="Text Box 14"/>
          <p:cNvSpPr txBox="1">
            <a:spLocks noChangeArrowheads="1"/>
          </p:cNvSpPr>
          <p:nvPr/>
        </p:nvSpPr>
        <p:spPr bwMode="auto">
          <a:xfrm>
            <a:off x="3810000" y="3505200"/>
            <a:ext cx="21336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 p</a:t>
            </a:r>
            <a:br>
              <a:rPr lang="en-US" sz="2000"/>
            </a:br>
            <a:r>
              <a:rPr lang="en-US" sz="2000"/>
              <a:t>               , x=1 </a:t>
            </a:r>
          </a:p>
        </p:txBody>
      </p:sp>
      <p:sp>
        <p:nvSpPr>
          <p:cNvPr id="125967" name="Line 15"/>
          <p:cNvSpPr>
            <a:spLocks noChangeShapeType="1"/>
          </p:cNvSpPr>
          <p:nvPr/>
        </p:nvSpPr>
        <p:spPr bwMode="auto">
          <a:xfrm>
            <a:off x="4191000" y="3581400"/>
            <a:ext cx="76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5968" name="Group 16"/>
          <p:cNvGrpSpPr>
            <a:grpSpLocks/>
          </p:cNvGrpSpPr>
          <p:nvPr/>
        </p:nvGrpSpPr>
        <p:grpSpPr bwMode="auto">
          <a:xfrm>
            <a:off x="3962400" y="3886200"/>
            <a:ext cx="990600" cy="433388"/>
            <a:chOff x="3888" y="2208"/>
            <a:chExt cx="624" cy="273"/>
          </a:xfrm>
        </p:grpSpPr>
        <p:sp>
          <p:nvSpPr>
            <p:cNvPr id="125969" name="Text Box 17"/>
            <p:cNvSpPr txBox="1">
              <a:spLocks noChangeArrowheads="1"/>
            </p:cNvSpPr>
            <p:nvPr/>
          </p:nvSpPr>
          <p:spPr bwMode="auto">
            <a:xfrm>
              <a:off x="3888" y="2208"/>
              <a:ext cx="624" cy="26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  3</a:t>
              </a:r>
            </a:p>
          </p:txBody>
        </p:sp>
        <p:sp>
          <p:nvSpPr>
            <p:cNvPr id="125970" name="Line 18"/>
            <p:cNvSpPr>
              <a:spLocks noChangeShapeType="1"/>
            </p:cNvSpPr>
            <p:nvPr/>
          </p:nvSpPr>
          <p:spPr bwMode="auto">
            <a:xfrm flipH="1" flipV="1">
              <a:off x="4256" y="2208"/>
              <a:ext cx="0" cy="2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5971" name="Freeform 19"/>
          <p:cNvSpPr>
            <a:spLocks/>
          </p:cNvSpPr>
          <p:nvPr/>
        </p:nvSpPr>
        <p:spPr bwMode="auto">
          <a:xfrm>
            <a:off x="4343400" y="3581400"/>
            <a:ext cx="608013" cy="434975"/>
          </a:xfrm>
          <a:custGeom>
            <a:avLst/>
            <a:gdLst/>
            <a:ahLst/>
            <a:cxnLst>
              <a:cxn ang="0">
                <a:pos x="265" y="274"/>
              </a:cxn>
              <a:cxn ang="0">
                <a:pos x="339" y="23"/>
              </a:cxn>
              <a:cxn ang="0">
                <a:pos x="0" y="133"/>
              </a:cxn>
            </a:cxnLst>
            <a:rect l="0" t="0" r="r" b="b"/>
            <a:pathLst>
              <a:path w="383" h="274">
                <a:moveTo>
                  <a:pt x="265" y="274"/>
                </a:moveTo>
                <a:cubicBezTo>
                  <a:pt x="277" y="232"/>
                  <a:pt x="383" y="46"/>
                  <a:pt x="339" y="23"/>
                </a:cubicBezTo>
                <a:cubicBezTo>
                  <a:pt x="295" y="0"/>
                  <a:pt x="71" y="110"/>
                  <a:pt x="0" y="133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26980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26981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Concrete Execution</a:t>
            </a: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Symbolic Execution</a:t>
            </a:r>
          </a:p>
        </p:txBody>
      </p:sp>
      <p:grpSp>
        <p:nvGrpSpPr>
          <p:cNvPr id="126984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26985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concrete state</a:t>
              </a:r>
            </a:p>
          </p:txBody>
        </p:sp>
        <p:sp>
          <p:nvSpPr>
            <p:cNvPr id="126986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symbolic state</a:t>
              </a:r>
            </a:p>
          </p:txBody>
        </p:sp>
        <p:sp>
          <p:nvSpPr>
            <p:cNvPr id="126987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constraints</a:t>
              </a:r>
            </a:p>
          </p:txBody>
        </p:sp>
      </p:grpSp>
      <p:sp>
        <p:nvSpPr>
          <p:cNvPr id="126988" name="Text Box 1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x</a:t>
            </a:r>
            <a:r>
              <a:rPr lang="en-US" sz="2000" baseline="-25000"/>
              <a:t>0</a:t>
            </a:r>
            <a:r>
              <a:rPr lang="en-US" sz="2000"/>
              <a:t>&gt;0</a:t>
            </a:r>
          </a:p>
        </p:txBody>
      </p:sp>
      <p:grpSp>
        <p:nvGrpSpPr>
          <p:cNvPr id="126989" name="Group 13"/>
          <p:cNvGrpSpPr>
            <a:grpSpLocks/>
          </p:cNvGrpSpPr>
          <p:nvPr/>
        </p:nvGrpSpPr>
        <p:grpSpPr bwMode="auto">
          <a:xfrm>
            <a:off x="3352800" y="3962400"/>
            <a:ext cx="4306888" cy="1119188"/>
            <a:chOff x="2112" y="2400"/>
            <a:chExt cx="2713" cy="705"/>
          </a:xfrm>
        </p:grpSpPr>
        <p:sp>
          <p:nvSpPr>
            <p:cNvPr id="126990" name="Text Box 14"/>
            <p:cNvSpPr txBox="1">
              <a:spLocks noChangeArrowheads="1"/>
            </p:cNvSpPr>
            <p:nvPr/>
          </p:nvSpPr>
          <p:spPr bwMode="auto">
            <a:xfrm>
              <a:off x="3721" y="2448"/>
              <a:ext cx="1104" cy="634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p=p</a:t>
              </a:r>
              <a:r>
                <a:rPr lang="en-US" sz="2000" baseline="-25000"/>
                <a:t>0</a:t>
              </a:r>
              <a:r>
                <a:rPr lang="en-US" sz="2000"/>
                <a:t>, x=x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br>
                <a:rPr lang="en-US" sz="2000"/>
              </a:br>
              <a:r>
                <a:rPr lang="en-US" sz="2000"/>
                <a:t>p-&gt;v =v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r>
                <a:rPr lang="en-US" sz="2000" baseline="-25000"/>
                <a:t> </a:t>
              </a:r>
              <a:br>
                <a:rPr lang="en-US" sz="2000" baseline="-25000"/>
              </a:br>
              <a:r>
                <a:rPr lang="en-US" sz="2000"/>
                <a:t>p-&gt;next=n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26991" name="AutoShape 15"/>
            <p:cNvSpPr>
              <a:spLocks noChangeArrowheads="1"/>
            </p:cNvSpPr>
            <p:nvPr/>
          </p:nvSpPr>
          <p:spPr bwMode="auto">
            <a:xfrm>
              <a:off x="2112" y="2640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92" name="Text Box 16"/>
            <p:cNvSpPr txBox="1">
              <a:spLocks noChangeArrowheads="1"/>
            </p:cNvSpPr>
            <p:nvPr/>
          </p:nvSpPr>
          <p:spPr bwMode="auto">
            <a:xfrm>
              <a:off x="2425" y="2400"/>
              <a:ext cx="1344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  p</a:t>
              </a:r>
              <a:br>
                <a:rPr lang="en-US" sz="2000"/>
              </a:br>
              <a:r>
                <a:rPr lang="en-US" sz="2000"/>
                <a:t>               , x=1 </a:t>
              </a:r>
            </a:p>
          </p:txBody>
        </p:sp>
        <p:sp>
          <p:nvSpPr>
            <p:cNvPr id="126993" name="Line 17"/>
            <p:cNvSpPr>
              <a:spLocks noChangeShapeType="1"/>
            </p:cNvSpPr>
            <p:nvPr/>
          </p:nvSpPr>
          <p:spPr bwMode="auto">
            <a:xfrm>
              <a:off x="2665" y="2640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6994" name="Group 18"/>
            <p:cNvGrpSpPr>
              <a:grpSpLocks/>
            </p:cNvGrpSpPr>
            <p:nvPr/>
          </p:nvGrpSpPr>
          <p:grpSpPr bwMode="auto">
            <a:xfrm>
              <a:off x="2521" y="2832"/>
              <a:ext cx="624" cy="273"/>
              <a:chOff x="3888" y="2208"/>
              <a:chExt cx="624" cy="273"/>
            </a:xfrm>
          </p:grpSpPr>
          <p:sp>
            <p:nvSpPr>
              <p:cNvPr id="126995" name="Text Box 19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  3</a:t>
                </a:r>
              </a:p>
            </p:txBody>
          </p:sp>
          <p:sp>
            <p:nvSpPr>
              <p:cNvPr id="126996" name="Line 20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6997" name="Freeform 21"/>
            <p:cNvSpPr>
              <a:spLocks/>
            </p:cNvSpPr>
            <p:nvPr/>
          </p:nvSpPr>
          <p:spPr bwMode="auto">
            <a:xfrm>
              <a:off x="2736" y="2640"/>
              <a:ext cx="383" cy="274"/>
            </a:xfrm>
            <a:custGeom>
              <a:avLst/>
              <a:gdLst/>
              <a:ahLst/>
              <a:cxnLst>
                <a:cxn ang="0">
                  <a:pos x="265" y="274"/>
                </a:cxn>
                <a:cxn ang="0">
                  <a:pos x="339" y="23"/>
                </a:cxn>
                <a:cxn ang="0">
                  <a:pos x="0" y="133"/>
                </a:cxn>
              </a:cxnLst>
              <a:rect l="0" t="0" r="r" b="b"/>
              <a:pathLst>
                <a:path w="383" h="274">
                  <a:moveTo>
                    <a:pt x="265" y="274"/>
                  </a:moveTo>
                  <a:cubicBezTo>
                    <a:pt x="277" y="232"/>
                    <a:pt x="383" y="46"/>
                    <a:pt x="339" y="23"/>
                  </a:cubicBezTo>
                  <a:cubicBezTo>
                    <a:pt x="295" y="0"/>
                    <a:pt x="71" y="110"/>
                    <a:pt x="0" y="133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28004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28005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28006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Concrete Execution</a:t>
            </a: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Symbolic Execution</a:t>
            </a:r>
          </a:p>
        </p:txBody>
      </p:sp>
      <p:grpSp>
        <p:nvGrpSpPr>
          <p:cNvPr id="128008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28009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concrete state</a:t>
              </a:r>
            </a:p>
          </p:txBody>
        </p:sp>
        <p:sp>
          <p:nvSpPr>
            <p:cNvPr id="128010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symbolic state</a:t>
              </a:r>
            </a:p>
          </p:txBody>
        </p:sp>
        <p:sp>
          <p:nvSpPr>
            <p:cNvPr id="128011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constraints</a:t>
              </a:r>
            </a:p>
          </p:txBody>
        </p:sp>
      </p:grpSp>
      <p:sp>
        <p:nvSpPr>
          <p:cNvPr id="128012" name="Text Box 1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x</a:t>
            </a:r>
            <a:r>
              <a:rPr lang="en-US" sz="2000" baseline="-25000"/>
              <a:t>0</a:t>
            </a:r>
            <a:r>
              <a:rPr lang="en-US" sz="2000"/>
              <a:t>&gt;0</a:t>
            </a:r>
          </a:p>
        </p:txBody>
      </p:sp>
      <p:sp>
        <p:nvSpPr>
          <p:cNvPr id="128013" name="Text Box 13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p</a:t>
            </a:r>
            <a:r>
              <a:rPr lang="en-US" sz="2000" baseline="-25000"/>
              <a:t>0</a:t>
            </a:r>
            <a:r>
              <a:rPr lang="en-US" sz="2000" b="1">
                <a:sym typeface="Symbol" pitchFamily="18" charset="2"/>
              </a:rPr>
              <a:t></a:t>
            </a:r>
            <a:r>
              <a:rPr lang="en-US" sz="2000"/>
              <a:t>NULL</a:t>
            </a:r>
          </a:p>
        </p:txBody>
      </p:sp>
      <p:grpSp>
        <p:nvGrpSpPr>
          <p:cNvPr id="128014" name="Group 14"/>
          <p:cNvGrpSpPr>
            <a:grpSpLocks/>
          </p:cNvGrpSpPr>
          <p:nvPr/>
        </p:nvGrpSpPr>
        <p:grpSpPr bwMode="auto">
          <a:xfrm>
            <a:off x="3352800" y="4343400"/>
            <a:ext cx="4306888" cy="1119188"/>
            <a:chOff x="2112" y="2592"/>
            <a:chExt cx="2713" cy="705"/>
          </a:xfrm>
        </p:grpSpPr>
        <p:sp>
          <p:nvSpPr>
            <p:cNvPr id="128015" name="Text Box 15"/>
            <p:cNvSpPr txBox="1">
              <a:spLocks noChangeArrowheads="1"/>
            </p:cNvSpPr>
            <p:nvPr/>
          </p:nvSpPr>
          <p:spPr bwMode="auto">
            <a:xfrm>
              <a:off x="3721" y="2640"/>
              <a:ext cx="1104" cy="634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p=p</a:t>
              </a:r>
              <a:r>
                <a:rPr lang="en-US" sz="2000" baseline="-25000"/>
                <a:t>0</a:t>
              </a:r>
              <a:r>
                <a:rPr lang="en-US" sz="2000"/>
                <a:t>, x=x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br>
                <a:rPr lang="en-US" sz="2000"/>
              </a:br>
              <a:r>
                <a:rPr lang="en-US" sz="2000"/>
                <a:t>p-&gt;v =v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r>
                <a:rPr lang="en-US" sz="2000" baseline="-25000"/>
                <a:t> </a:t>
              </a:r>
              <a:br>
                <a:rPr lang="en-US" sz="2000" baseline="-25000"/>
              </a:br>
              <a:r>
                <a:rPr lang="en-US" sz="2000"/>
                <a:t>p-&gt;next=n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28016" name="AutoShape 16"/>
            <p:cNvSpPr>
              <a:spLocks noChangeArrowheads="1"/>
            </p:cNvSpPr>
            <p:nvPr/>
          </p:nvSpPr>
          <p:spPr bwMode="auto">
            <a:xfrm>
              <a:off x="2112" y="2832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17" name="Text Box 17"/>
            <p:cNvSpPr txBox="1">
              <a:spLocks noChangeArrowheads="1"/>
            </p:cNvSpPr>
            <p:nvPr/>
          </p:nvSpPr>
          <p:spPr bwMode="auto">
            <a:xfrm>
              <a:off x="2425" y="2592"/>
              <a:ext cx="1344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  p</a:t>
              </a:r>
              <a:br>
                <a:rPr lang="en-US" sz="2000"/>
              </a:br>
              <a:r>
                <a:rPr lang="en-US" sz="2000"/>
                <a:t>               , x=1 </a:t>
              </a:r>
            </a:p>
          </p:txBody>
        </p:sp>
        <p:sp>
          <p:nvSpPr>
            <p:cNvPr id="128018" name="Line 18"/>
            <p:cNvSpPr>
              <a:spLocks noChangeShapeType="1"/>
            </p:cNvSpPr>
            <p:nvPr/>
          </p:nvSpPr>
          <p:spPr bwMode="auto">
            <a:xfrm>
              <a:off x="2665" y="2832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8019" name="Group 19"/>
            <p:cNvGrpSpPr>
              <a:grpSpLocks/>
            </p:cNvGrpSpPr>
            <p:nvPr/>
          </p:nvGrpSpPr>
          <p:grpSpPr bwMode="auto">
            <a:xfrm>
              <a:off x="2521" y="3024"/>
              <a:ext cx="624" cy="273"/>
              <a:chOff x="3888" y="2208"/>
              <a:chExt cx="624" cy="273"/>
            </a:xfrm>
          </p:grpSpPr>
          <p:sp>
            <p:nvSpPr>
              <p:cNvPr id="128020" name="Text Box 20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  3</a:t>
                </a:r>
              </a:p>
            </p:txBody>
          </p:sp>
          <p:sp>
            <p:nvSpPr>
              <p:cNvPr id="128021" name="Line 21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8022" name="Freeform 22"/>
            <p:cNvSpPr>
              <a:spLocks/>
            </p:cNvSpPr>
            <p:nvPr/>
          </p:nvSpPr>
          <p:spPr bwMode="auto">
            <a:xfrm>
              <a:off x="2736" y="2832"/>
              <a:ext cx="383" cy="274"/>
            </a:xfrm>
            <a:custGeom>
              <a:avLst/>
              <a:gdLst/>
              <a:ahLst/>
              <a:cxnLst>
                <a:cxn ang="0">
                  <a:pos x="265" y="274"/>
                </a:cxn>
                <a:cxn ang="0">
                  <a:pos x="339" y="23"/>
                </a:cxn>
                <a:cxn ang="0">
                  <a:pos x="0" y="133"/>
                </a:cxn>
              </a:cxnLst>
              <a:rect l="0" t="0" r="r" b="b"/>
              <a:pathLst>
                <a:path w="383" h="274">
                  <a:moveTo>
                    <a:pt x="265" y="274"/>
                  </a:moveTo>
                  <a:cubicBezTo>
                    <a:pt x="277" y="232"/>
                    <a:pt x="383" y="46"/>
                    <a:pt x="339" y="23"/>
                  </a:cubicBezTo>
                  <a:cubicBezTo>
                    <a:pt x="295" y="0"/>
                    <a:pt x="71" y="110"/>
                    <a:pt x="0" y="133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29028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29029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Concrete Execution</a:t>
            </a:r>
          </a:p>
        </p:txBody>
      </p:sp>
      <p:sp>
        <p:nvSpPr>
          <p:cNvPr id="129031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Symbolic Execution</a:t>
            </a:r>
          </a:p>
        </p:txBody>
      </p:sp>
      <p:grpSp>
        <p:nvGrpSpPr>
          <p:cNvPr id="129032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29033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concrete state</a:t>
              </a:r>
            </a:p>
          </p:txBody>
        </p:sp>
        <p:sp>
          <p:nvSpPr>
            <p:cNvPr id="129034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symbolic state</a:t>
              </a:r>
            </a:p>
          </p:txBody>
        </p:sp>
        <p:sp>
          <p:nvSpPr>
            <p:cNvPr id="129035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constraints</a:t>
              </a:r>
            </a:p>
          </p:txBody>
        </p:sp>
      </p:grpSp>
      <p:sp>
        <p:nvSpPr>
          <p:cNvPr id="129036" name="Text Box 1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x</a:t>
            </a:r>
            <a:r>
              <a:rPr lang="en-US" sz="2000" baseline="-25000"/>
              <a:t>0</a:t>
            </a:r>
            <a:r>
              <a:rPr lang="en-US" sz="2000"/>
              <a:t>&gt;0</a:t>
            </a:r>
          </a:p>
        </p:txBody>
      </p:sp>
      <p:sp>
        <p:nvSpPr>
          <p:cNvPr id="129037" name="Text Box 13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p</a:t>
            </a:r>
            <a:r>
              <a:rPr lang="en-US" sz="2000" baseline="-25000"/>
              <a:t>0</a:t>
            </a:r>
            <a:r>
              <a:rPr lang="en-US" sz="2000" b="1">
                <a:sym typeface="Symbol" pitchFamily="18" charset="2"/>
              </a:rPr>
              <a:t></a:t>
            </a:r>
            <a:r>
              <a:rPr lang="en-US" sz="2000"/>
              <a:t>NULL</a:t>
            </a:r>
          </a:p>
        </p:txBody>
      </p:sp>
      <p:sp>
        <p:nvSpPr>
          <p:cNvPr id="129038" name="Text Box 14"/>
          <p:cNvSpPr txBox="1">
            <a:spLocks noChangeArrowheads="1"/>
          </p:cNvSpPr>
          <p:nvPr/>
        </p:nvSpPr>
        <p:spPr bwMode="auto">
          <a:xfrm>
            <a:off x="7620000" y="46482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2x</a:t>
            </a:r>
            <a:r>
              <a:rPr lang="en-US" sz="2000" baseline="-25000"/>
              <a:t>0</a:t>
            </a:r>
            <a:r>
              <a:rPr lang="en-US" sz="2000"/>
              <a:t>+1</a:t>
            </a:r>
            <a:r>
              <a:rPr lang="en-US" sz="2000">
                <a:sym typeface="Symbol" pitchFamily="18" charset="2"/>
              </a:rPr>
              <a:t>=</a:t>
            </a:r>
            <a:r>
              <a:rPr lang="en-US" sz="2000"/>
              <a:t>v</a:t>
            </a:r>
            <a:r>
              <a:rPr lang="en-US" sz="2000" baseline="-25000"/>
              <a:t>0</a:t>
            </a:r>
          </a:p>
        </p:txBody>
      </p:sp>
      <p:grpSp>
        <p:nvGrpSpPr>
          <p:cNvPr id="129039" name="Group 15"/>
          <p:cNvGrpSpPr>
            <a:grpSpLocks/>
          </p:cNvGrpSpPr>
          <p:nvPr/>
        </p:nvGrpSpPr>
        <p:grpSpPr bwMode="auto">
          <a:xfrm>
            <a:off x="3352800" y="4648200"/>
            <a:ext cx="4306888" cy="1119188"/>
            <a:chOff x="2112" y="2784"/>
            <a:chExt cx="2713" cy="705"/>
          </a:xfrm>
        </p:grpSpPr>
        <p:sp>
          <p:nvSpPr>
            <p:cNvPr id="129040" name="Text Box 16"/>
            <p:cNvSpPr txBox="1">
              <a:spLocks noChangeArrowheads="1"/>
            </p:cNvSpPr>
            <p:nvPr/>
          </p:nvSpPr>
          <p:spPr bwMode="auto">
            <a:xfrm>
              <a:off x="3721" y="2832"/>
              <a:ext cx="1104" cy="634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p=p</a:t>
              </a:r>
              <a:r>
                <a:rPr lang="en-US" sz="2000" baseline="-25000"/>
                <a:t>0</a:t>
              </a:r>
              <a:r>
                <a:rPr lang="en-US" sz="2000"/>
                <a:t>, x=x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br>
                <a:rPr lang="en-US" sz="2000"/>
              </a:br>
              <a:r>
                <a:rPr lang="en-US" sz="2000"/>
                <a:t>p-&gt;v =v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r>
                <a:rPr lang="en-US" sz="2000" baseline="-25000"/>
                <a:t> </a:t>
              </a:r>
              <a:br>
                <a:rPr lang="en-US" sz="2000" baseline="-25000"/>
              </a:br>
              <a:r>
                <a:rPr lang="en-US" sz="2000"/>
                <a:t>p-&gt;next=n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29041" name="AutoShape 17"/>
            <p:cNvSpPr>
              <a:spLocks noChangeArrowheads="1"/>
            </p:cNvSpPr>
            <p:nvPr/>
          </p:nvSpPr>
          <p:spPr bwMode="auto">
            <a:xfrm>
              <a:off x="2112" y="3024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42" name="Text Box 18"/>
            <p:cNvSpPr txBox="1">
              <a:spLocks noChangeArrowheads="1"/>
            </p:cNvSpPr>
            <p:nvPr/>
          </p:nvSpPr>
          <p:spPr bwMode="auto">
            <a:xfrm>
              <a:off x="2425" y="2784"/>
              <a:ext cx="1344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  p</a:t>
              </a:r>
              <a:br>
                <a:rPr lang="en-US" sz="2000"/>
              </a:br>
              <a:r>
                <a:rPr lang="en-US" sz="2000"/>
                <a:t>               , x=1 </a:t>
              </a:r>
            </a:p>
          </p:txBody>
        </p:sp>
        <p:sp>
          <p:nvSpPr>
            <p:cNvPr id="129043" name="Line 19"/>
            <p:cNvSpPr>
              <a:spLocks noChangeShapeType="1"/>
            </p:cNvSpPr>
            <p:nvPr/>
          </p:nvSpPr>
          <p:spPr bwMode="auto">
            <a:xfrm>
              <a:off x="2665" y="3024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9044" name="Group 20"/>
            <p:cNvGrpSpPr>
              <a:grpSpLocks/>
            </p:cNvGrpSpPr>
            <p:nvPr/>
          </p:nvGrpSpPr>
          <p:grpSpPr bwMode="auto">
            <a:xfrm>
              <a:off x="2521" y="3216"/>
              <a:ext cx="624" cy="273"/>
              <a:chOff x="3888" y="2208"/>
              <a:chExt cx="624" cy="273"/>
            </a:xfrm>
          </p:grpSpPr>
          <p:sp>
            <p:nvSpPr>
              <p:cNvPr id="129045" name="Text Box 21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  3</a:t>
                </a:r>
              </a:p>
            </p:txBody>
          </p:sp>
          <p:sp>
            <p:nvSpPr>
              <p:cNvPr id="129046" name="Line 22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9047" name="Freeform 23"/>
            <p:cNvSpPr>
              <a:spLocks/>
            </p:cNvSpPr>
            <p:nvPr/>
          </p:nvSpPr>
          <p:spPr bwMode="auto">
            <a:xfrm>
              <a:off x="2736" y="3024"/>
              <a:ext cx="383" cy="274"/>
            </a:xfrm>
            <a:custGeom>
              <a:avLst/>
              <a:gdLst/>
              <a:ahLst/>
              <a:cxnLst>
                <a:cxn ang="0">
                  <a:pos x="265" y="274"/>
                </a:cxn>
                <a:cxn ang="0">
                  <a:pos x="339" y="23"/>
                </a:cxn>
                <a:cxn ang="0">
                  <a:pos x="0" y="133"/>
                </a:cxn>
              </a:cxnLst>
              <a:rect l="0" t="0" r="r" b="b"/>
              <a:pathLst>
                <a:path w="383" h="274">
                  <a:moveTo>
                    <a:pt x="265" y="274"/>
                  </a:moveTo>
                  <a:cubicBezTo>
                    <a:pt x="277" y="232"/>
                    <a:pt x="383" y="46"/>
                    <a:pt x="339" y="23"/>
                  </a:cubicBezTo>
                  <a:cubicBezTo>
                    <a:pt x="295" y="0"/>
                    <a:pt x="71" y="110"/>
                    <a:pt x="0" y="133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7526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30052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30053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Concrete Execution</a:t>
            </a:r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Symbolic Execution</a:t>
            </a:r>
          </a:p>
        </p:txBody>
      </p:sp>
      <p:grpSp>
        <p:nvGrpSpPr>
          <p:cNvPr id="130056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30057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concrete state</a:t>
              </a:r>
            </a:p>
          </p:txBody>
        </p:sp>
        <p:sp>
          <p:nvSpPr>
            <p:cNvPr id="130058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symbolic state</a:t>
              </a:r>
            </a:p>
          </p:txBody>
        </p:sp>
        <p:sp>
          <p:nvSpPr>
            <p:cNvPr id="130059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constraints</a:t>
              </a:r>
            </a:p>
          </p:txBody>
        </p:sp>
      </p:grpSp>
      <p:sp>
        <p:nvSpPr>
          <p:cNvPr id="130060" name="Text Box 1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x</a:t>
            </a:r>
            <a:r>
              <a:rPr lang="en-US" sz="2000" baseline="-25000"/>
              <a:t>0</a:t>
            </a:r>
            <a:r>
              <a:rPr lang="en-US" sz="2000"/>
              <a:t>&gt;0</a:t>
            </a:r>
          </a:p>
        </p:txBody>
      </p:sp>
      <p:sp>
        <p:nvSpPr>
          <p:cNvPr id="130061" name="Text Box 13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p</a:t>
            </a:r>
            <a:r>
              <a:rPr lang="en-US" sz="2000" baseline="-25000"/>
              <a:t>0</a:t>
            </a:r>
            <a:r>
              <a:rPr lang="en-US" sz="2000" b="1">
                <a:sym typeface="Symbol" pitchFamily="18" charset="2"/>
              </a:rPr>
              <a:t></a:t>
            </a:r>
            <a:r>
              <a:rPr lang="en-US" sz="2000"/>
              <a:t>NULL</a:t>
            </a:r>
          </a:p>
        </p:txBody>
      </p:sp>
      <p:sp>
        <p:nvSpPr>
          <p:cNvPr id="130062" name="Text Box 14"/>
          <p:cNvSpPr txBox="1">
            <a:spLocks noChangeArrowheads="1"/>
          </p:cNvSpPr>
          <p:nvPr/>
        </p:nvSpPr>
        <p:spPr bwMode="auto">
          <a:xfrm>
            <a:off x="7620000" y="46482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2x</a:t>
            </a:r>
            <a:r>
              <a:rPr lang="en-US" sz="2000" baseline="-25000"/>
              <a:t>0</a:t>
            </a:r>
            <a:r>
              <a:rPr lang="en-US" sz="2000"/>
              <a:t>+1</a:t>
            </a:r>
            <a:r>
              <a:rPr lang="en-US" sz="2000">
                <a:sym typeface="Symbol" pitchFamily="18" charset="2"/>
              </a:rPr>
              <a:t>=</a:t>
            </a:r>
            <a:r>
              <a:rPr lang="en-US" sz="2000"/>
              <a:t>v</a:t>
            </a:r>
            <a:r>
              <a:rPr lang="en-US" sz="2000" baseline="-25000"/>
              <a:t>0</a:t>
            </a:r>
          </a:p>
        </p:txBody>
      </p:sp>
      <p:sp>
        <p:nvSpPr>
          <p:cNvPr id="130063" name="Text Box 15"/>
          <p:cNvSpPr txBox="1">
            <a:spLocks noChangeArrowheads="1"/>
          </p:cNvSpPr>
          <p:nvPr/>
        </p:nvSpPr>
        <p:spPr bwMode="auto">
          <a:xfrm>
            <a:off x="7620000" y="50292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n</a:t>
            </a:r>
            <a:r>
              <a:rPr lang="en-US" sz="2000" baseline="-25000"/>
              <a:t>0</a:t>
            </a:r>
            <a:r>
              <a:rPr lang="en-US" sz="2000">
                <a:sym typeface="Symbol" pitchFamily="18" charset="2"/>
              </a:rPr>
              <a:t>=</a:t>
            </a:r>
            <a:r>
              <a:rPr lang="en-US" sz="2000"/>
              <a:t>p</a:t>
            </a:r>
            <a:r>
              <a:rPr lang="en-US" sz="2000" baseline="-25000"/>
              <a:t>0</a:t>
            </a:r>
          </a:p>
        </p:txBody>
      </p:sp>
      <p:grpSp>
        <p:nvGrpSpPr>
          <p:cNvPr id="130064" name="Group 16"/>
          <p:cNvGrpSpPr>
            <a:grpSpLocks/>
          </p:cNvGrpSpPr>
          <p:nvPr/>
        </p:nvGrpSpPr>
        <p:grpSpPr bwMode="auto">
          <a:xfrm>
            <a:off x="3352800" y="5181600"/>
            <a:ext cx="4306888" cy="1119188"/>
            <a:chOff x="2112" y="3072"/>
            <a:chExt cx="2713" cy="705"/>
          </a:xfrm>
        </p:grpSpPr>
        <p:grpSp>
          <p:nvGrpSpPr>
            <p:cNvPr id="130065" name="Group 17"/>
            <p:cNvGrpSpPr>
              <a:grpSpLocks/>
            </p:cNvGrpSpPr>
            <p:nvPr/>
          </p:nvGrpSpPr>
          <p:grpSpPr bwMode="auto">
            <a:xfrm>
              <a:off x="2112" y="3072"/>
              <a:ext cx="2713" cy="705"/>
              <a:chOff x="2112" y="3312"/>
              <a:chExt cx="2713" cy="705"/>
            </a:xfrm>
          </p:grpSpPr>
          <p:sp>
            <p:nvSpPr>
              <p:cNvPr id="130066" name="Text Box 18"/>
              <p:cNvSpPr txBox="1">
                <a:spLocks noChangeArrowheads="1"/>
              </p:cNvSpPr>
              <p:nvPr/>
            </p:nvSpPr>
            <p:spPr bwMode="auto">
              <a:xfrm>
                <a:off x="3721" y="3360"/>
                <a:ext cx="1104" cy="63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 type="none" w="lg" len="lg"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/>
                  <a:t>p=p</a:t>
                </a:r>
                <a:r>
                  <a:rPr lang="en-US" sz="2000" baseline="-25000"/>
                  <a:t>0</a:t>
                </a:r>
                <a:r>
                  <a:rPr lang="en-US" sz="2000"/>
                  <a:t>, x=x</a:t>
                </a:r>
                <a:r>
                  <a:rPr lang="en-US" sz="2000" baseline="-25000"/>
                  <a:t>0</a:t>
                </a:r>
                <a:r>
                  <a:rPr lang="en-US" sz="2000"/>
                  <a:t>,</a:t>
                </a:r>
                <a:br>
                  <a:rPr lang="en-US" sz="2000"/>
                </a:br>
                <a:r>
                  <a:rPr lang="en-US" sz="2000"/>
                  <a:t>p-&gt;v =v</a:t>
                </a:r>
                <a:r>
                  <a:rPr lang="en-US" sz="2000" baseline="-25000"/>
                  <a:t>0</a:t>
                </a:r>
                <a:r>
                  <a:rPr lang="en-US" sz="2000"/>
                  <a:t>,</a:t>
                </a:r>
                <a:r>
                  <a:rPr lang="en-US" sz="2000" baseline="-25000"/>
                  <a:t> </a:t>
                </a:r>
                <a:br>
                  <a:rPr lang="en-US" sz="2000" baseline="-25000"/>
                </a:br>
                <a:r>
                  <a:rPr lang="en-US" sz="2000"/>
                  <a:t>p-&gt;next=n</a:t>
                </a:r>
                <a:r>
                  <a:rPr lang="en-US" sz="2000" baseline="-25000"/>
                  <a:t>0</a:t>
                </a:r>
              </a:p>
            </p:txBody>
          </p:sp>
          <p:sp>
            <p:nvSpPr>
              <p:cNvPr id="130067" name="AutoShape 19"/>
              <p:cNvSpPr>
                <a:spLocks noChangeArrowheads="1"/>
              </p:cNvSpPr>
              <p:nvPr/>
            </p:nvSpPr>
            <p:spPr bwMode="auto">
              <a:xfrm>
                <a:off x="2112" y="3552"/>
                <a:ext cx="351" cy="96"/>
              </a:xfrm>
              <a:prstGeom prst="leftArrow">
                <a:avLst>
                  <a:gd name="adj1" fmla="val 50000"/>
                  <a:gd name="adj2" fmla="val 91406"/>
                </a:avLst>
              </a:prstGeom>
              <a:solidFill>
                <a:srgbClr val="800000"/>
              </a:solidFill>
              <a:ln w="12700" algn="ctr">
                <a:solidFill>
                  <a:schemeClr val="tx1"/>
                </a:solidFill>
                <a:miter lim="800000"/>
                <a:headEnd type="none" w="lg" len="lg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068" name="Text Box 20"/>
              <p:cNvSpPr txBox="1">
                <a:spLocks noChangeArrowheads="1"/>
              </p:cNvSpPr>
              <p:nvPr/>
            </p:nvSpPr>
            <p:spPr bwMode="auto">
              <a:xfrm>
                <a:off x="2425" y="3312"/>
                <a:ext cx="1344" cy="442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 type="none" w="lg" len="lg"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  p</a:t>
                </a:r>
                <a:br>
                  <a:rPr lang="en-US" sz="2000"/>
                </a:br>
                <a:r>
                  <a:rPr lang="en-US" sz="2000"/>
                  <a:t>               , x=1 </a:t>
                </a:r>
              </a:p>
            </p:txBody>
          </p:sp>
          <p:sp>
            <p:nvSpPr>
              <p:cNvPr id="130069" name="Line 21"/>
              <p:cNvSpPr>
                <a:spLocks noChangeShapeType="1"/>
              </p:cNvSpPr>
              <p:nvPr/>
            </p:nvSpPr>
            <p:spPr bwMode="auto">
              <a:xfrm>
                <a:off x="2665" y="3552"/>
                <a:ext cx="48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0070" name="Group 22"/>
              <p:cNvGrpSpPr>
                <a:grpSpLocks/>
              </p:cNvGrpSpPr>
              <p:nvPr/>
            </p:nvGrpSpPr>
            <p:grpSpPr bwMode="auto">
              <a:xfrm>
                <a:off x="2521" y="3744"/>
                <a:ext cx="624" cy="273"/>
                <a:chOff x="3888" y="2208"/>
                <a:chExt cx="624" cy="273"/>
              </a:xfrm>
            </p:grpSpPr>
            <p:sp>
              <p:nvSpPr>
                <p:cNvPr id="13007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888" y="2208"/>
                  <a:ext cx="624" cy="267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/>
                    <a:t>  3</a:t>
                  </a:r>
                </a:p>
              </p:txBody>
            </p:sp>
            <p:sp>
              <p:nvSpPr>
                <p:cNvPr id="130072" name="Line 24"/>
                <p:cNvSpPr>
                  <a:spLocks noChangeShapeType="1"/>
                </p:cNvSpPr>
                <p:nvPr/>
              </p:nvSpPr>
              <p:spPr bwMode="auto">
                <a:xfrm flipH="1" flipV="1">
                  <a:off x="4256" y="2208"/>
                  <a:ext cx="0" cy="27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30073" name="Freeform 25"/>
            <p:cNvSpPr>
              <a:spLocks/>
            </p:cNvSpPr>
            <p:nvPr/>
          </p:nvSpPr>
          <p:spPr bwMode="auto">
            <a:xfrm>
              <a:off x="2736" y="3312"/>
              <a:ext cx="383" cy="274"/>
            </a:xfrm>
            <a:custGeom>
              <a:avLst/>
              <a:gdLst/>
              <a:ahLst/>
              <a:cxnLst>
                <a:cxn ang="0">
                  <a:pos x="265" y="274"/>
                </a:cxn>
                <a:cxn ang="0">
                  <a:pos x="339" y="23"/>
                </a:cxn>
                <a:cxn ang="0">
                  <a:pos x="0" y="133"/>
                </a:cxn>
              </a:cxnLst>
              <a:rect l="0" t="0" r="r" b="b"/>
              <a:pathLst>
                <a:path w="383" h="274">
                  <a:moveTo>
                    <a:pt x="265" y="274"/>
                  </a:moveTo>
                  <a:cubicBezTo>
                    <a:pt x="277" y="232"/>
                    <a:pt x="383" y="46"/>
                    <a:pt x="339" y="23"/>
                  </a:cubicBezTo>
                  <a:cubicBezTo>
                    <a:pt x="295" y="0"/>
                    <a:pt x="71" y="110"/>
                    <a:pt x="0" y="133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0074" name="AutoShape 26"/>
          <p:cNvSpPr>
            <a:spLocks noChangeArrowheads="1"/>
          </p:cNvSpPr>
          <p:nvPr/>
        </p:nvSpPr>
        <p:spPr bwMode="auto">
          <a:xfrm>
            <a:off x="3886200" y="2832100"/>
            <a:ext cx="3048000" cy="2514600"/>
          </a:xfrm>
          <a:prstGeom prst="star16">
            <a:avLst>
              <a:gd name="adj" fmla="val 37500"/>
            </a:avLst>
          </a:prstGeom>
          <a:solidFill>
            <a:srgbClr val="FFCC99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Program Error</a:t>
            </a:r>
          </a:p>
        </p:txBody>
      </p:sp>
      <p:pic>
        <p:nvPicPr>
          <p:cNvPr id="130075" name="Picture 27" descr="j02860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3505200"/>
            <a:ext cx="919163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Simultaneous Symbolic &amp; Concrete Execution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void </a:t>
            </a:r>
            <a:r>
              <a:rPr lang="en-US" sz="2400">
                <a:solidFill>
                  <a:srgbClr val="FF3300"/>
                </a:solidFill>
              </a:rPr>
              <a:t>again_test_me</a:t>
            </a:r>
            <a:r>
              <a:rPr lang="en-US" sz="2400"/>
              <a:t>(int x,int y){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z = x*x*x + 3*x*x + 9;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if(z != y){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printf(</a:t>
            </a:r>
            <a:r>
              <a:rPr lang="en-US" sz="2400">
                <a:solidFill>
                  <a:srgbClr val="00CC00"/>
                </a:solidFill>
              </a:rPr>
              <a:t>“Good branch”</a:t>
            </a:r>
            <a:r>
              <a:rPr lang="en-US" sz="2400"/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} else {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printf(</a:t>
            </a:r>
            <a:r>
              <a:rPr lang="en-US" sz="2400">
                <a:solidFill>
                  <a:srgbClr val="FF3300"/>
                </a:solidFill>
              </a:rPr>
              <a:t>“Bad branch”</a:t>
            </a:r>
            <a:r>
              <a:rPr lang="en-US" sz="2400"/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</a:t>
            </a:r>
            <a:r>
              <a:rPr lang="en-US" sz="2400">
                <a:solidFill>
                  <a:srgbClr val="FF3300"/>
                </a:solidFill>
              </a:rPr>
              <a:t>abort();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}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}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Let initially </a:t>
            </a:r>
            <a:r>
              <a:rPr lang="en-US" sz="2400">
                <a:solidFill>
                  <a:schemeClr val="tx2"/>
                </a:solidFill>
              </a:rPr>
              <a:t>x = -3</a:t>
            </a:r>
            <a:r>
              <a:rPr lang="en-US" sz="2400"/>
              <a:t> and </a:t>
            </a:r>
            <a:r>
              <a:rPr lang="en-US" sz="2400">
                <a:solidFill>
                  <a:schemeClr val="tx2"/>
                </a:solidFill>
              </a:rPr>
              <a:t>y = 7</a:t>
            </a:r>
            <a:r>
              <a:rPr lang="en-US" sz="2400"/>
              <a:t> generated by random test-driver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04452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4453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Concrete Execution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Symbolic Execution</a:t>
            </a:r>
          </a:p>
        </p:txBody>
      </p:sp>
      <p:grpSp>
        <p:nvGrpSpPr>
          <p:cNvPr id="104456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04457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concrete state</a:t>
              </a:r>
            </a:p>
          </p:txBody>
        </p:sp>
        <p:sp>
          <p:nvSpPr>
            <p:cNvPr id="104458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symbolic state</a:t>
              </a:r>
            </a:p>
          </p:txBody>
        </p:sp>
        <p:sp>
          <p:nvSpPr>
            <p:cNvPr id="104459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constraints</a:t>
              </a:r>
            </a:p>
          </p:txBody>
        </p:sp>
      </p:grpSp>
      <p:grpSp>
        <p:nvGrpSpPr>
          <p:cNvPr id="104460" name="Group 12"/>
          <p:cNvGrpSpPr>
            <a:grpSpLocks/>
          </p:cNvGrpSpPr>
          <p:nvPr/>
        </p:nvGrpSpPr>
        <p:grpSpPr bwMode="auto">
          <a:xfrm>
            <a:off x="3429000" y="3581400"/>
            <a:ext cx="4114800" cy="1006475"/>
            <a:chOff x="2112" y="2016"/>
            <a:chExt cx="2592" cy="634"/>
          </a:xfrm>
        </p:grpSpPr>
        <p:sp>
          <p:nvSpPr>
            <p:cNvPr id="104461" name="Text Box 13"/>
            <p:cNvSpPr txBox="1">
              <a:spLocks noChangeArrowheads="1"/>
            </p:cNvSpPr>
            <p:nvPr/>
          </p:nvSpPr>
          <p:spPr bwMode="auto">
            <a:xfrm>
              <a:off x="3744" y="2208"/>
              <a:ext cx="960" cy="250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/>
                <a:t>p=p</a:t>
              </a:r>
              <a:r>
                <a:rPr lang="en-US" sz="2000" baseline="-25000"/>
                <a:t>0</a:t>
              </a:r>
              <a:r>
                <a:rPr lang="en-US" sz="2000"/>
                <a:t>, x=x</a:t>
              </a:r>
              <a:r>
                <a:rPr lang="en-US" sz="2000" baseline="-25000"/>
                <a:t>0</a:t>
              </a:r>
            </a:p>
          </p:txBody>
        </p:sp>
        <p:grpSp>
          <p:nvGrpSpPr>
            <p:cNvPr id="104462" name="Group 14"/>
            <p:cNvGrpSpPr>
              <a:grpSpLocks/>
            </p:cNvGrpSpPr>
            <p:nvPr/>
          </p:nvGrpSpPr>
          <p:grpSpPr bwMode="auto">
            <a:xfrm>
              <a:off x="2112" y="2016"/>
              <a:ext cx="1488" cy="634"/>
              <a:chOff x="2112" y="2016"/>
              <a:chExt cx="1488" cy="634"/>
            </a:xfrm>
          </p:grpSpPr>
          <p:sp>
            <p:nvSpPr>
              <p:cNvPr id="104463" name="AutoShape 15"/>
              <p:cNvSpPr>
                <a:spLocks noChangeArrowheads="1"/>
              </p:cNvSpPr>
              <p:nvPr/>
            </p:nvSpPr>
            <p:spPr bwMode="auto">
              <a:xfrm>
                <a:off x="2112" y="2256"/>
                <a:ext cx="288" cy="96"/>
              </a:xfrm>
              <a:prstGeom prst="leftArrow">
                <a:avLst>
                  <a:gd name="adj1" fmla="val 50000"/>
                  <a:gd name="adj2" fmla="val 75000"/>
                </a:avLst>
              </a:prstGeom>
              <a:solidFill>
                <a:srgbClr val="800000"/>
              </a:solidFill>
              <a:ln w="12700" algn="ctr">
                <a:solidFill>
                  <a:schemeClr val="tx1"/>
                </a:solidFill>
                <a:miter lim="800000"/>
                <a:headEnd type="none" w="lg" len="lg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64" name="Text Box 16"/>
              <p:cNvSpPr txBox="1">
                <a:spLocks noChangeArrowheads="1"/>
              </p:cNvSpPr>
              <p:nvPr/>
            </p:nvSpPr>
            <p:spPr bwMode="auto">
              <a:xfrm>
                <a:off x="2496" y="2016"/>
                <a:ext cx="1104" cy="63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 type="none" w="lg" len="lg"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  p</a:t>
                </a:r>
                <a:br>
                  <a:rPr lang="en-US" sz="2000"/>
                </a:br>
                <a:r>
                  <a:rPr lang="en-US" sz="2000"/>
                  <a:t>          , x=236 </a:t>
                </a:r>
                <a:br>
                  <a:rPr lang="en-US" sz="2000"/>
                </a:br>
                <a:r>
                  <a:rPr lang="en-US" sz="2000"/>
                  <a:t>NULL</a:t>
                </a:r>
              </a:p>
            </p:txBody>
          </p:sp>
          <p:sp>
            <p:nvSpPr>
              <p:cNvPr id="104465" name="Line 17"/>
              <p:cNvSpPr>
                <a:spLocks noChangeShapeType="1"/>
              </p:cNvSpPr>
              <p:nvPr/>
            </p:nvSpPr>
            <p:spPr bwMode="auto">
              <a:xfrm>
                <a:off x="2688" y="2256"/>
                <a:ext cx="96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Simultaneous Symbolic &amp; Concrete Execution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void </a:t>
            </a:r>
            <a:r>
              <a:rPr lang="en-US" sz="2400">
                <a:solidFill>
                  <a:srgbClr val="FF3300"/>
                </a:solidFill>
              </a:rPr>
              <a:t>again_test_me</a:t>
            </a:r>
            <a:r>
              <a:rPr lang="en-US" sz="2400"/>
              <a:t>(int x,int y){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z = x*x*x + 3*x*x + 9;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if(z != y){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printf(</a:t>
            </a:r>
            <a:r>
              <a:rPr lang="en-US" sz="2400">
                <a:solidFill>
                  <a:srgbClr val="00CC00"/>
                </a:solidFill>
              </a:rPr>
              <a:t>“Good branch”</a:t>
            </a:r>
            <a:r>
              <a:rPr lang="en-US" sz="2400"/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} else {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printf(</a:t>
            </a:r>
            <a:r>
              <a:rPr lang="en-US" sz="2400">
                <a:solidFill>
                  <a:srgbClr val="FF3300"/>
                </a:solidFill>
              </a:rPr>
              <a:t>“Bad branch”</a:t>
            </a:r>
            <a:r>
              <a:rPr lang="en-US" sz="2400"/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</a:t>
            </a:r>
            <a:r>
              <a:rPr lang="en-US" sz="2400">
                <a:solidFill>
                  <a:srgbClr val="FF3300"/>
                </a:solidFill>
              </a:rPr>
              <a:t>abort();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}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}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</a:t>
            </a: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Let initially </a:t>
            </a:r>
            <a:r>
              <a:rPr lang="en-US" sz="2400">
                <a:solidFill>
                  <a:schemeClr val="tx2"/>
                </a:solidFill>
              </a:rPr>
              <a:t>x = -3</a:t>
            </a:r>
            <a:r>
              <a:rPr lang="en-US" sz="2400"/>
              <a:t> and </a:t>
            </a:r>
            <a:r>
              <a:rPr lang="en-US" sz="2400">
                <a:solidFill>
                  <a:schemeClr val="tx2"/>
                </a:solidFill>
              </a:rPr>
              <a:t>y = 7</a:t>
            </a:r>
            <a:r>
              <a:rPr lang="en-US" sz="2400"/>
              <a:t> generated by random test-driver</a:t>
            </a:r>
          </a:p>
          <a:p>
            <a:r>
              <a:rPr lang="en-US" sz="2200">
                <a:solidFill>
                  <a:schemeClr val="tx2"/>
                </a:solidFill>
              </a:rPr>
              <a:t>concrete z = 9</a:t>
            </a:r>
            <a:endParaRPr lang="en-US" sz="2200"/>
          </a:p>
          <a:p>
            <a:r>
              <a:rPr lang="en-US" sz="2200">
                <a:solidFill>
                  <a:schemeClr val="tx2"/>
                </a:solidFill>
              </a:rPr>
              <a:t>symbolic z = x*x*x + 3*x*x+9</a:t>
            </a:r>
          </a:p>
          <a:p>
            <a:r>
              <a:rPr lang="en-US" sz="2400"/>
              <a:t>take </a:t>
            </a:r>
            <a:r>
              <a:rPr lang="en-US" sz="2400">
                <a:solidFill>
                  <a:schemeClr val="tx2"/>
                </a:solidFill>
              </a:rPr>
              <a:t>then</a:t>
            </a:r>
            <a:r>
              <a:rPr lang="en-US" sz="2400"/>
              <a:t> branch with constraint </a:t>
            </a:r>
            <a:r>
              <a:rPr lang="en-US" sz="2200">
                <a:solidFill>
                  <a:schemeClr val="tx2"/>
                </a:solidFill>
              </a:rPr>
              <a:t>x*x*x+ 3*x*x+9 </a:t>
            </a:r>
            <a:r>
              <a:rPr lang="en-US" sz="2400">
                <a:solidFill>
                  <a:schemeClr val="tx2"/>
                </a:solidFill>
              </a:rPr>
              <a:t>!= 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Simultaneous Symbolic &amp; Concrete Execution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void </a:t>
            </a:r>
            <a:r>
              <a:rPr lang="en-US" sz="2400">
                <a:solidFill>
                  <a:srgbClr val="FF3300"/>
                </a:solidFill>
              </a:rPr>
              <a:t>again_test_me</a:t>
            </a:r>
            <a:r>
              <a:rPr lang="en-US" sz="2400"/>
              <a:t>(int x,int y){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z = x*x*x + 3*x*x + 9;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if(z != y){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printf(</a:t>
            </a:r>
            <a:r>
              <a:rPr lang="en-US" sz="2400">
                <a:solidFill>
                  <a:srgbClr val="00CC00"/>
                </a:solidFill>
              </a:rPr>
              <a:t>“Good branch”</a:t>
            </a:r>
            <a:r>
              <a:rPr lang="en-US" sz="2400"/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} else {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printf(</a:t>
            </a:r>
            <a:r>
              <a:rPr lang="en-US" sz="2400">
                <a:solidFill>
                  <a:srgbClr val="FF3300"/>
                </a:solidFill>
              </a:rPr>
              <a:t>“Bad branch”</a:t>
            </a:r>
            <a:r>
              <a:rPr lang="en-US" sz="2400"/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</a:t>
            </a:r>
            <a:r>
              <a:rPr lang="en-US" sz="2400">
                <a:solidFill>
                  <a:srgbClr val="FF3300"/>
                </a:solidFill>
              </a:rPr>
              <a:t>abort();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}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}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71600"/>
            <a:ext cx="4038600" cy="3886200"/>
          </a:xfrm>
        </p:spPr>
        <p:txBody>
          <a:bodyPr/>
          <a:lstStyle/>
          <a:p>
            <a:r>
              <a:rPr lang="en-US" sz="2000"/>
              <a:t>Let initially </a:t>
            </a:r>
            <a:r>
              <a:rPr lang="en-US" sz="2000">
                <a:solidFill>
                  <a:schemeClr val="tx2"/>
                </a:solidFill>
              </a:rPr>
              <a:t>x = -3</a:t>
            </a:r>
            <a:r>
              <a:rPr lang="en-US" sz="2000"/>
              <a:t> and </a:t>
            </a:r>
            <a:r>
              <a:rPr lang="en-US" sz="2000">
                <a:solidFill>
                  <a:schemeClr val="tx2"/>
                </a:solidFill>
              </a:rPr>
              <a:t>y = 7</a:t>
            </a:r>
            <a:r>
              <a:rPr lang="en-US" sz="2000"/>
              <a:t> generated by random test-driver</a:t>
            </a:r>
          </a:p>
          <a:p>
            <a:r>
              <a:rPr lang="en-US" sz="2000">
                <a:solidFill>
                  <a:schemeClr val="tx2"/>
                </a:solidFill>
              </a:rPr>
              <a:t>concrete z = 9</a:t>
            </a:r>
            <a:endParaRPr lang="en-US" sz="2000"/>
          </a:p>
          <a:p>
            <a:r>
              <a:rPr lang="en-US" sz="2000">
                <a:solidFill>
                  <a:schemeClr val="tx2"/>
                </a:solidFill>
              </a:rPr>
              <a:t>symbolic z = x*x*x + 3*x*x+9</a:t>
            </a:r>
          </a:p>
          <a:p>
            <a:r>
              <a:rPr lang="en-US" sz="2000"/>
              <a:t>take </a:t>
            </a:r>
            <a:r>
              <a:rPr lang="en-US" sz="2000">
                <a:solidFill>
                  <a:schemeClr val="tx2"/>
                </a:solidFill>
              </a:rPr>
              <a:t>then</a:t>
            </a:r>
            <a:r>
              <a:rPr lang="en-US" sz="2000"/>
              <a:t> branch with constraint </a:t>
            </a:r>
            <a:r>
              <a:rPr lang="en-US" sz="2000">
                <a:solidFill>
                  <a:schemeClr val="tx2"/>
                </a:solidFill>
              </a:rPr>
              <a:t>x*x*x+ 3*x*x+9 != y</a:t>
            </a:r>
          </a:p>
          <a:p>
            <a:r>
              <a:rPr lang="en-US" sz="2000">
                <a:solidFill>
                  <a:schemeClr val="tx2"/>
                </a:solidFill>
              </a:rPr>
              <a:t>solve x*x*x+ 3*x*x+9 = y</a:t>
            </a:r>
            <a:r>
              <a:rPr lang="en-US" sz="2000"/>
              <a:t> to take </a:t>
            </a:r>
            <a:r>
              <a:rPr lang="en-US" sz="2000">
                <a:solidFill>
                  <a:schemeClr val="tx2"/>
                </a:solidFill>
              </a:rPr>
              <a:t>else</a:t>
            </a:r>
            <a:r>
              <a:rPr lang="en-US" sz="2000"/>
              <a:t> branch</a:t>
            </a:r>
          </a:p>
          <a:p>
            <a:r>
              <a:rPr lang="en-US" sz="2000"/>
              <a:t>Don’t know how to solve !!</a:t>
            </a:r>
          </a:p>
          <a:p>
            <a:pPr lvl="1"/>
            <a:r>
              <a:rPr lang="en-US" sz="2000" b="1">
                <a:solidFill>
                  <a:srgbClr val="FF3300"/>
                </a:solidFill>
              </a:rPr>
              <a:t>Stuck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Simultaneous Symbolic &amp; Concrete Execution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void </a:t>
            </a:r>
            <a:r>
              <a:rPr lang="en-US" sz="2400">
                <a:solidFill>
                  <a:srgbClr val="FF3300"/>
                </a:solidFill>
              </a:rPr>
              <a:t>again_test_me</a:t>
            </a:r>
            <a:r>
              <a:rPr lang="en-US" sz="2400"/>
              <a:t>(int x,int y){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z = x*x*x + 3*x*x + 9;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if(z != y){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printf(</a:t>
            </a:r>
            <a:r>
              <a:rPr lang="en-US" sz="2400">
                <a:solidFill>
                  <a:srgbClr val="00CC00"/>
                </a:solidFill>
              </a:rPr>
              <a:t>“Good branch”</a:t>
            </a:r>
            <a:r>
              <a:rPr lang="en-US" sz="2400"/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} else {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printf(</a:t>
            </a:r>
            <a:r>
              <a:rPr lang="en-US" sz="2400">
                <a:solidFill>
                  <a:srgbClr val="FF3300"/>
                </a:solidFill>
              </a:rPr>
              <a:t>“Bad branch”</a:t>
            </a:r>
            <a:r>
              <a:rPr lang="en-US" sz="2400"/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</a:t>
            </a:r>
            <a:r>
              <a:rPr lang="en-US" sz="2400">
                <a:solidFill>
                  <a:srgbClr val="FF3300"/>
                </a:solidFill>
              </a:rPr>
              <a:t>abort();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}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}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</a:t>
            </a:r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143000"/>
            <a:ext cx="4038600" cy="3886200"/>
          </a:xfrm>
        </p:spPr>
        <p:txBody>
          <a:bodyPr/>
          <a:lstStyle/>
          <a:p>
            <a:r>
              <a:rPr lang="en-US" sz="2000"/>
              <a:t>Let initially </a:t>
            </a:r>
            <a:r>
              <a:rPr lang="en-US" sz="2000">
                <a:solidFill>
                  <a:schemeClr val="tx2"/>
                </a:solidFill>
              </a:rPr>
              <a:t>x = -3</a:t>
            </a:r>
            <a:r>
              <a:rPr lang="en-US" sz="2000"/>
              <a:t> and </a:t>
            </a:r>
            <a:r>
              <a:rPr lang="en-US" sz="2000">
                <a:solidFill>
                  <a:schemeClr val="tx2"/>
                </a:solidFill>
              </a:rPr>
              <a:t>y = 7</a:t>
            </a:r>
            <a:r>
              <a:rPr lang="en-US" sz="2000"/>
              <a:t> generated by random test-driver</a:t>
            </a:r>
          </a:p>
          <a:p>
            <a:r>
              <a:rPr lang="en-US" sz="2000">
                <a:solidFill>
                  <a:schemeClr val="tx2"/>
                </a:solidFill>
              </a:rPr>
              <a:t>concrete z = 9</a:t>
            </a:r>
            <a:endParaRPr lang="en-US" sz="2000"/>
          </a:p>
          <a:p>
            <a:r>
              <a:rPr lang="en-US" sz="2000">
                <a:solidFill>
                  <a:schemeClr val="tx2"/>
                </a:solidFill>
              </a:rPr>
              <a:t>symbolic z = x*x*x + 3*x*x+9</a:t>
            </a:r>
          </a:p>
          <a:p>
            <a:r>
              <a:rPr lang="en-US" sz="2000"/>
              <a:t>take </a:t>
            </a:r>
            <a:r>
              <a:rPr lang="en-US" sz="2000">
                <a:solidFill>
                  <a:schemeClr val="tx2"/>
                </a:solidFill>
              </a:rPr>
              <a:t>then</a:t>
            </a:r>
            <a:r>
              <a:rPr lang="en-US" sz="2000"/>
              <a:t> branch with constraint </a:t>
            </a:r>
            <a:r>
              <a:rPr lang="en-US" sz="2000">
                <a:solidFill>
                  <a:schemeClr val="tx2"/>
                </a:solidFill>
              </a:rPr>
              <a:t>x*x*x+ 3*x*x+9 != y</a:t>
            </a:r>
          </a:p>
          <a:p>
            <a:r>
              <a:rPr lang="en-US" sz="2000">
                <a:solidFill>
                  <a:schemeClr val="tx2"/>
                </a:solidFill>
              </a:rPr>
              <a:t>solve x*x*x+ 3*x*x+9 = y</a:t>
            </a:r>
            <a:r>
              <a:rPr lang="en-US" sz="2000"/>
              <a:t> to take </a:t>
            </a:r>
            <a:r>
              <a:rPr lang="en-US" sz="2000">
                <a:solidFill>
                  <a:schemeClr val="tx2"/>
                </a:solidFill>
              </a:rPr>
              <a:t>else</a:t>
            </a:r>
            <a:r>
              <a:rPr lang="en-US" sz="2000"/>
              <a:t> branch</a:t>
            </a:r>
          </a:p>
          <a:p>
            <a:r>
              <a:rPr lang="en-US" sz="2000"/>
              <a:t>Don’t know how to solve !!</a:t>
            </a:r>
          </a:p>
          <a:p>
            <a:pPr lvl="1"/>
            <a:r>
              <a:rPr lang="en-US" sz="2000"/>
              <a:t>Stuck ?</a:t>
            </a:r>
          </a:p>
          <a:p>
            <a:pPr lvl="1"/>
            <a:r>
              <a:rPr lang="en-US" sz="2000">
                <a:solidFill>
                  <a:srgbClr val="0066CC"/>
                </a:solidFill>
              </a:rPr>
              <a:t>NO : CUTE handles this smartly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Simultaneous Symbolic &amp; Concrete Execution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void </a:t>
            </a:r>
            <a:r>
              <a:rPr lang="en-US" sz="2400">
                <a:solidFill>
                  <a:srgbClr val="FF3300"/>
                </a:solidFill>
              </a:rPr>
              <a:t>again_test_me</a:t>
            </a:r>
            <a:r>
              <a:rPr lang="en-US" sz="2400"/>
              <a:t>(int x,int y){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z = x*x*x + 3*x*x + 9;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if(z != y){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printf(</a:t>
            </a:r>
            <a:r>
              <a:rPr lang="en-US" sz="2400">
                <a:solidFill>
                  <a:srgbClr val="00CC00"/>
                </a:solidFill>
              </a:rPr>
              <a:t>“Good branch”</a:t>
            </a:r>
            <a:r>
              <a:rPr lang="en-US" sz="2400"/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} else {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printf(</a:t>
            </a:r>
            <a:r>
              <a:rPr lang="en-US" sz="2400">
                <a:solidFill>
                  <a:srgbClr val="FF3300"/>
                </a:solidFill>
              </a:rPr>
              <a:t>“Bad branch”</a:t>
            </a:r>
            <a:r>
              <a:rPr lang="en-US" sz="2400"/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</a:t>
            </a:r>
            <a:r>
              <a:rPr lang="en-US" sz="2400">
                <a:solidFill>
                  <a:srgbClr val="FF3300"/>
                </a:solidFill>
              </a:rPr>
              <a:t>abort();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}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}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</a:t>
            </a:r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Let initially </a:t>
            </a:r>
            <a:r>
              <a:rPr lang="en-US" sz="2400">
                <a:solidFill>
                  <a:schemeClr val="tx2"/>
                </a:solidFill>
              </a:rPr>
              <a:t>x = -3</a:t>
            </a:r>
            <a:r>
              <a:rPr lang="en-US" sz="2400"/>
              <a:t> and </a:t>
            </a:r>
            <a:r>
              <a:rPr lang="en-US" sz="2400">
                <a:solidFill>
                  <a:schemeClr val="tx2"/>
                </a:solidFill>
              </a:rPr>
              <a:t>y = 7</a:t>
            </a:r>
            <a:r>
              <a:rPr lang="en-US" sz="2400"/>
              <a:t> generated by random test-driver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Simultaneous Symbolic &amp; Concrete Execution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void </a:t>
            </a:r>
            <a:r>
              <a:rPr lang="en-US" sz="2400">
                <a:solidFill>
                  <a:srgbClr val="FF3300"/>
                </a:solidFill>
              </a:rPr>
              <a:t>again_test_me</a:t>
            </a:r>
            <a:r>
              <a:rPr lang="en-US" sz="2400"/>
              <a:t>(int x,int y){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z = x*x*x + 3*x*x + 9;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if(z != y){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printf(</a:t>
            </a:r>
            <a:r>
              <a:rPr lang="en-US" sz="2400">
                <a:solidFill>
                  <a:srgbClr val="00CC00"/>
                </a:solidFill>
              </a:rPr>
              <a:t>“Good branch”</a:t>
            </a:r>
            <a:r>
              <a:rPr lang="en-US" sz="2400"/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} else {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printf(</a:t>
            </a:r>
            <a:r>
              <a:rPr lang="en-US" sz="2400">
                <a:solidFill>
                  <a:srgbClr val="FF3300"/>
                </a:solidFill>
              </a:rPr>
              <a:t>“Bad branch”</a:t>
            </a:r>
            <a:r>
              <a:rPr lang="en-US" sz="2400"/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</a:t>
            </a:r>
            <a:r>
              <a:rPr lang="en-US" sz="2400">
                <a:solidFill>
                  <a:srgbClr val="FF3300"/>
                </a:solidFill>
              </a:rPr>
              <a:t>abort();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}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}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</a:t>
            </a:r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Let initially </a:t>
            </a:r>
            <a:r>
              <a:rPr lang="en-US" sz="2400">
                <a:solidFill>
                  <a:schemeClr val="tx2"/>
                </a:solidFill>
              </a:rPr>
              <a:t>x = -3</a:t>
            </a:r>
            <a:r>
              <a:rPr lang="en-US" sz="2400"/>
              <a:t> and </a:t>
            </a:r>
            <a:r>
              <a:rPr lang="en-US" sz="2400">
                <a:solidFill>
                  <a:schemeClr val="tx2"/>
                </a:solidFill>
              </a:rPr>
              <a:t>y = 7</a:t>
            </a:r>
            <a:r>
              <a:rPr lang="en-US" sz="2400"/>
              <a:t> generated by random test-driver</a:t>
            </a:r>
          </a:p>
          <a:p>
            <a:r>
              <a:rPr lang="en-US" sz="2200">
                <a:solidFill>
                  <a:schemeClr val="tx2"/>
                </a:solidFill>
              </a:rPr>
              <a:t>concrete z = 9</a:t>
            </a:r>
            <a:endParaRPr lang="en-US" sz="2200"/>
          </a:p>
          <a:p>
            <a:r>
              <a:rPr lang="en-US" sz="2200">
                <a:solidFill>
                  <a:schemeClr val="tx2"/>
                </a:solidFill>
              </a:rPr>
              <a:t>symbolic z = x*x*x + 3*x*x+9</a:t>
            </a:r>
          </a:p>
          <a:p>
            <a:pPr lvl="1"/>
            <a:r>
              <a:rPr lang="en-US" sz="2200"/>
              <a:t>cannot handle symbolic value of </a:t>
            </a:r>
            <a:r>
              <a:rPr lang="en-US" sz="2200">
                <a:solidFill>
                  <a:schemeClr val="tx2"/>
                </a:solidFill>
              </a:rPr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Simultaneous Symbolic &amp; Concrete Execution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void </a:t>
            </a:r>
            <a:r>
              <a:rPr lang="en-US" sz="2400">
                <a:solidFill>
                  <a:srgbClr val="FF3300"/>
                </a:solidFill>
              </a:rPr>
              <a:t>again_test_me</a:t>
            </a:r>
            <a:r>
              <a:rPr lang="en-US" sz="2400"/>
              <a:t>(int x,int y){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z = x*x*x + 3*x*x + 9;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if(z != y){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printf(</a:t>
            </a:r>
            <a:r>
              <a:rPr lang="en-US" sz="2400">
                <a:solidFill>
                  <a:srgbClr val="00CC00"/>
                </a:solidFill>
              </a:rPr>
              <a:t>“Good branch”</a:t>
            </a:r>
            <a:r>
              <a:rPr lang="en-US" sz="2400"/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} else {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printf(</a:t>
            </a:r>
            <a:r>
              <a:rPr lang="en-US" sz="2400">
                <a:solidFill>
                  <a:srgbClr val="FF3300"/>
                </a:solidFill>
              </a:rPr>
              <a:t>“Bad branch”</a:t>
            </a:r>
            <a:r>
              <a:rPr lang="en-US" sz="2400"/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</a:t>
            </a:r>
            <a:r>
              <a:rPr lang="en-US" sz="2400">
                <a:solidFill>
                  <a:srgbClr val="FF3300"/>
                </a:solidFill>
              </a:rPr>
              <a:t>abort();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}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}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</a:t>
            </a:r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Let initially </a:t>
            </a:r>
            <a:r>
              <a:rPr lang="en-US" sz="2400">
                <a:solidFill>
                  <a:schemeClr val="tx2"/>
                </a:solidFill>
              </a:rPr>
              <a:t>x = -3</a:t>
            </a:r>
            <a:r>
              <a:rPr lang="en-US" sz="2400"/>
              <a:t> and </a:t>
            </a:r>
            <a:r>
              <a:rPr lang="en-US" sz="2400">
                <a:solidFill>
                  <a:schemeClr val="tx2"/>
                </a:solidFill>
              </a:rPr>
              <a:t>y = 7</a:t>
            </a:r>
            <a:r>
              <a:rPr lang="en-US" sz="2400"/>
              <a:t> generated by random test-driver</a:t>
            </a:r>
          </a:p>
          <a:p>
            <a:r>
              <a:rPr lang="en-US" sz="2200">
                <a:solidFill>
                  <a:schemeClr val="tx2"/>
                </a:solidFill>
              </a:rPr>
              <a:t>concrete z = 9</a:t>
            </a:r>
            <a:endParaRPr lang="en-US" sz="2200"/>
          </a:p>
          <a:p>
            <a:r>
              <a:rPr lang="en-US" sz="2200">
                <a:solidFill>
                  <a:schemeClr val="tx2"/>
                </a:solidFill>
              </a:rPr>
              <a:t>symbolic z = x*x*x + 3*x*x+9</a:t>
            </a:r>
          </a:p>
          <a:p>
            <a:pPr lvl="1"/>
            <a:r>
              <a:rPr lang="en-US" sz="2200"/>
              <a:t>cannot handle symbolic value of </a:t>
            </a:r>
            <a:r>
              <a:rPr lang="en-US" sz="2200">
                <a:solidFill>
                  <a:schemeClr val="tx2"/>
                </a:solidFill>
              </a:rPr>
              <a:t>z</a:t>
            </a:r>
          </a:p>
          <a:p>
            <a:pPr lvl="1"/>
            <a:r>
              <a:rPr lang="en-US" sz="2200"/>
              <a:t>make </a:t>
            </a:r>
            <a:r>
              <a:rPr lang="en-US" sz="2200">
                <a:solidFill>
                  <a:schemeClr val="tx2"/>
                </a:solidFill>
              </a:rPr>
              <a:t>symbolic z = 9</a:t>
            </a:r>
            <a:r>
              <a:rPr lang="en-US" sz="2200"/>
              <a:t> and proceed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Simultaneous Symbolic &amp; Concrete Execution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void </a:t>
            </a:r>
            <a:r>
              <a:rPr lang="en-US" sz="2400">
                <a:solidFill>
                  <a:srgbClr val="FF3300"/>
                </a:solidFill>
              </a:rPr>
              <a:t>again_test_me</a:t>
            </a:r>
            <a:r>
              <a:rPr lang="en-US" sz="2400"/>
              <a:t>(int x,int y){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z = x*x*x + 3*x*x + 9;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if(z != y){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printf(</a:t>
            </a:r>
            <a:r>
              <a:rPr lang="en-US" sz="2400">
                <a:solidFill>
                  <a:srgbClr val="00CC00"/>
                </a:solidFill>
              </a:rPr>
              <a:t>“Good branch”</a:t>
            </a:r>
            <a:r>
              <a:rPr lang="en-US" sz="2400"/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} else {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printf(</a:t>
            </a:r>
            <a:r>
              <a:rPr lang="en-US" sz="2400">
                <a:solidFill>
                  <a:srgbClr val="FF3300"/>
                </a:solidFill>
              </a:rPr>
              <a:t>“Bad branch”</a:t>
            </a:r>
            <a:r>
              <a:rPr lang="en-US" sz="2400"/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</a:t>
            </a:r>
            <a:r>
              <a:rPr lang="en-US" sz="2400">
                <a:solidFill>
                  <a:srgbClr val="FF3300"/>
                </a:solidFill>
              </a:rPr>
              <a:t>abort();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}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}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Let initially </a:t>
            </a:r>
            <a:r>
              <a:rPr lang="en-US" sz="2400">
                <a:solidFill>
                  <a:schemeClr val="tx2"/>
                </a:solidFill>
              </a:rPr>
              <a:t>x = -3</a:t>
            </a:r>
            <a:r>
              <a:rPr lang="en-US" sz="2400"/>
              <a:t> and </a:t>
            </a:r>
            <a:r>
              <a:rPr lang="en-US" sz="2400">
                <a:solidFill>
                  <a:schemeClr val="tx2"/>
                </a:solidFill>
              </a:rPr>
              <a:t>y = 7</a:t>
            </a:r>
            <a:r>
              <a:rPr lang="en-US" sz="2400"/>
              <a:t> generated by random test-driver</a:t>
            </a:r>
          </a:p>
          <a:p>
            <a:r>
              <a:rPr lang="en-US" sz="2200">
                <a:solidFill>
                  <a:schemeClr val="tx2"/>
                </a:solidFill>
              </a:rPr>
              <a:t>concrete z = 9</a:t>
            </a:r>
            <a:endParaRPr lang="en-US" sz="2200"/>
          </a:p>
          <a:p>
            <a:r>
              <a:rPr lang="en-US" sz="2200">
                <a:solidFill>
                  <a:schemeClr val="tx2"/>
                </a:solidFill>
              </a:rPr>
              <a:t>symbolic z = x*x*x + 3*x*x+9</a:t>
            </a:r>
          </a:p>
          <a:p>
            <a:pPr lvl="1"/>
            <a:r>
              <a:rPr lang="en-US" sz="2200"/>
              <a:t>cannot handle symbolic value of </a:t>
            </a:r>
            <a:r>
              <a:rPr lang="en-US" sz="2200">
                <a:solidFill>
                  <a:schemeClr val="tx2"/>
                </a:solidFill>
              </a:rPr>
              <a:t>z</a:t>
            </a:r>
          </a:p>
          <a:p>
            <a:pPr lvl="1"/>
            <a:r>
              <a:rPr lang="en-US" sz="2200"/>
              <a:t>make </a:t>
            </a:r>
            <a:r>
              <a:rPr lang="en-US" sz="2200">
                <a:solidFill>
                  <a:schemeClr val="tx2"/>
                </a:solidFill>
              </a:rPr>
              <a:t>symbolic z = 9</a:t>
            </a:r>
            <a:r>
              <a:rPr lang="en-US" sz="2200"/>
              <a:t> and proceed</a:t>
            </a:r>
          </a:p>
          <a:p>
            <a:r>
              <a:rPr lang="en-US" sz="2400"/>
              <a:t>take </a:t>
            </a:r>
            <a:r>
              <a:rPr lang="en-US" sz="2400">
                <a:solidFill>
                  <a:schemeClr val="tx2"/>
                </a:solidFill>
              </a:rPr>
              <a:t>then</a:t>
            </a:r>
            <a:r>
              <a:rPr lang="en-US" sz="2400"/>
              <a:t> branch with constraint </a:t>
            </a:r>
            <a:r>
              <a:rPr lang="en-US" sz="2400">
                <a:solidFill>
                  <a:schemeClr val="tx2"/>
                </a:solidFill>
              </a:rPr>
              <a:t>9 != 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Simultaneous Symbolic &amp; Concrete Execution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void </a:t>
            </a:r>
            <a:r>
              <a:rPr lang="en-US" sz="2400">
                <a:solidFill>
                  <a:srgbClr val="FF3300"/>
                </a:solidFill>
              </a:rPr>
              <a:t>again_test_me</a:t>
            </a:r>
            <a:r>
              <a:rPr lang="en-US" sz="2400"/>
              <a:t>(int x,int y){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z = x*x*x + 3*x*x + 9;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if(z != y){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printf(</a:t>
            </a:r>
            <a:r>
              <a:rPr lang="en-US" sz="2400">
                <a:solidFill>
                  <a:srgbClr val="00CC00"/>
                </a:solidFill>
              </a:rPr>
              <a:t>“Good branch”</a:t>
            </a:r>
            <a:r>
              <a:rPr lang="en-US" sz="2400"/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} else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printf(</a:t>
            </a:r>
            <a:r>
              <a:rPr lang="en-US" sz="2400">
                <a:solidFill>
                  <a:srgbClr val="FF3300"/>
                </a:solidFill>
              </a:rPr>
              <a:t>“Bad branch”</a:t>
            </a:r>
            <a:r>
              <a:rPr lang="en-US" sz="2400"/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</a:t>
            </a:r>
            <a:r>
              <a:rPr lang="en-US" sz="24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</a:t>
            </a:r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Let initially </a:t>
            </a:r>
            <a:r>
              <a:rPr lang="en-US" sz="2000">
                <a:solidFill>
                  <a:schemeClr val="tx2"/>
                </a:solidFill>
              </a:rPr>
              <a:t>x = -3</a:t>
            </a:r>
            <a:r>
              <a:rPr lang="en-US" sz="2000"/>
              <a:t> and </a:t>
            </a:r>
            <a:r>
              <a:rPr lang="en-US" sz="2000">
                <a:solidFill>
                  <a:schemeClr val="tx2"/>
                </a:solidFill>
              </a:rPr>
              <a:t>y = 7</a:t>
            </a:r>
            <a:r>
              <a:rPr lang="en-US" sz="2000"/>
              <a:t> generated by random test-driver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tx2"/>
                </a:solidFill>
              </a:rPr>
              <a:t>concrete z = 9</a:t>
            </a:r>
            <a:endParaRPr lang="en-US" sz="2000"/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tx2"/>
                </a:solidFill>
              </a:rPr>
              <a:t>symbolic z = x*x*x + 3*x*x+9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cannot handle symbolic value of </a:t>
            </a:r>
            <a:r>
              <a:rPr lang="en-US" sz="2000">
                <a:solidFill>
                  <a:schemeClr val="tx2"/>
                </a:solidFill>
              </a:rPr>
              <a:t>z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make </a:t>
            </a:r>
            <a:r>
              <a:rPr lang="en-US" sz="2000">
                <a:solidFill>
                  <a:schemeClr val="tx2"/>
                </a:solidFill>
              </a:rPr>
              <a:t>symbolic z = 9</a:t>
            </a:r>
            <a:r>
              <a:rPr lang="en-US" sz="2000"/>
              <a:t> and proceed</a:t>
            </a:r>
          </a:p>
          <a:p>
            <a:pPr>
              <a:lnSpc>
                <a:spcPct val="90000"/>
              </a:lnSpc>
            </a:pPr>
            <a:r>
              <a:rPr lang="en-US" sz="2000"/>
              <a:t>take </a:t>
            </a:r>
            <a:r>
              <a:rPr lang="en-US" sz="2000">
                <a:solidFill>
                  <a:schemeClr val="tx2"/>
                </a:solidFill>
              </a:rPr>
              <a:t>then</a:t>
            </a:r>
            <a:r>
              <a:rPr lang="en-US" sz="2000"/>
              <a:t> branch with constraint </a:t>
            </a:r>
            <a:r>
              <a:rPr lang="en-US" sz="2000">
                <a:solidFill>
                  <a:schemeClr val="tx2"/>
                </a:solidFill>
              </a:rPr>
              <a:t>9 != y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tx2"/>
                </a:solidFill>
              </a:rPr>
              <a:t>solve 9 = y</a:t>
            </a:r>
            <a:r>
              <a:rPr lang="en-US" sz="2000"/>
              <a:t>  to take </a:t>
            </a:r>
            <a:r>
              <a:rPr lang="en-US" sz="2000">
                <a:solidFill>
                  <a:schemeClr val="tx2"/>
                </a:solidFill>
              </a:rPr>
              <a:t>else</a:t>
            </a:r>
            <a:r>
              <a:rPr lang="en-US" sz="2000"/>
              <a:t> branch</a:t>
            </a:r>
          </a:p>
          <a:p>
            <a:pPr>
              <a:lnSpc>
                <a:spcPct val="90000"/>
              </a:lnSpc>
            </a:pPr>
            <a:r>
              <a:rPr lang="en-US" sz="2000"/>
              <a:t>execute next run with </a:t>
            </a:r>
            <a:r>
              <a:rPr lang="en-US" sz="2000">
                <a:solidFill>
                  <a:schemeClr val="tx2"/>
                </a:solidFill>
              </a:rPr>
              <a:t>x = -3</a:t>
            </a:r>
            <a:r>
              <a:rPr lang="en-US" sz="2000"/>
              <a:t> and </a:t>
            </a:r>
            <a:r>
              <a:rPr lang="en-US" sz="2000">
                <a:solidFill>
                  <a:schemeClr val="tx2"/>
                </a:solidFill>
              </a:rPr>
              <a:t>y= 9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FF3300"/>
                </a:solidFill>
              </a:rPr>
              <a:t>got error (reaches abort)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Simultaneous Symbolic &amp; Concrete Execution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void </a:t>
            </a:r>
            <a:r>
              <a:rPr lang="en-US" sz="2400">
                <a:solidFill>
                  <a:srgbClr val="FF3300"/>
                </a:solidFill>
              </a:rPr>
              <a:t>again_test_me</a:t>
            </a:r>
            <a:r>
              <a:rPr lang="en-US" sz="2400"/>
              <a:t>(int x,int y){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z = x*x*x + 3*x*x + 9;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if(z != y){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printf(</a:t>
            </a:r>
            <a:r>
              <a:rPr lang="en-US" sz="2400">
                <a:solidFill>
                  <a:srgbClr val="00CC00"/>
                </a:solidFill>
              </a:rPr>
              <a:t>“Good branch”</a:t>
            </a:r>
            <a:r>
              <a:rPr lang="en-US" sz="2400"/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} else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printf(</a:t>
            </a:r>
            <a:r>
              <a:rPr lang="en-US" sz="2400">
                <a:solidFill>
                  <a:srgbClr val="FF3300"/>
                </a:solidFill>
              </a:rPr>
              <a:t>“Bad branch”</a:t>
            </a:r>
            <a:r>
              <a:rPr lang="en-US" sz="2400"/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</a:t>
            </a:r>
            <a:r>
              <a:rPr lang="en-US" sz="24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</a:t>
            </a:r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Let initially </a:t>
            </a:r>
            <a:r>
              <a:rPr lang="en-US" sz="2000">
                <a:solidFill>
                  <a:schemeClr val="tx2"/>
                </a:solidFill>
              </a:rPr>
              <a:t>x = -3</a:t>
            </a:r>
            <a:r>
              <a:rPr lang="en-US" sz="2000"/>
              <a:t> and </a:t>
            </a:r>
            <a:r>
              <a:rPr lang="en-US" sz="2000">
                <a:solidFill>
                  <a:schemeClr val="tx2"/>
                </a:solidFill>
              </a:rPr>
              <a:t>y = 7</a:t>
            </a:r>
            <a:r>
              <a:rPr lang="en-US" sz="2000"/>
              <a:t> generated by random test-driver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tx2"/>
                </a:solidFill>
              </a:rPr>
              <a:t>concrete z = 9</a:t>
            </a:r>
            <a:endParaRPr lang="en-US" sz="2000"/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tx2"/>
                </a:solidFill>
              </a:rPr>
              <a:t>symbolic z = x*x*x + 3*x*x+9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cannot handle symbolic value of </a:t>
            </a:r>
            <a:r>
              <a:rPr lang="en-US" sz="2000">
                <a:solidFill>
                  <a:schemeClr val="tx2"/>
                </a:solidFill>
              </a:rPr>
              <a:t>z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make </a:t>
            </a:r>
            <a:r>
              <a:rPr lang="en-US" sz="2000">
                <a:solidFill>
                  <a:schemeClr val="tx2"/>
                </a:solidFill>
              </a:rPr>
              <a:t>symbolic z = 9</a:t>
            </a:r>
            <a:r>
              <a:rPr lang="en-US" sz="2000"/>
              <a:t> and proceed</a:t>
            </a:r>
          </a:p>
          <a:p>
            <a:pPr>
              <a:lnSpc>
                <a:spcPct val="90000"/>
              </a:lnSpc>
            </a:pPr>
            <a:r>
              <a:rPr lang="en-US" sz="2000"/>
              <a:t>take </a:t>
            </a:r>
            <a:r>
              <a:rPr lang="en-US" sz="2000">
                <a:solidFill>
                  <a:schemeClr val="tx2"/>
                </a:solidFill>
              </a:rPr>
              <a:t>then</a:t>
            </a:r>
            <a:r>
              <a:rPr lang="en-US" sz="2000"/>
              <a:t> branch with constraint </a:t>
            </a:r>
            <a:r>
              <a:rPr lang="en-US" sz="2000">
                <a:solidFill>
                  <a:schemeClr val="tx2"/>
                </a:solidFill>
              </a:rPr>
              <a:t>9 != y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tx2"/>
                </a:solidFill>
              </a:rPr>
              <a:t>solve 9 = y</a:t>
            </a:r>
            <a:r>
              <a:rPr lang="en-US" sz="2000"/>
              <a:t>  to take </a:t>
            </a:r>
            <a:r>
              <a:rPr lang="en-US" sz="2000">
                <a:solidFill>
                  <a:schemeClr val="tx2"/>
                </a:solidFill>
              </a:rPr>
              <a:t>else</a:t>
            </a:r>
            <a:r>
              <a:rPr lang="en-US" sz="2000"/>
              <a:t> branch</a:t>
            </a:r>
          </a:p>
          <a:p>
            <a:pPr>
              <a:lnSpc>
                <a:spcPct val="90000"/>
              </a:lnSpc>
            </a:pPr>
            <a:r>
              <a:rPr lang="en-US" sz="2000"/>
              <a:t>execute next run with </a:t>
            </a:r>
            <a:r>
              <a:rPr lang="en-US" sz="2000">
                <a:solidFill>
                  <a:schemeClr val="tx2"/>
                </a:solidFill>
              </a:rPr>
              <a:t>x = -3</a:t>
            </a:r>
            <a:r>
              <a:rPr lang="en-US" sz="2000"/>
              <a:t> and </a:t>
            </a:r>
            <a:r>
              <a:rPr lang="en-US" sz="2000">
                <a:solidFill>
                  <a:schemeClr val="tx2"/>
                </a:solidFill>
              </a:rPr>
              <a:t>y= 9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FF3300"/>
                </a:solidFill>
              </a:rPr>
              <a:t>got error (reaches abort)</a:t>
            </a:r>
          </a:p>
        </p:txBody>
      </p:sp>
      <p:sp>
        <p:nvSpPr>
          <p:cNvPr id="149509" name="AutoShape 5"/>
          <p:cNvSpPr>
            <a:spLocks noChangeArrowheads="1"/>
          </p:cNvSpPr>
          <p:nvPr/>
        </p:nvSpPr>
        <p:spPr bwMode="auto">
          <a:xfrm>
            <a:off x="838200" y="3200400"/>
            <a:ext cx="3657600" cy="2286000"/>
          </a:xfrm>
          <a:prstGeom prst="wedgeRoundRectCallout">
            <a:avLst>
              <a:gd name="adj1" fmla="val 74435"/>
              <a:gd name="adj2" fmla="val -38472"/>
              <a:gd name="adj3" fmla="val 16667"/>
            </a:avLst>
          </a:prstGeom>
          <a:solidFill>
            <a:srgbClr val="CCFFFF"/>
          </a:solidFill>
          <a:ln w="254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anchor="ctr"/>
          <a:lstStyle/>
          <a:p>
            <a:pPr algn="ctr"/>
            <a:r>
              <a:rPr lang="en-US">
                <a:solidFill>
                  <a:srgbClr val="FF3300"/>
                </a:solidFill>
              </a:rPr>
              <a:t>Replace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symbolic expression</a:t>
            </a:r>
            <a:r>
              <a:rPr lang="en-US"/>
              <a:t> by </a:t>
            </a:r>
            <a:r>
              <a:rPr lang="en-US">
                <a:solidFill>
                  <a:srgbClr val="FF3300"/>
                </a:solidFill>
              </a:rPr>
              <a:t>concrete value</a:t>
            </a:r>
            <a:r>
              <a:rPr lang="en-US"/>
              <a:t> when symbolic expression becomes </a:t>
            </a:r>
            <a:r>
              <a:rPr lang="en-US">
                <a:solidFill>
                  <a:srgbClr val="FF3300"/>
                </a:solidFill>
              </a:rPr>
              <a:t>unmanageable</a:t>
            </a:r>
            <a:r>
              <a:rPr lang="en-US"/>
              <a:t> (i.e. non-linear)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267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05476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5477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Concrete Execution</a:t>
            </a: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Symbolic Execution</a:t>
            </a:r>
          </a:p>
        </p:txBody>
      </p:sp>
      <p:grpSp>
        <p:nvGrpSpPr>
          <p:cNvPr id="105480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05481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concrete state</a:t>
              </a:r>
            </a:p>
          </p:txBody>
        </p:sp>
        <p:sp>
          <p:nvSpPr>
            <p:cNvPr id="105482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symbolic state</a:t>
              </a:r>
            </a:p>
          </p:txBody>
        </p:sp>
        <p:sp>
          <p:nvSpPr>
            <p:cNvPr id="105483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constraints</a:t>
              </a:r>
            </a:p>
          </p:txBody>
        </p:sp>
      </p:grpSp>
      <p:grpSp>
        <p:nvGrpSpPr>
          <p:cNvPr id="105484" name="Group 12"/>
          <p:cNvGrpSpPr>
            <a:grpSpLocks/>
          </p:cNvGrpSpPr>
          <p:nvPr/>
        </p:nvGrpSpPr>
        <p:grpSpPr bwMode="auto">
          <a:xfrm>
            <a:off x="3352800" y="3962400"/>
            <a:ext cx="4114800" cy="1006475"/>
            <a:chOff x="2112" y="2016"/>
            <a:chExt cx="2592" cy="634"/>
          </a:xfrm>
        </p:grpSpPr>
        <p:sp>
          <p:nvSpPr>
            <p:cNvPr id="105485" name="Text Box 13"/>
            <p:cNvSpPr txBox="1">
              <a:spLocks noChangeArrowheads="1"/>
            </p:cNvSpPr>
            <p:nvPr/>
          </p:nvSpPr>
          <p:spPr bwMode="auto">
            <a:xfrm>
              <a:off x="3744" y="2208"/>
              <a:ext cx="960" cy="250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/>
                <a:t>p=p</a:t>
              </a:r>
              <a:r>
                <a:rPr lang="en-US" sz="2000" baseline="-25000"/>
                <a:t>0</a:t>
              </a:r>
              <a:r>
                <a:rPr lang="en-US" sz="2000"/>
                <a:t>, x=x</a:t>
              </a:r>
              <a:r>
                <a:rPr lang="en-US" sz="2000" baseline="-25000"/>
                <a:t>0</a:t>
              </a:r>
            </a:p>
          </p:txBody>
        </p:sp>
        <p:grpSp>
          <p:nvGrpSpPr>
            <p:cNvPr id="105486" name="Group 14"/>
            <p:cNvGrpSpPr>
              <a:grpSpLocks/>
            </p:cNvGrpSpPr>
            <p:nvPr/>
          </p:nvGrpSpPr>
          <p:grpSpPr bwMode="auto">
            <a:xfrm>
              <a:off x="2112" y="2016"/>
              <a:ext cx="1488" cy="634"/>
              <a:chOff x="2112" y="2016"/>
              <a:chExt cx="1488" cy="634"/>
            </a:xfrm>
          </p:grpSpPr>
          <p:sp>
            <p:nvSpPr>
              <p:cNvPr id="105487" name="AutoShape 15"/>
              <p:cNvSpPr>
                <a:spLocks noChangeArrowheads="1"/>
              </p:cNvSpPr>
              <p:nvPr/>
            </p:nvSpPr>
            <p:spPr bwMode="auto">
              <a:xfrm>
                <a:off x="2112" y="2256"/>
                <a:ext cx="288" cy="96"/>
              </a:xfrm>
              <a:prstGeom prst="leftArrow">
                <a:avLst>
                  <a:gd name="adj1" fmla="val 50000"/>
                  <a:gd name="adj2" fmla="val 75000"/>
                </a:avLst>
              </a:prstGeom>
              <a:solidFill>
                <a:srgbClr val="800000"/>
              </a:solidFill>
              <a:ln w="12700" algn="ctr">
                <a:solidFill>
                  <a:schemeClr val="tx1"/>
                </a:solidFill>
                <a:miter lim="800000"/>
                <a:headEnd type="none" w="lg" len="lg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88" name="Text Box 16"/>
              <p:cNvSpPr txBox="1">
                <a:spLocks noChangeArrowheads="1"/>
              </p:cNvSpPr>
              <p:nvPr/>
            </p:nvSpPr>
            <p:spPr bwMode="auto">
              <a:xfrm>
                <a:off x="2496" y="2016"/>
                <a:ext cx="1104" cy="63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 type="none" w="lg" len="lg"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  p</a:t>
                </a:r>
                <a:br>
                  <a:rPr lang="en-US" sz="2000"/>
                </a:br>
                <a:r>
                  <a:rPr lang="en-US" sz="2000"/>
                  <a:t>          , x=236 </a:t>
                </a:r>
                <a:br>
                  <a:rPr lang="en-US" sz="2000"/>
                </a:br>
                <a:r>
                  <a:rPr lang="en-US" sz="2000"/>
                  <a:t>NULL</a:t>
                </a:r>
              </a:p>
            </p:txBody>
          </p:sp>
          <p:sp>
            <p:nvSpPr>
              <p:cNvPr id="105489" name="Line 17"/>
              <p:cNvSpPr>
                <a:spLocks noChangeShapeType="1"/>
              </p:cNvSpPr>
              <p:nvPr/>
            </p:nvSpPr>
            <p:spPr bwMode="auto">
              <a:xfrm>
                <a:off x="2688" y="2256"/>
                <a:ext cx="96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7526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06500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6501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Concrete Execution</a:t>
            </a:r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Symbolic Execution</a:t>
            </a:r>
          </a:p>
        </p:txBody>
      </p:sp>
      <p:grpSp>
        <p:nvGrpSpPr>
          <p:cNvPr id="106504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06505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concrete state</a:t>
              </a:r>
            </a:p>
          </p:txBody>
        </p:sp>
        <p:sp>
          <p:nvSpPr>
            <p:cNvPr id="106506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symbolic state</a:t>
              </a:r>
            </a:p>
          </p:txBody>
        </p:sp>
        <p:sp>
          <p:nvSpPr>
            <p:cNvPr id="106507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constraints</a:t>
              </a:r>
            </a:p>
          </p:txBody>
        </p:sp>
      </p:grpSp>
      <p:sp>
        <p:nvSpPr>
          <p:cNvPr id="106508" name="Text Box 1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x</a:t>
            </a:r>
            <a:r>
              <a:rPr lang="en-US" sz="2000" baseline="-25000"/>
              <a:t>0</a:t>
            </a:r>
            <a:r>
              <a:rPr lang="en-US" sz="2000"/>
              <a:t>&gt;0</a:t>
            </a:r>
          </a:p>
        </p:txBody>
      </p:sp>
      <p:grpSp>
        <p:nvGrpSpPr>
          <p:cNvPr id="106509" name="Group 13"/>
          <p:cNvGrpSpPr>
            <a:grpSpLocks/>
          </p:cNvGrpSpPr>
          <p:nvPr/>
        </p:nvGrpSpPr>
        <p:grpSpPr bwMode="auto">
          <a:xfrm>
            <a:off x="3352800" y="4419600"/>
            <a:ext cx="4114800" cy="1006475"/>
            <a:chOff x="2112" y="2016"/>
            <a:chExt cx="2592" cy="634"/>
          </a:xfrm>
        </p:grpSpPr>
        <p:sp>
          <p:nvSpPr>
            <p:cNvPr id="106510" name="Text Box 14"/>
            <p:cNvSpPr txBox="1">
              <a:spLocks noChangeArrowheads="1"/>
            </p:cNvSpPr>
            <p:nvPr/>
          </p:nvSpPr>
          <p:spPr bwMode="auto">
            <a:xfrm>
              <a:off x="3744" y="2208"/>
              <a:ext cx="960" cy="250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/>
                <a:t>p=p</a:t>
              </a:r>
              <a:r>
                <a:rPr lang="en-US" sz="2000" baseline="-25000"/>
                <a:t>0</a:t>
              </a:r>
              <a:r>
                <a:rPr lang="en-US" sz="2000"/>
                <a:t>, x=x</a:t>
              </a:r>
              <a:r>
                <a:rPr lang="en-US" sz="2000" baseline="-25000"/>
                <a:t>0</a:t>
              </a:r>
            </a:p>
          </p:txBody>
        </p:sp>
        <p:grpSp>
          <p:nvGrpSpPr>
            <p:cNvPr id="106511" name="Group 15"/>
            <p:cNvGrpSpPr>
              <a:grpSpLocks/>
            </p:cNvGrpSpPr>
            <p:nvPr/>
          </p:nvGrpSpPr>
          <p:grpSpPr bwMode="auto">
            <a:xfrm>
              <a:off x="2112" y="2016"/>
              <a:ext cx="1488" cy="634"/>
              <a:chOff x="2112" y="2016"/>
              <a:chExt cx="1488" cy="634"/>
            </a:xfrm>
          </p:grpSpPr>
          <p:sp>
            <p:nvSpPr>
              <p:cNvPr id="106512" name="AutoShape 16"/>
              <p:cNvSpPr>
                <a:spLocks noChangeArrowheads="1"/>
              </p:cNvSpPr>
              <p:nvPr/>
            </p:nvSpPr>
            <p:spPr bwMode="auto">
              <a:xfrm>
                <a:off x="2112" y="2256"/>
                <a:ext cx="288" cy="96"/>
              </a:xfrm>
              <a:prstGeom prst="leftArrow">
                <a:avLst>
                  <a:gd name="adj1" fmla="val 50000"/>
                  <a:gd name="adj2" fmla="val 75000"/>
                </a:avLst>
              </a:prstGeom>
              <a:solidFill>
                <a:srgbClr val="800000"/>
              </a:solidFill>
              <a:ln w="12700" algn="ctr">
                <a:solidFill>
                  <a:schemeClr val="tx1"/>
                </a:solidFill>
                <a:miter lim="800000"/>
                <a:headEnd type="none" w="lg" len="lg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13" name="Text Box 17"/>
              <p:cNvSpPr txBox="1">
                <a:spLocks noChangeArrowheads="1"/>
              </p:cNvSpPr>
              <p:nvPr/>
            </p:nvSpPr>
            <p:spPr bwMode="auto">
              <a:xfrm>
                <a:off x="2496" y="2016"/>
                <a:ext cx="1104" cy="63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 type="none" w="lg" len="lg"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  p</a:t>
                </a:r>
                <a:br>
                  <a:rPr lang="en-US" sz="2000"/>
                </a:br>
                <a:r>
                  <a:rPr lang="en-US" sz="2000"/>
                  <a:t>          , x=236 </a:t>
                </a:r>
                <a:br>
                  <a:rPr lang="en-US" sz="2000"/>
                </a:br>
                <a:r>
                  <a:rPr lang="en-US" sz="2000"/>
                  <a:t>NULL</a:t>
                </a:r>
              </a:p>
            </p:txBody>
          </p:sp>
          <p:sp>
            <p:nvSpPr>
              <p:cNvPr id="106514" name="Line 18"/>
              <p:cNvSpPr>
                <a:spLocks noChangeShapeType="1"/>
              </p:cNvSpPr>
              <p:nvPr/>
            </p:nvSpPr>
            <p:spPr bwMode="auto">
              <a:xfrm>
                <a:off x="2688" y="2256"/>
                <a:ext cx="96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8288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7525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Concrete Execution</a:t>
            </a:r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Symbolic Execution</a:t>
            </a:r>
          </a:p>
        </p:txBody>
      </p:sp>
      <p:grpSp>
        <p:nvGrpSpPr>
          <p:cNvPr id="107528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07529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concrete state</a:t>
              </a:r>
            </a:p>
          </p:txBody>
        </p:sp>
        <p:sp>
          <p:nvSpPr>
            <p:cNvPr id="107530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symbolic state</a:t>
              </a:r>
            </a:p>
          </p:txBody>
        </p:sp>
        <p:sp>
          <p:nvSpPr>
            <p:cNvPr id="107531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constraints</a:t>
              </a:r>
            </a:p>
          </p:txBody>
        </p:sp>
      </p:grp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x</a:t>
            </a:r>
            <a:r>
              <a:rPr lang="en-US" sz="2000" baseline="-25000"/>
              <a:t>0</a:t>
            </a:r>
            <a:r>
              <a:rPr lang="en-US" sz="2000"/>
              <a:t>&gt;0</a:t>
            </a:r>
          </a:p>
        </p:txBody>
      </p:sp>
      <p:grpSp>
        <p:nvGrpSpPr>
          <p:cNvPr id="107533" name="Group 13"/>
          <p:cNvGrpSpPr>
            <a:grpSpLocks/>
          </p:cNvGrpSpPr>
          <p:nvPr/>
        </p:nvGrpSpPr>
        <p:grpSpPr bwMode="auto">
          <a:xfrm>
            <a:off x="3352800" y="5851525"/>
            <a:ext cx="4114800" cy="1006475"/>
            <a:chOff x="2112" y="2016"/>
            <a:chExt cx="2592" cy="634"/>
          </a:xfrm>
        </p:grpSpPr>
        <p:sp>
          <p:nvSpPr>
            <p:cNvPr id="107534" name="Text Box 14"/>
            <p:cNvSpPr txBox="1">
              <a:spLocks noChangeArrowheads="1"/>
            </p:cNvSpPr>
            <p:nvPr/>
          </p:nvSpPr>
          <p:spPr bwMode="auto">
            <a:xfrm>
              <a:off x="3744" y="2208"/>
              <a:ext cx="960" cy="250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/>
                <a:t>p=p</a:t>
              </a:r>
              <a:r>
                <a:rPr lang="en-US" sz="2000" baseline="-25000"/>
                <a:t>0</a:t>
              </a:r>
              <a:r>
                <a:rPr lang="en-US" sz="2000"/>
                <a:t>, x=x</a:t>
              </a:r>
              <a:r>
                <a:rPr lang="en-US" sz="2000" baseline="-25000"/>
                <a:t>0</a:t>
              </a:r>
            </a:p>
          </p:txBody>
        </p:sp>
        <p:grpSp>
          <p:nvGrpSpPr>
            <p:cNvPr id="107535" name="Group 15"/>
            <p:cNvGrpSpPr>
              <a:grpSpLocks/>
            </p:cNvGrpSpPr>
            <p:nvPr/>
          </p:nvGrpSpPr>
          <p:grpSpPr bwMode="auto">
            <a:xfrm>
              <a:off x="2112" y="2016"/>
              <a:ext cx="1488" cy="634"/>
              <a:chOff x="2112" y="2016"/>
              <a:chExt cx="1488" cy="634"/>
            </a:xfrm>
          </p:grpSpPr>
          <p:sp>
            <p:nvSpPr>
              <p:cNvPr id="107536" name="AutoShape 16"/>
              <p:cNvSpPr>
                <a:spLocks noChangeArrowheads="1"/>
              </p:cNvSpPr>
              <p:nvPr/>
            </p:nvSpPr>
            <p:spPr bwMode="auto">
              <a:xfrm>
                <a:off x="2112" y="2256"/>
                <a:ext cx="288" cy="96"/>
              </a:xfrm>
              <a:prstGeom prst="leftArrow">
                <a:avLst>
                  <a:gd name="adj1" fmla="val 50000"/>
                  <a:gd name="adj2" fmla="val 75000"/>
                </a:avLst>
              </a:prstGeom>
              <a:solidFill>
                <a:srgbClr val="800000"/>
              </a:solidFill>
              <a:ln w="12700" algn="ctr">
                <a:solidFill>
                  <a:schemeClr val="tx1"/>
                </a:solidFill>
                <a:miter lim="800000"/>
                <a:headEnd type="none" w="lg" len="lg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37" name="Text Box 17"/>
              <p:cNvSpPr txBox="1">
                <a:spLocks noChangeArrowheads="1"/>
              </p:cNvSpPr>
              <p:nvPr/>
            </p:nvSpPr>
            <p:spPr bwMode="auto">
              <a:xfrm>
                <a:off x="2496" y="2016"/>
                <a:ext cx="1104" cy="63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 type="none" w="lg" len="lg"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  p</a:t>
                </a:r>
                <a:br>
                  <a:rPr lang="en-US" sz="2000"/>
                </a:br>
                <a:r>
                  <a:rPr lang="en-US" sz="2000"/>
                  <a:t>          , x=236 </a:t>
                </a:r>
                <a:br>
                  <a:rPr lang="en-US" sz="2000"/>
                </a:br>
                <a:r>
                  <a:rPr lang="en-US" sz="2000"/>
                  <a:t>NULL</a:t>
                </a:r>
              </a:p>
            </p:txBody>
          </p:sp>
          <p:sp>
            <p:nvSpPr>
              <p:cNvPr id="107538" name="Line 18"/>
              <p:cNvSpPr>
                <a:spLocks noChangeShapeType="1"/>
              </p:cNvSpPr>
              <p:nvPr/>
            </p:nvSpPr>
            <p:spPr bwMode="auto">
              <a:xfrm>
                <a:off x="2688" y="2256"/>
                <a:ext cx="96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7539" name="Text Box 19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!(p</a:t>
            </a:r>
            <a:r>
              <a:rPr lang="en-US" sz="2000" baseline="-25000"/>
              <a:t>0</a:t>
            </a:r>
            <a:r>
              <a:rPr lang="en-US" sz="2000"/>
              <a:t>!=NULL)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08548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8549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Concrete Execution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Symbolic Execution</a:t>
            </a:r>
          </a:p>
        </p:txBody>
      </p:sp>
      <p:grpSp>
        <p:nvGrpSpPr>
          <p:cNvPr id="108552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08553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concrete state</a:t>
              </a:r>
            </a:p>
          </p:txBody>
        </p:sp>
        <p:sp>
          <p:nvSpPr>
            <p:cNvPr id="108554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symbolic state</a:t>
              </a:r>
            </a:p>
          </p:txBody>
        </p:sp>
        <p:sp>
          <p:nvSpPr>
            <p:cNvPr id="108555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constraints</a:t>
              </a:r>
            </a:p>
          </p:txBody>
        </p:sp>
      </p:grpSp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x</a:t>
            </a:r>
            <a:r>
              <a:rPr lang="en-US" sz="2000" baseline="-25000"/>
              <a:t>0</a:t>
            </a:r>
            <a:r>
              <a:rPr lang="en-US" sz="2000"/>
              <a:t>&gt;0</a:t>
            </a:r>
          </a:p>
        </p:txBody>
      </p:sp>
      <p:grpSp>
        <p:nvGrpSpPr>
          <p:cNvPr id="108557" name="Group 13"/>
          <p:cNvGrpSpPr>
            <a:grpSpLocks/>
          </p:cNvGrpSpPr>
          <p:nvPr/>
        </p:nvGrpSpPr>
        <p:grpSpPr bwMode="auto">
          <a:xfrm>
            <a:off x="3352800" y="5851525"/>
            <a:ext cx="4114800" cy="1006475"/>
            <a:chOff x="2112" y="2016"/>
            <a:chExt cx="2592" cy="634"/>
          </a:xfrm>
        </p:grpSpPr>
        <p:sp>
          <p:nvSpPr>
            <p:cNvPr id="108558" name="Text Box 14"/>
            <p:cNvSpPr txBox="1">
              <a:spLocks noChangeArrowheads="1"/>
            </p:cNvSpPr>
            <p:nvPr/>
          </p:nvSpPr>
          <p:spPr bwMode="auto">
            <a:xfrm>
              <a:off x="3744" y="2208"/>
              <a:ext cx="960" cy="250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/>
                <a:t>p=p</a:t>
              </a:r>
              <a:r>
                <a:rPr lang="en-US" sz="2000" baseline="-25000"/>
                <a:t>0</a:t>
              </a:r>
              <a:r>
                <a:rPr lang="en-US" sz="2000"/>
                <a:t>, x=x</a:t>
              </a:r>
              <a:r>
                <a:rPr lang="en-US" sz="2000" baseline="-25000"/>
                <a:t>0</a:t>
              </a:r>
            </a:p>
          </p:txBody>
        </p:sp>
        <p:grpSp>
          <p:nvGrpSpPr>
            <p:cNvPr id="108559" name="Group 15"/>
            <p:cNvGrpSpPr>
              <a:grpSpLocks/>
            </p:cNvGrpSpPr>
            <p:nvPr/>
          </p:nvGrpSpPr>
          <p:grpSpPr bwMode="auto">
            <a:xfrm>
              <a:off x="2112" y="2016"/>
              <a:ext cx="1488" cy="634"/>
              <a:chOff x="2112" y="2016"/>
              <a:chExt cx="1488" cy="634"/>
            </a:xfrm>
          </p:grpSpPr>
          <p:sp>
            <p:nvSpPr>
              <p:cNvPr id="108560" name="AutoShape 16"/>
              <p:cNvSpPr>
                <a:spLocks noChangeArrowheads="1"/>
              </p:cNvSpPr>
              <p:nvPr/>
            </p:nvSpPr>
            <p:spPr bwMode="auto">
              <a:xfrm>
                <a:off x="2112" y="2256"/>
                <a:ext cx="288" cy="96"/>
              </a:xfrm>
              <a:prstGeom prst="leftArrow">
                <a:avLst>
                  <a:gd name="adj1" fmla="val 50000"/>
                  <a:gd name="adj2" fmla="val 75000"/>
                </a:avLst>
              </a:prstGeom>
              <a:solidFill>
                <a:srgbClr val="800000"/>
              </a:solidFill>
              <a:ln w="12700" algn="ctr">
                <a:solidFill>
                  <a:schemeClr val="tx1"/>
                </a:solidFill>
                <a:miter lim="800000"/>
                <a:headEnd type="none" w="lg" len="lg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61" name="Text Box 17"/>
              <p:cNvSpPr txBox="1">
                <a:spLocks noChangeArrowheads="1"/>
              </p:cNvSpPr>
              <p:nvPr/>
            </p:nvSpPr>
            <p:spPr bwMode="auto">
              <a:xfrm>
                <a:off x="2496" y="2016"/>
                <a:ext cx="1104" cy="63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 type="none" w="lg" len="lg"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  p</a:t>
                </a:r>
                <a:br>
                  <a:rPr lang="en-US" sz="2000"/>
                </a:br>
                <a:r>
                  <a:rPr lang="en-US" sz="2000"/>
                  <a:t>          , x=236 </a:t>
                </a:r>
                <a:br>
                  <a:rPr lang="en-US" sz="2000"/>
                </a:br>
                <a:r>
                  <a:rPr lang="en-US" sz="2000"/>
                  <a:t>NULL</a:t>
                </a:r>
              </a:p>
            </p:txBody>
          </p:sp>
          <p:sp>
            <p:nvSpPr>
              <p:cNvPr id="108562" name="Line 18"/>
              <p:cNvSpPr>
                <a:spLocks noChangeShapeType="1"/>
              </p:cNvSpPr>
              <p:nvPr/>
            </p:nvSpPr>
            <p:spPr bwMode="auto">
              <a:xfrm>
                <a:off x="2688" y="2256"/>
                <a:ext cx="96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8563" name="Text Box 19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p</a:t>
            </a:r>
            <a:r>
              <a:rPr lang="en-US" sz="2000" baseline="-25000"/>
              <a:t>0</a:t>
            </a:r>
            <a:r>
              <a:rPr lang="en-US" sz="2000"/>
              <a:t>=NULL</a:t>
            </a:r>
          </a:p>
        </p:txBody>
      </p:sp>
      <p:sp>
        <p:nvSpPr>
          <p:cNvPr id="108564" name="AutoShape 20"/>
          <p:cNvSpPr>
            <a:spLocks noChangeArrowheads="1"/>
          </p:cNvSpPr>
          <p:nvPr/>
        </p:nvSpPr>
        <p:spPr bwMode="auto">
          <a:xfrm>
            <a:off x="4191000" y="2362200"/>
            <a:ext cx="3352800" cy="1676400"/>
          </a:xfrm>
          <a:prstGeom prst="wedgeRectCallout">
            <a:avLst>
              <a:gd name="adj1" fmla="val -99764"/>
              <a:gd name="adj2" fmla="val 78505"/>
            </a:avLst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  <a:effectLst/>
        </p:spPr>
        <p:txBody>
          <a:bodyPr anchor="ctr"/>
          <a:lstStyle/>
          <a:p>
            <a:pPr algn="ctr"/>
            <a:endParaRPr lang="en-US"/>
          </a:p>
        </p:txBody>
      </p:sp>
      <p:sp>
        <p:nvSpPr>
          <p:cNvPr id="108565" name="AutoShape 21"/>
          <p:cNvSpPr>
            <a:spLocks noChangeArrowheads="1"/>
          </p:cNvSpPr>
          <p:nvPr/>
        </p:nvSpPr>
        <p:spPr bwMode="auto">
          <a:xfrm>
            <a:off x="4191000" y="2133600"/>
            <a:ext cx="3352800" cy="1905000"/>
          </a:xfrm>
          <a:prstGeom prst="wedgeRectCallout">
            <a:avLst>
              <a:gd name="adj1" fmla="val 58759"/>
              <a:gd name="adj2" fmla="val 79250"/>
            </a:avLst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  <a:effectLst/>
        </p:spPr>
        <p:txBody>
          <a:bodyPr anchor="ctr"/>
          <a:lstStyle/>
          <a:p>
            <a:pPr algn="ctr"/>
            <a:r>
              <a:rPr lang="en-US" sz="2000"/>
              <a:t>solve: x</a:t>
            </a:r>
            <a:r>
              <a:rPr lang="en-US" sz="2000" baseline="-25000"/>
              <a:t>0</a:t>
            </a:r>
            <a:r>
              <a:rPr lang="en-US" sz="2000"/>
              <a:t>&gt;0 and p</a:t>
            </a:r>
            <a:r>
              <a:rPr lang="en-US" sz="2000" baseline="-25000"/>
              <a:t>0</a:t>
            </a:r>
            <a:r>
              <a:rPr lang="en-US" sz="2000" b="1">
                <a:solidFill>
                  <a:srgbClr val="FF3300"/>
                </a:solidFill>
                <a:sym typeface="Symbol" pitchFamily="18" charset="2"/>
              </a:rPr>
              <a:t></a:t>
            </a:r>
            <a:r>
              <a:rPr lang="en-US" sz="2000"/>
              <a:t>NULL</a:t>
            </a:r>
          </a:p>
          <a:p>
            <a:pPr algn="ctr"/>
            <a:endParaRPr lang="en-US" sz="2000"/>
          </a:p>
          <a:p>
            <a:pPr algn="ctr"/>
            <a:endParaRPr lang="en-US" sz="2000"/>
          </a:p>
          <a:p>
            <a:pPr algn="ctr"/>
            <a:endParaRPr lang="en-US" sz="2000"/>
          </a:p>
          <a:p>
            <a:pPr algn="ctr"/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09572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9573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Concrete Execution</a:t>
            </a: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Symbolic Execution</a:t>
            </a:r>
          </a:p>
        </p:txBody>
      </p:sp>
      <p:grpSp>
        <p:nvGrpSpPr>
          <p:cNvPr id="109576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09577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concrete state</a:t>
              </a:r>
            </a:p>
          </p:txBody>
        </p:sp>
        <p:sp>
          <p:nvSpPr>
            <p:cNvPr id="109578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symbolic state</a:t>
              </a:r>
            </a:p>
          </p:txBody>
        </p:sp>
        <p:sp>
          <p:nvSpPr>
            <p:cNvPr id="109579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constraints</a:t>
              </a:r>
            </a:p>
          </p:txBody>
        </p:sp>
      </p:grp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x</a:t>
            </a:r>
            <a:r>
              <a:rPr lang="en-US" sz="2000" baseline="-25000"/>
              <a:t>0</a:t>
            </a:r>
            <a:r>
              <a:rPr lang="en-US" sz="2000"/>
              <a:t>&gt;0</a:t>
            </a:r>
          </a:p>
        </p:txBody>
      </p:sp>
      <p:grpSp>
        <p:nvGrpSpPr>
          <p:cNvPr id="109581" name="Group 13"/>
          <p:cNvGrpSpPr>
            <a:grpSpLocks/>
          </p:cNvGrpSpPr>
          <p:nvPr/>
        </p:nvGrpSpPr>
        <p:grpSpPr bwMode="auto">
          <a:xfrm>
            <a:off x="3352800" y="5638800"/>
            <a:ext cx="4114800" cy="1006475"/>
            <a:chOff x="2112" y="2016"/>
            <a:chExt cx="2592" cy="634"/>
          </a:xfrm>
        </p:grpSpPr>
        <p:sp>
          <p:nvSpPr>
            <p:cNvPr id="109582" name="Text Box 14"/>
            <p:cNvSpPr txBox="1">
              <a:spLocks noChangeArrowheads="1"/>
            </p:cNvSpPr>
            <p:nvPr/>
          </p:nvSpPr>
          <p:spPr bwMode="auto">
            <a:xfrm>
              <a:off x="3744" y="2208"/>
              <a:ext cx="960" cy="250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/>
                <a:t>p=p</a:t>
              </a:r>
              <a:r>
                <a:rPr lang="en-US" sz="2000" baseline="-25000"/>
                <a:t>0</a:t>
              </a:r>
              <a:r>
                <a:rPr lang="en-US" sz="2000"/>
                <a:t>, x=x</a:t>
              </a:r>
              <a:r>
                <a:rPr lang="en-US" sz="2000" baseline="-25000"/>
                <a:t>0</a:t>
              </a:r>
            </a:p>
          </p:txBody>
        </p:sp>
        <p:grpSp>
          <p:nvGrpSpPr>
            <p:cNvPr id="109583" name="Group 15"/>
            <p:cNvGrpSpPr>
              <a:grpSpLocks/>
            </p:cNvGrpSpPr>
            <p:nvPr/>
          </p:nvGrpSpPr>
          <p:grpSpPr bwMode="auto">
            <a:xfrm>
              <a:off x="2112" y="2016"/>
              <a:ext cx="1488" cy="634"/>
              <a:chOff x="2112" y="2016"/>
              <a:chExt cx="1488" cy="634"/>
            </a:xfrm>
          </p:grpSpPr>
          <p:sp>
            <p:nvSpPr>
              <p:cNvPr id="109584" name="AutoShape 16"/>
              <p:cNvSpPr>
                <a:spLocks noChangeArrowheads="1"/>
              </p:cNvSpPr>
              <p:nvPr/>
            </p:nvSpPr>
            <p:spPr bwMode="auto">
              <a:xfrm>
                <a:off x="2112" y="2256"/>
                <a:ext cx="288" cy="96"/>
              </a:xfrm>
              <a:prstGeom prst="leftArrow">
                <a:avLst>
                  <a:gd name="adj1" fmla="val 50000"/>
                  <a:gd name="adj2" fmla="val 75000"/>
                </a:avLst>
              </a:prstGeom>
              <a:solidFill>
                <a:srgbClr val="800000"/>
              </a:solidFill>
              <a:ln w="12700" algn="ctr">
                <a:solidFill>
                  <a:schemeClr val="tx1"/>
                </a:solidFill>
                <a:miter lim="800000"/>
                <a:headEnd type="none" w="lg" len="lg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85" name="Text Box 17"/>
              <p:cNvSpPr txBox="1">
                <a:spLocks noChangeArrowheads="1"/>
              </p:cNvSpPr>
              <p:nvPr/>
            </p:nvSpPr>
            <p:spPr bwMode="auto">
              <a:xfrm>
                <a:off x="2496" y="2016"/>
                <a:ext cx="1104" cy="63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 type="none" w="lg" len="lg"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  p</a:t>
                </a:r>
                <a:br>
                  <a:rPr lang="en-US" sz="2000"/>
                </a:br>
                <a:r>
                  <a:rPr lang="en-US" sz="2000"/>
                  <a:t>          , x=236 </a:t>
                </a:r>
                <a:br>
                  <a:rPr lang="en-US" sz="2000"/>
                </a:br>
                <a:r>
                  <a:rPr lang="en-US" sz="2000"/>
                  <a:t>NULL</a:t>
                </a:r>
              </a:p>
            </p:txBody>
          </p:sp>
          <p:sp>
            <p:nvSpPr>
              <p:cNvPr id="109586" name="Line 18"/>
              <p:cNvSpPr>
                <a:spLocks noChangeShapeType="1"/>
              </p:cNvSpPr>
              <p:nvPr/>
            </p:nvSpPr>
            <p:spPr bwMode="auto">
              <a:xfrm>
                <a:off x="2688" y="2256"/>
                <a:ext cx="96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9587" name="Text Box 19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p</a:t>
            </a:r>
            <a:r>
              <a:rPr lang="en-US" sz="2000" baseline="-25000"/>
              <a:t>0</a:t>
            </a:r>
            <a:r>
              <a:rPr lang="en-US" sz="2000"/>
              <a:t>=NULL</a:t>
            </a:r>
          </a:p>
        </p:txBody>
      </p:sp>
      <p:sp>
        <p:nvSpPr>
          <p:cNvPr id="109588" name="AutoShape 20"/>
          <p:cNvSpPr>
            <a:spLocks noChangeArrowheads="1"/>
          </p:cNvSpPr>
          <p:nvPr/>
        </p:nvSpPr>
        <p:spPr bwMode="auto">
          <a:xfrm>
            <a:off x="4191000" y="2362200"/>
            <a:ext cx="3352800" cy="1676400"/>
          </a:xfrm>
          <a:prstGeom prst="wedgeRectCallout">
            <a:avLst>
              <a:gd name="adj1" fmla="val -99764"/>
              <a:gd name="adj2" fmla="val 78505"/>
            </a:avLst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  <a:effectLst/>
        </p:spPr>
        <p:txBody>
          <a:bodyPr anchor="ctr"/>
          <a:lstStyle/>
          <a:p>
            <a:pPr algn="ctr"/>
            <a:endParaRPr lang="en-US"/>
          </a:p>
        </p:txBody>
      </p:sp>
      <p:sp>
        <p:nvSpPr>
          <p:cNvPr id="109589" name="AutoShape 21"/>
          <p:cNvSpPr>
            <a:spLocks noChangeArrowheads="1"/>
          </p:cNvSpPr>
          <p:nvPr/>
        </p:nvSpPr>
        <p:spPr bwMode="auto">
          <a:xfrm>
            <a:off x="4191000" y="2133600"/>
            <a:ext cx="3352800" cy="1905000"/>
          </a:xfrm>
          <a:prstGeom prst="wedgeRectCallout">
            <a:avLst>
              <a:gd name="adj1" fmla="val 58759"/>
              <a:gd name="adj2" fmla="val 79250"/>
            </a:avLst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  <a:effectLst/>
        </p:spPr>
        <p:txBody>
          <a:bodyPr anchor="ctr"/>
          <a:lstStyle/>
          <a:p>
            <a:pPr algn="ctr"/>
            <a:r>
              <a:rPr lang="en-US" sz="2000"/>
              <a:t>solve: x</a:t>
            </a:r>
            <a:r>
              <a:rPr lang="en-US" sz="2000" baseline="-25000"/>
              <a:t>0</a:t>
            </a:r>
            <a:r>
              <a:rPr lang="en-US" sz="2000"/>
              <a:t>&gt;0 and p</a:t>
            </a:r>
            <a:r>
              <a:rPr lang="en-US" sz="2000" baseline="-25000"/>
              <a:t>0</a:t>
            </a:r>
            <a:r>
              <a:rPr lang="en-US" sz="2000" b="1">
                <a:solidFill>
                  <a:srgbClr val="FF3300"/>
                </a:solidFill>
                <a:sym typeface="Symbol" pitchFamily="18" charset="2"/>
              </a:rPr>
              <a:t></a:t>
            </a:r>
            <a:r>
              <a:rPr lang="en-US" sz="2000"/>
              <a:t>NULL</a:t>
            </a:r>
          </a:p>
          <a:p>
            <a:pPr algn="ctr"/>
            <a:endParaRPr lang="en-US" sz="2000"/>
          </a:p>
          <a:p>
            <a:pPr algn="ctr"/>
            <a:r>
              <a:rPr lang="en-US" sz="2000"/>
              <a:t>x</a:t>
            </a:r>
            <a:r>
              <a:rPr lang="en-US" sz="2000" baseline="-25000"/>
              <a:t>0</a:t>
            </a:r>
            <a:r>
              <a:rPr lang="en-US" sz="2000"/>
              <a:t>=236, p</a:t>
            </a:r>
            <a:r>
              <a:rPr lang="en-US" sz="2000" baseline="-25000"/>
              <a:t>0</a:t>
            </a:r>
          </a:p>
          <a:p>
            <a:pPr algn="ctr"/>
            <a:endParaRPr lang="en-US" sz="2000" baseline="-25000"/>
          </a:p>
          <a:p>
            <a:pPr algn="ctr"/>
            <a:endParaRPr lang="en-US" sz="2000" baseline="-25000"/>
          </a:p>
          <a:p>
            <a:pPr algn="ctr"/>
            <a:endParaRPr lang="en-US" sz="2000" baseline="-25000"/>
          </a:p>
        </p:txBody>
      </p:sp>
      <p:grpSp>
        <p:nvGrpSpPr>
          <p:cNvPr id="109590" name="Group 22"/>
          <p:cNvGrpSpPr>
            <a:grpSpLocks/>
          </p:cNvGrpSpPr>
          <p:nvPr/>
        </p:nvGrpSpPr>
        <p:grpSpPr bwMode="auto">
          <a:xfrm>
            <a:off x="6172200" y="3505200"/>
            <a:ext cx="990600" cy="433388"/>
            <a:chOff x="3888" y="2208"/>
            <a:chExt cx="624" cy="273"/>
          </a:xfrm>
        </p:grpSpPr>
        <p:sp>
          <p:nvSpPr>
            <p:cNvPr id="109591" name="Text Box 23"/>
            <p:cNvSpPr txBox="1">
              <a:spLocks noChangeArrowheads="1"/>
            </p:cNvSpPr>
            <p:nvPr/>
          </p:nvSpPr>
          <p:spPr bwMode="auto">
            <a:xfrm>
              <a:off x="3888" y="2208"/>
              <a:ext cx="624" cy="26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634</a:t>
              </a:r>
            </a:p>
          </p:txBody>
        </p:sp>
        <p:sp>
          <p:nvSpPr>
            <p:cNvPr id="109592" name="Line 24"/>
            <p:cNvSpPr>
              <a:spLocks noChangeShapeType="1"/>
            </p:cNvSpPr>
            <p:nvPr/>
          </p:nvSpPr>
          <p:spPr bwMode="auto">
            <a:xfrm flipH="1" flipV="1">
              <a:off x="4256" y="2208"/>
              <a:ext cx="0" cy="2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593" name="Line 25"/>
          <p:cNvSpPr>
            <a:spLocks noChangeShapeType="1"/>
          </p:cNvSpPr>
          <p:nvPr/>
        </p:nvSpPr>
        <p:spPr bwMode="auto">
          <a:xfrm>
            <a:off x="6248400" y="3276600"/>
            <a:ext cx="228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94" name="Line 26"/>
          <p:cNvSpPr>
            <a:spLocks noChangeShapeType="1"/>
          </p:cNvSpPr>
          <p:nvPr/>
        </p:nvSpPr>
        <p:spPr bwMode="auto">
          <a:xfrm flipV="1">
            <a:off x="6934200" y="3276600"/>
            <a:ext cx="76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95" name="Text Box 27"/>
          <p:cNvSpPr txBox="1">
            <a:spLocks noChangeArrowheads="1"/>
          </p:cNvSpPr>
          <p:nvPr/>
        </p:nvSpPr>
        <p:spPr bwMode="auto">
          <a:xfrm>
            <a:off x="6629400" y="2895600"/>
            <a:ext cx="9144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NULL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10596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0597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Concrete Execution</a:t>
            </a:r>
          </a:p>
        </p:txBody>
      </p:sp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 w="12700" algn="ctr">
            <a:noFill/>
            <a:miter lim="800000"/>
            <a:headEnd type="none" w="lg" len="lg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Symbolic Execution</a:t>
            </a:r>
          </a:p>
        </p:txBody>
      </p:sp>
      <p:grpSp>
        <p:nvGrpSpPr>
          <p:cNvPr id="110600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10601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concrete state</a:t>
              </a:r>
            </a:p>
          </p:txBody>
        </p:sp>
        <p:sp>
          <p:nvSpPr>
            <p:cNvPr id="110602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symbolic state</a:t>
              </a:r>
            </a:p>
          </p:txBody>
        </p:sp>
        <p:sp>
          <p:nvSpPr>
            <p:cNvPr id="110603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 w="25400" algn="ctr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</a:rPr>
                <a:t>constraints</a:t>
              </a:r>
            </a:p>
          </p:txBody>
        </p:sp>
      </p:grpSp>
      <p:grpSp>
        <p:nvGrpSpPr>
          <p:cNvPr id="110604" name="Group 12"/>
          <p:cNvGrpSpPr>
            <a:grpSpLocks/>
          </p:cNvGrpSpPr>
          <p:nvPr/>
        </p:nvGrpSpPr>
        <p:grpSpPr bwMode="auto">
          <a:xfrm>
            <a:off x="3276600" y="3581400"/>
            <a:ext cx="4306888" cy="1119188"/>
            <a:chOff x="2087" y="2016"/>
            <a:chExt cx="2713" cy="705"/>
          </a:xfrm>
        </p:grpSpPr>
        <p:sp>
          <p:nvSpPr>
            <p:cNvPr id="110605" name="Text Box 13"/>
            <p:cNvSpPr txBox="1">
              <a:spLocks noChangeArrowheads="1"/>
            </p:cNvSpPr>
            <p:nvPr/>
          </p:nvSpPr>
          <p:spPr bwMode="auto">
            <a:xfrm>
              <a:off x="3696" y="2064"/>
              <a:ext cx="1104" cy="634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p=p</a:t>
              </a:r>
              <a:r>
                <a:rPr lang="en-US" sz="2000" baseline="-25000"/>
                <a:t>0</a:t>
              </a:r>
              <a:r>
                <a:rPr lang="en-US" sz="2000"/>
                <a:t>, x=x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br>
                <a:rPr lang="en-US" sz="2000"/>
              </a:br>
              <a:r>
                <a:rPr lang="en-US" sz="2000"/>
                <a:t>p-&gt;v =v</a:t>
              </a:r>
              <a:r>
                <a:rPr lang="en-US" sz="2000" baseline="-25000"/>
                <a:t>0</a:t>
              </a:r>
              <a:r>
                <a:rPr lang="en-US" sz="2000"/>
                <a:t>,</a:t>
              </a:r>
              <a:r>
                <a:rPr lang="en-US" sz="2000" baseline="-25000"/>
                <a:t> </a:t>
              </a:r>
              <a:br>
                <a:rPr lang="en-US" sz="2000" baseline="-25000"/>
              </a:br>
              <a:r>
                <a:rPr lang="en-US" sz="2000"/>
                <a:t>p-&gt;next=n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10606" name="AutoShape 14"/>
            <p:cNvSpPr>
              <a:spLocks noChangeArrowheads="1"/>
            </p:cNvSpPr>
            <p:nvPr/>
          </p:nvSpPr>
          <p:spPr bwMode="auto">
            <a:xfrm>
              <a:off x="2087" y="2256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07" name="Text Box 15"/>
            <p:cNvSpPr txBox="1">
              <a:spLocks noChangeArrowheads="1"/>
            </p:cNvSpPr>
            <p:nvPr/>
          </p:nvSpPr>
          <p:spPr bwMode="auto">
            <a:xfrm>
              <a:off x="2400" y="2016"/>
              <a:ext cx="1344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  p</a:t>
              </a:r>
              <a:br>
                <a:rPr lang="en-US" sz="2000"/>
              </a:br>
              <a:r>
                <a:rPr lang="en-US" sz="2000"/>
                <a:t>               , x=236 </a:t>
              </a:r>
            </a:p>
          </p:txBody>
        </p:sp>
        <p:sp>
          <p:nvSpPr>
            <p:cNvPr id="110608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09" name="Line 17"/>
            <p:cNvSpPr>
              <a:spLocks noChangeShapeType="1"/>
            </p:cNvSpPr>
            <p:nvPr/>
          </p:nvSpPr>
          <p:spPr bwMode="auto">
            <a:xfrm flipV="1">
              <a:off x="2976" y="2256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10" name="Text Box 18"/>
            <p:cNvSpPr txBox="1">
              <a:spLocks noChangeArrowheads="1"/>
            </p:cNvSpPr>
            <p:nvPr/>
          </p:nvSpPr>
          <p:spPr bwMode="auto">
            <a:xfrm>
              <a:off x="2784" y="2016"/>
              <a:ext cx="57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NULL</a:t>
              </a:r>
            </a:p>
          </p:txBody>
        </p:sp>
        <p:grpSp>
          <p:nvGrpSpPr>
            <p:cNvPr id="110611" name="Group 19"/>
            <p:cNvGrpSpPr>
              <a:grpSpLocks/>
            </p:cNvGrpSpPr>
            <p:nvPr/>
          </p:nvGrpSpPr>
          <p:grpSpPr bwMode="auto">
            <a:xfrm>
              <a:off x="2496" y="2448"/>
              <a:ext cx="624" cy="273"/>
              <a:chOff x="3888" y="2208"/>
              <a:chExt cx="624" cy="273"/>
            </a:xfrm>
          </p:grpSpPr>
          <p:sp>
            <p:nvSpPr>
              <p:cNvPr id="110612" name="Text Box 20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634</a:t>
                </a:r>
              </a:p>
            </p:txBody>
          </p:sp>
          <p:sp>
            <p:nvSpPr>
              <p:cNvPr id="110613" name="Line 21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ksel">
  <a:themeElements>
    <a:clrScheme name="Piks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ks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ks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905</TotalTime>
  <Words>3390</Words>
  <Application>Microsoft Office PowerPoint</Application>
  <PresentationFormat>On-screen Show (4:3)</PresentationFormat>
  <Paragraphs>944</Paragraphs>
  <Slides>38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Piksel</vt:lpstr>
      <vt:lpstr>CONCOLIC TESTING</vt:lpstr>
      <vt:lpstr>Example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Simultaneous Symbolic &amp; Concrete Execution</vt:lpstr>
      <vt:lpstr>Simultaneous Symbolic &amp; Concrete Execution</vt:lpstr>
      <vt:lpstr>Simultaneous Symbolic &amp; Concrete Execution</vt:lpstr>
      <vt:lpstr>Simultaneous Symbolic &amp; Concrete Execution</vt:lpstr>
      <vt:lpstr>Simultaneous Symbolic &amp; Concrete Execution</vt:lpstr>
      <vt:lpstr>Simultaneous Symbolic &amp; Concrete Execution</vt:lpstr>
      <vt:lpstr>Simultaneous Symbolic &amp; Concrete Execution</vt:lpstr>
      <vt:lpstr>Simultaneous Symbolic &amp; Concrete Execution</vt:lpstr>
      <vt:lpstr>Simultaneous Symbolic &amp; Concrete Execution</vt:lpstr>
      <vt:lpstr>Simultaneous Symbolic &amp; Concrete Execution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Notkin</dc:creator>
  <cp:lastModifiedBy>CSE</cp:lastModifiedBy>
  <cp:revision>33</cp:revision>
  <cp:lastPrinted>1601-01-01T00:00:00Z</cp:lastPrinted>
  <dcterms:created xsi:type="dcterms:W3CDTF">1601-01-01T00:00:00Z</dcterms:created>
  <dcterms:modified xsi:type="dcterms:W3CDTF">2012-05-02T16:09:52Z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