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7" r:id="rId2"/>
    <p:sldId id="321" r:id="rId3"/>
    <p:sldId id="306" r:id="rId4"/>
    <p:sldId id="322" r:id="rId5"/>
    <p:sldId id="323" r:id="rId6"/>
    <p:sldId id="325" r:id="rId7"/>
    <p:sldId id="324" r:id="rId8"/>
    <p:sldId id="326" r:id="rId9"/>
    <p:sldId id="327" r:id="rId10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3" autoAdjust="0"/>
    <p:restoredTop sz="92540" autoAdjust="0"/>
  </p:normalViewPr>
  <p:slideViewPr>
    <p:cSldViewPr snapToGrid="0" snapToObjects="1">
      <p:cViewPr>
        <p:scale>
          <a:sx n="130" d="100"/>
          <a:sy n="130" d="100"/>
        </p:scale>
        <p:origin x="-1074" y="174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48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8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8D94-0481-4444-BA16-CFAE62D37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2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CSE503 (Notkin, UW CSE)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6CA508-7CCF-413C-BAFA-4F0036B27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  <p:sldLayoutId id="2147483758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58748"/>
              </p:ext>
            </p:extLst>
          </p:nvPr>
        </p:nvGraphicFramePr>
        <p:xfrm>
          <a:off x="323850" y="1473050"/>
          <a:ext cx="8153400" cy="456389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609725"/>
                <a:gridCol w="1275080"/>
                <a:gridCol w="1674341"/>
                <a:gridCol w="1257300"/>
                <a:gridCol w="2336954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7-10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9630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Joel test &amp; interviewing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No reading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Reviews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 due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Readings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Reading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Beta due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report due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Readings out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No</a:t>
                      </a:r>
                      <a:r>
                        <a:rPr lang="en-US" b="0" i="0" baseline="0" dirty="0" smtClean="0"/>
                        <a:t> reading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Midterm II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Reading covered</a:t>
                      </a:r>
                      <a:br>
                        <a:rPr lang="en-US" sz="1800" i="0" dirty="0" smtClean="0"/>
                      </a:br>
                      <a:r>
                        <a:rPr lang="en-US" sz="1800" i="0" dirty="0" smtClean="0"/>
                        <a:t>[</a:t>
                      </a:r>
                      <a:r>
                        <a:rPr lang="en-US" sz="1800" i="0" dirty="0" err="1" smtClean="0"/>
                        <a:t>Notkin</a:t>
                      </a:r>
                      <a:r>
                        <a:rPr lang="en-US" sz="1800" i="0" baseline="0" dirty="0" smtClean="0"/>
                        <a:t> gone]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b="0" i="0" dirty="0" smtClean="0"/>
                        <a:t>Memorial Day Holiday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indent="-120650">
                        <a:buFont typeface="Arial" pitchFamily="34" charset="0"/>
                        <a:buChar char="•"/>
                      </a:pPr>
                      <a:r>
                        <a:rPr lang="en-US" sz="1800" b="0" i="0" dirty="0" smtClean="0"/>
                        <a:t>Final release due</a:t>
                      </a:r>
                    </a:p>
                    <a:p>
                      <a:pPr marL="120650" indent="-120650">
                        <a:buFont typeface="Arial" pitchFamily="34" charset="0"/>
                        <a:buChar char="•"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</a:t>
                      </a:r>
                      <a:r>
                        <a:rPr lang="en-US" sz="16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2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 information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core notion of </a:t>
            </a:r>
            <a:r>
              <a:rPr lang="en-US" dirty="0" err="1" smtClean="0"/>
              <a:t>Parnas</a:t>
            </a:r>
            <a:r>
              <a:rPr lang="en-US" dirty="0" smtClean="0"/>
              <a:t>’ information hiding is connecting design with anticipated change</a:t>
            </a:r>
          </a:p>
          <a:p>
            <a:r>
              <a:rPr lang="en-US" dirty="0"/>
              <a:t>Decide on likely changes</a:t>
            </a:r>
          </a:p>
          <a:p>
            <a:r>
              <a:rPr lang="en-US" dirty="0" smtClean="0"/>
              <a:t>Design </a:t>
            </a:r>
            <a:r>
              <a:rPr lang="en-US" dirty="0"/>
              <a:t>interfaces that protect clients from those changes – the interfaces define a contract that the clients can rely on</a:t>
            </a:r>
          </a:p>
          <a:p>
            <a:r>
              <a:rPr lang="en-US" dirty="0"/>
              <a:t>Implement the interface based on a best decision</a:t>
            </a:r>
          </a:p>
          <a:p>
            <a:r>
              <a:rPr lang="en-US" dirty="0"/>
              <a:t>If the decision later changes, re-implement the interface but continue to satisfy the contract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8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information hiding “contract”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Interfaces define the contract between the client and the implementation</a:t>
            </a:r>
          </a:p>
          <a:p>
            <a:pPr lvl="1"/>
            <a:r>
              <a:rPr lang="en-US" smtClean="0"/>
              <a:t>The client doesn’t care how the contract is implemented</a:t>
            </a:r>
          </a:p>
          <a:p>
            <a:pPr lvl="1"/>
            <a:r>
              <a:rPr lang="en-US" smtClean="0"/>
              <a:t>The implementation doesn’t care how the module is used</a:t>
            </a:r>
          </a:p>
          <a:p>
            <a:r>
              <a:rPr lang="en-US" smtClean="0"/>
              <a:t>Anticipated changes are supported as they are hidden by the interface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3D72-9E2E-4A7D-BE67-19327E6AD9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defines the contract?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included in the contract?</a:t>
            </a:r>
          </a:p>
          <a:p>
            <a:r>
              <a:rPr lang="en-US" dirty="0" smtClean="0"/>
              <a:t>What is excluded from the contract?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Implied-in-fact contract (</a:t>
            </a:r>
            <a:r>
              <a:rPr lang="en-US" sz="2400" dirty="0" err="1" smtClean="0"/>
              <a:t>wikipedia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“Although </a:t>
            </a:r>
            <a:r>
              <a:rPr lang="en-US" sz="2000" dirty="0"/>
              <a:t>the parties may not have exchanged words of agreement, their actions may indicate that an agreement existed anyway.</a:t>
            </a:r>
          </a:p>
          <a:p>
            <a:pPr lvl="1"/>
            <a:r>
              <a:rPr lang="en-US" sz="1800" i="1" dirty="0" smtClean="0"/>
              <a:t>“For </a:t>
            </a:r>
            <a:r>
              <a:rPr lang="en-US" sz="1800" i="1" dirty="0"/>
              <a:t>example</a:t>
            </a:r>
            <a:r>
              <a:rPr lang="en-US" sz="1800" dirty="0"/>
              <a:t>, when a patient goes to a doctor's appointment, his actions indicate he intends to receive treatment in exchange for paying reasonable/fair doctor's fees. Likewise, by seeing the patient, the doctor's actions indicate he intends to treat the patient in exchange for payment of the bill. Therefore, it seems that a contract actually existed between the doctor and the patient, even though nobody spoke any words of agreement. </a:t>
            </a:r>
            <a:r>
              <a:rPr lang="en-US" sz="1800" dirty="0" smtClean="0"/>
              <a:t>… In </a:t>
            </a:r>
            <a:r>
              <a:rPr lang="en-US" sz="1800" dirty="0"/>
              <a:t>such a case, the court will probably find that </a:t>
            </a:r>
            <a:r>
              <a:rPr lang="en-US" sz="1800" dirty="0" smtClean="0"/>
              <a:t>… the </a:t>
            </a:r>
            <a:r>
              <a:rPr lang="en-US" sz="1800" dirty="0"/>
              <a:t>parties had an implied contract. If the patient refuses to pay after being examined, he will have </a:t>
            </a:r>
            <a:r>
              <a:rPr lang="en-US" sz="1800" dirty="0"/>
              <a:t>breached</a:t>
            </a:r>
            <a:r>
              <a:rPr lang="en-US" sz="1800" dirty="0"/>
              <a:t> the implied contract</a:t>
            </a:r>
            <a:r>
              <a:rPr lang="en-US" sz="1800" dirty="0" smtClean="0"/>
              <a:t>.” 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35100" y="5581498"/>
            <a:ext cx="707379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Can or does such an implied contract hold between a client or clients and an implementation?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Oracle produces and publishes an API</a:t>
            </a:r>
          </a:p>
          <a:p>
            <a:r>
              <a:rPr lang="en-US" dirty="0" err="1" smtClean="0"/>
              <a:t>Notkin</a:t>
            </a:r>
            <a:r>
              <a:rPr lang="en-US" dirty="0" smtClean="0"/>
              <a:t> LLC uses that API and, furthermore, publicly and frequently asks questions about its use of the API</a:t>
            </a:r>
          </a:p>
          <a:p>
            <a:r>
              <a:rPr lang="en-US" dirty="0" smtClean="0"/>
              <a:t>Oracle later modifies the API</a:t>
            </a:r>
          </a:p>
          <a:p>
            <a:r>
              <a:rPr lang="en-US" dirty="0" err="1" smtClean="0"/>
              <a:t>Notkin</a:t>
            </a:r>
            <a:r>
              <a:rPr lang="en-US" dirty="0" smtClean="0"/>
              <a:t> LLC’s application breaks due to those modifications, which were not mentioned as possibilities during the public interactions</a:t>
            </a:r>
          </a:p>
          <a:p>
            <a:r>
              <a:rPr lang="en-US" dirty="0" smtClean="0"/>
              <a:t>Was there an implied-in-fact contract?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35099" y="5420563"/>
            <a:ext cx="707379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 have no idea at all!  I’m not a lawyer, and I don’t even play one on TV.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US" dirty="0" smtClean="0"/>
              <a:t>“It’s complicated”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the documentation and only the documentation?</a:t>
            </a:r>
          </a:p>
          <a:p>
            <a:r>
              <a:rPr lang="en-US" dirty="0" smtClean="0"/>
              <a:t>What if the documentation is silent on a point?</a:t>
            </a:r>
          </a:p>
          <a:p>
            <a:r>
              <a:rPr lang="en-US" dirty="0" smtClean="0"/>
              <a:t>Can the client infer parts of the contract?</a:t>
            </a:r>
          </a:p>
          <a:p>
            <a:r>
              <a:rPr lang="en-US" dirty="0" smtClean="0"/>
              <a:t>Isn’t the client always right?</a:t>
            </a:r>
          </a:p>
          <a:p>
            <a:r>
              <a:rPr lang="en-US" dirty="0" smtClean="0"/>
              <a:t>What if multiple clients end up with different expectations for the same implementation?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 sometimes get some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 directives</a:t>
            </a:r>
          </a:p>
          <a:p>
            <a:pPr lvl="1"/>
            <a:r>
              <a:rPr lang="en-US" dirty="0" smtClean="0"/>
              <a:t>Implementation has several choices</a:t>
            </a:r>
          </a:p>
          <a:p>
            <a:pPr lvl="1"/>
            <a:r>
              <a:rPr lang="en-US" dirty="0" smtClean="0"/>
              <a:t>Client can direct the implementation to use a </a:t>
            </a:r>
            <a:r>
              <a:rPr lang="en-US" dirty="0"/>
              <a:t>specific </a:t>
            </a:r>
            <a:r>
              <a:rPr lang="en-US" dirty="0" smtClean="0"/>
              <a:t>choice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register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change a cache size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configure which backend database to use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…</a:t>
            </a:r>
          </a:p>
          <a:p>
            <a:r>
              <a:rPr lang="en-US" dirty="0" smtClean="0">
                <a:cs typeface="Courier New" pitchFamily="49" charset="0"/>
              </a:rPr>
              <a:t>This somewhat begs the question: the above concerns hold for any specific implementation chosen by the client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reasoning…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…and identification of these problems as arising in programming languages, operating systems, and many more domains</a:t>
            </a:r>
          </a:p>
          <a:p>
            <a:r>
              <a:rPr lang="en-US" dirty="0" smtClean="0"/>
              <a:t>…led to the identification (by </a:t>
            </a:r>
            <a:r>
              <a:rPr lang="en-US" dirty="0" err="1" smtClean="0"/>
              <a:t>Kiczales</a:t>
            </a:r>
            <a:r>
              <a:rPr lang="en-US" dirty="0" smtClean="0"/>
              <a:t> et al.) of the notion of “open implementations”</a:t>
            </a:r>
          </a:p>
          <a:p>
            <a:r>
              <a:rPr lang="en-US" dirty="0" smtClean="0"/>
              <a:t>An open implementation has a standard “base” interface and a second “meta” interface</a:t>
            </a:r>
          </a:p>
          <a:p>
            <a:pPr lvl="1"/>
            <a:r>
              <a:rPr lang="en-US" dirty="0" smtClean="0"/>
              <a:t>The meta interface helps the client control aspects of the implementation in explicit ways</a:t>
            </a:r>
          </a:p>
          <a:p>
            <a:r>
              <a:rPr lang="en-US" dirty="0" smtClean="0"/>
              <a:t>Further work led to the notion of aspect-oriented design and programming – I’ll introduce this with a fly-through of some slides from a </a:t>
            </a:r>
            <a:r>
              <a:rPr lang="en-US" dirty="0" err="1" smtClean="0"/>
              <a:t>Kiczales</a:t>
            </a:r>
            <a:r>
              <a:rPr lang="en-US" smtClean="0"/>
              <a:t> keynote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26113</TotalTime>
  <Words>629</Words>
  <Application>Microsoft Office PowerPoint</Application>
  <PresentationFormat>On-screen Show (4:3)</PresentationFormat>
  <Paragraphs>92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dan_design_template</vt:lpstr>
      <vt:lpstr>CSE403 ● Software engineering ● sp12</vt:lpstr>
      <vt:lpstr>Recall information hiding</vt:lpstr>
      <vt:lpstr>The information hiding “contract”</vt:lpstr>
      <vt:lpstr>What defines the contract?</vt:lpstr>
      <vt:lpstr>Implied-in-fact contract (wikipedia)</vt:lpstr>
      <vt:lpstr>Consider</vt:lpstr>
      <vt:lpstr>“It’s complicated”</vt:lpstr>
      <vt:lpstr>Clients sometimes get some power</vt:lpstr>
      <vt:lpstr>This reasoning…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CSE</cp:lastModifiedBy>
  <cp:revision>1378</cp:revision>
  <cp:lastPrinted>2012-04-02T15:48:38Z</cp:lastPrinted>
  <dcterms:created xsi:type="dcterms:W3CDTF">2005-03-28T18:45:14Z</dcterms:created>
  <dcterms:modified xsi:type="dcterms:W3CDTF">2012-05-11T16:43:44Z</dcterms:modified>
</cp:coreProperties>
</file>