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22"/>
  </p:notesMasterIdLst>
  <p:handoutMasterIdLst>
    <p:handoutMasterId r:id="rId23"/>
  </p:handoutMasterIdLst>
  <p:sldIdLst>
    <p:sldId id="257" r:id="rId2"/>
    <p:sldId id="280" r:id="rId3"/>
    <p:sldId id="281" r:id="rId4"/>
    <p:sldId id="282" r:id="rId5"/>
    <p:sldId id="283" r:id="rId6"/>
    <p:sldId id="285" r:id="rId7"/>
    <p:sldId id="286" r:id="rId8"/>
    <p:sldId id="287" r:id="rId9"/>
    <p:sldId id="260" r:id="rId10"/>
    <p:sldId id="288" r:id="rId11"/>
    <p:sldId id="291" r:id="rId12"/>
    <p:sldId id="293" r:id="rId13"/>
    <p:sldId id="294" r:id="rId14"/>
    <p:sldId id="290" r:id="rId15"/>
    <p:sldId id="264" r:id="rId16"/>
    <p:sldId id="266" r:id="rId17"/>
    <p:sldId id="269" r:id="rId18"/>
    <p:sldId id="295" r:id="rId19"/>
    <p:sldId id="296" r:id="rId20"/>
    <p:sldId id="297" r:id="rId21"/>
  </p:sldIdLst>
  <p:sldSz cx="9144000" cy="6858000" type="screen4x3"/>
  <p:notesSz cx="6997700" cy="9283700"/>
  <p:defaultTextStyle>
    <a:defPPr>
      <a:defRPr lang="en-US"/>
    </a:defPPr>
    <a:lvl1pPr algn="ctr" rtl="0" fontAlgn="base">
      <a:spcBef>
        <a:spcPct val="20000"/>
      </a:spcBef>
      <a:spcAft>
        <a:spcPct val="0"/>
      </a:spcAft>
      <a:defRPr sz="2400" kern="1200">
        <a:solidFill>
          <a:schemeClr val="tx1"/>
        </a:solidFill>
        <a:latin typeface="Arial" charset="0"/>
        <a:ea typeface="+mn-ea"/>
        <a:cs typeface="+mn-cs"/>
      </a:defRPr>
    </a:lvl1pPr>
    <a:lvl2pPr marL="457200" algn="ctr" rtl="0" fontAlgn="base">
      <a:spcBef>
        <a:spcPct val="20000"/>
      </a:spcBef>
      <a:spcAft>
        <a:spcPct val="0"/>
      </a:spcAft>
      <a:defRPr sz="2400" kern="1200">
        <a:solidFill>
          <a:schemeClr val="tx1"/>
        </a:solidFill>
        <a:latin typeface="Arial" charset="0"/>
        <a:ea typeface="+mn-ea"/>
        <a:cs typeface="+mn-cs"/>
      </a:defRPr>
    </a:lvl2pPr>
    <a:lvl3pPr marL="914400" algn="ctr" rtl="0" fontAlgn="base">
      <a:spcBef>
        <a:spcPct val="20000"/>
      </a:spcBef>
      <a:spcAft>
        <a:spcPct val="0"/>
      </a:spcAft>
      <a:defRPr sz="2400" kern="1200">
        <a:solidFill>
          <a:schemeClr val="tx1"/>
        </a:solidFill>
        <a:latin typeface="Arial" charset="0"/>
        <a:ea typeface="+mn-ea"/>
        <a:cs typeface="+mn-cs"/>
      </a:defRPr>
    </a:lvl3pPr>
    <a:lvl4pPr marL="1371600" algn="ctr" rtl="0" fontAlgn="base">
      <a:spcBef>
        <a:spcPct val="20000"/>
      </a:spcBef>
      <a:spcAft>
        <a:spcPct val="0"/>
      </a:spcAft>
      <a:defRPr sz="2400" kern="1200">
        <a:solidFill>
          <a:schemeClr val="tx1"/>
        </a:solidFill>
        <a:latin typeface="Arial" charset="0"/>
        <a:ea typeface="+mn-ea"/>
        <a:cs typeface="+mn-cs"/>
      </a:defRPr>
    </a:lvl4pPr>
    <a:lvl5pPr marL="1828800" algn="ctr" rtl="0" fontAlgn="base">
      <a:spcBef>
        <a:spcPct val="2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SE" initials="UWCS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23" autoAdjust="0"/>
    <p:restoredTop sz="92540" autoAdjust="0"/>
  </p:normalViewPr>
  <p:slideViewPr>
    <p:cSldViewPr snapToGrid="0" snapToObjects="1">
      <p:cViewPr>
        <p:scale>
          <a:sx n="100" d="100"/>
          <a:sy n="100" d="100"/>
        </p:scale>
        <p:origin x="-1200" y="-516"/>
      </p:cViewPr>
      <p:guideLst>
        <p:guide orient="horz" pos="720"/>
        <p:guide pos="2880"/>
      </p:guideLst>
    </p:cSldViewPr>
  </p:slideViewPr>
  <p:outlineViewPr>
    <p:cViewPr>
      <p:scale>
        <a:sx n="33" d="100"/>
        <a:sy n="33" d="100"/>
      </p:scale>
      <p:origin x="48" y="1365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F2D688DA-F7D1-4AD9-B35A-0A2CD29BEF51}" type="datetimeFigureOut">
              <a:rPr lang="en-US" smtClean="0"/>
              <a:pPr/>
              <a:t>4/9/2012</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BCAC0E30-FE5D-4E44-BCC0-8F57B2E759CD}" type="slidenum">
              <a:rPr lang="en-US" smtClean="0"/>
              <a:pPr/>
              <a:t>‹#›</a:t>
            </a:fld>
            <a:endParaRPr lang="en-US"/>
          </a:p>
        </p:txBody>
      </p:sp>
    </p:spTree>
    <p:extLst>
      <p:ext uri="{BB962C8B-B14F-4D97-AF65-F5344CB8AC3E}">
        <p14:creationId xmlns:p14="http://schemas.microsoft.com/office/powerpoint/2010/main" val="1977506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eaLnBrk="0" hangingPunct="0">
              <a:spcBef>
                <a:spcPct val="0"/>
              </a:spcBef>
              <a:defRPr sz="1200">
                <a:latin typeface="Times" pitchFamily="1" charset="0"/>
              </a:defRPr>
            </a:lvl1pPr>
          </a:lstStyle>
          <a:p>
            <a:pPr>
              <a:defRPr/>
            </a:pPr>
            <a:endParaRPr lang="en-US"/>
          </a:p>
        </p:txBody>
      </p:sp>
      <p:sp>
        <p:nvSpPr>
          <p:cNvPr id="52227" name="Rectangle 3"/>
          <p:cNvSpPr>
            <a:spLocks noGrp="1" noChangeArrowheads="1"/>
          </p:cNvSpPr>
          <p:nvPr>
            <p:ph type="dt" idx="1"/>
          </p:nvPr>
        </p:nvSpPr>
        <p:spPr bwMode="auto">
          <a:xfrm>
            <a:off x="3963744"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eaLnBrk="0" hangingPunct="0">
              <a:spcBef>
                <a:spcPct val="0"/>
              </a:spcBef>
              <a:defRPr sz="1200">
                <a:latin typeface="Times" pitchFamily="1"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eaLnBrk="0" hangingPunct="0">
              <a:spcBef>
                <a:spcPct val="0"/>
              </a:spcBef>
              <a:defRPr sz="1200">
                <a:latin typeface="Times" pitchFamily="1" charset="0"/>
              </a:defRPr>
            </a:lvl1pPr>
          </a:lstStyle>
          <a:p>
            <a:pPr>
              <a:defRPr/>
            </a:pPr>
            <a:endParaRPr lang="en-US"/>
          </a:p>
        </p:txBody>
      </p:sp>
      <p:sp>
        <p:nvSpPr>
          <p:cNvPr id="52231" name="Rectangle 7"/>
          <p:cNvSpPr>
            <a:spLocks noGrp="1" noChangeArrowheads="1"/>
          </p:cNvSpPr>
          <p:nvPr>
            <p:ph type="sldNum" sz="quarter" idx="5"/>
          </p:nvPr>
        </p:nvSpPr>
        <p:spPr bwMode="auto">
          <a:xfrm>
            <a:off x="3963744"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eaLnBrk="0" hangingPunct="0">
              <a:spcBef>
                <a:spcPct val="0"/>
              </a:spcBef>
              <a:defRPr sz="1200">
                <a:latin typeface="Times" pitchFamily="1" charset="0"/>
              </a:defRPr>
            </a:lvl1pPr>
          </a:lstStyle>
          <a:p>
            <a:pPr>
              <a:defRPr/>
            </a:pPr>
            <a:fld id="{39875255-8E73-4D19-AD83-DC4E54DE3B5E}" type="slidenum">
              <a:rPr lang="en-US"/>
              <a:pPr>
                <a:defRPr/>
              </a:pPr>
              <a:t>‹#›</a:t>
            </a:fld>
            <a:endParaRPr lang="en-US"/>
          </a:p>
        </p:txBody>
      </p:sp>
    </p:spTree>
    <p:extLst>
      <p:ext uri="{BB962C8B-B14F-4D97-AF65-F5344CB8AC3E}">
        <p14:creationId xmlns:p14="http://schemas.microsoft.com/office/powerpoint/2010/main" val="3158886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3494A-D9BB-45B8-99F1-9A89B2FB90E2}" type="slidenum">
              <a:rPr lang="en-US"/>
              <a:pPr/>
              <a:t>9</a:t>
            </a:fld>
            <a:endParaRPr lang="en-US"/>
          </a:p>
        </p:txBody>
      </p:sp>
      <p:sp>
        <p:nvSpPr>
          <p:cNvPr id="654338" name="Rectangle 2"/>
          <p:cNvSpPr>
            <a:spLocks noGrp="1" noRot="1" noChangeAspect="1" noChangeArrowheads="1" noTextEdit="1"/>
          </p:cNvSpPr>
          <p:nvPr>
            <p:ph type="sldImg"/>
          </p:nvPr>
        </p:nvSpPr>
        <p:spPr>
          <a:xfrm>
            <a:off x="1157288" y="703263"/>
            <a:ext cx="4684712" cy="3513137"/>
          </a:xfrm>
          <a:ln/>
        </p:spPr>
      </p:sp>
      <p:sp>
        <p:nvSpPr>
          <p:cNvPr id="654339" name="Rectangle 3"/>
          <p:cNvSpPr>
            <a:spLocks noGrp="1" noChangeArrowheads="1"/>
          </p:cNvSpPr>
          <p:nvPr>
            <p:ph type="body" idx="1"/>
          </p:nvPr>
        </p:nvSpPr>
        <p:spPr>
          <a:xfrm>
            <a:off x="933450" y="4408489"/>
            <a:ext cx="5130800" cy="41783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14</a:t>
            </a:fld>
            <a:endParaRPr lang="en-US"/>
          </a:p>
        </p:txBody>
      </p:sp>
    </p:spTree>
    <p:extLst>
      <p:ext uri="{BB962C8B-B14F-4D97-AF65-F5344CB8AC3E}">
        <p14:creationId xmlns:p14="http://schemas.microsoft.com/office/powerpoint/2010/main" val="400834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6F1BD8-DF2E-4146-B800-6D0534F46528}" type="slidenum">
              <a:rPr lang="en-US"/>
              <a:pPr/>
              <a:t>15</a:t>
            </a:fld>
            <a:endParaRPr lang="en-US"/>
          </a:p>
        </p:txBody>
      </p:sp>
      <p:sp>
        <p:nvSpPr>
          <p:cNvPr id="666626" name="Rectangle 2"/>
          <p:cNvSpPr>
            <a:spLocks noGrp="1" noRot="1" noChangeAspect="1" noChangeArrowheads="1" noTextEdit="1"/>
          </p:cNvSpPr>
          <p:nvPr>
            <p:ph type="sldImg"/>
          </p:nvPr>
        </p:nvSpPr>
        <p:spPr>
          <a:xfrm>
            <a:off x="1157288" y="703263"/>
            <a:ext cx="4684712" cy="3513137"/>
          </a:xfrm>
          <a:ln/>
        </p:spPr>
      </p:sp>
      <p:sp>
        <p:nvSpPr>
          <p:cNvPr id="666627" name="Rectangle 3"/>
          <p:cNvSpPr>
            <a:spLocks noGrp="1" noChangeArrowheads="1"/>
          </p:cNvSpPr>
          <p:nvPr>
            <p:ph type="body" idx="1"/>
          </p:nvPr>
        </p:nvSpPr>
        <p:spPr>
          <a:xfrm>
            <a:off x="933450" y="4408489"/>
            <a:ext cx="5130800" cy="41783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E3920-1722-4F6B-95C1-1A1E1A009348}" type="slidenum">
              <a:rPr lang="en-US"/>
              <a:pPr/>
              <a:t>16</a:t>
            </a:fld>
            <a:endParaRPr lang="en-US"/>
          </a:p>
        </p:txBody>
      </p:sp>
      <p:sp>
        <p:nvSpPr>
          <p:cNvPr id="796674" name="Rectangle 2"/>
          <p:cNvSpPr>
            <a:spLocks noGrp="1" noRot="1" noChangeAspect="1" noChangeArrowheads="1" noTextEdit="1"/>
          </p:cNvSpPr>
          <p:nvPr>
            <p:ph type="sldImg"/>
          </p:nvPr>
        </p:nvSpPr>
        <p:spPr>
          <a:ln/>
        </p:spPr>
      </p:sp>
      <p:sp>
        <p:nvSpPr>
          <p:cNvPr id="79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B390A-10E9-4C73-918B-A60B1A1A5293}" type="slidenum">
              <a:rPr lang="en-US"/>
              <a:pPr/>
              <a:t>17</a:t>
            </a:fld>
            <a:endParaRPr lang="en-US"/>
          </a:p>
        </p:txBody>
      </p:sp>
      <p:sp>
        <p:nvSpPr>
          <p:cNvPr id="678914" name="Rectangle 2"/>
          <p:cNvSpPr>
            <a:spLocks noGrp="1" noRot="1" noChangeAspect="1" noChangeArrowheads="1" noTextEdit="1"/>
          </p:cNvSpPr>
          <p:nvPr>
            <p:ph type="sldImg"/>
          </p:nvPr>
        </p:nvSpPr>
        <p:spPr>
          <a:xfrm>
            <a:off x="1157288" y="703263"/>
            <a:ext cx="4684712" cy="3513137"/>
          </a:xfrm>
          <a:ln/>
        </p:spPr>
      </p:sp>
      <p:sp>
        <p:nvSpPr>
          <p:cNvPr id="678915" name="Rectangle 3"/>
          <p:cNvSpPr>
            <a:spLocks noGrp="1" noChangeArrowheads="1"/>
          </p:cNvSpPr>
          <p:nvPr>
            <p:ph type="body" idx="1"/>
          </p:nvPr>
        </p:nvSpPr>
        <p:spPr>
          <a:xfrm>
            <a:off x="933450" y="4408489"/>
            <a:ext cx="5130800" cy="41783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762000" y="1295400"/>
            <a:ext cx="7543800" cy="0"/>
          </a:xfrm>
          <a:prstGeom prst="line">
            <a:avLst/>
          </a:prstGeom>
          <a:noFill/>
          <a:ln w="38100">
            <a:solidFill>
              <a:srgbClr val="800080"/>
            </a:solidFill>
            <a:round/>
            <a:headEnd/>
            <a:tailEnd/>
          </a:ln>
          <a:effectLst/>
        </p:spPr>
        <p:txBody>
          <a:bodyPr/>
          <a:lstStyle/>
          <a:p>
            <a:pPr>
              <a:defRPr/>
            </a:pPr>
            <a:endParaRPr lang="en-US"/>
          </a:p>
        </p:txBody>
      </p:sp>
      <p:sp>
        <p:nvSpPr>
          <p:cNvPr id="5" name="Line 8"/>
          <p:cNvSpPr>
            <a:spLocks noChangeShapeType="1"/>
          </p:cNvSpPr>
          <p:nvPr/>
        </p:nvSpPr>
        <p:spPr bwMode="auto">
          <a:xfrm>
            <a:off x="762000" y="5791200"/>
            <a:ext cx="7543800" cy="0"/>
          </a:xfrm>
          <a:prstGeom prst="line">
            <a:avLst/>
          </a:prstGeom>
          <a:noFill/>
          <a:ln w="38100">
            <a:solidFill>
              <a:srgbClr val="800080"/>
            </a:solidFill>
            <a:round/>
            <a:headEnd/>
            <a:tailEnd/>
          </a:ln>
          <a:effectLst/>
        </p:spPr>
        <p:txBody>
          <a:bodyPr/>
          <a:lstStyle/>
          <a:p>
            <a:pPr>
              <a:defRPr/>
            </a:pPr>
            <a:endParaRPr lang="en-US"/>
          </a:p>
        </p:txBody>
      </p:sp>
      <p:sp>
        <p:nvSpPr>
          <p:cNvPr id="7065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rgbClr val="800080"/>
                </a:solidFill>
              </a:defRPr>
            </a:lvl1pPr>
          </a:lstStyle>
          <a:p>
            <a:r>
              <a:rPr lang="en-US"/>
              <a:t>Click to edit Master subtitle style</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pPr>
              <a:defRPr/>
            </a:pPr>
            <a:r>
              <a:rPr lang="en-US" smtClean="0"/>
              <a:t>CSE403 Sp12</a:t>
            </a:r>
            <a:endParaRPr lang="en-US"/>
          </a:p>
        </p:txBody>
      </p:sp>
      <p:sp>
        <p:nvSpPr>
          <p:cNvPr id="11" name="Slide Number Placeholder 10"/>
          <p:cNvSpPr>
            <a:spLocks noGrp="1"/>
          </p:cNvSpPr>
          <p:nvPr>
            <p:ph type="sldNum" sz="quarter" idx="11"/>
          </p:nvPr>
        </p:nvSpPr>
        <p:spPr/>
        <p:txBody>
          <a:bodyPr/>
          <a:lstStyle/>
          <a:p>
            <a:pPr>
              <a:defRPr/>
            </a:pPr>
            <a:fld id="{27A9A2CF-3181-487B-9AD4-744EA61661BF}" type="slidenum">
              <a:rPr lang="en-US" smtClean="0"/>
              <a:pPr>
                <a:defRPr/>
              </a:pPr>
              <a:t>‹#›</a:t>
            </a:fld>
            <a:endParaRPr lang="en-US" dirty="0"/>
          </a:p>
        </p:txBody>
      </p:sp>
      <p:sp>
        <p:nvSpPr>
          <p:cNvPr id="12" name="Footer Placeholder 11"/>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955DCD-DD53-4D27-9759-E8ED78E7B0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BDFF4E-8388-456E-B82C-8E57F90A028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28D94-0481-4444-BA16-CFAE62D37DF3}" type="slidenum">
              <a:rPr lang="en-US"/>
              <a:pPr>
                <a:defRPr/>
              </a:pPr>
              <a:t>‹#›</a:t>
            </a:fld>
            <a:endParaRPr lang="en-US"/>
          </a:p>
        </p:txBody>
      </p:sp>
    </p:spTree>
    <p:extLst>
      <p:ext uri="{BB962C8B-B14F-4D97-AF65-F5344CB8AC3E}">
        <p14:creationId xmlns:p14="http://schemas.microsoft.com/office/powerpoint/2010/main" val="294202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51FA2C-3B3E-4FA6-BAFA-85683040B9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687209-3C7B-48C7-A0A0-09EFA8C63A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593D72-9E2E-4A7D-BE67-19327E6AD9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614727-0A28-4CC5-9A36-E56E237283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7A4F5D-B194-4D02-97B9-FEAAE1970A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1A1E8F-9E64-4F57-9C28-9B348329C9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256C8F-A7E5-44F2-AD5A-C53FC41064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BB87CC-CFCD-4586-8CBB-65EEB10385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800080"/>
                </a:solidFill>
                <a:latin typeface="Times New Roman" pitchFamily="18" charset="0"/>
              </a:defRPr>
            </a:lvl1pPr>
          </a:lstStyle>
          <a:p>
            <a:pPr>
              <a:defRPr/>
            </a:pPr>
            <a:r>
              <a:rPr lang="en-US" smtClean="0"/>
              <a:t>CSE403 Sp12</a:t>
            </a:r>
            <a:endParaRPr lang="en-US"/>
          </a:p>
        </p:txBody>
      </p:sp>
      <p:sp>
        <p:nvSpPr>
          <p:cNvPr id="69637" name="Rectangle 5"/>
          <p:cNvSpPr>
            <a:spLocks noGrp="1" noChangeArrowheads="1"/>
          </p:cNvSpPr>
          <p:nvPr>
            <p:ph type="ftr" sz="quarter" idx="3"/>
          </p:nvPr>
        </p:nvSpPr>
        <p:spPr bwMode="auto">
          <a:xfrm>
            <a:off x="2895600" y="6400800"/>
            <a:ext cx="3429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800080"/>
                </a:solidFill>
                <a:latin typeface="Times New Roman" pitchFamily="18" charset="0"/>
              </a:defRPr>
            </a:lvl1pPr>
          </a:lstStyle>
          <a:p>
            <a:pPr>
              <a:defRPr/>
            </a:pPr>
            <a:endParaRPr lang="en-US" dirty="0"/>
          </a:p>
        </p:txBody>
      </p:sp>
      <p:sp>
        <p:nvSpPr>
          <p:cNvPr id="69638"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800080"/>
                </a:solidFill>
                <a:latin typeface="Times New Roman" pitchFamily="18" charset="0"/>
              </a:defRPr>
            </a:lvl1pPr>
          </a:lstStyle>
          <a:p>
            <a:pPr>
              <a:defRPr/>
            </a:pPr>
            <a:fld id="{27A9A2CF-3181-487B-9AD4-744EA61661BF}" type="slidenum">
              <a:rPr lang="en-US"/>
              <a:pPr>
                <a:defRPr/>
              </a:pPr>
              <a:t>‹#›</a:t>
            </a:fld>
            <a:endParaRPr lang="en-US" dirty="0"/>
          </a:p>
        </p:txBody>
      </p:sp>
      <p:sp>
        <p:nvSpPr>
          <p:cNvPr id="69639" name="Line 7"/>
          <p:cNvSpPr>
            <a:spLocks noChangeShapeType="1"/>
          </p:cNvSpPr>
          <p:nvPr/>
        </p:nvSpPr>
        <p:spPr bwMode="auto">
          <a:xfrm>
            <a:off x="762000" y="1295400"/>
            <a:ext cx="7543800" cy="0"/>
          </a:xfrm>
          <a:prstGeom prst="line">
            <a:avLst/>
          </a:prstGeom>
          <a:noFill/>
          <a:ln w="38100">
            <a:solidFill>
              <a:srgbClr val="80008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hf hdr="0" ftr="0"/>
  <p:txStyles>
    <p:titleStyle>
      <a:lvl1pPr algn="l" rtl="0" eaLnBrk="0" fontAlgn="base" hangingPunct="0">
        <a:spcBef>
          <a:spcPct val="0"/>
        </a:spcBef>
        <a:spcAft>
          <a:spcPct val="0"/>
        </a:spcAft>
        <a:defRPr sz="3600">
          <a:solidFill>
            <a:srgbClr val="800080"/>
          </a:solidFill>
          <a:latin typeface="+mj-lt"/>
          <a:ea typeface="+mj-ea"/>
          <a:cs typeface="+mj-cs"/>
        </a:defRPr>
      </a:lvl1pPr>
      <a:lvl2pPr algn="l" rtl="0" eaLnBrk="0" fontAlgn="base" hangingPunct="0">
        <a:spcBef>
          <a:spcPct val="0"/>
        </a:spcBef>
        <a:spcAft>
          <a:spcPct val="0"/>
        </a:spcAft>
        <a:defRPr sz="3600">
          <a:solidFill>
            <a:srgbClr val="800080"/>
          </a:solidFill>
          <a:latin typeface="Arial" charset="0"/>
        </a:defRPr>
      </a:lvl2pPr>
      <a:lvl3pPr algn="l" rtl="0" eaLnBrk="0" fontAlgn="base" hangingPunct="0">
        <a:spcBef>
          <a:spcPct val="0"/>
        </a:spcBef>
        <a:spcAft>
          <a:spcPct val="0"/>
        </a:spcAft>
        <a:defRPr sz="3600">
          <a:solidFill>
            <a:srgbClr val="800080"/>
          </a:solidFill>
          <a:latin typeface="Arial" charset="0"/>
        </a:defRPr>
      </a:lvl3pPr>
      <a:lvl4pPr algn="l" rtl="0" eaLnBrk="0" fontAlgn="base" hangingPunct="0">
        <a:spcBef>
          <a:spcPct val="0"/>
        </a:spcBef>
        <a:spcAft>
          <a:spcPct val="0"/>
        </a:spcAft>
        <a:defRPr sz="3600">
          <a:solidFill>
            <a:srgbClr val="800080"/>
          </a:solidFill>
          <a:latin typeface="Arial" charset="0"/>
        </a:defRPr>
      </a:lvl4pPr>
      <a:lvl5pPr algn="l" rtl="0" eaLnBrk="0" fontAlgn="base" hangingPunct="0">
        <a:spcBef>
          <a:spcPct val="0"/>
        </a:spcBef>
        <a:spcAft>
          <a:spcPct val="0"/>
        </a:spcAft>
        <a:defRPr sz="3600">
          <a:solidFill>
            <a:srgbClr val="800080"/>
          </a:solidFill>
          <a:latin typeface="Arial" charset="0"/>
        </a:defRPr>
      </a:lvl5pPr>
      <a:lvl6pPr marL="457200" algn="l" rtl="0" fontAlgn="base">
        <a:spcBef>
          <a:spcPct val="0"/>
        </a:spcBef>
        <a:spcAft>
          <a:spcPct val="0"/>
        </a:spcAft>
        <a:defRPr sz="3600">
          <a:solidFill>
            <a:srgbClr val="800080"/>
          </a:solidFill>
          <a:latin typeface="Arial" charset="0"/>
        </a:defRPr>
      </a:lvl6pPr>
      <a:lvl7pPr marL="914400" algn="l" rtl="0" fontAlgn="base">
        <a:spcBef>
          <a:spcPct val="0"/>
        </a:spcBef>
        <a:spcAft>
          <a:spcPct val="0"/>
        </a:spcAft>
        <a:defRPr sz="3600">
          <a:solidFill>
            <a:srgbClr val="800080"/>
          </a:solidFill>
          <a:latin typeface="Arial" charset="0"/>
        </a:defRPr>
      </a:lvl7pPr>
      <a:lvl8pPr marL="1371600" algn="l" rtl="0" fontAlgn="base">
        <a:spcBef>
          <a:spcPct val="0"/>
        </a:spcBef>
        <a:spcAft>
          <a:spcPct val="0"/>
        </a:spcAft>
        <a:defRPr sz="3600">
          <a:solidFill>
            <a:srgbClr val="800080"/>
          </a:solidFill>
          <a:latin typeface="Arial" charset="0"/>
        </a:defRPr>
      </a:lvl8pPr>
      <a:lvl9pPr marL="1828800" algn="l" rtl="0" fontAlgn="base">
        <a:spcBef>
          <a:spcPct val="0"/>
        </a:spcBef>
        <a:spcAft>
          <a:spcPct val="0"/>
        </a:spcAft>
        <a:defRPr sz="3600">
          <a:solidFill>
            <a:srgbClr val="80008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dl.acm.org/citation.cfm?id=123274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dl.acm.org/citation.cfm?id=1118178.111821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jameswoodward.files.wordpress.com/2008/11/mozart.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history.nasa.gov/rogersrep/v2appf.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36387401"/>
              </p:ext>
            </p:extLst>
          </p:nvPr>
        </p:nvGraphicFramePr>
        <p:xfrm>
          <a:off x="228597" y="1473050"/>
          <a:ext cx="7791981" cy="2225040"/>
        </p:xfrm>
        <a:graphic>
          <a:graphicData uri="http://schemas.openxmlformats.org/drawingml/2006/table">
            <a:tbl>
              <a:tblPr firstRow="1" bandRow="1">
                <a:tableStyleId>{912C8C85-51F0-491E-9774-3900AFEF0FD7}</a:tableStyleId>
              </a:tblPr>
              <a:tblGrid>
                <a:gridCol w="2153096"/>
                <a:gridCol w="1414130"/>
                <a:gridCol w="1552354"/>
                <a:gridCol w="1254642"/>
                <a:gridCol w="1417759"/>
              </a:tblGrid>
              <a:tr h="267653">
                <a:tc gridSpan="5">
                  <a:txBody>
                    <a:bodyPr/>
                    <a:lstStyle/>
                    <a:p>
                      <a:pPr algn="ctr"/>
                      <a:r>
                        <a:rPr lang="en-US" dirty="0" smtClean="0"/>
                        <a:t>Week 3 </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pPr algn="ctr"/>
                      <a:endParaRPr lang="en-US" dirty="0"/>
                    </a:p>
                  </a:txBody>
                  <a:tcPr/>
                </a:tc>
                <a:tc hMerge="1">
                  <a:txBody>
                    <a:bodyPr/>
                    <a:lstStyle/>
                    <a:p>
                      <a:pPr algn="ctr"/>
                      <a:endParaRPr lang="en-US" dirty="0"/>
                    </a:p>
                  </a:txBody>
                  <a:tcPr/>
                </a:tc>
                <a:tc hMerge="1">
                  <a:txBody>
                    <a:bodyPr/>
                    <a:lstStyle/>
                    <a:p>
                      <a:endParaRPr lang="en-US" dirty="0"/>
                    </a:p>
                  </a:txBody>
                  <a:tcPr/>
                </a:tc>
                <a:tc hMerge="1">
                  <a:txBody>
                    <a:bodyPr/>
                    <a:lstStyle/>
                    <a:p>
                      <a:endParaRPr lang="en-US" dirty="0"/>
                    </a:p>
                  </a:txBody>
                  <a:tcPr/>
                </a:tc>
              </a:tr>
              <a:tr h="267653">
                <a:tc>
                  <a:txBody>
                    <a:bodyPr/>
                    <a:lstStyle/>
                    <a:p>
                      <a:pPr algn="ctr"/>
                      <a:r>
                        <a:rPr lang="en-US" dirty="0" smtClean="0"/>
                        <a:t>Monday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dirty="0" smtClean="0"/>
                        <a:t>Tuesday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Wednesday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Thursday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Friday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3520">
                <a:tc>
                  <a:txBody>
                    <a:bodyPr/>
                    <a:lstStyle/>
                    <a:p>
                      <a:pPr marL="114300" indent="-114300">
                        <a:buFont typeface="Arial" pitchFamily="34" charset="0"/>
                        <a:buChar char="•"/>
                      </a:pPr>
                      <a:r>
                        <a:rPr lang="en-US" sz="2000" b="0" i="0" dirty="0" smtClean="0"/>
                        <a:t>Design</a:t>
                      </a:r>
                    </a:p>
                    <a:p>
                      <a:pPr marL="114300" indent="-114300">
                        <a:buFont typeface="Arial" pitchFamily="34" charset="0"/>
                        <a:buChar char="•"/>
                      </a:pPr>
                      <a:r>
                        <a:rPr lang="en-US" sz="2000" b="0" i="0" dirty="0" smtClean="0"/>
                        <a:t>Reading II due</a:t>
                      </a:r>
                      <a:endParaRPr lang="en-US" b="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14300" indent="-114300">
                        <a:buFont typeface="Arial" pitchFamily="34" charset="0"/>
                        <a:buChar char="•"/>
                      </a:pPr>
                      <a:r>
                        <a:rPr lang="en-US" dirty="0" smtClean="0"/>
                        <a:t>Group meetings</a:t>
                      </a:r>
                    </a:p>
                    <a:p>
                      <a:pPr marL="114300" indent="-114300">
                        <a:buFont typeface="Arial" pitchFamily="34" charset="0"/>
                        <a:buChar char="•"/>
                      </a:pPr>
                      <a:r>
                        <a:rPr lang="en-US" dirty="0" smtClean="0"/>
                        <a:t>SRS</a:t>
                      </a:r>
                      <a:r>
                        <a:rPr lang="en-US" baseline="0" dirty="0" smtClean="0"/>
                        <a:t> due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buFont typeface="Arial" pitchFamily="34" charset="0"/>
                        <a:buChar char="•"/>
                      </a:pPr>
                      <a:r>
                        <a:rPr lang="en-US" sz="1800" i="0" dirty="0" smtClean="0"/>
                        <a:t>Design</a:t>
                      </a:r>
                      <a:endParaRPr lang="en-US" sz="18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buFont typeface="Arial" pitchFamily="34" charset="0"/>
                        <a:buChar char="•"/>
                      </a:pPr>
                      <a:r>
                        <a:rPr lang="en-US" dirty="0" smtClean="0"/>
                        <a:t>UML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t>Design</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solidFill>
                            <a:schemeClr val="tx1"/>
                          </a:solidFill>
                          <a:latin typeface="+mn-lt"/>
                          <a:ea typeface="+mn-ea"/>
                          <a:cs typeface="+mn-cs"/>
                        </a:rPr>
                        <a:t>Progress report</a:t>
                      </a:r>
                      <a:r>
                        <a:rPr lang="en-US" sz="1800" kern="1200" baseline="0" dirty="0" smtClean="0">
                          <a:solidFill>
                            <a:schemeClr val="tx1"/>
                          </a:solidFill>
                          <a:latin typeface="+mn-lt"/>
                          <a:ea typeface="+mn-ea"/>
                          <a:cs typeface="+mn-cs"/>
                        </a:rPr>
                        <a:t> due</a:t>
                      </a:r>
                      <a:endParaRPr lang="en-US" sz="18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itle 2"/>
          <p:cNvSpPr>
            <a:spLocks noGrp="1"/>
          </p:cNvSpPr>
          <p:nvPr>
            <p:ph type="title"/>
          </p:nvPr>
        </p:nvSpPr>
        <p:spPr/>
        <p:txBody>
          <a:bodyPr/>
          <a:lstStyle/>
          <a:p>
            <a:r>
              <a:rPr lang="en-US" sz="3200" dirty="0" smtClean="0"/>
              <a:t>CSE403</a:t>
            </a:r>
            <a:r>
              <a:rPr lang="en-US" sz="3200" dirty="0">
                <a:solidFill>
                  <a:srgbClr val="7030A0"/>
                </a:solidFill>
                <a:latin typeface="Calibri"/>
                <a:cs typeface="Calibri"/>
              </a:rPr>
              <a:t> ●</a:t>
            </a:r>
            <a:r>
              <a:rPr lang="en-US" sz="3200" dirty="0" smtClean="0"/>
              <a:t> Software engineering </a:t>
            </a:r>
            <a:r>
              <a:rPr lang="en-US" sz="3200" dirty="0" smtClean="0">
                <a:solidFill>
                  <a:srgbClr val="7030A0"/>
                </a:solidFill>
                <a:latin typeface="Calibri"/>
                <a:cs typeface="Calibri"/>
              </a:rPr>
              <a:t>● </a:t>
            </a:r>
            <a:r>
              <a:rPr lang="en-US" sz="3200" dirty="0" smtClean="0"/>
              <a:t>sp12</a:t>
            </a:r>
            <a:endParaRPr lang="en-US" sz="3200" dirty="0"/>
          </a:p>
        </p:txBody>
      </p:sp>
      <p:pic>
        <p:nvPicPr>
          <p:cNvPr id="10" name="Picture 2"/>
          <p:cNvPicPr>
            <a:picLocks noChangeAspect="1" noChangeArrowheads="1"/>
          </p:cNvPicPr>
          <p:nvPr/>
        </p:nvPicPr>
        <p:blipFill>
          <a:blip r:embed="rId2" cstate="print"/>
          <a:srcRect/>
          <a:stretch>
            <a:fillRect/>
          </a:stretch>
        </p:blipFill>
        <p:spPr bwMode="auto">
          <a:xfrm>
            <a:off x="376606" y="3941916"/>
            <a:ext cx="1819275" cy="1866900"/>
          </a:xfrm>
          <a:prstGeom prst="rect">
            <a:avLst/>
          </a:prstGeom>
          <a:noFill/>
          <a:ln w="9525">
            <a:noFill/>
            <a:miter lim="800000"/>
            <a:headEnd/>
            <a:tailEnd/>
          </a:ln>
          <a:effectLst/>
        </p:spPr>
      </p:pic>
      <p:sp>
        <p:nvSpPr>
          <p:cNvPr id="11" name="TextBox 10"/>
          <p:cNvSpPr txBox="1"/>
          <p:nvPr/>
        </p:nvSpPr>
        <p:spPr>
          <a:xfrm>
            <a:off x="2424223" y="4459868"/>
            <a:ext cx="6177517" cy="830997"/>
          </a:xfrm>
          <a:prstGeom prst="rect">
            <a:avLst/>
          </a:prstGeom>
          <a:noFill/>
        </p:spPr>
        <p:txBody>
          <a:bodyPr wrap="square" rtlCol="0">
            <a:spAutoFit/>
          </a:bodyPr>
          <a:lstStyle/>
          <a:p>
            <a:r>
              <a:rPr lang="en-US" dirty="0" smtClean="0"/>
              <a:t>Design is not just what it looks like and feels like. Design is how it works. –Steve Jobs</a:t>
            </a:r>
            <a:endParaRPr lang="en-US" dirty="0"/>
          </a:p>
        </p:txBody>
      </p:sp>
      <p:sp>
        <p:nvSpPr>
          <p:cNvPr id="2" name="TextBox 1"/>
          <p:cNvSpPr txBox="1"/>
          <p:nvPr/>
        </p:nvSpPr>
        <p:spPr>
          <a:xfrm>
            <a:off x="2262556" y="5667375"/>
            <a:ext cx="6671893" cy="830997"/>
          </a:xfrm>
          <a:prstGeom prst="rect">
            <a:avLst/>
          </a:prstGeom>
          <a:solidFill>
            <a:srgbClr val="FFC000">
              <a:alpha val="70000"/>
            </a:srgbClr>
          </a:solidFill>
        </p:spPr>
        <p:txBody>
          <a:bodyPr wrap="square" rtlCol="0">
            <a:spAutoFit/>
          </a:bodyPr>
          <a:lstStyle/>
          <a:p>
            <a:r>
              <a:rPr lang="en-US" dirty="0" smtClean="0"/>
              <a:t>Apologies in advance: some slides with too much text (read off-line) and a really bad joke</a:t>
            </a:r>
            <a:endParaRPr lang="en-US" dirty="0"/>
          </a:p>
        </p:txBody>
      </p:sp>
    </p:spTree>
    <p:extLst>
      <p:ext uri="{BB962C8B-B14F-4D97-AF65-F5344CB8AC3E}">
        <p14:creationId xmlns:p14="http://schemas.microsoft.com/office/powerpoint/2010/main" val="1358200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few key criteria for software design</a:t>
            </a:r>
            <a:endParaRPr lang="en-US" dirty="0"/>
          </a:p>
        </p:txBody>
      </p:sp>
      <p:sp>
        <p:nvSpPr>
          <p:cNvPr id="3" name="Content Placeholder 2"/>
          <p:cNvSpPr>
            <a:spLocks noGrp="1"/>
          </p:cNvSpPr>
          <p:nvPr>
            <p:ph idx="1"/>
          </p:nvPr>
        </p:nvSpPr>
        <p:spPr/>
        <p:txBody>
          <a:bodyPr/>
          <a:lstStyle/>
          <a:p>
            <a:r>
              <a:rPr lang="en-US" sz="2000" dirty="0" smtClean="0"/>
              <a:t>Accommodating change – taking advantage of software’s “soft”-ness</a:t>
            </a:r>
          </a:p>
          <a:p>
            <a:pPr lvl="1"/>
            <a:r>
              <a:rPr lang="en-US" sz="2000" dirty="0" smtClean="0"/>
              <a:t>Agile Manifesto; “Software that does not change becomes useless over time” [</a:t>
            </a:r>
            <a:r>
              <a:rPr lang="en-US" sz="2000" dirty="0" err="1" smtClean="0"/>
              <a:t>Belady</a:t>
            </a:r>
            <a:r>
              <a:rPr lang="en-US" sz="2000" dirty="0" smtClean="0"/>
              <a:t> &amp; Lehman]; …</a:t>
            </a:r>
          </a:p>
          <a:p>
            <a:r>
              <a:rPr lang="en-US" sz="2000" dirty="0" smtClean="0"/>
              <a:t>Generality vs. performance</a:t>
            </a:r>
          </a:p>
          <a:p>
            <a:pPr lvl="1"/>
            <a:r>
              <a:rPr lang="en-US" sz="2000" dirty="0" smtClean="0"/>
              <a:t>In math, a more general theorem is always better than a less general one</a:t>
            </a:r>
          </a:p>
          <a:p>
            <a:pPr lvl="1"/>
            <a:r>
              <a:rPr lang="en-US" sz="2000" dirty="0" smtClean="0"/>
              <a:t>In software, a less general solution may consume enough fewer resources to dominate a more general solution – but don’t forget #1</a:t>
            </a:r>
          </a:p>
          <a:p>
            <a:r>
              <a:rPr lang="en-US" sz="2000" dirty="0" smtClean="0"/>
              <a:t>Complexity – physical properties constrain physical design, but fewer constraints are imposed by software as a material</a:t>
            </a:r>
          </a:p>
        </p:txBody>
      </p:sp>
      <p:sp>
        <p:nvSpPr>
          <p:cNvPr id="4" name="Date Placeholder 3"/>
          <p:cNvSpPr>
            <a:spLocks noGrp="1"/>
          </p:cNvSpPr>
          <p:nvPr>
            <p:ph type="dt" sz="half" idx="10"/>
          </p:nvPr>
        </p:nvSpPr>
        <p:spPr/>
        <p:txBody>
          <a:bodyPr/>
          <a:lstStyle/>
          <a:p>
            <a:r>
              <a:rPr lang="en-US" smtClean="0"/>
              <a:t>CSE403 Sp12</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10</a:t>
            </a:fld>
            <a:endParaRPr lang="en-US"/>
          </a:p>
        </p:txBody>
      </p:sp>
    </p:spTree>
    <p:extLst>
      <p:ext uri="{BB962C8B-B14F-4D97-AF65-F5344CB8AC3E}">
        <p14:creationId xmlns:p14="http://schemas.microsoft.com/office/powerpoint/2010/main" val="2880974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0975"/>
            <a:ext cx="7772400" cy="1143000"/>
          </a:xfrm>
        </p:spPr>
        <p:txBody>
          <a:bodyPr/>
          <a:lstStyle/>
          <a:p>
            <a:r>
              <a:rPr lang="en-US" dirty="0" smtClean="0"/>
              <a:t>Abstraction</a:t>
            </a:r>
            <a:br>
              <a:rPr lang="en-US" dirty="0" smtClean="0"/>
            </a:br>
            <a:r>
              <a:rPr lang="en-US" sz="2800" dirty="0" smtClean="0">
                <a:hlinkClick r:id="rId2"/>
              </a:rPr>
              <a:t>Kramer, CACM 2007</a:t>
            </a:r>
            <a:endParaRPr lang="en-US" dirty="0"/>
          </a:p>
        </p:txBody>
      </p:sp>
      <p:sp>
        <p:nvSpPr>
          <p:cNvPr id="3" name="Content Placeholder 2"/>
          <p:cNvSpPr>
            <a:spLocks noGrp="1"/>
          </p:cNvSpPr>
          <p:nvPr>
            <p:ph idx="1"/>
          </p:nvPr>
        </p:nvSpPr>
        <p:spPr/>
        <p:txBody>
          <a:bodyPr/>
          <a:lstStyle/>
          <a:p>
            <a:r>
              <a:rPr lang="en-US" sz="2000" dirty="0" smtClean="0"/>
              <a:t>“…[remove] </a:t>
            </a:r>
            <a:r>
              <a:rPr lang="en-US" sz="2000" dirty="0"/>
              <a:t>detail to </a:t>
            </a:r>
            <a:r>
              <a:rPr lang="en-US" sz="2000" dirty="0" smtClean="0"/>
              <a:t>simplify and </a:t>
            </a:r>
            <a:r>
              <a:rPr lang="en-US" sz="2000" dirty="0"/>
              <a:t>focus attention based on the definitions</a:t>
            </a:r>
            <a:r>
              <a:rPr lang="en-US" sz="2000" dirty="0" smtClean="0"/>
              <a:t>:</a:t>
            </a:r>
          </a:p>
          <a:p>
            <a:pPr lvl="1"/>
            <a:r>
              <a:rPr lang="en-US" sz="2000" dirty="0" smtClean="0"/>
              <a:t>The </a:t>
            </a:r>
            <a:r>
              <a:rPr lang="en-US" sz="2000" dirty="0"/>
              <a:t>act of withdrawing or removing </a:t>
            </a:r>
            <a:r>
              <a:rPr lang="en-US" sz="2000" dirty="0" smtClean="0"/>
              <a:t>something, and;</a:t>
            </a:r>
          </a:p>
          <a:p>
            <a:pPr lvl="1"/>
            <a:r>
              <a:rPr lang="en-US" sz="2000" dirty="0" smtClean="0"/>
              <a:t>The </a:t>
            </a:r>
            <a:r>
              <a:rPr lang="en-US" sz="2000" dirty="0"/>
              <a:t>act or process of leaving out of </a:t>
            </a:r>
            <a:r>
              <a:rPr lang="en-US" sz="2000" dirty="0" smtClean="0"/>
              <a:t>consideration one </a:t>
            </a:r>
            <a:r>
              <a:rPr lang="en-US" sz="2000" dirty="0"/>
              <a:t>or more properties of a complex object so </a:t>
            </a:r>
            <a:r>
              <a:rPr lang="en-US" sz="2000" dirty="0" smtClean="0"/>
              <a:t>as to </a:t>
            </a:r>
            <a:r>
              <a:rPr lang="en-US" sz="2000" dirty="0"/>
              <a:t>attend to others.</a:t>
            </a:r>
          </a:p>
          <a:p>
            <a:r>
              <a:rPr lang="en-US" sz="2000" dirty="0" smtClean="0"/>
              <a:t>“…the </a:t>
            </a:r>
            <a:r>
              <a:rPr lang="en-US" sz="2000" dirty="0"/>
              <a:t>process of </a:t>
            </a:r>
            <a:r>
              <a:rPr lang="en-US" sz="2000" dirty="0" smtClean="0"/>
              <a:t>generalization to </a:t>
            </a:r>
            <a:r>
              <a:rPr lang="en-US" sz="2000" dirty="0"/>
              <a:t>identify the common core or essence based on </a:t>
            </a:r>
            <a:r>
              <a:rPr lang="en-US" sz="2000" dirty="0" smtClean="0"/>
              <a:t>the definitions</a:t>
            </a:r>
            <a:r>
              <a:rPr lang="en-US" sz="2000" dirty="0"/>
              <a:t>:</a:t>
            </a:r>
          </a:p>
          <a:p>
            <a:pPr lvl="1"/>
            <a:r>
              <a:rPr lang="en-US" sz="2000" dirty="0" smtClean="0"/>
              <a:t>The </a:t>
            </a:r>
            <a:r>
              <a:rPr lang="en-US" sz="2000" dirty="0"/>
              <a:t>process of formulating general concepts </a:t>
            </a:r>
            <a:r>
              <a:rPr lang="en-US" sz="2000" dirty="0" smtClean="0"/>
              <a:t>by abstracting </a:t>
            </a:r>
            <a:r>
              <a:rPr lang="en-US" sz="2000" dirty="0"/>
              <a:t>common properties of instances, </a:t>
            </a:r>
            <a:r>
              <a:rPr lang="en-US" sz="2000" dirty="0" smtClean="0"/>
              <a:t>and;</a:t>
            </a:r>
          </a:p>
          <a:p>
            <a:pPr lvl="1"/>
            <a:r>
              <a:rPr lang="en-US" sz="2000" dirty="0" smtClean="0"/>
              <a:t>A </a:t>
            </a:r>
            <a:r>
              <a:rPr lang="en-US" sz="2000" dirty="0"/>
              <a:t>general concept formed by extracting </a:t>
            </a:r>
            <a:r>
              <a:rPr lang="en-US" sz="2000" dirty="0" smtClean="0"/>
              <a:t>common features </a:t>
            </a:r>
            <a:r>
              <a:rPr lang="en-US" sz="2000" dirty="0"/>
              <a:t>from specific examples</a:t>
            </a:r>
            <a:r>
              <a:rPr lang="en-US" sz="2000" dirty="0" smtClean="0"/>
              <a:t>.”</a:t>
            </a:r>
            <a:endParaRPr lang="en-US" sz="2000" dirty="0"/>
          </a:p>
        </p:txBody>
      </p:sp>
      <p:sp>
        <p:nvSpPr>
          <p:cNvPr id="4" name="Date Placeholder 3"/>
          <p:cNvSpPr>
            <a:spLocks noGrp="1"/>
          </p:cNvSpPr>
          <p:nvPr>
            <p:ph type="dt" sz="half" idx="10"/>
          </p:nvPr>
        </p:nvSpPr>
        <p:spPr/>
        <p:txBody>
          <a:bodyPr/>
          <a:lstStyle/>
          <a:p>
            <a:pPr>
              <a:defRPr/>
            </a:pPr>
            <a:r>
              <a:rPr lang="en-US" dirty="0" smtClean="0"/>
              <a:t>CSE403 Sp12</a:t>
            </a:r>
            <a:endParaRPr lang="en-US" dirty="0"/>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11</a:t>
            </a:fld>
            <a:endParaRPr lang="en-US" dirty="0"/>
          </a:p>
        </p:txBody>
      </p:sp>
    </p:spTree>
    <p:extLst>
      <p:ext uri="{BB962C8B-B14F-4D97-AF65-F5344CB8AC3E}">
        <p14:creationId xmlns:p14="http://schemas.microsoft.com/office/powerpoint/2010/main" val="2329933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0975"/>
            <a:ext cx="7772400" cy="1143000"/>
          </a:xfrm>
        </p:spPr>
        <p:txBody>
          <a:bodyPr/>
          <a:lstStyle/>
          <a:p>
            <a:r>
              <a:rPr lang="en-US" dirty="0" smtClean="0"/>
              <a:t>Computational thinking</a:t>
            </a:r>
            <a:br>
              <a:rPr lang="en-US" dirty="0" smtClean="0"/>
            </a:br>
            <a:r>
              <a:rPr lang="en-US" sz="2800" dirty="0" smtClean="0">
                <a:hlinkClick r:id="rId2"/>
              </a:rPr>
              <a:t>Wing, CACM 2006</a:t>
            </a:r>
            <a:endParaRPr lang="en-US" sz="2800" dirty="0"/>
          </a:p>
        </p:txBody>
      </p:sp>
      <p:sp>
        <p:nvSpPr>
          <p:cNvPr id="3" name="Content Placeholder 2"/>
          <p:cNvSpPr>
            <a:spLocks noGrp="1"/>
          </p:cNvSpPr>
          <p:nvPr>
            <p:ph idx="1"/>
          </p:nvPr>
        </p:nvSpPr>
        <p:spPr/>
        <p:txBody>
          <a:bodyPr/>
          <a:lstStyle/>
          <a:p>
            <a:r>
              <a:rPr lang="en-US" sz="2000" dirty="0" smtClean="0"/>
              <a:t>“Computational </a:t>
            </a:r>
            <a:r>
              <a:rPr lang="en-US" sz="2000" dirty="0"/>
              <a:t>thinking is using abstraction and decomposition when attacking a large complex task or designing a large complex system. It is separation of concerns. It is choosing an appropriate representation for a problem or modeling the relevant aspects of a problem to make it tractable. It is using invariants to describe a system's behavior succinctly and declaratively. It is having the confidence we can safely use, modify, and influence a large complex system without understanding its every detail. It is modularizing something in anticipation of multiple users or prefetching and caching in anticipation of future use</a:t>
            </a:r>
            <a:r>
              <a:rPr lang="en-US" sz="2000" dirty="0" smtClean="0"/>
              <a:t>.</a:t>
            </a:r>
          </a:p>
          <a:p>
            <a:r>
              <a:rPr lang="en-US" sz="2000" dirty="0" smtClean="0"/>
              <a:t>“Thinking </a:t>
            </a:r>
            <a:r>
              <a:rPr lang="en-US" sz="2000" dirty="0"/>
              <a:t>like a computer scientist means more than being able to program a computer. It requires thinking at multiple levels of </a:t>
            </a:r>
            <a:r>
              <a:rPr lang="en-US" sz="2000" dirty="0" smtClean="0"/>
              <a:t>abstraction…”</a:t>
            </a:r>
            <a:endParaRPr lang="en-US" sz="2000" dirty="0"/>
          </a:p>
        </p:txBody>
      </p:sp>
      <p:sp>
        <p:nvSpPr>
          <p:cNvPr id="4" name="Date Placeholder 3"/>
          <p:cNvSpPr>
            <a:spLocks noGrp="1"/>
          </p:cNvSpPr>
          <p:nvPr>
            <p:ph type="dt" sz="half" idx="10"/>
          </p:nvPr>
        </p:nvSpPr>
        <p:spPr/>
        <p:txBody>
          <a:bodyPr/>
          <a:lstStyle/>
          <a:p>
            <a:pPr>
              <a:defRPr/>
            </a:pPr>
            <a:r>
              <a:rPr lang="en-US" smtClean="0"/>
              <a:t>CSE403 Sp12</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12</a:t>
            </a:fld>
            <a:endParaRPr lang="en-US"/>
          </a:p>
        </p:txBody>
      </p:sp>
    </p:spTree>
    <p:extLst>
      <p:ext uri="{BB962C8B-B14F-4D97-AF65-F5344CB8AC3E}">
        <p14:creationId xmlns:p14="http://schemas.microsoft.com/office/powerpoint/2010/main" val="1764520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for abstraction?</a:t>
            </a:r>
            <a:endParaRPr lang="en-US" dirty="0"/>
          </a:p>
        </p:txBody>
      </p:sp>
      <p:sp>
        <p:nvSpPr>
          <p:cNvPr id="3" name="Content Placeholder 2"/>
          <p:cNvSpPr>
            <a:spLocks noGrp="1"/>
          </p:cNvSpPr>
          <p:nvPr>
            <p:ph idx="1"/>
          </p:nvPr>
        </p:nvSpPr>
        <p:spPr/>
        <p:txBody>
          <a:bodyPr/>
          <a:lstStyle/>
          <a:p>
            <a:r>
              <a:rPr lang="en-US" dirty="0" smtClean="0"/>
              <a:t>Methods</a:t>
            </a:r>
          </a:p>
          <a:p>
            <a:r>
              <a:rPr lang="en-US" dirty="0" smtClean="0"/>
              <a:t>Classes</a:t>
            </a:r>
            <a:endParaRPr lang="en-US" dirty="0"/>
          </a:p>
        </p:txBody>
      </p:sp>
      <p:sp>
        <p:nvSpPr>
          <p:cNvPr id="4" name="Date Placeholder 3"/>
          <p:cNvSpPr>
            <a:spLocks noGrp="1"/>
          </p:cNvSpPr>
          <p:nvPr>
            <p:ph type="dt" sz="half" idx="10"/>
          </p:nvPr>
        </p:nvSpPr>
        <p:spPr/>
        <p:txBody>
          <a:bodyPr/>
          <a:lstStyle/>
          <a:p>
            <a:pPr>
              <a:defRPr/>
            </a:pPr>
            <a:r>
              <a:rPr lang="en-US" smtClean="0"/>
              <a:t>CSE403 Sp12</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13</a:t>
            </a:fld>
            <a:endParaRPr lang="en-US"/>
          </a:p>
        </p:txBody>
      </p:sp>
      <p:sp>
        <p:nvSpPr>
          <p:cNvPr id="6" name="TextBox 5"/>
          <p:cNvSpPr txBox="1"/>
          <p:nvPr/>
        </p:nvSpPr>
        <p:spPr>
          <a:xfrm>
            <a:off x="2213178" y="2670850"/>
            <a:ext cx="5121072" cy="830997"/>
          </a:xfrm>
          <a:prstGeom prst="rect">
            <a:avLst/>
          </a:prstGeom>
          <a:pattFill prst="dashUpDiag">
            <a:fgClr>
              <a:srgbClr val="FFC000"/>
            </a:fgClr>
            <a:bgClr>
              <a:schemeClr val="bg1"/>
            </a:bgClr>
          </a:pattFill>
          <a:ln cap="rnd">
            <a:solidFill>
              <a:schemeClr val="tx1"/>
            </a:solidFill>
          </a:ln>
        </p:spPr>
        <p:txBody>
          <a:bodyPr wrap="square" rtlCol="0">
            <a:spAutoFit/>
          </a:bodyPr>
          <a:lstStyle/>
          <a:p>
            <a:r>
              <a:rPr lang="en-US" b="1" dirty="0" smtClean="0">
                <a:solidFill>
                  <a:schemeClr val="tx2"/>
                </a:solidFill>
              </a:rPr>
              <a:t>In small </a:t>
            </a:r>
            <a:r>
              <a:rPr lang="en-US" b="1" dirty="0" smtClean="0">
                <a:solidFill>
                  <a:schemeClr val="tx2"/>
                </a:solidFill>
              </a:rPr>
              <a:t>groups </a:t>
            </a:r>
            <a:r>
              <a:rPr lang="en-US" b="1" dirty="0" smtClean="0">
                <a:solidFill>
                  <a:schemeClr val="tx2"/>
                </a:solidFill>
              </a:rPr>
              <a:t>list other software abstraction mechanisms</a:t>
            </a:r>
            <a:endParaRPr lang="en-US" dirty="0" smtClean="0">
              <a:solidFill>
                <a:schemeClr val="tx2"/>
              </a:solidFill>
            </a:endParaRPr>
          </a:p>
        </p:txBody>
      </p:sp>
      <p:sp>
        <p:nvSpPr>
          <p:cNvPr id="7" name="TextBox 6"/>
          <p:cNvSpPr txBox="1"/>
          <p:nvPr/>
        </p:nvSpPr>
        <p:spPr>
          <a:xfrm>
            <a:off x="-1405752" y="3395888"/>
            <a:ext cx="3618930" cy="461665"/>
          </a:xfrm>
          <a:prstGeom prst="rect">
            <a:avLst/>
          </a:prstGeom>
          <a:solidFill>
            <a:srgbClr val="FFC000"/>
          </a:solidFill>
          <a:ln cap="rnd">
            <a:solidFill>
              <a:schemeClr val="tx1"/>
            </a:solidFill>
          </a:ln>
          <a:scene3d>
            <a:camera prst="orthographicFront">
              <a:rot lat="0" lon="0" rev="5400000"/>
            </a:camera>
            <a:lightRig rig="threePt" dir="t"/>
          </a:scene3d>
        </p:spPr>
        <p:txBody>
          <a:bodyPr wrap="square" rtlCol="0">
            <a:spAutoFit/>
          </a:bodyPr>
          <a:lstStyle/>
          <a:p>
            <a:r>
              <a:rPr lang="en-US" b="1" dirty="0" smtClean="0">
                <a:solidFill>
                  <a:schemeClr val="tx2"/>
                </a:solidFill>
              </a:rPr>
              <a:t>Two minutes</a:t>
            </a:r>
            <a:endParaRPr lang="en-US" dirty="0" smtClean="0">
              <a:solidFill>
                <a:schemeClr val="tx2"/>
              </a:solidFill>
            </a:endParaRPr>
          </a:p>
        </p:txBody>
      </p:sp>
    </p:spTree>
    <p:extLst>
      <p:ext uri="{BB962C8B-B14F-4D97-AF65-F5344CB8AC3E}">
        <p14:creationId xmlns:p14="http://schemas.microsoft.com/office/powerpoint/2010/main" val="348586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Decomposition </a:t>
            </a:r>
            <a:r>
              <a:rPr lang="en-US" b="1" dirty="0" smtClean="0"/>
              <a:t>and</a:t>
            </a:r>
            <a:r>
              <a:rPr lang="en-US" dirty="0" smtClean="0"/>
              <a:t> composition</a:t>
            </a:r>
            <a:endParaRPr lang="en-US" dirty="0"/>
          </a:p>
        </p:txBody>
      </p:sp>
      <p:sp>
        <p:nvSpPr>
          <p:cNvPr id="3" name="Content Placeholder 2"/>
          <p:cNvSpPr>
            <a:spLocks noGrp="1"/>
          </p:cNvSpPr>
          <p:nvPr>
            <p:ph idx="1"/>
          </p:nvPr>
        </p:nvSpPr>
        <p:spPr>
          <a:xfrm>
            <a:off x="285749" y="1600200"/>
            <a:ext cx="7134225" cy="4495800"/>
          </a:xfrm>
        </p:spPr>
        <p:txBody>
          <a:bodyPr/>
          <a:lstStyle/>
          <a:p>
            <a:r>
              <a:rPr lang="en-US" dirty="0"/>
              <a:t>The technique of mastering complexity has been known since ancient times: </a:t>
            </a:r>
            <a:r>
              <a:rPr lang="en-US" i="1" dirty="0"/>
              <a:t>Divide et </a:t>
            </a:r>
            <a:r>
              <a:rPr lang="en-US" i="1" dirty="0" err="1"/>
              <a:t>impera</a:t>
            </a:r>
            <a:r>
              <a:rPr lang="en-US" dirty="0"/>
              <a:t>		</a:t>
            </a:r>
            <a:r>
              <a:rPr lang="en-US" dirty="0" smtClean="0"/>
              <a:t>—</a:t>
            </a:r>
            <a:r>
              <a:rPr lang="en-US" dirty="0" err="1"/>
              <a:t>Dijkstra</a:t>
            </a:r>
            <a:r>
              <a:rPr lang="en-US" dirty="0"/>
              <a:t>, </a:t>
            </a:r>
            <a:r>
              <a:rPr lang="en-US" dirty="0" smtClean="0"/>
              <a:t>1965</a:t>
            </a:r>
            <a:endParaRPr lang="en-US" dirty="0"/>
          </a:p>
          <a:p>
            <a:pPr lvl="1"/>
            <a:r>
              <a:rPr lang="en-US" sz="2000" dirty="0"/>
              <a:t>…strategy of gaining and maintaining power by breaking up larger concentrations of power into chunks that individually have less power than the one implementing the strategy. 	—Wikipedia, </a:t>
            </a:r>
            <a:r>
              <a:rPr lang="en-US" sz="2000" dirty="0" smtClean="0"/>
              <a:t>today</a:t>
            </a:r>
          </a:p>
          <a:p>
            <a:pPr marL="342900" lvl="1" indent="-342900">
              <a:buFontTx/>
              <a:buChar char="•"/>
            </a:pPr>
            <a:r>
              <a:rPr lang="en-US" dirty="0" smtClean="0"/>
              <a:t>Divide </a:t>
            </a:r>
            <a:r>
              <a:rPr lang="en-US" dirty="0"/>
              <a:t>and conquer. Separate your concerns. Yes. But sometimes the conquered tribes must be reunited under the conquering ruler, and the separated concerns must be combined to serve a single purpose.”    —M. Jackson, </a:t>
            </a:r>
            <a:r>
              <a:rPr lang="en-US" dirty="0" smtClean="0"/>
              <a:t>1995</a:t>
            </a:r>
            <a:endParaRPr lang="en-US" dirty="0"/>
          </a:p>
        </p:txBody>
      </p:sp>
      <p:sp>
        <p:nvSpPr>
          <p:cNvPr id="4" name="Date Placeholder 3"/>
          <p:cNvSpPr>
            <a:spLocks noGrp="1"/>
          </p:cNvSpPr>
          <p:nvPr>
            <p:ph type="dt" sz="half" idx="10"/>
          </p:nvPr>
        </p:nvSpPr>
        <p:spPr/>
        <p:txBody>
          <a:bodyPr/>
          <a:lstStyle/>
          <a:p>
            <a:pPr>
              <a:defRPr/>
            </a:pPr>
            <a:r>
              <a:rPr lang="en-US" smtClean="0"/>
              <a:t>CSE403 Sp12</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14</a:t>
            </a:fld>
            <a:endParaRPr lang="en-US"/>
          </a:p>
        </p:txBody>
      </p:sp>
      <p:pic>
        <p:nvPicPr>
          <p:cNvPr id="4098" name="Picture 2" descr="http://jameswoodward.files.wordpress.com/2008/11/mozart.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7300" y="175726"/>
            <a:ext cx="1338105" cy="193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365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6" name="Rectangle 6"/>
          <p:cNvSpPr>
            <a:spLocks noGrp="1" noChangeArrowheads="1"/>
          </p:cNvSpPr>
          <p:nvPr>
            <p:ph type="title"/>
          </p:nvPr>
        </p:nvSpPr>
        <p:spPr/>
        <p:txBody>
          <a:bodyPr/>
          <a:lstStyle/>
          <a:p>
            <a:r>
              <a:rPr lang="en-US" smtClean="0"/>
              <a:t>Benefits of decomposition</a:t>
            </a:r>
            <a:endParaRPr lang="en-US"/>
          </a:p>
        </p:txBody>
      </p:sp>
      <p:sp>
        <p:nvSpPr>
          <p:cNvPr id="665607" name="Rectangle 7"/>
          <p:cNvSpPr>
            <a:spLocks noGrp="1" noChangeArrowheads="1"/>
          </p:cNvSpPr>
          <p:nvPr>
            <p:ph type="body" idx="1"/>
          </p:nvPr>
        </p:nvSpPr>
        <p:spPr/>
        <p:txBody>
          <a:bodyPr/>
          <a:lstStyle/>
          <a:p>
            <a:r>
              <a:rPr lang="en-US" dirty="0" smtClean="0"/>
              <a:t>Decrease size of tasks</a:t>
            </a:r>
          </a:p>
          <a:p>
            <a:r>
              <a:rPr lang="en-US" dirty="0" smtClean="0"/>
              <a:t>Support independent testing and analysis</a:t>
            </a:r>
          </a:p>
          <a:p>
            <a:r>
              <a:rPr lang="en-US" dirty="0" smtClean="0"/>
              <a:t>Separate work assignments</a:t>
            </a:r>
          </a:p>
          <a:p>
            <a:r>
              <a:rPr lang="en-US" dirty="0" smtClean="0"/>
              <a:t>Ease understanding</a:t>
            </a:r>
            <a:br>
              <a:rPr lang="en-US" dirty="0" smtClean="0"/>
            </a:br>
            <a:endParaRPr lang="en-US" dirty="0" smtClean="0"/>
          </a:p>
          <a:p>
            <a:r>
              <a:rPr lang="en-US" dirty="0" smtClean="0"/>
              <a:t>In principle, can significantly reduce paths to consider by introducing an interface</a:t>
            </a:r>
          </a:p>
          <a:p>
            <a:pPr lvl="1"/>
            <a:r>
              <a:rPr lang="en-US" dirty="0" smtClean="0"/>
              <a:t>Consider the Knuth and </a:t>
            </a:r>
            <a:r>
              <a:rPr lang="en-US" dirty="0" err="1" smtClean="0"/>
              <a:t>McIlory</a:t>
            </a:r>
            <a:r>
              <a:rPr lang="en-US" dirty="0" smtClean="0"/>
              <a:t> examples</a:t>
            </a:r>
          </a:p>
          <a:p>
            <a:pPr lvl="1"/>
            <a:r>
              <a:rPr lang="en-US" dirty="0" smtClean="0"/>
              <a:t>Many more…</a:t>
            </a:r>
            <a:endParaRPr lang="en-US" dirty="0"/>
          </a:p>
        </p:txBody>
      </p:sp>
      <p:sp>
        <p:nvSpPr>
          <p:cNvPr id="4" name="Date Placeholder 3"/>
          <p:cNvSpPr>
            <a:spLocks noGrp="1"/>
          </p:cNvSpPr>
          <p:nvPr>
            <p:ph type="dt" sz="half" idx="10"/>
          </p:nvPr>
        </p:nvSpPr>
        <p:spPr/>
        <p:txBody>
          <a:bodyPr/>
          <a:lstStyle/>
          <a:p>
            <a:r>
              <a:rPr lang="en-US" smtClean="0"/>
              <a:t>CSE403 Sp12</a:t>
            </a:r>
            <a:endParaRPr lang="en-US"/>
          </a:p>
        </p:txBody>
      </p:sp>
      <p:sp>
        <p:nvSpPr>
          <p:cNvPr id="6" name="Slide Number Placeholder 5"/>
          <p:cNvSpPr>
            <a:spLocks noGrp="1"/>
          </p:cNvSpPr>
          <p:nvPr>
            <p:ph type="sldNum" sz="quarter" idx="12"/>
          </p:nvPr>
        </p:nvSpPr>
        <p:spPr/>
        <p:txBody>
          <a:bodyPr/>
          <a:lstStyle/>
          <a:p>
            <a:fld id="{96B04F97-4FCB-4376-9C83-95072D134B5F}" type="slidenum">
              <a:rPr lang="en-US" smtClean="0"/>
              <a:pPr/>
              <a:t>15</a:t>
            </a:fld>
            <a:endParaRPr lang="en-US"/>
          </a:p>
        </p:txBody>
      </p:sp>
    </p:spTree>
    <p:extLst>
      <p:ext uri="{BB962C8B-B14F-4D97-AF65-F5344CB8AC3E}">
        <p14:creationId xmlns:p14="http://schemas.microsoft.com/office/powerpoint/2010/main" val="528407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CSE403 Sp12</a:t>
            </a:r>
            <a:endParaRPr lang="en-US"/>
          </a:p>
        </p:txBody>
      </p:sp>
      <p:sp>
        <p:nvSpPr>
          <p:cNvPr id="6" name="Slide Number Placeholder 5"/>
          <p:cNvSpPr>
            <a:spLocks noGrp="1"/>
          </p:cNvSpPr>
          <p:nvPr>
            <p:ph type="sldNum" sz="quarter" idx="12"/>
          </p:nvPr>
        </p:nvSpPr>
        <p:spPr/>
        <p:txBody>
          <a:bodyPr/>
          <a:lstStyle/>
          <a:p>
            <a:fld id="{EFAECC16-07C6-4E64-8084-B3EE841F0720}" type="slidenum">
              <a:rPr lang="en-US"/>
              <a:pPr/>
              <a:t>16</a:t>
            </a:fld>
            <a:endParaRPr lang="en-US"/>
          </a:p>
        </p:txBody>
      </p:sp>
      <p:sp>
        <p:nvSpPr>
          <p:cNvPr id="795650" name="Rectangle 2"/>
          <p:cNvSpPr>
            <a:spLocks noGrp="1" noChangeArrowheads="1"/>
          </p:cNvSpPr>
          <p:nvPr>
            <p:ph type="title"/>
          </p:nvPr>
        </p:nvSpPr>
        <p:spPr/>
        <p:txBody>
          <a:bodyPr/>
          <a:lstStyle/>
          <a:p>
            <a:r>
              <a:rPr lang="en-US" dirty="0"/>
              <a:t>Alan Perlis </a:t>
            </a:r>
            <a:r>
              <a:rPr lang="en-US" dirty="0" smtClean="0"/>
              <a:t>quotations: </a:t>
            </a:r>
            <a:r>
              <a:rPr lang="en-US" dirty="0" smtClean="0"/>
              <a:t>abstraction</a:t>
            </a:r>
            <a:endParaRPr lang="en-US" dirty="0"/>
          </a:p>
        </p:txBody>
      </p:sp>
      <p:sp>
        <p:nvSpPr>
          <p:cNvPr id="795651" name="Rectangle 3"/>
          <p:cNvSpPr>
            <a:spLocks noGrp="1" noChangeArrowheads="1"/>
          </p:cNvSpPr>
          <p:nvPr>
            <p:ph type="body" idx="1"/>
          </p:nvPr>
        </p:nvSpPr>
        <p:spPr/>
        <p:txBody>
          <a:bodyPr/>
          <a:lstStyle/>
          <a:p>
            <a:r>
              <a:rPr lang="en-US" dirty="0"/>
              <a:t>If you have a procedure with 10 parameters, you probably missed some.</a:t>
            </a:r>
          </a:p>
          <a:p>
            <a:r>
              <a:rPr lang="en-US" dirty="0"/>
              <a:t>One man's constant is another man's variable. </a:t>
            </a:r>
          </a:p>
          <a:p>
            <a:r>
              <a:rPr lang="en-US" dirty="0" smtClean="0"/>
              <a:t>Simplicity </a:t>
            </a:r>
            <a:r>
              <a:rPr lang="en-US" dirty="0"/>
              <a:t>does not precede complexity, but follows it</a:t>
            </a:r>
            <a:r>
              <a:rPr lang="en-US" dirty="0" smtClean="0"/>
              <a:t>.</a:t>
            </a:r>
          </a:p>
          <a:p>
            <a:pPr lvl="1"/>
            <a:r>
              <a:rPr lang="en-US" dirty="0"/>
              <a:t>Our designs are so complex there is no hope of getting them right first time by pure thought. To expect to is arrogant</a:t>
            </a:r>
            <a:r>
              <a:rPr lang="en-US" dirty="0" smtClean="0"/>
              <a:t>. —Brooks</a:t>
            </a:r>
            <a:endParaRPr lang="en-US" dirty="0"/>
          </a:p>
        </p:txBody>
      </p:sp>
    </p:spTree>
    <p:extLst>
      <p:ext uri="{BB962C8B-B14F-4D97-AF65-F5344CB8AC3E}">
        <p14:creationId xmlns:p14="http://schemas.microsoft.com/office/powerpoint/2010/main" val="3083167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CSE403 Sp12</a:t>
            </a:r>
            <a:endParaRPr lang="en-US"/>
          </a:p>
        </p:txBody>
      </p:sp>
      <p:sp>
        <p:nvSpPr>
          <p:cNvPr id="6" name="Slide Number Placeholder 5"/>
          <p:cNvSpPr>
            <a:spLocks noGrp="1"/>
          </p:cNvSpPr>
          <p:nvPr>
            <p:ph type="sldNum" sz="quarter" idx="12"/>
          </p:nvPr>
        </p:nvSpPr>
        <p:spPr/>
        <p:txBody>
          <a:bodyPr/>
          <a:lstStyle/>
          <a:p>
            <a:fld id="{61F94CC8-6AF3-4C98-906E-8707465F3D99}" type="slidenum">
              <a:rPr lang="en-US"/>
              <a:pPr/>
              <a:t>17</a:t>
            </a:fld>
            <a:endParaRPr lang="en-US"/>
          </a:p>
        </p:txBody>
      </p:sp>
      <p:sp>
        <p:nvSpPr>
          <p:cNvPr id="677892" name="Rectangle 4"/>
          <p:cNvSpPr>
            <a:spLocks noGrp="1" noChangeArrowheads="1"/>
          </p:cNvSpPr>
          <p:nvPr>
            <p:ph type="title"/>
          </p:nvPr>
        </p:nvSpPr>
        <p:spPr/>
        <p:txBody>
          <a:bodyPr/>
          <a:lstStyle/>
          <a:p>
            <a:r>
              <a:rPr lang="en-US" dirty="0"/>
              <a:t>Anticipating </a:t>
            </a:r>
            <a:r>
              <a:rPr lang="en-US" dirty="0" smtClean="0"/>
              <a:t>change &amp; design</a:t>
            </a:r>
            <a:endParaRPr lang="en-US" dirty="0"/>
          </a:p>
        </p:txBody>
      </p:sp>
      <p:sp>
        <p:nvSpPr>
          <p:cNvPr id="677893" name="Rectangle 5"/>
          <p:cNvSpPr>
            <a:spLocks noGrp="1" noChangeArrowheads="1"/>
          </p:cNvSpPr>
          <p:nvPr>
            <p:ph type="body" idx="1"/>
          </p:nvPr>
        </p:nvSpPr>
        <p:spPr/>
        <p:txBody>
          <a:bodyPr/>
          <a:lstStyle/>
          <a:p>
            <a:r>
              <a:rPr lang="en-US" dirty="0"/>
              <a:t>It is generally believed that to accommodate change one must anticipate possible changes</a:t>
            </a:r>
          </a:p>
          <a:p>
            <a:pPr lvl="1"/>
            <a:r>
              <a:rPr lang="en-US" dirty="0"/>
              <a:t>Counterpoint: Extreme Programming</a:t>
            </a:r>
          </a:p>
          <a:p>
            <a:r>
              <a:rPr lang="en-US" dirty="0"/>
              <a:t>By anticipating (and perhaps prioritizing) changes, one defines additional criteria for guiding the design </a:t>
            </a:r>
            <a:r>
              <a:rPr lang="en-US" dirty="0" smtClean="0"/>
              <a:t>activity – </a:t>
            </a:r>
            <a:r>
              <a:rPr lang="en-US" i="1" dirty="0" smtClean="0"/>
              <a:t>what abstractions one should choose</a:t>
            </a:r>
            <a:endParaRPr lang="en-US" i="1" dirty="0"/>
          </a:p>
          <a:p>
            <a:r>
              <a:rPr lang="en-US" dirty="0"/>
              <a:t>It is not possible to anticipate all changes </a:t>
            </a:r>
          </a:p>
        </p:txBody>
      </p:sp>
      <p:sp>
        <p:nvSpPr>
          <p:cNvPr id="7" name="TextBox 6"/>
          <p:cNvSpPr txBox="1"/>
          <p:nvPr/>
        </p:nvSpPr>
        <p:spPr>
          <a:xfrm>
            <a:off x="500801" y="4706345"/>
            <a:ext cx="8142398" cy="523220"/>
          </a:xfrm>
          <a:prstGeom prst="rect">
            <a:avLst/>
          </a:prstGeom>
          <a:solidFill>
            <a:srgbClr val="92D050"/>
          </a:solidFill>
          <a:ln cap="rnd">
            <a:solidFill>
              <a:schemeClr val="tx1"/>
            </a:solidFill>
          </a:ln>
        </p:spPr>
        <p:txBody>
          <a:bodyPr wrap="square" rtlCol="0">
            <a:spAutoFit/>
          </a:bodyPr>
          <a:lstStyle/>
          <a:p>
            <a:r>
              <a:rPr lang="en-US" sz="2800" b="1" dirty="0" smtClean="0">
                <a:solidFill>
                  <a:schemeClr val="bg1"/>
                </a:solidFill>
              </a:rPr>
              <a:t>Anticipating vs. not anticipating: comments? </a:t>
            </a:r>
            <a:endParaRPr lang="en-US" sz="2800" b="1" dirty="0" smtClean="0">
              <a:solidFill>
                <a:schemeClr val="bg1"/>
              </a:solidFill>
            </a:endParaRPr>
          </a:p>
        </p:txBody>
      </p:sp>
      <p:sp>
        <p:nvSpPr>
          <p:cNvPr id="8" name="Oval Callout 7"/>
          <p:cNvSpPr/>
          <p:nvPr/>
        </p:nvSpPr>
        <p:spPr bwMode="auto">
          <a:xfrm>
            <a:off x="5642470" y="5532917"/>
            <a:ext cx="2262186" cy="346234"/>
          </a:xfrm>
          <a:prstGeom prst="wedgeEllipseCallout">
            <a:avLst>
              <a:gd name="adj1" fmla="val -12423"/>
              <a:gd name="adj2" fmla="val -1288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r>
              <a:rPr lang="en-US" sz="1600" b="1" dirty="0" smtClean="0">
                <a:latin typeface="Arial Rounded MT Bold" pitchFamily="34" charset="0"/>
              </a:rPr>
              <a:t>Extra credit</a:t>
            </a:r>
            <a:endParaRPr kumimoji="0" lang="en-US" sz="1600" b="1" i="0" u="none" strike="noStrike" cap="none" normalizeH="0" baseline="0" dirty="0" smtClean="0">
              <a:ln>
                <a:noFill/>
              </a:ln>
              <a:solidFill>
                <a:schemeClr val="tx1"/>
              </a:solidFill>
              <a:effectLst/>
              <a:latin typeface="Arial Rounded MT Bold" pitchFamily="34" charset="0"/>
            </a:endParaRPr>
          </a:p>
        </p:txBody>
      </p:sp>
    </p:spTree>
    <p:extLst>
      <p:ext uri="{BB962C8B-B14F-4D97-AF65-F5344CB8AC3E}">
        <p14:creationId xmlns:p14="http://schemas.microsoft.com/office/powerpoint/2010/main" val="3059202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KWIC</a:t>
            </a:r>
            <a:r>
              <a:rPr lang="en-US" dirty="0" smtClean="0"/>
              <a:t>: “</a:t>
            </a:r>
            <a:r>
              <a:rPr lang="en-US" dirty="0" smtClean="0"/>
              <a:t>hello world” </a:t>
            </a:r>
            <a:r>
              <a:rPr lang="en-US" dirty="0" smtClean="0"/>
              <a:t>of module </a:t>
            </a:r>
            <a:r>
              <a:rPr lang="en-US" dirty="0" smtClean="0"/>
              <a:t>design</a:t>
            </a:r>
            <a:endParaRPr lang="en-US" dirty="0"/>
          </a:p>
        </p:txBody>
      </p:sp>
      <p:sp>
        <p:nvSpPr>
          <p:cNvPr id="3" name="Content Placeholder 2"/>
          <p:cNvSpPr>
            <a:spLocks noGrp="1"/>
          </p:cNvSpPr>
          <p:nvPr>
            <p:ph idx="1"/>
          </p:nvPr>
        </p:nvSpPr>
        <p:spPr>
          <a:xfrm>
            <a:off x="685800" y="1524000"/>
            <a:ext cx="7772400" cy="1938992"/>
          </a:xfrm>
        </p:spPr>
        <p:txBody>
          <a:bodyPr>
            <a:spAutoFit/>
          </a:bodyPr>
          <a:lstStyle/>
          <a:p>
            <a:pPr marL="0" indent="0">
              <a:buNone/>
            </a:pPr>
            <a:r>
              <a:rPr lang="en-US" sz="2000" i="1" dirty="0" smtClean="0"/>
              <a:t>The </a:t>
            </a:r>
            <a:r>
              <a:rPr lang="en-US" sz="2000" i="1" dirty="0" smtClean="0"/>
              <a:t>KWIC index system accepts an ordered set of lines; each line is an ordered set of words, and each word is an ordered set of characters. Any line may be “circularly shifted” by repeatedly removing the first word and appending it at the end of the line. The KWIC index system outputs a list of all circular shifts of all lines in alphabetical order</a:t>
            </a:r>
            <a:r>
              <a:rPr lang="en-US" sz="2000" dirty="0" smtClean="0"/>
              <a:t>.</a:t>
            </a:r>
          </a:p>
        </p:txBody>
      </p:sp>
      <p:sp>
        <p:nvSpPr>
          <p:cNvPr id="4" name="Date Placeholder 3"/>
          <p:cNvSpPr>
            <a:spLocks noGrp="1"/>
          </p:cNvSpPr>
          <p:nvPr>
            <p:ph type="dt" sz="half" idx="10"/>
          </p:nvPr>
        </p:nvSpPr>
        <p:spPr/>
        <p:txBody>
          <a:bodyPr/>
          <a:lstStyle/>
          <a:p>
            <a:pPr>
              <a:defRPr/>
            </a:pPr>
            <a:r>
              <a:rPr lang="en-US" smtClean="0"/>
              <a:t>CSE403 Sp12</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18</a:t>
            </a:fld>
            <a:endParaRPr lang="en-US"/>
          </a:p>
        </p:txBody>
      </p:sp>
    </p:spTree>
    <p:extLst>
      <p:ext uri="{BB962C8B-B14F-4D97-AF65-F5344CB8AC3E}">
        <p14:creationId xmlns:p14="http://schemas.microsoft.com/office/powerpoint/2010/main" val="269700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Another script…</a:t>
            </a:r>
            <a:endParaRPr lang="en-US" dirty="0"/>
          </a:p>
        </p:txBody>
      </p:sp>
      <p:sp>
        <p:nvSpPr>
          <p:cNvPr id="11" name="Content Placeholder 10"/>
          <p:cNvSpPr>
            <a:spLocks noGrp="1"/>
          </p:cNvSpPr>
          <p:nvPr>
            <p:ph idx="1"/>
          </p:nvPr>
        </p:nvSpPr>
        <p:spPr>
          <a:xfrm>
            <a:off x="685800" y="4257674"/>
            <a:ext cx="7772400" cy="1838325"/>
          </a:xfrm>
        </p:spPr>
        <p:txBody>
          <a:bodyPr/>
          <a:lstStyle/>
          <a:p>
            <a:r>
              <a:rPr lang="en-US" dirty="0" smtClean="0"/>
              <a:t>Why not always the best?</a:t>
            </a:r>
          </a:p>
          <a:p>
            <a:r>
              <a:rPr lang="en-US" dirty="0" smtClean="0"/>
              <a:t>What might change?</a:t>
            </a:r>
          </a:p>
          <a:p>
            <a:r>
              <a:rPr lang="en-US" dirty="0" smtClean="0"/>
              <a:t>More in lecture </a:t>
            </a:r>
            <a:r>
              <a:rPr lang="en-US" smtClean="0"/>
              <a:t>and in Reading III</a:t>
            </a:r>
            <a:endParaRPr lang="en-US" dirty="0"/>
          </a:p>
        </p:txBody>
      </p:sp>
      <p:sp>
        <p:nvSpPr>
          <p:cNvPr id="4" name="Date Placeholder 3"/>
          <p:cNvSpPr>
            <a:spLocks noGrp="1"/>
          </p:cNvSpPr>
          <p:nvPr>
            <p:ph type="dt" sz="half" idx="10"/>
          </p:nvPr>
        </p:nvSpPr>
        <p:spPr/>
        <p:txBody>
          <a:bodyPr/>
          <a:lstStyle/>
          <a:p>
            <a:r>
              <a:rPr lang="en-US" smtClean="0"/>
              <a:t>CSE403 Sp12</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19</a:t>
            </a:fld>
            <a:endParaRPr lang="en-US"/>
          </a:p>
        </p:txBody>
      </p:sp>
      <p:sp>
        <p:nvSpPr>
          <p:cNvPr id="6" name="Rectangle 5"/>
          <p:cNvSpPr/>
          <p:nvPr/>
        </p:nvSpPr>
        <p:spPr>
          <a:xfrm>
            <a:off x="1114425" y="1447800"/>
            <a:ext cx="6915150" cy="2653034"/>
          </a:xfrm>
          <a:prstGeom prst="rect">
            <a:avLst/>
          </a:prstGeom>
          <a:noFill/>
          <a:ln w="9525">
            <a:solidFill>
              <a:srgbClr val="7030A0"/>
            </a:solidFill>
            <a:miter lim="800000"/>
            <a:headEnd/>
            <a:tailEnd/>
          </a:ln>
        </p:spPr>
        <p:txBody>
          <a:bodyPr vert="horz" wrap="square" lIns="91440" tIns="45720" rIns="91440" bIns="45720" numCol="1" rtlCol="0" anchor="t" anchorCtr="0" compatLnSpc="1">
            <a:prstTxWarp prst="textNoShape">
              <a:avLst/>
            </a:prstTxWarp>
            <a:spAutoFit/>
          </a:bodyPr>
          <a:lstStyle/>
          <a:p>
            <a:pPr algn="l" eaLnBrk="0" hangingPunct="0"/>
            <a:r>
              <a:rPr lang="en-US" sz="1600" b="1" dirty="0" err="1">
                <a:latin typeface="Courier New" pitchFamily="49" charset="0"/>
                <a:cs typeface="Courier New" pitchFamily="49" charset="0"/>
              </a:rPr>
              <a:t>awk</a:t>
            </a:r>
            <a:r>
              <a:rPr lang="en-US" sz="1600" b="1" dirty="0">
                <a:latin typeface="Courier New" pitchFamily="49" charset="0"/>
                <a:cs typeface="Courier New" pitchFamily="49" charset="0"/>
              </a:rPr>
              <a:t> '{print $0</a:t>
            </a:r>
          </a:p>
          <a:p>
            <a:pPr algn="l" eaLnBrk="0" hangingPunct="0"/>
            <a:r>
              <a:rPr lang="en-US" sz="1600" b="1" dirty="0">
                <a:latin typeface="Courier New" pitchFamily="49" charset="0"/>
                <a:cs typeface="Courier New" pitchFamily="49" charset="0"/>
              </a:rPr>
              <a:t>for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length($0);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&gt; 0;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a:t>
            </a:r>
          </a:p>
          <a:p>
            <a:pPr algn="l" eaLnBrk="0" hangingPunct="0"/>
            <a:r>
              <a:rPr lang="en-US" sz="1600" b="1" dirty="0">
                <a:latin typeface="Courier New" pitchFamily="49" charset="0"/>
                <a:cs typeface="Courier New" pitchFamily="49" charset="0"/>
              </a:rPr>
              <a:t>  if (</a:t>
            </a:r>
            <a:r>
              <a:rPr lang="en-US" sz="1600" b="1" dirty="0" err="1">
                <a:latin typeface="Courier New" pitchFamily="49" charset="0"/>
                <a:cs typeface="Courier New" pitchFamily="49" charset="0"/>
              </a:rPr>
              <a:t>substr</a:t>
            </a:r>
            <a:r>
              <a:rPr lang="en-US" sz="1600" b="1" dirty="0">
                <a:latin typeface="Courier New" pitchFamily="49" charset="0"/>
                <a:cs typeface="Courier New" pitchFamily="49" charset="0"/>
              </a:rPr>
              <a:t>($0,i,1) == " ")</a:t>
            </a:r>
            <a:br>
              <a:rPr lang="en-US" sz="1600" b="1" dirty="0">
                <a:latin typeface="Courier New" pitchFamily="49" charset="0"/>
                <a:cs typeface="Courier New" pitchFamily="49" charset="0"/>
              </a:rPr>
            </a:br>
            <a:r>
              <a:rPr lang="en-US" sz="1600" b="1" dirty="0">
                <a:latin typeface="Courier New" pitchFamily="49" charset="0"/>
                <a:cs typeface="Courier New" pitchFamily="49" charset="0"/>
              </a:rPr>
              <a:t>      print </a:t>
            </a:r>
            <a:r>
              <a:rPr lang="en-US" sz="1600" b="1" dirty="0" err="1">
                <a:latin typeface="Courier New" pitchFamily="49" charset="0"/>
                <a:cs typeface="Courier New" pitchFamily="49" charset="0"/>
              </a:rPr>
              <a:t>substr</a:t>
            </a:r>
            <a:r>
              <a:rPr lang="en-US" sz="1600" b="1" dirty="0">
                <a:latin typeface="Courier New" pitchFamily="49" charset="0"/>
                <a:cs typeface="Courier New" pitchFamily="49" charset="0"/>
              </a:rPr>
              <a:t>($0,i+1) "\t" </a:t>
            </a:r>
            <a:r>
              <a:rPr lang="en-US" sz="1600" b="1" dirty="0" err="1">
                <a:latin typeface="Courier New" pitchFamily="49" charset="0"/>
                <a:cs typeface="Courier New" pitchFamily="49" charset="0"/>
              </a:rPr>
              <a:t>substr</a:t>
            </a:r>
            <a:r>
              <a:rPr lang="en-US" sz="1600" b="1" dirty="0">
                <a:latin typeface="Courier New" pitchFamily="49" charset="0"/>
                <a:cs typeface="Courier New" pitchFamily="49" charset="0"/>
              </a:rPr>
              <a:t>($0,1,i-1)</a:t>
            </a:r>
          </a:p>
          <a:p>
            <a:pPr algn="l" eaLnBrk="0" hangingPunct="0"/>
            <a:r>
              <a:rPr lang="en-US" sz="1600" b="1" dirty="0">
                <a:latin typeface="Courier New" pitchFamily="49" charset="0"/>
                <a:cs typeface="Courier New" pitchFamily="49" charset="0"/>
              </a:rPr>
              <a:t>}' $1 | sort -f | </a:t>
            </a:r>
            <a:r>
              <a:rPr lang="en-US" sz="1600" b="1" dirty="0" err="1">
                <a:latin typeface="Courier New" pitchFamily="49" charset="0"/>
                <a:cs typeface="Courier New" pitchFamily="49" charset="0"/>
              </a:rPr>
              <a:t>awk</a:t>
            </a:r>
            <a:r>
              <a:rPr lang="en-US" sz="1600" b="1" dirty="0">
                <a:latin typeface="Courier New" pitchFamily="49" charset="0"/>
                <a:cs typeface="Courier New" pitchFamily="49" charset="0"/>
              </a:rPr>
              <a:t> '</a:t>
            </a:r>
          </a:p>
          <a:p>
            <a:pPr algn="l" eaLnBrk="0" hangingPunct="0"/>
            <a:r>
              <a:rPr lang="en-US" sz="1600" b="1" dirty="0">
                <a:latin typeface="Courier New" pitchFamily="49" charset="0"/>
                <a:cs typeface="Courier New" pitchFamily="49" charset="0"/>
              </a:rPr>
              <a:t>BEGIN {FS = "\t"; WID = 30}</a:t>
            </a:r>
          </a:p>
          <a:p>
            <a:pPr algn="l" eaLnBrk="0" hangingPunct="0"/>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printf</a:t>
            </a:r>
            <a:r>
              <a:rPr lang="en-US" sz="1600" b="1" dirty="0">
                <a:latin typeface="Courier New" pitchFamily="49" charset="0"/>
                <a:cs typeface="Courier New" pitchFamily="49" charset="0"/>
              </a:rPr>
              <a:t>("%" WID "s      %s\n",</a:t>
            </a:r>
          </a:p>
          <a:p>
            <a:pPr algn="l" eaLnBrk="0" hangingPunct="0"/>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substr</a:t>
            </a:r>
            <a:r>
              <a:rPr lang="en-US" sz="1600" b="1" dirty="0">
                <a:latin typeface="Courier New" pitchFamily="49" charset="0"/>
                <a:cs typeface="Courier New" pitchFamily="49" charset="0"/>
              </a:rPr>
              <a:t>($2,length($2)-WID+1),</a:t>
            </a:r>
            <a:r>
              <a:rPr lang="en-US" sz="1600" b="1" dirty="0" err="1">
                <a:latin typeface="Courier New" pitchFamily="49" charset="0"/>
                <a:cs typeface="Courier New" pitchFamily="49" charset="0"/>
              </a:rPr>
              <a:t>substr</a:t>
            </a:r>
            <a:r>
              <a:rPr lang="en-US" sz="1600" b="1" dirty="0">
                <a:latin typeface="Courier New" pitchFamily="49" charset="0"/>
                <a:cs typeface="Courier New" pitchFamily="49" charset="0"/>
              </a:rPr>
              <a:t>($1,1,WID))</a:t>
            </a:r>
          </a:p>
          <a:p>
            <a:pPr algn="l" eaLnBrk="0" hangingPunct="0"/>
            <a:r>
              <a:rPr lang="en-US" sz="1600" b="1" dirty="0">
                <a:latin typeface="Courier New" pitchFamily="49" charset="0"/>
                <a:cs typeface="Courier New" pitchFamily="49" charset="0"/>
              </a:rPr>
              <a:t>}'</a:t>
            </a:r>
          </a:p>
        </p:txBody>
      </p:sp>
    </p:spTree>
    <p:extLst>
      <p:ext uri="{BB962C8B-B14F-4D97-AF65-F5344CB8AC3E}">
        <p14:creationId xmlns:p14="http://schemas.microsoft.com/office/powerpoint/2010/main" val="293893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1-line shell script do?</a:t>
            </a:r>
            <a:endParaRPr lang="en-US" dirty="0"/>
          </a:p>
        </p:txBody>
      </p:sp>
      <p:sp>
        <p:nvSpPr>
          <p:cNvPr id="3" name="Content Placeholder 2"/>
          <p:cNvSpPr>
            <a:spLocks noGrp="1"/>
          </p:cNvSpPr>
          <p:nvPr>
            <p:ph idx="1"/>
          </p:nvPr>
        </p:nvSpPr>
        <p:spPr>
          <a:xfrm>
            <a:off x="685800" y="1600200"/>
            <a:ext cx="7772400" cy="677108"/>
          </a:xfrm>
          <a:noFill/>
          <a:ln>
            <a:solidFill>
              <a:srgbClr val="7030A0"/>
            </a:solidFill>
          </a:ln>
        </p:spPr>
        <p:txBody>
          <a:bodyPr wrap="square" rtlCol="0">
            <a:spAutoFit/>
          </a:bodyPr>
          <a:lstStyle/>
          <a:p>
            <a:pPr marL="0" indent="0">
              <a:buNone/>
            </a:pPr>
            <a:r>
              <a:rPr lang="en-US" sz="1900" b="1" kern="1200" dirty="0" err="1">
                <a:latin typeface="Courier New" pitchFamily="49" charset="0"/>
                <a:cs typeface="Courier New" pitchFamily="49" charset="0"/>
              </a:rPr>
              <a:t>tr</a:t>
            </a:r>
            <a:r>
              <a:rPr lang="en-US" sz="1900" b="1" kern="1200" dirty="0">
                <a:latin typeface="Courier New" pitchFamily="49" charset="0"/>
                <a:cs typeface="Courier New" pitchFamily="49" charset="0"/>
              </a:rPr>
              <a:t> -</a:t>
            </a:r>
            <a:r>
              <a:rPr lang="en-US" sz="1900" b="1" kern="1200" dirty="0" err="1">
                <a:latin typeface="Courier New" pitchFamily="49" charset="0"/>
                <a:cs typeface="Courier New" pitchFamily="49" charset="0"/>
              </a:rPr>
              <a:t>cs</a:t>
            </a:r>
            <a:r>
              <a:rPr lang="en-US" sz="1900" b="1" kern="1200" dirty="0">
                <a:latin typeface="Courier New" pitchFamily="49" charset="0"/>
                <a:cs typeface="Courier New" pitchFamily="49" charset="0"/>
              </a:rPr>
              <a:t> A-</a:t>
            </a:r>
            <a:r>
              <a:rPr lang="en-US" sz="1900" b="1" kern="1200" dirty="0" err="1">
                <a:latin typeface="Courier New" pitchFamily="49" charset="0"/>
                <a:cs typeface="Courier New" pitchFamily="49" charset="0"/>
              </a:rPr>
              <a:t>Za</a:t>
            </a:r>
            <a:r>
              <a:rPr lang="en-US" sz="1900" b="1" kern="1200" dirty="0">
                <a:latin typeface="Courier New" pitchFamily="49" charset="0"/>
                <a:cs typeface="Courier New" pitchFamily="49" charset="0"/>
              </a:rPr>
              <a:t>-z '\n' | </a:t>
            </a:r>
            <a:r>
              <a:rPr lang="en-US" sz="1900" b="1" kern="1200" dirty="0" err="1">
                <a:latin typeface="Courier New" pitchFamily="49" charset="0"/>
                <a:cs typeface="Courier New" pitchFamily="49" charset="0"/>
              </a:rPr>
              <a:t>tr</a:t>
            </a:r>
            <a:r>
              <a:rPr lang="en-US" sz="1900" b="1" kern="1200" dirty="0">
                <a:latin typeface="Courier New" pitchFamily="49" charset="0"/>
                <a:cs typeface="Courier New" pitchFamily="49" charset="0"/>
              </a:rPr>
              <a:t> A-Z </a:t>
            </a:r>
            <a:r>
              <a:rPr lang="en-US" sz="1900" b="1" kern="1200" dirty="0" err="1">
                <a:latin typeface="Courier New" pitchFamily="49" charset="0"/>
                <a:cs typeface="Courier New" pitchFamily="49" charset="0"/>
              </a:rPr>
              <a:t>a-z</a:t>
            </a:r>
            <a:r>
              <a:rPr lang="en-US" sz="1900" b="1" kern="1200" dirty="0">
                <a:latin typeface="Courier New" pitchFamily="49" charset="0"/>
                <a:cs typeface="Courier New" pitchFamily="49" charset="0"/>
              </a:rPr>
              <a:t> | </a:t>
            </a:r>
            <a:r>
              <a:rPr lang="en-US" sz="1900" b="1" kern="1200" dirty="0" smtClean="0">
                <a:latin typeface="Courier New" pitchFamily="49" charset="0"/>
                <a:cs typeface="Courier New" pitchFamily="49" charset="0"/>
              </a:rPr>
              <a:t>sort }</a:t>
            </a:r>
            <a:r>
              <a:rPr lang="en-US" sz="1900" b="1" kern="1200" dirty="0">
                <a:latin typeface="Courier New" pitchFamily="49" charset="0"/>
                <a:cs typeface="Courier New" pitchFamily="49" charset="0"/>
              </a:rPr>
              <a:t/>
            </a:r>
            <a:br>
              <a:rPr lang="en-US" sz="1900" b="1" kern="1200" dirty="0">
                <a:latin typeface="Courier New" pitchFamily="49" charset="0"/>
                <a:cs typeface="Courier New" pitchFamily="49" charset="0"/>
              </a:rPr>
            </a:br>
            <a:r>
              <a:rPr lang="en-US" sz="1900" b="1" kern="1200" dirty="0" smtClean="0">
                <a:latin typeface="Courier New" pitchFamily="49" charset="0"/>
                <a:cs typeface="Courier New" pitchFamily="49" charset="0"/>
              </a:rPr>
              <a:t>           </a:t>
            </a:r>
            <a:r>
              <a:rPr lang="en-US" sz="1900" b="1" kern="1200" dirty="0" err="1" smtClean="0">
                <a:latin typeface="Courier New" pitchFamily="49" charset="0"/>
                <a:cs typeface="Courier New" pitchFamily="49" charset="0"/>
              </a:rPr>
              <a:t>uniq</a:t>
            </a:r>
            <a:r>
              <a:rPr lang="en-US" sz="1900" b="1" kern="1200" dirty="0" smtClean="0">
                <a:latin typeface="Courier New" pitchFamily="49" charset="0"/>
                <a:cs typeface="Courier New" pitchFamily="49" charset="0"/>
              </a:rPr>
              <a:t> </a:t>
            </a:r>
            <a:r>
              <a:rPr lang="en-US" sz="1900" b="1" kern="1200" dirty="0">
                <a:latin typeface="Courier New" pitchFamily="49" charset="0"/>
                <a:cs typeface="Courier New" pitchFamily="49" charset="0"/>
              </a:rPr>
              <a:t>-c | sort -</a:t>
            </a:r>
            <a:r>
              <a:rPr lang="en-US" sz="1900" b="1" kern="1200" dirty="0" err="1">
                <a:latin typeface="Courier New" pitchFamily="49" charset="0"/>
                <a:cs typeface="Courier New" pitchFamily="49" charset="0"/>
              </a:rPr>
              <a:t>rn</a:t>
            </a:r>
            <a:r>
              <a:rPr lang="en-US" sz="1900" b="1" kern="1200" dirty="0">
                <a:latin typeface="Courier New" pitchFamily="49" charset="0"/>
                <a:cs typeface="Courier New" pitchFamily="49" charset="0"/>
              </a:rPr>
              <a:t> | </a:t>
            </a:r>
            <a:r>
              <a:rPr lang="en-US" sz="1900" b="1" kern="1200" dirty="0" err="1">
                <a:latin typeface="Courier New" pitchFamily="49" charset="0"/>
                <a:cs typeface="Courier New" pitchFamily="49" charset="0"/>
              </a:rPr>
              <a:t>sed</a:t>
            </a:r>
            <a:r>
              <a:rPr lang="en-US" sz="1900" b="1" kern="1200" dirty="0">
                <a:latin typeface="Courier New" pitchFamily="49" charset="0"/>
                <a:cs typeface="Courier New" pitchFamily="49" charset="0"/>
              </a:rPr>
              <a:t> ${1}q</a:t>
            </a:r>
          </a:p>
        </p:txBody>
      </p:sp>
      <p:sp>
        <p:nvSpPr>
          <p:cNvPr id="4" name="Date Placeholder 3"/>
          <p:cNvSpPr>
            <a:spLocks noGrp="1"/>
          </p:cNvSpPr>
          <p:nvPr>
            <p:ph type="dt" sz="half" idx="10"/>
          </p:nvPr>
        </p:nvSpPr>
        <p:spPr/>
        <p:txBody>
          <a:bodyPr/>
          <a:lstStyle/>
          <a:p>
            <a:pPr>
              <a:defRPr/>
            </a:pPr>
            <a:r>
              <a:rPr lang="en-US" smtClean="0"/>
              <a:t>CSE403 Sp12</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a:t>
            </a:fld>
            <a:endParaRPr lang="en-US"/>
          </a:p>
        </p:txBody>
      </p:sp>
      <p:sp>
        <p:nvSpPr>
          <p:cNvPr id="6" name="TextBox 5"/>
          <p:cNvSpPr txBox="1"/>
          <p:nvPr/>
        </p:nvSpPr>
        <p:spPr>
          <a:xfrm>
            <a:off x="122832" y="2526408"/>
            <a:ext cx="3439235" cy="2031325"/>
          </a:xfrm>
          <a:prstGeom prst="rect">
            <a:avLst/>
          </a:prstGeom>
          <a:noFill/>
          <a:ln>
            <a:solidFill>
              <a:srgbClr val="7030A0"/>
            </a:solidFill>
          </a:ln>
        </p:spPr>
        <p:txBody>
          <a:bodyPr wrap="square" rtlCol="0">
            <a:spAutoFit/>
          </a:bodyPr>
          <a:lstStyle/>
          <a:p>
            <a:pPr algn="l"/>
            <a:r>
              <a:rPr lang="en-US" sz="1800" dirty="0" smtClean="0">
                <a:latin typeface="Courier New" pitchFamily="49" charset="0"/>
                <a:cs typeface="Courier New" pitchFamily="49" charset="0"/>
              </a:rPr>
              <a:t>1</a:t>
            </a: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tr</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a:t>
            </a:r>
            <a:r>
              <a:rPr lang="en-US" sz="1800" b="1" dirty="0" err="1">
                <a:latin typeface="Courier New" pitchFamily="49" charset="0"/>
                <a:cs typeface="Courier New" pitchFamily="49" charset="0"/>
              </a:rPr>
              <a:t>cs</a:t>
            </a:r>
            <a:r>
              <a:rPr lang="en-US" sz="1800" b="1" dirty="0">
                <a:latin typeface="Courier New" pitchFamily="49" charset="0"/>
                <a:cs typeface="Courier New" pitchFamily="49" charset="0"/>
              </a:rPr>
              <a:t> A-</a:t>
            </a:r>
            <a:r>
              <a:rPr lang="en-US" sz="1800" b="1" dirty="0" err="1">
                <a:latin typeface="Courier New" pitchFamily="49" charset="0"/>
                <a:cs typeface="Courier New" pitchFamily="49" charset="0"/>
              </a:rPr>
              <a:t>Za</a:t>
            </a:r>
            <a:r>
              <a:rPr lang="en-US" sz="1800" b="1" dirty="0">
                <a:latin typeface="Courier New" pitchFamily="49" charset="0"/>
                <a:cs typeface="Courier New" pitchFamily="49" charset="0"/>
              </a:rPr>
              <a:t>-z '\n' |</a:t>
            </a:r>
          </a:p>
          <a:p>
            <a:pPr algn="l"/>
            <a:r>
              <a:rPr lang="en-US" sz="1800" dirty="0" smtClean="0">
                <a:latin typeface="Courier New" pitchFamily="49" charset="0"/>
                <a:cs typeface="Courier New" pitchFamily="49" charset="0"/>
              </a:rPr>
              <a:t>2</a:t>
            </a: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tr</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A-Z </a:t>
            </a:r>
            <a:r>
              <a:rPr lang="en-US" sz="1800" b="1" dirty="0" err="1">
                <a:latin typeface="Courier New" pitchFamily="49" charset="0"/>
                <a:cs typeface="Courier New" pitchFamily="49" charset="0"/>
              </a:rPr>
              <a:t>a-z</a:t>
            </a:r>
            <a:r>
              <a:rPr lang="en-US" sz="1800" b="1" dirty="0">
                <a:latin typeface="Courier New" pitchFamily="49" charset="0"/>
                <a:cs typeface="Courier New" pitchFamily="49" charset="0"/>
              </a:rPr>
              <a:t> |</a:t>
            </a:r>
          </a:p>
          <a:p>
            <a:pPr algn="l"/>
            <a:r>
              <a:rPr lang="en-US" sz="1800" dirty="0" smtClean="0">
                <a:latin typeface="Courier New" pitchFamily="49" charset="0"/>
                <a:cs typeface="Courier New" pitchFamily="49" charset="0"/>
              </a:rPr>
              <a:t>3</a:t>
            </a:r>
            <a:r>
              <a:rPr lang="en-US" sz="1800" b="1" dirty="0" smtClean="0">
                <a:latin typeface="Courier New" pitchFamily="49" charset="0"/>
                <a:cs typeface="Courier New" pitchFamily="49" charset="0"/>
              </a:rPr>
              <a:t> sort </a:t>
            </a:r>
            <a:r>
              <a:rPr lang="en-US" sz="1800" b="1" dirty="0">
                <a:latin typeface="Courier New" pitchFamily="49" charset="0"/>
                <a:cs typeface="Courier New" pitchFamily="49" charset="0"/>
              </a:rPr>
              <a:t>|</a:t>
            </a:r>
          </a:p>
          <a:p>
            <a:pPr algn="l"/>
            <a:r>
              <a:rPr lang="en-US" sz="1800" dirty="0" smtClean="0">
                <a:latin typeface="Courier New" pitchFamily="49" charset="0"/>
                <a:cs typeface="Courier New" pitchFamily="49" charset="0"/>
              </a:rPr>
              <a:t>4</a:t>
            </a: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uniq</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-c |</a:t>
            </a:r>
          </a:p>
          <a:p>
            <a:pPr algn="l"/>
            <a:r>
              <a:rPr lang="en-US" sz="1800" dirty="0" smtClean="0">
                <a:latin typeface="Courier New" pitchFamily="49" charset="0"/>
                <a:cs typeface="Courier New" pitchFamily="49" charset="0"/>
              </a:rPr>
              <a:t>5</a:t>
            </a:r>
            <a:r>
              <a:rPr lang="en-US" sz="1800" b="1" dirty="0" smtClean="0">
                <a:latin typeface="Courier New" pitchFamily="49" charset="0"/>
                <a:cs typeface="Courier New" pitchFamily="49" charset="0"/>
              </a:rPr>
              <a:t> sort </a:t>
            </a:r>
            <a:r>
              <a:rPr lang="en-US" sz="1800" b="1" dirty="0">
                <a:latin typeface="Courier New" pitchFamily="49" charset="0"/>
                <a:cs typeface="Courier New" pitchFamily="49" charset="0"/>
              </a:rPr>
              <a:t>-</a:t>
            </a:r>
            <a:r>
              <a:rPr lang="en-US" sz="1800" b="1" dirty="0" err="1">
                <a:latin typeface="Courier New" pitchFamily="49" charset="0"/>
                <a:cs typeface="Courier New" pitchFamily="49" charset="0"/>
              </a:rPr>
              <a:t>rn</a:t>
            </a:r>
            <a:r>
              <a:rPr lang="en-US" sz="1800" b="1" dirty="0">
                <a:latin typeface="Courier New" pitchFamily="49" charset="0"/>
                <a:cs typeface="Courier New" pitchFamily="49" charset="0"/>
              </a:rPr>
              <a:t> |</a:t>
            </a:r>
          </a:p>
          <a:p>
            <a:pPr algn="l"/>
            <a:r>
              <a:rPr lang="en-US" sz="1800" dirty="0" smtClean="0">
                <a:latin typeface="Courier New" pitchFamily="49" charset="0"/>
                <a:cs typeface="Courier New" pitchFamily="49" charset="0"/>
              </a:rPr>
              <a:t>6</a:t>
            </a: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sed</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${1}q</a:t>
            </a:r>
          </a:p>
        </p:txBody>
      </p:sp>
      <p:sp>
        <p:nvSpPr>
          <p:cNvPr id="7" name="Rectangle 6"/>
          <p:cNvSpPr/>
          <p:nvPr/>
        </p:nvSpPr>
        <p:spPr>
          <a:xfrm>
            <a:off x="3684897" y="2526408"/>
            <a:ext cx="5295331" cy="3693319"/>
          </a:xfrm>
          <a:prstGeom prst="rect">
            <a:avLst/>
          </a:prstGeom>
        </p:spPr>
        <p:txBody>
          <a:bodyPr wrap="square">
            <a:spAutoFit/>
          </a:bodyPr>
          <a:lstStyle/>
          <a:p>
            <a:pPr marL="342900" indent="-342900" algn="l">
              <a:buFont typeface="+mj-lt"/>
              <a:buAutoNum type="arabicPeriod"/>
            </a:pPr>
            <a:r>
              <a:rPr lang="en-US" sz="1800" dirty="0" smtClean="0"/>
              <a:t>Make </a:t>
            </a:r>
            <a:r>
              <a:rPr lang="en-US" sz="1800" dirty="0"/>
              <a:t>one-word lines by transliterating the complement (-c) of the alphabet into newlines (note the quoted newline), and squeezing out (-s) multiple newlines.</a:t>
            </a:r>
          </a:p>
          <a:p>
            <a:pPr marL="457200" indent="-457200" algn="l">
              <a:buFont typeface="+mj-lt"/>
              <a:buAutoNum type="arabicPeriod"/>
            </a:pPr>
            <a:r>
              <a:rPr lang="en-US" sz="1800" dirty="0"/>
              <a:t>Transliterate upper case to lower case.</a:t>
            </a:r>
          </a:p>
          <a:p>
            <a:pPr marL="457200" indent="-457200" algn="l">
              <a:buFont typeface="+mj-lt"/>
              <a:buAutoNum type="arabicPeriod"/>
            </a:pPr>
            <a:r>
              <a:rPr lang="en-US" sz="1800" dirty="0"/>
              <a:t>Sort to bring identical words together.</a:t>
            </a:r>
          </a:p>
          <a:p>
            <a:pPr marL="457200" indent="-457200" algn="l">
              <a:buFont typeface="+mj-lt"/>
              <a:buAutoNum type="arabicPeriod"/>
            </a:pPr>
            <a:r>
              <a:rPr lang="en-US" sz="1800" dirty="0"/>
              <a:t>Replace each run of duplicate words with a single representative and include a count (-c).</a:t>
            </a:r>
          </a:p>
          <a:p>
            <a:pPr marL="457200" indent="-457200" algn="l">
              <a:buFont typeface="+mj-lt"/>
              <a:buAutoNum type="arabicPeriod"/>
            </a:pPr>
            <a:r>
              <a:rPr lang="en-US" sz="1800" dirty="0"/>
              <a:t>Sort in reverse (-r) numeric (-n) order.</a:t>
            </a:r>
          </a:p>
          <a:p>
            <a:pPr marL="457200" indent="-457200" algn="l">
              <a:buFont typeface="+mj-lt"/>
              <a:buAutoNum type="arabicPeriod"/>
            </a:pPr>
            <a:r>
              <a:rPr lang="en-US" sz="1800" dirty="0"/>
              <a:t>Pass through a stream editor; quit (q) after printing the number of lines designated by the script’s first parameter (${1}).</a:t>
            </a:r>
          </a:p>
        </p:txBody>
      </p:sp>
      <p:sp>
        <p:nvSpPr>
          <p:cNvPr id="8" name="TextBox 7"/>
          <p:cNvSpPr txBox="1"/>
          <p:nvPr/>
        </p:nvSpPr>
        <p:spPr>
          <a:xfrm>
            <a:off x="286603" y="4831140"/>
            <a:ext cx="3275463" cy="830997"/>
          </a:xfrm>
          <a:prstGeom prst="rect">
            <a:avLst/>
          </a:prstGeom>
          <a:noFill/>
        </p:spPr>
        <p:txBody>
          <a:bodyPr wrap="square" rtlCol="0">
            <a:spAutoFit/>
          </a:bodyPr>
          <a:lstStyle/>
          <a:p>
            <a:pPr algn="l"/>
            <a:r>
              <a:rPr lang="en-US" sz="1200" dirty="0"/>
              <a:t>Jon Bentley, Don Knuth, and Doug </a:t>
            </a:r>
            <a:r>
              <a:rPr lang="en-US" sz="1200" dirty="0" err="1"/>
              <a:t>McIlroy</a:t>
            </a:r>
            <a:r>
              <a:rPr lang="en-US" sz="1200" dirty="0"/>
              <a:t>. 1986. Programming pearls: a literate </a:t>
            </a:r>
            <a:r>
              <a:rPr lang="en-US" sz="1200" dirty="0" err="1"/>
              <a:t>program.</a:t>
            </a:r>
            <a:r>
              <a:rPr lang="en-US" sz="1200" i="1" dirty="0" err="1"/>
              <a:t>Commun</a:t>
            </a:r>
            <a:r>
              <a:rPr lang="en-US" sz="1200" i="1" dirty="0"/>
              <a:t>. ACM</a:t>
            </a:r>
            <a:r>
              <a:rPr lang="en-US" sz="1200" dirty="0"/>
              <a:t> 29, 6 (June 1986), 471-483. DOI=10.1145/5948.315654 </a:t>
            </a:r>
          </a:p>
        </p:txBody>
      </p:sp>
    </p:spTree>
    <p:extLst>
      <p:ext uri="{BB962C8B-B14F-4D97-AF65-F5344CB8AC3E}">
        <p14:creationId xmlns:p14="http://schemas.microsoft.com/office/powerpoint/2010/main" val="160525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18288768"/>
              </p:ext>
            </p:extLst>
          </p:nvPr>
        </p:nvGraphicFramePr>
        <p:xfrm>
          <a:off x="228597" y="1473050"/>
          <a:ext cx="7791981" cy="2225040"/>
        </p:xfrm>
        <a:graphic>
          <a:graphicData uri="http://schemas.openxmlformats.org/drawingml/2006/table">
            <a:tbl>
              <a:tblPr firstRow="1" bandRow="1">
                <a:tableStyleId>{912C8C85-51F0-491E-9774-3900AFEF0FD7}</a:tableStyleId>
              </a:tblPr>
              <a:tblGrid>
                <a:gridCol w="2153096"/>
                <a:gridCol w="1414130"/>
                <a:gridCol w="1552354"/>
                <a:gridCol w="1254642"/>
                <a:gridCol w="1417759"/>
              </a:tblGrid>
              <a:tr h="267653">
                <a:tc gridSpan="5">
                  <a:txBody>
                    <a:bodyPr/>
                    <a:lstStyle/>
                    <a:p>
                      <a:pPr algn="ctr"/>
                      <a:r>
                        <a:rPr lang="en-US" dirty="0" smtClean="0"/>
                        <a:t>Week 3 </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pPr algn="ctr"/>
                      <a:endParaRPr lang="en-US" dirty="0"/>
                    </a:p>
                  </a:txBody>
                  <a:tcPr/>
                </a:tc>
                <a:tc hMerge="1">
                  <a:txBody>
                    <a:bodyPr/>
                    <a:lstStyle/>
                    <a:p>
                      <a:pPr algn="ctr"/>
                      <a:endParaRPr lang="en-US" dirty="0"/>
                    </a:p>
                  </a:txBody>
                  <a:tcPr/>
                </a:tc>
                <a:tc hMerge="1">
                  <a:txBody>
                    <a:bodyPr/>
                    <a:lstStyle/>
                    <a:p>
                      <a:endParaRPr lang="en-US" dirty="0"/>
                    </a:p>
                  </a:txBody>
                  <a:tcPr/>
                </a:tc>
                <a:tc hMerge="1">
                  <a:txBody>
                    <a:bodyPr/>
                    <a:lstStyle/>
                    <a:p>
                      <a:endParaRPr lang="en-US" dirty="0"/>
                    </a:p>
                  </a:txBody>
                  <a:tcPr/>
                </a:tc>
              </a:tr>
              <a:tr h="267653">
                <a:tc>
                  <a:txBody>
                    <a:bodyPr/>
                    <a:lstStyle/>
                    <a:p>
                      <a:pPr algn="ctr"/>
                      <a:r>
                        <a:rPr lang="en-US" dirty="0" smtClean="0"/>
                        <a:t>Monday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openDmnd">
                      <a:fgClr>
                        <a:srgbClr val="00B0F0"/>
                      </a:fgClr>
                      <a:bgClr>
                        <a:schemeClr val="bg1"/>
                      </a:bgClr>
                    </a:pattFill>
                  </a:tcPr>
                </a:tc>
                <a:tc>
                  <a:txBody>
                    <a:bodyPr/>
                    <a:lstStyle/>
                    <a:p>
                      <a:pPr algn="ctr"/>
                      <a:r>
                        <a:rPr lang="en-US" dirty="0" smtClean="0"/>
                        <a:t>Tuesday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Wednesday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Thursday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Friday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3520">
                <a:tc>
                  <a:txBody>
                    <a:bodyPr/>
                    <a:lstStyle/>
                    <a:p>
                      <a:pPr marL="114300" indent="-114300">
                        <a:buFont typeface="Arial" pitchFamily="34" charset="0"/>
                        <a:buChar char="•"/>
                      </a:pPr>
                      <a:r>
                        <a:rPr lang="en-US" sz="2000" b="0" i="0" dirty="0" smtClean="0"/>
                        <a:t>Design</a:t>
                      </a:r>
                    </a:p>
                    <a:p>
                      <a:pPr marL="114300" indent="-114300">
                        <a:buFont typeface="Arial" pitchFamily="34" charset="0"/>
                        <a:buChar char="•"/>
                      </a:pPr>
                      <a:r>
                        <a:rPr lang="en-US" sz="2000" b="0" i="0" dirty="0" smtClean="0"/>
                        <a:t>Reading II due</a:t>
                      </a:r>
                      <a:endParaRPr lang="en-US" b="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openDmnd">
                      <a:fgClr>
                        <a:srgbClr val="00B0F0"/>
                      </a:fgClr>
                      <a:bgClr>
                        <a:schemeClr val="bg1"/>
                      </a:bgClr>
                    </a:pattFill>
                  </a:tcPr>
                </a:tc>
                <a:tc>
                  <a:txBody>
                    <a:bodyPr/>
                    <a:lstStyle/>
                    <a:p>
                      <a:pPr marL="114300" indent="-114300">
                        <a:buFont typeface="Arial" pitchFamily="34" charset="0"/>
                        <a:buChar char="•"/>
                      </a:pPr>
                      <a:r>
                        <a:rPr lang="en-US" dirty="0" smtClean="0"/>
                        <a:t>Group meetings</a:t>
                      </a:r>
                    </a:p>
                    <a:p>
                      <a:pPr marL="114300" indent="-114300">
                        <a:buFont typeface="Arial" pitchFamily="34" charset="0"/>
                        <a:buChar char="•"/>
                      </a:pPr>
                      <a:r>
                        <a:rPr lang="en-US" dirty="0" smtClean="0"/>
                        <a:t>SRS</a:t>
                      </a:r>
                      <a:r>
                        <a:rPr lang="en-US" baseline="0" dirty="0" smtClean="0"/>
                        <a:t> due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buFont typeface="Arial" pitchFamily="34" charset="0"/>
                        <a:buChar char="•"/>
                      </a:pPr>
                      <a:r>
                        <a:rPr lang="en-US" sz="1800" i="0" dirty="0" smtClean="0"/>
                        <a:t>Design</a:t>
                      </a:r>
                      <a:endParaRPr lang="en-US" sz="18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buFont typeface="Arial" pitchFamily="34" charset="0"/>
                        <a:buChar char="•"/>
                      </a:pPr>
                      <a:r>
                        <a:rPr lang="en-US" dirty="0" smtClean="0"/>
                        <a:t>UML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t>Design</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solidFill>
                            <a:schemeClr val="tx1"/>
                          </a:solidFill>
                          <a:latin typeface="+mn-lt"/>
                          <a:ea typeface="+mn-ea"/>
                          <a:cs typeface="+mn-cs"/>
                        </a:rPr>
                        <a:t>Progress report</a:t>
                      </a:r>
                      <a:r>
                        <a:rPr lang="en-US" sz="1800" kern="1200" baseline="0" dirty="0" smtClean="0">
                          <a:solidFill>
                            <a:schemeClr val="tx1"/>
                          </a:solidFill>
                          <a:latin typeface="+mn-lt"/>
                          <a:ea typeface="+mn-ea"/>
                          <a:cs typeface="+mn-cs"/>
                        </a:rPr>
                        <a:t> due</a:t>
                      </a:r>
                      <a:endParaRPr lang="en-US" sz="18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itle 2"/>
          <p:cNvSpPr>
            <a:spLocks noGrp="1"/>
          </p:cNvSpPr>
          <p:nvPr>
            <p:ph type="title"/>
          </p:nvPr>
        </p:nvSpPr>
        <p:spPr/>
        <p:txBody>
          <a:bodyPr/>
          <a:lstStyle/>
          <a:p>
            <a:r>
              <a:rPr lang="en-US" sz="3200" dirty="0" smtClean="0"/>
              <a:t>CSE403</a:t>
            </a:r>
            <a:r>
              <a:rPr lang="en-US" sz="3200" dirty="0">
                <a:solidFill>
                  <a:srgbClr val="7030A0"/>
                </a:solidFill>
                <a:latin typeface="Calibri"/>
                <a:cs typeface="Calibri"/>
              </a:rPr>
              <a:t> ●</a:t>
            </a:r>
            <a:r>
              <a:rPr lang="en-US" sz="3200" dirty="0" smtClean="0"/>
              <a:t> Software engineering </a:t>
            </a:r>
            <a:r>
              <a:rPr lang="en-US" sz="3200" dirty="0" smtClean="0">
                <a:solidFill>
                  <a:srgbClr val="7030A0"/>
                </a:solidFill>
                <a:latin typeface="Calibri"/>
                <a:cs typeface="Calibri"/>
              </a:rPr>
              <a:t>● </a:t>
            </a:r>
            <a:r>
              <a:rPr lang="en-US" sz="3200" dirty="0" smtClean="0"/>
              <a:t>sp12</a:t>
            </a:r>
            <a:endParaRPr lang="en-US" sz="3200" dirty="0"/>
          </a:p>
        </p:txBody>
      </p:sp>
    </p:spTree>
    <p:extLst>
      <p:ext uri="{BB962C8B-B14F-4D97-AF65-F5344CB8AC3E}">
        <p14:creationId xmlns:p14="http://schemas.microsoft.com/office/powerpoint/2010/main" val="742546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68" y="227460"/>
            <a:ext cx="6493277" cy="6493277"/>
          </a:xfrm>
          <a:prstGeom prst="rect">
            <a:avLst/>
          </a:prstGeom>
          <a:solidFill>
            <a:srgbClr val="FFFF00"/>
          </a:solidFill>
          <a:ln>
            <a:solidFill>
              <a:srgbClr val="7030A0"/>
            </a:solidFill>
          </a:ln>
          <a:effectLst/>
        </p:spPr>
      </p:pic>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a:t>
            </a:fld>
            <a:endParaRPr lang="en-US"/>
          </a:p>
        </p:txBody>
      </p:sp>
      <p:sp>
        <p:nvSpPr>
          <p:cNvPr id="6" name="TextBox 5"/>
          <p:cNvSpPr txBox="1"/>
          <p:nvPr/>
        </p:nvSpPr>
        <p:spPr>
          <a:xfrm>
            <a:off x="4688005" y="1814984"/>
            <a:ext cx="3896437" cy="2308324"/>
          </a:xfrm>
          <a:prstGeom prst="rect">
            <a:avLst/>
          </a:prstGeom>
          <a:solidFill>
            <a:srgbClr val="FFFF00"/>
          </a:solidFill>
        </p:spPr>
        <p:txBody>
          <a:bodyPr wrap="square" rtlCol="0">
            <a:spAutoFit/>
          </a:bodyPr>
          <a:lstStyle/>
          <a:p>
            <a:pPr algn="l"/>
            <a:r>
              <a:rPr lang="en-US" dirty="0" smtClean="0"/>
              <a:t>Given a text file and an integer k</a:t>
            </a:r>
            <a:r>
              <a:rPr lang="en-US" dirty="0"/>
              <a:t>, </a:t>
            </a:r>
            <a:r>
              <a:rPr lang="en-US" dirty="0" smtClean="0"/>
              <a:t>print the k </a:t>
            </a:r>
            <a:r>
              <a:rPr lang="en-US" dirty="0"/>
              <a:t>most </a:t>
            </a:r>
            <a:r>
              <a:rPr lang="en-US" dirty="0" smtClean="0"/>
              <a:t>common words in the file (and the number of their occurrences) in decreasing frequency</a:t>
            </a:r>
            <a:r>
              <a:rPr lang="en-US" dirty="0"/>
              <a:t>. </a:t>
            </a:r>
          </a:p>
        </p:txBody>
      </p:sp>
      <p:sp>
        <p:nvSpPr>
          <p:cNvPr id="7" name="Down Arrow 6"/>
          <p:cNvSpPr/>
          <p:nvPr/>
        </p:nvSpPr>
        <p:spPr bwMode="auto">
          <a:xfrm>
            <a:off x="3425588" y="3932238"/>
            <a:ext cx="1344305" cy="1622399"/>
          </a:xfrm>
          <a:prstGeom prst="downArrow">
            <a:avLst/>
          </a:prstGeom>
          <a:solidFill>
            <a:srgbClr val="FFFF00"/>
          </a:solidFill>
          <a:ln w="9525" cap="flat" cmpd="sng" algn="ctr">
            <a:noFill/>
            <a:prstDash val="solid"/>
            <a:round/>
            <a:headEnd type="none" w="med" len="med"/>
            <a:tailEnd type="none" w="med" len="med"/>
          </a:ln>
          <a:effectLst/>
          <a:scene3d>
            <a:camera prst="orthographicFront">
              <a:rot lat="0" lon="0" rev="18900000"/>
            </a:camera>
            <a:lightRig rig="threePt" dir="t"/>
          </a:scene3d>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10169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Knuth’s version: literate programming</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480" y="1693466"/>
            <a:ext cx="3104912" cy="4114800"/>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198" y="2081293"/>
            <a:ext cx="3094952" cy="4114800"/>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900" y="2334922"/>
            <a:ext cx="3079261" cy="411480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1007" y="1693466"/>
            <a:ext cx="3076303" cy="411480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8300" y="2061962"/>
            <a:ext cx="3057823" cy="411480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5353" y="2378133"/>
            <a:ext cx="3058824" cy="4114800"/>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376976" y="2607866"/>
            <a:ext cx="3081224" cy="4114800"/>
            <a:chOff x="8070234" y="4095678"/>
            <a:chExt cx="3081224" cy="4114800"/>
          </a:xfrm>
        </p:grpSpPr>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0234" y="4095678"/>
              <a:ext cx="3081224" cy="411480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610846" y="5677469"/>
              <a:ext cx="1375602" cy="2251880"/>
            </a:xfrm>
            <a:prstGeom prst="rect">
              <a:avLst/>
            </a:prstGeom>
            <a:solidFill>
              <a:schemeClr val="bg1"/>
            </a:solidFill>
          </p:spPr>
          <p:txBody>
            <a:bodyPr wrap="none" rtlCol="0" anchor="ctr" anchorCtr="1">
              <a:noAutofit/>
            </a:bodyPr>
            <a:lstStyle/>
            <a:p>
              <a:r>
                <a:rPr lang="en-US" sz="1800" dirty="0" smtClean="0"/>
                <a:t>8</a:t>
              </a:r>
              <a:r>
                <a:rPr lang="en-US" sz="1800" baseline="30000" dirty="0" smtClean="0"/>
                <a:t>th</a:t>
              </a:r>
              <a:r>
                <a:rPr lang="en-US" sz="1800" dirty="0" smtClean="0"/>
                <a:t> page</a:t>
              </a:r>
              <a:endParaRPr lang="en-US" sz="1800" dirty="0"/>
            </a:p>
          </p:txBody>
        </p:sp>
      </p:grpSp>
    </p:spTree>
    <p:extLst>
      <p:ext uri="{BB962C8B-B14F-4D97-AF65-F5344CB8AC3E}">
        <p14:creationId xmlns:p14="http://schemas.microsoft.com/office/powerpoint/2010/main" val="1235849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McIroy’s</a:t>
            </a:r>
            <a:r>
              <a:rPr lang="en-US" dirty="0" smtClean="0"/>
              <a:t> exposition</a:t>
            </a:r>
            <a:endParaRPr lang="en-US" dirty="0"/>
          </a:p>
        </p:txBody>
      </p:sp>
      <p:sp>
        <p:nvSpPr>
          <p:cNvPr id="3" name="Content Placeholder 2"/>
          <p:cNvSpPr>
            <a:spLocks noGrp="1"/>
          </p:cNvSpPr>
          <p:nvPr>
            <p:ph idx="1"/>
          </p:nvPr>
        </p:nvSpPr>
        <p:spPr/>
        <p:txBody>
          <a:bodyPr/>
          <a:lstStyle/>
          <a:p>
            <a:r>
              <a:rPr lang="en-US" sz="1800" dirty="0"/>
              <a:t>A wise engineering solution would produce—or better, exploit—reusable parts</a:t>
            </a:r>
            <a:r>
              <a:rPr lang="en-US" sz="1800" dirty="0" smtClean="0"/>
              <a:t>.</a:t>
            </a:r>
            <a:endParaRPr lang="en-US" sz="1800" dirty="0"/>
          </a:p>
          <a:p>
            <a:r>
              <a:rPr lang="en-US" sz="1800" dirty="0"/>
              <a:t>Very few people can obtain the virtuoso services of Knuth </a:t>
            </a:r>
            <a:r>
              <a:rPr lang="en-US" sz="1800" dirty="0" smtClean="0"/>
              <a:t>…but old </a:t>
            </a:r>
            <a:r>
              <a:rPr lang="en-US" sz="1800" dirty="0"/>
              <a:t>UNIX hands know instinctively how to solve this one in a jiffy</a:t>
            </a:r>
            <a:r>
              <a:rPr lang="en-US" sz="1800" dirty="0" smtClean="0"/>
              <a:t>.</a:t>
            </a:r>
            <a:endParaRPr lang="en-US" sz="1800" dirty="0"/>
          </a:p>
          <a:p>
            <a:r>
              <a:rPr lang="en-US" sz="1800" dirty="0" smtClean="0"/>
              <a:t>… Everything </a:t>
            </a:r>
            <a:r>
              <a:rPr lang="en-US" sz="1800" dirty="0"/>
              <a:t>there—even input conversion and sorting—is programmed monolithically and from scratch. In particular the isolation of words, the handling of punctuation, and the treatment of case distinctions are built in. Even if data-filtering programs for these exact purposes were not at hand, these operations would well be implemented separately: for separation of concerns, for easier development, for piecewise debugging, and for potential reuse</a:t>
            </a:r>
            <a:r>
              <a:rPr lang="en-US" sz="1800" dirty="0" smtClean="0"/>
              <a:t>.</a:t>
            </a:r>
            <a:endParaRPr lang="en-US" sz="1800" dirty="0"/>
          </a:p>
          <a:p>
            <a:r>
              <a:rPr lang="en-US" sz="1800" dirty="0"/>
              <a:t>The simple pipeline given above will suffice to get answers right now, not next week or next month. It could well be enough to finish the job. But even for a production project, say for the Library of Congress, it would make a handsome down payment, useful for testing the value of the answers and for smoking out follow-on questions.</a:t>
            </a:r>
          </a:p>
        </p:txBody>
      </p:sp>
      <p:sp>
        <p:nvSpPr>
          <p:cNvPr id="4" name="Date Placeholder 3"/>
          <p:cNvSpPr>
            <a:spLocks noGrp="1"/>
          </p:cNvSpPr>
          <p:nvPr>
            <p:ph type="dt" sz="half" idx="10"/>
          </p:nvPr>
        </p:nvSpPr>
        <p:spPr/>
        <p:txBody>
          <a:bodyPr/>
          <a:lstStyle/>
          <a:p>
            <a:pPr>
              <a:defRPr/>
            </a:pPr>
            <a:r>
              <a:rPr lang="en-US" smtClean="0"/>
              <a:t>CSE403 Sp12</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a:t>
            </a:fld>
            <a:endParaRPr lang="en-US"/>
          </a:p>
        </p:txBody>
      </p:sp>
      <p:sp>
        <p:nvSpPr>
          <p:cNvPr id="6" name="TextBox 5"/>
          <p:cNvSpPr txBox="1"/>
          <p:nvPr/>
        </p:nvSpPr>
        <p:spPr>
          <a:xfrm>
            <a:off x="5527345" y="191069"/>
            <a:ext cx="3521122" cy="830997"/>
          </a:xfrm>
          <a:prstGeom prst="rect">
            <a:avLst/>
          </a:prstGeom>
          <a:solidFill>
            <a:srgbClr val="FFFF00"/>
          </a:solidFill>
        </p:spPr>
        <p:txBody>
          <a:bodyPr wrap="square" rtlCol="0">
            <a:spAutoFit/>
          </a:bodyPr>
          <a:lstStyle/>
          <a:p>
            <a:r>
              <a:rPr lang="en-US" dirty="0" smtClean="0"/>
              <a:t>Engineering: “Design under Constraints”</a:t>
            </a:r>
            <a:endParaRPr lang="en-US" dirty="0"/>
          </a:p>
        </p:txBody>
      </p:sp>
      <p:sp>
        <p:nvSpPr>
          <p:cNvPr id="7" name="TextBox 6"/>
          <p:cNvSpPr txBox="1"/>
          <p:nvPr/>
        </p:nvSpPr>
        <p:spPr>
          <a:xfrm>
            <a:off x="7820169" y="1600200"/>
            <a:ext cx="1228298" cy="400110"/>
          </a:xfrm>
          <a:prstGeom prst="rect">
            <a:avLst/>
          </a:prstGeom>
          <a:solidFill>
            <a:srgbClr val="00B0F0"/>
          </a:solidFill>
        </p:spPr>
        <p:txBody>
          <a:bodyPr wrap="square" rtlCol="0">
            <a:spAutoFit/>
          </a:bodyPr>
          <a:lstStyle/>
          <a:p>
            <a:r>
              <a:rPr lang="en-US" sz="2000" b="1" dirty="0" smtClean="0">
                <a:solidFill>
                  <a:schemeClr val="bg1"/>
                </a:solidFill>
              </a:rPr>
              <a:t>Reuse</a:t>
            </a:r>
            <a:endParaRPr lang="en-US" sz="2000" b="1" dirty="0">
              <a:solidFill>
                <a:schemeClr val="bg1"/>
              </a:solidFill>
            </a:endParaRPr>
          </a:p>
        </p:txBody>
      </p:sp>
      <p:sp>
        <p:nvSpPr>
          <p:cNvPr id="8" name="TextBox 7"/>
          <p:cNvSpPr txBox="1"/>
          <p:nvPr/>
        </p:nvSpPr>
        <p:spPr>
          <a:xfrm>
            <a:off x="7533567" y="4004482"/>
            <a:ext cx="1514900" cy="400110"/>
          </a:xfrm>
          <a:prstGeom prst="rect">
            <a:avLst/>
          </a:prstGeom>
          <a:solidFill>
            <a:srgbClr val="00B0F0"/>
          </a:solidFill>
        </p:spPr>
        <p:txBody>
          <a:bodyPr wrap="square" rtlCol="0">
            <a:spAutoFit/>
          </a:bodyPr>
          <a:lstStyle/>
          <a:p>
            <a:r>
              <a:rPr lang="en-US" sz="2000" b="1" dirty="0" smtClean="0">
                <a:solidFill>
                  <a:schemeClr val="bg1"/>
                </a:solidFill>
              </a:rPr>
              <a:t>Reuse++</a:t>
            </a:r>
            <a:endParaRPr lang="en-US" sz="2000" b="1" dirty="0">
              <a:solidFill>
                <a:schemeClr val="bg1"/>
              </a:solidFill>
            </a:endParaRPr>
          </a:p>
        </p:txBody>
      </p:sp>
      <p:sp>
        <p:nvSpPr>
          <p:cNvPr id="9" name="TextBox 8"/>
          <p:cNvSpPr txBox="1"/>
          <p:nvPr/>
        </p:nvSpPr>
        <p:spPr>
          <a:xfrm>
            <a:off x="7356145" y="2557818"/>
            <a:ext cx="1692322" cy="400110"/>
          </a:xfrm>
          <a:prstGeom prst="rect">
            <a:avLst/>
          </a:prstGeom>
          <a:solidFill>
            <a:srgbClr val="00B0F0"/>
          </a:solidFill>
        </p:spPr>
        <p:txBody>
          <a:bodyPr wrap="square" rtlCol="0">
            <a:spAutoFit/>
          </a:bodyPr>
          <a:lstStyle/>
          <a:p>
            <a:r>
              <a:rPr lang="en-US" sz="2000" b="1" dirty="0" smtClean="0">
                <a:solidFill>
                  <a:schemeClr val="bg1"/>
                </a:solidFill>
              </a:rPr>
              <a:t>Resources</a:t>
            </a:r>
            <a:endParaRPr lang="en-US" sz="2000" b="1" dirty="0">
              <a:solidFill>
                <a:schemeClr val="bg1"/>
              </a:solidFill>
            </a:endParaRPr>
          </a:p>
        </p:txBody>
      </p:sp>
      <p:sp>
        <p:nvSpPr>
          <p:cNvPr id="10" name="TextBox 9"/>
          <p:cNvSpPr txBox="1"/>
          <p:nvPr/>
        </p:nvSpPr>
        <p:spPr>
          <a:xfrm>
            <a:off x="7533567" y="5972066"/>
            <a:ext cx="1514900" cy="400110"/>
          </a:xfrm>
          <a:prstGeom prst="rect">
            <a:avLst/>
          </a:prstGeom>
          <a:solidFill>
            <a:srgbClr val="00B0F0"/>
          </a:solidFill>
        </p:spPr>
        <p:txBody>
          <a:bodyPr wrap="square" rtlCol="0">
            <a:spAutoFit/>
          </a:bodyPr>
          <a:lstStyle/>
          <a:p>
            <a:r>
              <a:rPr lang="en-US" sz="2000" b="1" dirty="0" smtClean="0">
                <a:solidFill>
                  <a:schemeClr val="bg1"/>
                </a:solidFill>
              </a:rPr>
              <a:t>Process</a:t>
            </a:r>
            <a:endParaRPr lang="en-US" sz="2000" b="1" dirty="0">
              <a:solidFill>
                <a:schemeClr val="bg1"/>
              </a:solidFill>
            </a:endParaRPr>
          </a:p>
        </p:txBody>
      </p:sp>
    </p:spTree>
    <p:extLst>
      <p:ext uri="{BB962C8B-B14F-4D97-AF65-F5344CB8AC3E}">
        <p14:creationId xmlns:p14="http://schemas.microsoft.com/office/powerpoint/2010/main" val="306532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Challenger Disaster: Feynman</a:t>
            </a:r>
            <a:endParaRPr lang="en-US" dirty="0"/>
          </a:p>
        </p:txBody>
      </p:sp>
      <p:sp>
        <p:nvSpPr>
          <p:cNvPr id="3" name="Content Placeholder 2"/>
          <p:cNvSpPr>
            <a:spLocks noGrp="1"/>
          </p:cNvSpPr>
          <p:nvPr>
            <p:ph idx="1"/>
          </p:nvPr>
        </p:nvSpPr>
        <p:spPr/>
        <p:txBody>
          <a:bodyPr/>
          <a:lstStyle/>
          <a:p>
            <a:pPr marL="0" indent="0">
              <a:buNone/>
            </a:pPr>
            <a:r>
              <a:rPr lang="en-US" sz="2000" dirty="0"/>
              <a:t>The usual way that such engines are designed </a:t>
            </a:r>
            <a:r>
              <a:rPr lang="en-US" sz="2000" dirty="0" smtClean="0"/>
              <a:t>… may </a:t>
            </a:r>
            <a:r>
              <a:rPr lang="en-US" sz="2000" dirty="0"/>
              <a:t>be called the component system, or bottom-up design. First it is necessary to thoroughly understand the properties and limitations of the materials to be used (for turbine blades, for example), and tests are begun in experimental rigs to determine those. With this knowledge larger component parts </a:t>
            </a:r>
            <a:r>
              <a:rPr lang="en-US" sz="2000" dirty="0" smtClean="0"/>
              <a:t>… are </a:t>
            </a:r>
            <a:r>
              <a:rPr lang="en-US" sz="2000" dirty="0"/>
              <a:t>designed and tested individually. As deficiencies and design errors are noted they are corrected and verified with further testing. </a:t>
            </a:r>
            <a:r>
              <a:rPr lang="en-US" sz="2000" dirty="0" smtClean="0"/>
              <a:t>… Finally </a:t>
            </a:r>
            <a:r>
              <a:rPr lang="en-US" sz="2000" dirty="0"/>
              <a:t>one works up to the final design of the entire engine, to the necessary specifications. There is a good chance, by this time that the engine will generally succeed, or that any failures are easily isolated and analyzed because the failure modes, limitations of materials, etc., are so well understood. </a:t>
            </a:r>
            <a:r>
              <a:rPr lang="en-US" sz="2000" dirty="0" smtClean="0"/>
              <a:t>…</a:t>
            </a:r>
            <a:endParaRPr lang="en-US" sz="2000" dirty="0"/>
          </a:p>
        </p:txBody>
      </p:sp>
      <p:sp>
        <p:nvSpPr>
          <p:cNvPr id="4" name="Date Placeholder 3"/>
          <p:cNvSpPr>
            <a:spLocks noGrp="1"/>
          </p:cNvSpPr>
          <p:nvPr>
            <p:ph type="dt" sz="half" idx="10"/>
          </p:nvPr>
        </p:nvSpPr>
        <p:spPr/>
        <p:txBody>
          <a:bodyPr/>
          <a:lstStyle/>
          <a:p>
            <a:pPr>
              <a:defRPr/>
            </a:pPr>
            <a:r>
              <a:rPr lang="en-US" smtClean="0"/>
              <a:t>CSE403 Sp12</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a:t>
            </a:fld>
            <a:endParaRPr lang="en-US"/>
          </a:p>
        </p:txBody>
      </p:sp>
      <p:sp>
        <p:nvSpPr>
          <p:cNvPr id="6" name="TextBox 5"/>
          <p:cNvSpPr txBox="1"/>
          <p:nvPr/>
        </p:nvSpPr>
        <p:spPr>
          <a:xfrm>
            <a:off x="2930857" y="5569803"/>
            <a:ext cx="5527343" cy="830997"/>
          </a:xfrm>
          <a:prstGeom prst="rect">
            <a:avLst/>
          </a:prstGeom>
          <a:solidFill>
            <a:srgbClr val="00B0F0">
              <a:alpha val="70000"/>
            </a:srgbClr>
          </a:solidFill>
        </p:spPr>
        <p:txBody>
          <a:bodyPr wrap="square" rtlCol="0">
            <a:spAutoFit/>
          </a:bodyPr>
          <a:lstStyle/>
          <a:p>
            <a:r>
              <a:rPr lang="en-US" dirty="0" smtClean="0"/>
              <a:t>Roughly, build bottom-up with components with known properties</a:t>
            </a:r>
            <a:endParaRPr lang="en-US" dirty="0"/>
          </a:p>
        </p:txBody>
      </p:sp>
    </p:spTree>
    <p:extLst>
      <p:ext uri="{BB962C8B-B14F-4D97-AF65-F5344CB8AC3E}">
        <p14:creationId xmlns:p14="http://schemas.microsoft.com/office/powerpoint/2010/main" val="3607249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4149" y="467416"/>
            <a:ext cx="8106769" cy="4495800"/>
          </a:xfrm>
        </p:spPr>
        <p:txBody>
          <a:bodyPr/>
          <a:lstStyle/>
          <a:p>
            <a:pPr marL="0" indent="0">
              <a:buNone/>
            </a:pPr>
            <a:r>
              <a:rPr lang="en-US" sz="2000" dirty="0"/>
              <a:t>The Space Shuttle Main Engine was handled in a different manner, top down, we might say. The engine was designed and put together all at once with relatively little detailed preliminary study of the material and components. Then when troubles are found in the bearings, turbine blades, coolant pipes, etc., it is more expensive and difficult to discover the causes and make changes. For example, cracks have been found in the turbine blades of the high pressure oxygen </a:t>
            </a:r>
            <a:r>
              <a:rPr lang="en-US" sz="2000" dirty="0" err="1"/>
              <a:t>turbopump</a:t>
            </a:r>
            <a:r>
              <a:rPr lang="en-US" sz="2000" dirty="0"/>
              <a:t>. Are they caused by flaws in the material, the effect of the oxygen atmosphere on the properties of the material, the thermal stresses of startup or shutdown, </a:t>
            </a:r>
            <a:r>
              <a:rPr lang="en-US" sz="2000" dirty="0" smtClean="0"/>
              <a:t>… or </a:t>
            </a:r>
            <a:r>
              <a:rPr lang="en-US" sz="2000" dirty="0"/>
              <a:t>mainly at some resonance at certain speeds, etc.? </a:t>
            </a:r>
            <a:r>
              <a:rPr lang="en-US" sz="2000" dirty="0" smtClean="0"/>
              <a:t>… </a:t>
            </a:r>
            <a:r>
              <a:rPr lang="en-US" sz="2000" dirty="0"/>
              <a:t>Using the completed engine as a test bed to resolve such questions is extremely expensive. One does not wish to lose an entire engine in order to find out where and how failure occurs. Yet, an accurate knowledge of this information is essential to acquire a confidence in the engine reliability in use. </a:t>
            </a:r>
            <a:r>
              <a:rPr lang="en-US" sz="2000" dirty="0" smtClean="0"/>
              <a:t>…</a:t>
            </a:r>
            <a:endParaRPr lang="en-US" sz="2000" dirty="0"/>
          </a:p>
          <a:p>
            <a:pPr marL="0" indent="0">
              <a:buNone/>
            </a:pPr>
            <a:r>
              <a:rPr lang="en-US" sz="2000" dirty="0"/>
              <a:t>A further disadvantage of the top-down method is that, if an understanding of a fault is obtained, a simple fix, such as a new shape for the turbine housing, may be impossible to implement without a redesign of the entire engine</a:t>
            </a:r>
            <a:r>
              <a:rPr lang="en-US" sz="2000" dirty="0" smtClean="0"/>
              <a:t>.</a:t>
            </a:r>
            <a:endParaRPr lang="en-US" sz="2000" dirty="0"/>
          </a:p>
        </p:txBody>
      </p:sp>
    </p:spTree>
    <p:extLst>
      <p:ext uri="{BB962C8B-B14F-4D97-AF65-F5344CB8AC3E}">
        <p14:creationId xmlns:p14="http://schemas.microsoft.com/office/powerpoint/2010/main" val="275735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point?</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Software design – like all engineering design – has a set of dimensions and criteria to consider</a:t>
            </a:r>
            <a:endParaRPr lang="en-US" dirty="0"/>
          </a:p>
          <a:p>
            <a:pPr lvl="1"/>
            <a:r>
              <a:rPr lang="en-US" dirty="0" smtClean="0"/>
              <a:t>Correctness, cost, performance, robustness, usability, understandability, modifiability, …</a:t>
            </a:r>
          </a:p>
          <a:p>
            <a:pPr lvl="1"/>
            <a:r>
              <a:rPr lang="en-US" dirty="0" smtClean="0"/>
              <a:t>Some of these properties come directly from parts of the software system</a:t>
            </a:r>
          </a:p>
          <a:p>
            <a:pPr lvl="1"/>
            <a:r>
              <a:rPr lang="en-US" dirty="0" smtClean="0"/>
              <a:t>Others are more properties of the overall system, sometimes called </a:t>
            </a:r>
            <a:r>
              <a:rPr lang="en-US" i="1" dirty="0" smtClean="0"/>
              <a:t>emergent</a:t>
            </a:r>
            <a:r>
              <a:rPr lang="en-US" dirty="0" smtClean="0"/>
              <a:t> properties</a:t>
            </a:r>
          </a:p>
          <a:p>
            <a:r>
              <a:rPr lang="en-US" dirty="0" smtClean="0"/>
              <a:t>These are constraints that, in part, distinguish software engineering from the theoretical foundations of computation – that work is critical, and software engineering augments it with constraints</a:t>
            </a:r>
          </a:p>
          <a:p>
            <a:r>
              <a:rPr lang="en-US" dirty="0" smtClean="0"/>
              <a:t>Underlying all effective software design – indeed, computational thinking – is the notion of </a:t>
            </a:r>
            <a:r>
              <a:rPr lang="en-US" i="1" dirty="0" smtClean="0"/>
              <a:t>abstraction</a:t>
            </a:r>
          </a:p>
        </p:txBody>
      </p:sp>
      <p:sp>
        <p:nvSpPr>
          <p:cNvPr id="2" name="Date Placeholder 1"/>
          <p:cNvSpPr>
            <a:spLocks noGrp="1"/>
          </p:cNvSpPr>
          <p:nvPr>
            <p:ph type="dt" sz="half" idx="10"/>
          </p:nvPr>
        </p:nvSpPr>
        <p:spPr/>
        <p:txBody>
          <a:bodyPr/>
          <a:lstStyle/>
          <a:p>
            <a:pPr>
              <a:defRPr/>
            </a:pPr>
            <a:r>
              <a:rPr lang="en-US" smtClean="0"/>
              <a:t>CSE403 Sp12</a:t>
            </a:r>
            <a:endParaRPr lang="en-US"/>
          </a:p>
        </p:txBody>
      </p:sp>
      <p:sp>
        <p:nvSpPr>
          <p:cNvPr id="3" name="Slide Number Placeholder 2"/>
          <p:cNvSpPr>
            <a:spLocks noGrp="1"/>
          </p:cNvSpPr>
          <p:nvPr>
            <p:ph type="sldNum" sz="quarter" idx="12"/>
          </p:nvPr>
        </p:nvSpPr>
        <p:spPr/>
        <p:txBody>
          <a:bodyPr/>
          <a:lstStyle/>
          <a:p>
            <a:pPr>
              <a:defRPr/>
            </a:pPr>
            <a:fld id="{B81A1E8F-9E64-4F57-9C28-9B348329C930}" type="slidenum">
              <a:rPr lang="en-US" smtClean="0"/>
              <a:pPr>
                <a:defRPr/>
              </a:pPr>
              <a:t>8</a:t>
            </a:fld>
            <a:endParaRPr lang="en-US"/>
          </a:p>
        </p:txBody>
      </p:sp>
    </p:spTree>
    <p:extLst>
      <p:ext uri="{BB962C8B-B14F-4D97-AF65-F5344CB8AC3E}">
        <p14:creationId xmlns:p14="http://schemas.microsoft.com/office/powerpoint/2010/main" val="753401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6" name="Rectangle 4"/>
          <p:cNvSpPr>
            <a:spLocks noGrp="1" noChangeArrowheads="1"/>
          </p:cNvSpPr>
          <p:nvPr>
            <p:ph type="title"/>
          </p:nvPr>
        </p:nvSpPr>
        <p:spPr/>
        <p:txBody>
          <a:bodyPr/>
          <a:lstStyle/>
          <a:p>
            <a:r>
              <a:rPr lang="en-US" smtClean="0"/>
              <a:t>Continuous &amp; iterative</a:t>
            </a:r>
            <a:endParaRPr lang="en-US" dirty="0"/>
          </a:p>
        </p:txBody>
      </p:sp>
      <p:sp>
        <p:nvSpPr>
          <p:cNvPr id="653317" name="Rectangle 5"/>
          <p:cNvSpPr>
            <a:spLocks noGrp="1" noChangeArrowheads="1"/>
          </p:cNvSpPr>
          <p:nvPr>
            <p:ph type="body" idx="1"/>
          </p:nvPr>
        </p:nvSpPr>
        <p:spPr/>
        <p:txBody>
          <a:bodyPr/>
          <a:lstStyle/>
          <a:p>
            <a:r>
              <a:rPr lang="en-US" dirty="0" smtClean="0"/>
              <a:t>High-level (“architectural”) design</a:t>
            </a:r>
          </a:p>
          <a:p>
            <a:pPr lvl="1"/>
            <a:r>
              <a:rPr lang="en-US" dirty="0" smtClean="0"/>
              <a:t>What pieces? </a:t>
            </a:r>
          </a:p>
          <a:p>
            <a:pPr lvl="1"/>
            <a:r>
              <a:rPr lang="en-US" dirty="0" smtClean="0"/>
              <a:t>How connected? </a:t>
            </a:r>
          </a:p>
          <a:p>
            <a:r>
              <a:rPr lang="en-US" dirty="0" smtClean="0"/>
              <a:t>Low-level </a:t>
            </a:r>
            <a:r>
              <a:rPr lang="en-US" dirty="0" smtClean="0"/>
              <a:t>design</a:t>
            </a:r>
          </a:p>
          <a:p>
            <a:pPr lvl="1"/>
            <a:r>
              <a:rPr lang="en-US" dirty="0" smtClean="0"/>
              <a:t>Should I use a hash table or binary search tree?</a:t>
            </a:r>
          </a:p>
          <a:p>
            <a:r>
              <a:rPr lang="en-US" dirty="0" smtClean="0"/>
              <a:t>Very low-level design</a:t>
            </a:r>
          </a:p>
          <a:p>
            <a:pPr lvl="1"/>
            <a:r>
              <a:rPr lang="en-US" dirty="0" smtClean="0"/>
              <a:t>Variable naming, </a:t>
            </a:r>
            <a:r>
              <a:rPr lang="en-US" dirty="0" smtClean="0"/>
              <a:t>which language constructs</a:t>
            </a:r>
            <a:r>
              <a:rPr lang="en-US" dirty="0" smtClean="0"/>
              <a:t>, etc</a:t>
            </a:r>
            <a:r>
              <a:rPr lang="en-US" dirty="0" smtClean="0"/>
              <a:t>.</a:t>
            </a:r>
          </a:p>
          <a:p>
            <a:pPr lvl="1"/>
            <a:r>
              <a:rPr lang="en-US" dirty="0" smtClean="0"/>
              <a:t>Boolean Zen</a:t>
            </a:r>
            <a:endParaRPr lang="en-US" dirty="0" smtClean="0"/>
          </a:p>
          <a:p>
            <a:pPr lvl="1"/>
            <a:r>
              <a:rPr lang="en-US" dirty="0" smtClean="0"/>
              <a:t>About 1000 design decisions at various levels are made in producing a single page of code</a:t>
            </a:r>
            <a:endParaRPr lang="en-US" dirty="0"/>
          </a:p>
        </p:txBody>
      </p:sp>
      <p:sp>
        <p:nvSpPr>
          <p:cNvPr id="4" name="Date Placeholder 3"/>
          <p:cNvSpPr>
            <a:spLocks noGrp="1"/>
          </p:cNvSpPr>
          <p:nvPr>
            <p:ph type="dt" sz="half" idx="10"/>
          </p:nvPr>
        </p:nvSpPr>
        <p:spPr/>
        <p:txBody>
          <a:bodyPr/>
          <a:lstStyle/>
          <a:p>
            <a:r>
              <a:rPr lang="en-US" smtClean="0"/>
              <a:t>CSE403 Sp12</a:t>
            </a:r>
            <a:endParaRPr lang="en-US"/>
          </a:p>
        </p:txBody>
      </p:sp>
      <p:sp>
        <p:nvSpPr>
          <p:cNvPr id="6" name="Slide Number Placeholder 5"/>
          <p:cNvSpPr>
            <a:spLocks noGrp="1"/>
          </p:cNvSpPr>
          <p:nvPr>
            <p:ph type="sldNum" sz="quarter" idx="12"/>
          </p:nvPr>
        </p:nvSpPr>
        <p:spPr/>
        <p:txBody>
          <a:bodyPr/>
          <a:lstStyle/>
          <a:p>
            <a:fld id="{70B87944-4134-4B04-A153-0D7480F454C5}" type="slidenum">
              <a:rPr lang="en-US" smtClean="0"/>
              <a:pPr/>
              <a:t>9</a:t>
            </a:fld>
            <a:endParaRPr lang="en-US"/>
          </a:p>
        </p:txBody>
      </p:sp>
      <p:sp>
        <p:nvSpPr>
          <p:cNvPr id="7" name="Up-Down Arrow 6"/>
          <p:cNvSpPr/>
          <p:nvPr/>
        </p:nvSpPr>
        <p:spPr bwMode="auto">
          <a:xfrm>
            <a:off x="144379" y="304801"/>
            <a:ext cx="541421" cy="6397658"/>
          </a:xfrm>
          <a:prstGeom prst="upDownArrow">
            <a:avLst/>
          </a:prstGeom>
          <a:noFill/>
          <a:ln w="6350" cap="flat" cmpd="sng" algn="ctr">
            <a:solidFill>
              <a:schemeClr val="tx1"/>
            </a:solidFill>
            <a:prstDash val="solid"/>
            <a:round/>
            <a:headEnd type="none" w="med" len="med"/>
            <a:tailEnd type="none" w="med" len="med"/>
          </a:ln>
          <a:effectLst/>
        </p:spPr>
        <p:txBody>
          <a:bodyPr vert="wordArtVert"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r>
              <a:rPr lang="en-US" sz="1600" dirty="0" err="1" smtClean="0"/>
              <a:t>C</a:t>
            </a:r>
            <a:r>
              <a:rPr kumimoji="0" lang="en-US" sz="1600" b="0" i="0" u="none" strike="noStrike" cap="none" normalizeH="0" baseline="0" dirty="0" err="1" smtClean="0">
                <a:ln>
                  <a:noFill/>
                </a:ln>
                <a:solidFill>
                  <a:schemeClr val="tx1"/>
                </a:solidFill>
                <a:effectLst/>
                <a:latin typeface="Arial" charset="0"/>
              </a:rPr>
              <a:t>ontinuous</a:t>
            </a:r>
            <a:r>
              <a:rPr kumimoji="0" lang="en-US" sz="1600" b="0" i="0" u="none" strike="noStrike" cap="none" normalizeH="0" baseline="0" dirty="0" err="1" smtClean="0">
                <a:ln>
                  <a:noFill/>
                </a:ln>
                <a:solidFill>
                  <a:schemeClr val="tx1"/>
                </a:solidFill>
                <a:effectLst/>
                <a:latin typeface="Arial" charset="0"/>
                <a:sym typeface="Symbol"/>
              </a:rPr>
              <a:t></a:t>
            </a:r>
            <a:r>
              <a:rPr kumimoji="0" lang="en-US" sz="1600" b="0" i="0" u="none" strike="noStrike" cap="none" normalizeH="0" baseline="0" dirty="0" err="1" smtClean="0">
                <a:ln>
                  <a:noFill/>
                </a:ln>
                <a:solidFill>
                  <a:schemeClr val="tx1"/>
                </a:solidFill>
                <a:effectLst/>
                <a:latin typeface="Arial" charset="0"/>
              </a:rPr>
              <a:t>iterative</a:t>
            </a:r>
            <a:endParaRPr kumimoji="0" lang="en-US" sz="1600" b="0" i="0" u="none" strike="noStrike" cap="none" normalizeH="0" baseline="0" dirty="0" smtClean="0">
              <a:ln>
                <a:noFill/>
              </a:ln>
              <a:solidFill>
                <a:schemeClr val="tx1"/>
              </a:solidFill>
              <a:effectLst/>
              <a:latin typeface="Arial" charset="0"/>
            </a:endParaRPr>
          </a:p>
        </p:txBody>
      </p:sp>
      <p:cxnSp>
        <p:nvCxnSpPr>
          <p:cNvPr id="9" name="Elbow Connector 8"/>
          <p:cNvCxnSpPr/>
          <p:nvPr/>
        </p:nvCxnSpPr>
        <p:spPr bwMode="auto">
          <a:xfrm>
            <a:off x="685800" y="5255394"/>
            <a:ext cx="914400" cy="914400"/>
          </a:xfrm>
          <a:prstGeom prst="bentConnector3">
            <a:avLst/>
          </a:prstGeom>
          <a:noFill/>
          <a:ln w="9525" cap="flat" cmpd="sng" algn="ctr">
            <a:noFill/>
            <a:prstDash val="solid"/>
            <a:round/>
            <a:headEnd type="none" w="med" len="med"/>
            <a:tailEnd type="arrow"/>
          </a:ln>
          <a:effectLst/>
        </p:spPr>
      </p:cxnSp>
    </p:spTree>
    <p:extLst>
      <p:ext uri="{BB962C8B-B14F-4D97-AF65-F5344CB8AC3E}">
        <p14:creationId xmlns:p14="http://schemas.microsoft.com/office/powerpoint/2010/main" val="1414594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an_design_templat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an_desig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282575"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282575"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an_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n_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n_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n_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n_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n_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n_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24779</TotalTime>
  <Words>1740</Words>
  <Application>Microsoft Office PowerPoint</Application>
  <PresentationFormat>On-screen Show (4:3)</PresentationFormat>
  <Paragraphs>180</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dan_design_template</vt:lpstr>
      <vt:lpstr>CSE403 ● Software engineering ● sp12</vt:lpstr>
      <vt:lpstr>What does this 1-line shell script do?</vt:lpstr>
      <vt:lpstr>PowerPoint Presentation</vt:lpstr>
      <vt:lpstr>Knuth’s version: literate programming</vt:lpstr>
      <vt:lpstr>McIroy’s exposition</vt:lpstr>
      <vt:lpstr>Challenger Disaster: Feynman</vt:lpstr>
      <vt:lpstr>PowerPoint Presentation</vt:lpstr>
      <vt:lpstr>The point?</vt:lpstr>
      <vt:lpstr>Continuous &amp; iterative</vt:lpstr>
      <vt:lpstr>A few key criteria for software design</vt:lpstr>
      <vt:lpstr>Abstraction Kramer, CACM 2007</vt:lpstr>
      <vt:lpstr>Computational thinking Wing, CACM 2006</vt:lpstr>
      <vt:lpstr>Mechanisms for abstraction?</vt:lpstr>
      <vt:lpstr>Decomposition and composition</vt:lpstr>
      <vt:lpstr>Benefits of decomposition</vt:lpstr>
      <vt:lpstr>Alan Perlis quotations: abstraction</vt:lpstr>
      <vt:lpstr>Anticipating change &amp; design</vt:lpstr>
      <vt:lpstr>KWIC: “hello world” of module design</vt:lpstr>
      <vt:lpstr>Another script…</vt:lpstr>
      <vt:lpstr>CSE403 ● Software engineering ● sp12</vt:lpstr>
    </vt:vector>
  </TitlesOfParts>
  <Company>_x0008_ᖤ]皤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CSE403 Software Engineering</dc:title>
  <dc:creator>David Notkin</dc:creator>
  <cp:lastModifiedBy>CSE</cp:lastModifiedBy>
  <cp:revision>1263</cp:revision>
  <cp:lastPrinted>2012-04-02T15:48:38Z</cp:lastPrinted>
  <dcterms:created xsi:type="dcterms:W3CDTF">2005-03-28T18:45:14Z</dcterms:created>
  <dcterms:modified xsi:type="dcterms:W3CDTF">2012-04-09T16:45:57Z</dcterms:modified>
</cp:coreProperties>
</file>