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5"/>
  </p:notesMasterIdLst>
  <p:handoutMasterIdLst>
    <p:handoutMasterId r:id="rId26"/>
  </p:handoutMasterIdLst>
  <p:sldIdLst>
    <p:sldId id="257" r:id="rId2"/>
    <p:sldId id="298" r:id="rId3"/>
    <p:sldId id="295" r:id="rId4"/>
    <p:sldId id="300" r:id="rId5"/>
    <p:sldId id="301" r:id="rId6"/>
    <p:sldId id="299" r:id="rId7"/>
    <p:sldId id="302" r:id="rId8"/>
    <p:sldId id="303" r:id="rId9"/>
    <p:sldId id="304" r:id="rId10"/>
    <p:sldId id="305" r:id="rId11"/>
    <p:sldId id="306" r:id="rId12"/>
    <p:sldId id="307" r:id="rId13"/>
    <p:sldId id="308" r:id="rId14"/>
    <p:sldId id="309" r:id="rId15"/>
    <p:sldId id="315" r:id="rId16"/>
    <p:sldId id="313" r:id="rId17"/>
    <p:sldId id="316" r:id="rId18"/>
    <p:sldId id="314" r:id="rId19"/>
    <p:sldId id="318" r:id="rId20"/>
    <p:sldId id="317" r:id="rId21"/>
    <p:sldId id="319" r:id="rId22"/>
    <p:sldId id="320" r:id="rId23"/>
    <p:sldId id="297" r:id="rId24"/>
  </p:sldIdLst>
  <p:sldSz cx="9144000" cy="6858000" type="screen4x3"/>
  <p:notesSz cx="6997700" cy="9283700"/>
  <p:defaultTextStyle>
    <a:defPPr>
      <a:defRPr lang="en-US"/>
    </a:defPPr>
    <a:lvl1pPr algn="ctr" rtl="0" fontAlgn="base">
      <a:spcBef>
        <a:spcPct val="20000"/>
      </a:spcBef>
      <a:spcAft>
        <a:spcPct val="0"/>
      </a:spcAft>
      <a:defRPr sz="2400" kern="1200">
        <a:solidFill>
          <a:schemeClr val="tx1"/>
        </a:solidFill>
        <a:latin typeface="Arial" charset="0"/>
        <a:ea typeface="+mn-ea"/>
        <a:cs typeface="+mn-cs"/>
      </a:defRPr>
    </a:lvl1pPr>
    <a:lvl2pPr marL="457200" algn="ctr" rtl="0" fontAlgn="base">
      <a:spcBef>
        <a:spcPct val="20000"/>
      </a:spcBef>
      <a:spcAft>
        <a:spcPct val="0"/>
      </a:spcAft>
      <a:defRPr sz="2400" kern="1200">
        <a:solidFill>
          <a:schemeClr val="tx1"/>
        </a:solidFill>
        <a:latin typeface="Arial" charset="0"/>
        <a:ea typeface="+mn-ea"/>
        <a:cs typeface="+mn-cs"/>
      </a:defRPr>
    </a:lvl2pPr>
    <a:lvl3pPr marL="914400" algn="ctr" rtl="0" fontAlgn="base">
      <a:spcBef>
        <a:spcPct val="20000"/>
      </a:spcBef>
      <a:spcAft>
        <a:spcPct val="0"/>
      </a:spcAft>
      <a:defRPr sz="2400" kern="1200">
        <a:solidFill>
          <a:schemeClr val="tx1"/>
        </a:solidFill>
        <a:latin typeface="Arial" charset="0"/>
        <a:ea typeface="+mn-ea"/>
        <a:cs typeface="+mn-cs"/>
      </a:defRPr>
    </a:lvl3pPr>
    <a:lvl4pPr marL="1371600" algn="ctr" rtl="0" fontAlgn="base">
      <a:spcBef>
        <a:spcPct val="20000"/>
      </a:spcBef>
      <a:spcAft>
        <a:spcPct val="0"/>
      </a:spcAft>
      <a:defRPr sz="2400" kern="1200">
        <a:solidFill>
          <a:schemeClr val="tx1"/>
        </a:solidFill>
        <a:latin typeface="Arial" charset="0"/>
        <a:ea typeface="+mn-ea"/>
        <a:cs typeface="+mn-cs"/>
      </a:defRPr>
    </a:lvl4pPr>
    <a:lvl5pPr marL="1828800" algn="ctr" rtl="0" fontAlgn="base">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SE" initials="UWCSE"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23" autoAdjust="0"/>
    <p:restoredTop sz="92540" autoAdjust="0"/>
  </p:normalViewPr>
  <p:slideViewPr>
    <p:cSldViewPr snapToGrid="0" snapToObjects="1">
      <p:cViewPr varScale="1">
        <p:scale>
          <a:sx n="120" d="100"/>
          <a:sy n="120" d="100"/>
        </p:scale>
        <p:origin x="-630" y="510"/>
      </p:cViewPr>
      <p:guideLst>
        <p:guide orient="horz" pos="720"/>
        <p:guide pos="2880"/>
      </p:guideLst>
    </p:cSldViewPr>
  </p:slideViewPr>
  <p:outlineViewPr>
    <p:cViewPr>
      <p:scale>
        <a:sx n="33" d="100"/>
        <a:sy n="33" d="100"/>
      </p:scale>
      <p:origin x="48" y="1365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74657C-D0BE-4D8B-841B-1C942263F2CA}" type="doc">
      <dgm:prSet loTypeId="urn:microsoft.com/office/officeart/2005/8/layout/hierarchy6" loCatId="hierarchy" qsTypeId="urn:microsoft.com/office/officeart/2005/8/quickstyle/simple1" qsCatId="simple" csTypeId="urn:microsoft.com/office/officeart/2005/8/colors/accent2_1" csCatId="accent2" phldr="1"/>
      <dgm:spPr/>
      <dgm:t>
        <a:bodyPr/>
        <a:lstStyle/>
        <a:p>
          <a:endParaRPr lang="en-US"/>
        </a:p>
      </dgm:t>
    </dgm:pt>
    <dgm:pt modelId="{88BFF65A-1558-4D72-A844-3A4BA67A9752}">
      <dgm:prSet phldrT="[Text]"/>
      <dgm:spPr/>
      <dgm:t>
        <a:bodyPr/>
        <a:lstStyle/>
        <a:p>
          <a:r>
            <a:rPr lang="en-US" dirty="0" smtClean="0"/>
            <a:t>Main</a:t>
          </a:r>
          <a:endParaRPr lang="en-US" dirty="0"/>
        </a:p>
      </dgm:t>
    </dgm:pt>
    <dgm:pt modelId="{5E864080-6671-40B4-B9E3-9661AB287BFD}" type="parTrans" cxnId="{D4A00ABE-71C7-4329-BCD1-A74F1FA2ED29}">
      <dgm:prSet/>
      <dgm:spPr/>
      <dgm:t>
        <a:bodyPr/>
        <a:lstStyle/>
        <a:p>
          <a:endParaRPr lang="en-US"/>
        </a:p>
      </dgm:t>
    </dgm:pt>
    <dgm:pt modelId="{914F7AE7-8AC3-4FB2-95DA-1B64CCBE5EC1}" type="sibTrans" cxnId="{D4A00ABE-71C7-4329-BCD1-A74F1FA2ED29}">
      <dgm:prSet/>
      <dgm:spPr/>
      <dgm:t>
        <a:bodyPr/>
        <a:lstStyle/>
        <a:p>
          <a:endParaRPr lang="en-US"/>
        </a:p>
      </dgm:t>
    </dgm:pt>
    <dgm:pt modelId="{86036D08-FA19-4A99-8361-C763AC5DC2B9}">
      <dgm:prSet phldrT="[Text]"/>
      <dgm:spPr/>
      <dgm:t>
        <a:bodyPr/>
        <a:lstStyle/>
        <a:p>
          <a:r>
            <a:rPr lang="en-US" dirty="0" smtClean="0"/>
            <a:t>Input</a:t>
          </a:r>
          <a:endParaRPr lang="en-US" dirty="0"/>
        </a:p>
      </dgm:t>
    </dgm:pt>
    <dgm:pt modelId="{CCC8FCFE-0C91-45FA-84DD-1C080E616351}" type="parTrans" cxnId="{CAADBF84-D6F6-4D63-830A-30AC06DD343A}">
      <dgm:prSet/>
      <dgm:spPr/>
      <dgm:t>
        <a:bodyPr/>
        <a:lstStyle/>
        <a:p>
          <a:endParaRPr lang="en-US"/>
        </a:p>
      </dgm:t>
    </dgm:pt>
    <dgm:pt modelId="{ADD5B309-C217-4439-A45E-791E0F1B0747}" type="sibTrans" cxnId="{CAADBF84-D6F6-4D63-830A-30AC06DD343A}">
      <dgm:prSet/>
      <dgm:spPr/>
      <dgm:t>
        <a:bodyPr/>
        <a:lstStyle/>
        <a:p>
          <a:endParaRPr lang="en-US"/>
        </a:p>
      </dgm:t>
    </dgm:pt>
    <dgm:pt modelId="{0FCF33AF-5855-4577-A50B-6F46BB2181A0}">
      <dgm:prSet phldrT="[Text]"/>
      <dgm:spPr/>
      <dgm:t>
        <a:bodyPr/>
        <a:lstStyle/>
        <a:p>
          <a:r>
            <a:rPr lang="en-US" dirty="0" smtClean="0"/>
            <a:t>Shift</a:t>
          </a:r>
          <a:endParaRPr lang="en-US" dirty="0"/>
        </a:p>
      </dgm:t>
    </dgm:pt>
    <dgm:pt modelId="{7FF5B23B-DC6E-4D5A-87F9-A4DE4007D560}" type="parTrans" cxnId="{48BE7560-75F5-477D-9ADD-3A883E44FC86}">
      <dgm:prSet/>
      <dgm:spPr/>
      <dgm:t>
        <a:bodyPr/>
        <a:lstStyle/>
        <a:p>
          <a:endParaRPr lang="en-US"/>
        </a:p>
      </dgm:t>
    </dgm:pt>
    <dgm:pt modelId="{2817AE56-08F0-4BE0-84A5-9F16358A9C02}" type="sibTrans" cxnId="{48BE7560-75F5-477D-9ADD-3A883E44FC86}">
      <dgm:prSet/>
      <dgm:spPr/>
      <dgm:t>
        <a:bodyPr/>
        <a:lstStyle/>
        <a:p>
          <a:endParaRPr lang="en-US"/>
        </a:p>
      </dgm:t>
    </dgm:pt>
    <dgm:pt modelId="{EB742B3F-40C7-46D3-84FC-7FE73D38EF8F}">
      <dgm:prSet phldrT="[Text]"/>
      <dgm:spPr/>
      <dgm:t>
        <a:bodyPr/>
        <a:lstStyle/>
        <a:p>
          <a:r>
            <a:rPr lang="en-US" dirty="0" smtClean="0"/>
            <a:t>Sort</a:t>
          </a:r>
          <a:endParaRPr lang="en-US" dirty="0"/>
        </a:p>
      </dgm:t>
    </dgm:pt>
    <dgm:pt modelId="{D7AC9F61-B253-4BAB-B750-FBA260797369}" type="parTrans" cxnId="{806DF0FD-AEE2-4061-A8C5-D1156F8A3695}">
      <dgm:prSet/>
      <dgm:spPr/>
      <dgm:t>
        <a:bodyPr/>
        <a:lstStyle/>
        <a:p>
          <a:endParaRPr lang="en-US"/>
        </a:p>
      </dgm:t>
    </dgm:pt>
    <dgm:pt modelId="{D9B41A99-7F39-45C3-8704-0302AF13380C}" type="sibTrans" cxnId="{806DF0FD-AEE2-4061-A8C5-D1156F8A3695}">
      <dgm:prSet/>
      <dgm:spPr/>
      <dgm:t>
        <a:bodyPr/>
        <a:lstStyle/>
        <a:p>
          <a:endParaRPr lang="en-US"/>
        </a:p>
      </dgm:t>
    </dgm:pt>
    <dgm:pt modelId="{7D04C7E9-F5DB-4D52-9E31-235C1E0E441C}">
      <dgm:prSet phldrT="[Text]"/>
      <dgm:spPr/>
      <dgm:t>
        <a:bodyPr/>
        <a:lstStyle/>
        <a:p>
          <a:r>
            <a:rPr lang="en-US" dirty="0" smtClean="0"/>
            <a:t>Output</a:t>
          </a:r>
          <a:endParaRPr lang="en-US" dirty="0"/>
        </a:p>
      </dgm:t>
    </dgm:pt>
    <dgm:pt modelId="{F40558D2-D8B2-4989-BA06-AF5C5485F779}" type="parTrans" cxnId="{E0E30CA2-986C-444C-82A2-BA2CE7930A5A}">
      <dgm:prSet/>
      <dgm:spPr/>
      <dgm:t>
        <a:bodyPr/>
        <a:lstStyle/>
        <a:p>
          <a:endParaRPr lang="en-US"/>
        </a:p>
      </dgm:t>
    </dgm:pt>
    <dgm:pt modelId="{81928ABD-5F51-44FF-B022-CE328691A97B}" type="sibTrans" cxnId="{E0E30CA2-986C-444C-82A2-BA2CE7930A5A}">
      <dgm:prSet/>
      <dgm:spPr/>
      <dgm:t>
        <a:bodyPr/>
        <a:lstStyle/>
        <a:p>
          <a:endParaRPr lang="en-US"/>
        </a:p>
      </dgm:t>
    </dgm:pt>
    <dgm:pt modelId="{69A02B02-D7C8-4E05-A75B-F4F475A48851}" type="pres">
      <dgm:prSet presAssocID="{7F74657C-D0BE-4D8B-841B-1C942263F2CA}" presName="mainComposite" presStyleCnt="0">
        <dgm:presLayoutVars>
          <dgm:chPref val="1"/>
          <dgm:dir/>
          <dgm:animOne val="branch"/>
          <dgm:animLvl val="lvl"/>
          <dgm:resizeHandles val="exact"/>
        </dgm:presLayoutVars>
      </dgm:prSet>
      <dgm:spPr/>
      <dgm:t>
        <a:bodyPr/>
        <a:lstStyle/>
        <a:p>
          <a:endParaRPr lang="en-US"/>
        </a:p>
      </dgm:t>
    </dgm:pt>
    <dgm:pt modelId="{2715CF76-B4A4-4B9C-86F5-E58A60AEEBBB}" type="pres">
      <dgm:prSet presAssocID="{7F74657C-D0BE-4D8B-841B-1C942263F2CA}" presName="hierFlow" presStyleCnt="0"/>
      <dgm:spPr/>
    </dgm:pt>
    <dgm:pt modelId="{725C9B1C-578A-459E-9169-A0AF060E55EB}" type="pres">
      <dgm:prSet presAssocID="{7F74657C-D0BE-4D8B-841B-1C942263F2CA}" presName="hierChild1" presStyleCnt="0">
        <dgm:presLayoutVars>
          <dgm:chPref val="1"/>
          <dgm:animOne val="branch"/>
          <dgm:animLvl val="lvl"/>
        </dgm:presLayoutVars>
      </dgm:prSet>
      <dgm:spPr/>
    </dgm:pt>
    <dgm:pt modelId="{D81A8127-B55C-4783-83EF-B8D310401248}" type="pres">
      <dgm:prSet presAssocID="{88BFF65A-1558-4D72-A844-3A4BA67A9752}" presName="Name14" presStyleCnt="0"/>
      <dgm:spPr/>
    </dgm:pt>
    <dgm:pt modelId="{00D3B9B8-7780-4CBC-9210-1E02E2592DE2}" type="pres">
      <dgm:prSet presAssocID="{88BFF65A-1558-4D72-A844-3A4BA67A9752}" presName="level1Shape" presStyleLbl="node0" presStyleIdx="0" presStyleCnt="1">
        <dgm:presLayoutVars>
          <dgm:chPref val="3"/>
        </dgm:presLayoutVars>
      </dgm:prSet>
      <dgm:spPr/>
      <dgm:t>
        <a:bodyPr/>
        <a:lstStyle/>
        <a:p>
          <a:endParaRPr lang="en-US"/>
        </a:p>
      </dgm:t>
    </dgm:pt>
    <dgm:pt modelId="{927B8BDC-2D84-4631-AD7A-7B6C20919838}" type="pres">
      <dgm:prSet presAssocID="{88BFF65A-1558-4D72-A844-3A4BA67A9752}" presName="hierChild2" presStyleCnt="0"/>
      <dgm:spPr/>
    </dgm:pt>
    <dgm:pt modelId="{1E9182E5-DB1E-4A5E-A874-A825C8015257}" type="pres">
      <dgm:prSet presAssocID="{CCC8FCFE-0C91-45FA-84DD-1C080E616351}" presName="Name19" presStyleLbl="parChTrans1D2" presStyleIdx="0" presStyleCnt="4"/>
      <dgm:spPr/>
      <dgm:t>
        <a:bodyPr/>
        <a:lstStyle/>
        <a:p>
          <a:endParaRPr lang="en-US"/>
        </a:p>
      </dgm:t>
    </dgm:pt>
    <dgm:pt modelId="{B7D32B5F-D5D8-46D4-8148-895853E22261}" type="pres">
      <dgm:prSet presAssocID="{86036D08-FA19-4A99-8361-C763AC5DC2B9}" presName="Name21" presStyleCnt="0"/>
      <dgm:spPr/>
    </dgm:pt>
    <dgm:pt modelId="{7F247398-069A-47B6-8836-13AF0096332F}" type="pres">
      <dgm:prSet presAssocID="{86036D08-FA19-4A99-8361-C763AC5DC2B9}" presName="level2Shape" presStyleLbl="node2" presStyleIdx="0" presStyleCnt="4"/>
      <dgm:spPr/>
      <dgm:t>
        <a:bodyPr/>
        <a:lstStyle/>
        <a:p>
          <a:endParaRPr lang="en-US"/>
        </a:p>
      </dgm:t>
    </dgm:pt>
    <dgm:pt modelId="{272BC836-CDF2-4997-BB76-BB4E28F1BCF9}" type="pres">
      <dgm:prSet presAssocID="{86036D08-FA19-4A99-8361-C763AC5DC2B9}" presName="hierChild3" presStyleCnt="0"/>
      <dgm:spPr/>
    </dgm:pt>
    <dgm:pt modelId="{4C3DE8A3-E315-4D40-96C6-578366CD15F7}" type="pres">
      <dgm:prSet presAssocID="{7FF5B23B-DC6E-4D5A-87F9-A4DE4007D560}" presName="Name19" presStyleLbl="parChTrans1D2" presStyleIdx="1" presStyleCnt="4"/>
      <dgm:spPr/>
      <dgm:t>
        <a:bodyPr/>
        <a:lstStyle/>
        <a:p>
          <a:endParaRPr lang="en-US"/>
        </a:p>
      </dgm:t>
    </dgm:pt>
    <dgm:pt modelId="{EEEAF7D4-59FF-4268-9391-48C36858CF17}" type="pres">
      <dgm:prSet presAssocID="{0FCF33AF-5855-4577-A50B-6F46BB2181A0}" presName="Name21" presStyleCnt="0"/>
      <dgm:spPr/>
    </dgm:pt>
    <dgm:pt modelId="{7BAE9661-5F50-4A3C-9A8B-C9F6DDD06E7B}" type="pres">
      <dgm:prSet presAssocID="{0FCF33AF-5855-4577-A50B-6F46BB2181A0}" presName="level2Shape" presStyleLbl="node2" presStyleIdx="1" presStyleCnt="4"/>
      <dgm:spPr/>
      <dgm:t>
        <a:bodyPr/>
        <a:lstStyle/>
        <a:p>
          <a:endParaRPr lang="en-US"/>
        </a:p>
      </dgm:t>
    </dgm:pt>
    <dgm:pt modelId="{C3A98516-AA5C-4428-86E1-DBF8630D2625}" type="pres">
      <dgm:prSet presAssocID="{0FCF33AF-5855-4577-A50B-6F46BB2181A0}" presName="hierChild3" presStyleCnt="0"/>
      <dgm:spPr/>
    </dgm:pt>
    <dgm:pt modelId="{5155C84D-5581-4846-8127-53AD2149E6C9}" type="pres">
      <dgm:prSet presAssocID="{D7AC9F61-B253-4BAB-B750-FBA260797369}" presName="Name19" presStyleLbl="parChTrans1D2" presStyleIdx="2" presStyleCnt="4"/>
      <dgm:spPr/>
      <dgm:t>
        <a:bodyPr/>
        <a:lstStyle/>
        <a:p>
          <a:endParaRPr lang="en-US"/>
        </a:p>
      </dgm:t>
    </dgm:pt>
    <dgm:pt modelId="{CA80DAF6-2615-4281-9AE2-902BA3016A0B}" type="pres">
      <dgm:prSet presAssocID="{EB742B3F-40C7-46D3-84FC-7FE73D38EF8F}" presName="Name21" presStyleCnt="0"/>
      <dgm:spPr/>
    </dgm:pt>
    <dgm:pt modelId="{85E2E306-DF88-4D6C-9ACB-8EA08B876B95}" type="pres">
      <dgm:prSet presAssocID="{EB742B3F-40C7-46D3-84FC-7FE73D38EF8F}" presName="level2Shape" presStyleLbl="node2" presStyleIdx="2" presStyleCnt="4"/>
      <dgm:spPr/>
      <dgm:t>
        <a:bodyPr/>
        <a:lstStyle/>
        <a:p>
          <a:endParaRPr lang="en-US"/>
        </a:p>
      </dgm:t>
    </dgm:pt>
    <dgm:pt modelId="{2C4F5F9F-85EA-4E74-8100-B163EF2EA7A2}" type="pres">
      <dgm:prSet presAssocID="{EB742B3F-40C7-46D3-84FC-7FE73D38EF8F}" presName="hierChild3" presStyleCnt="0"/>
      <dgm:spPr/>
    </dgm:pt>
    <dgm:pt modelId="{917BC041-ED0A-4035-8F24-8F3D9163C935}" type="pres">
      <dgm:prSet presAssocID="{F40558D2-D8B2-4989-BA06-AF5C5485F779}" presName="Name19" presStyleLbl="parChTrans1D2" presStyleIdx="3" presStyleCnt="4"/>
      <dgm:spPr/>
      <dgm:t>
        <a:bodyPr/>
        <a:lstStyle/>
        <a:p>
          <a:endParaRPr lang="en-US"/>
        </a:p>
      </dgm:t>
    </dgm:pt>
    <dgm:pt modelId="{09795A86-4BF1-45E6-9699-F2F1F2958378}" type="pres">
      <dgm:prSet presAssocID="{7D04C7E9-F5DB-4D52-9E31-235C1E0E441C}" presName="Name21" presStyleCnt="0"/>
      <dgm:spPr/>
    </dgm:pt>
    <dgm:pt modelId="{51CF2FF1-223F-4936-BC2E-66C44E7F8DED}" type="pres">
      <dgm:prSet presAssocID="{7D04C7E9-F5DB-4D52-9E31-235C1E0E441C}" presName="level2Shape" presStyleLbl="node2" presStyleIdx="3" presStyleCnt="4"/>
      <dgm:spPr/>
      <dgm:t>
        <a:bodyPr/>
        <a:lstStyle/>
        <a:p>
          <a:endParaRPr lang="en-US"/>
        </a:p>
      </dgm:t>
    </dgm:pt>
    <dgm:pt modelId="{102ADB49-2D69-4F3B-9329-C220C8132A5B}" type="pres">
      <dgm:prSet presAssocID="{7D04C7E9-F5DB-4D52-9E31-235C1E0E441C}" presName="hierChild3" presStyleCnt="0"/>
      <dgm:spPr/>
    </dgm:pt>
    <dgm:pt modelId="{445A9846-4DCC-40CA-8AEB-924DDBE672F2}" type="pres">
      <dgm:prSet presAssocID="{7F74657C-D0BE-4D8B-841B-1C942263F2CA}" presName="bgShapesFlow" presStyleCnt="0"/>
      <dgm:spPr/>
    </dgm:pt>
  </dgm:ptLst>
  <dgm:cxnLst>
    <dgm:cxn modelId="{68268D3C-9E41-444D-B936-D346689B11E9}" type="presOf" srcId="{88BFF65A-1558-4D72-A844-3A4BA67A9752}" destId="{00D3B9B8-7780-4CBC-9210-1E02E2592DE2}" srcOrd="0" destOrd="0" presId="urn:microsoft.com/office/officeart/2005/8/layout/hierarchy6"/>
    <dgm:cxn modelId="{806DF0FD-AEE2-4061-A8C5-D1156F8A3695}" srcId="{88BFF65A-1558-4D72-A844-3A4BA67A9752}" destId="{EB742B3F-40C7-46D3-84FC-7FE73D38EF8F}" srcOrd="2" destOrd="0" parTransId="{D7AC9F61-B253-4BAB-B750-FBA260797369}" sibTransId="{D9B41A99-7F39-45C3-8704-0302AF13380C}"/>
    <dgm:cxn modelId="{48BE7560-75F5-477D-9ADD-3A883E44FC86}" srcId="{88BFF65A-1558-4D72-A844-3A4BA67A9752}" destId="{0FCF33AF-5855-4577-A50B-6F46BB2181A0}" srcOrd="1" destOrd="0" parTransId="{7FF5B23B-DC6E-4D5A-87F9-A4DE4007D560}" sibTransId="{2817AE56-08F0-4BE0-84A5-9F16358A9C02}"/>
    <dgm:cxn modelId="{8362F144-9909-449B-8CF9-BC6FD1C506EE}" type="presOf" srcId="{86036D08-FA19-4A99-8361-C763AC5DC2B9}" destId="{7F247398-069A-47B6-8836-13AF0096332F}" srcOrd="0" destOrd="0" presId="urn:microsoft.com/office/officeart/2005/8/layout/hierarchy6"/>
    <dgm:cxn modelId="{B1B47ADB-8549-4B1E-AA48-EDF56F4F9927}" type="presOf" srcId="{F40558D2-D8B2-4989-BA06-AF5C5485F779}" destId="{917BC041-ED0A-4035-8F24-8F3D9163C935}" srcOrd="0" destOrd="0" presId="urn:microsoft.com/office/officeart/2005/8/layout/hierarchy6"/>
    <dgm:cxn modelId="{E6458802-6C84-48A8-8351-B1E1CA727876}" type="presOf" srcId="{0FCF33AF-5855-4577-A50B-6F46BB2181A0}" destId="{7BAE9661-5F50-4A3C-9A8B-C9F6DDD06E7B}" srcOrd="0" destOrd="0" presId="urn:microsoft.com/office/officeart/2005/8/layout/hierarchy6"/>
    <dgm:cxn modelId="{7C71FF78-9651-4E2D-BAD2-BB1C0005D80C}" type="presOf" srcId="{CCC8FCFE-0C91-45FA-84DD-1C080E616351}" destId="{1E9182E5-DB1E-4A5E-A874-A825C8015257}" srcOrd="0" destOrd="0" presId="urn:microsoft.com/office/officeart/2005/8/layout/hierarchy6"/>
    <dgm:cxn modelId="{D4A00ABE-71C7-4329-BCD1-A74F1FA2ED29}" srcId="{7F74657C-D0BE-4D8B-841B-1C942263F2CA}" destId="{88BFF65A-1558-4D72-A844-3A4BA67A9752}" srcOrd="0" destOrd="0" parTransId="{5E864080-6671-40B4-B9E3-9661AB287BFD}" sibTransId="{914F7AE7-8AC3-4FB2-95DA-1B64CCBE5EC1}"/>
    <dgm:cxn modelId="{B96157FD-D149-4C89-A021-151372C2AA6A}" type="presOf" srcId="{7F74657C-D0BE-4D8B-841B-1C942263F2CA}" destId="{69A02B02-D7C8-4E05-A75B-F4F475A48851}" srcOrd="0" destOrd="0" presId="urn:microsoft.com/office/officeart/2005/8/layout/hierarchy6"/>
    <dgm:cxn modelId="{73B5CA3F-D8F2-41AE-B02A-6E303E5592AC}" type="presOf" srcId="{7D04C7E9-F5DB-4D52-9E31-235C1E0E441C}" destId="{51CF2FF1-223F-4936-BC2E-66C44E7F8DED}" srcOrd="0" destOrd="0" presId="urn:microsoft.com/office/officeart/2005/8/layout/hierarchy6"/>
    <dgm:cxn modelId="{F23A2D0B-47BF-4F29-A8C2-763F0D8F5EC1}" type="presOf" srcId="{D7AC9F61-B253-4BAB-B750-FBA260797369}" destId="{5155C84D-5581-4846-8127-53AD2149E6C9}" srcOrd="0" destOrd="0" presId="urn:microsoft.com/office/officeart/2005/8/layout/hierarchy6"/>
    <dgm:cxn modelId="{E0E30CA2-986C-444C-82A2-BA2CE7930A5A}" srcId="{88BFF65A-1558-4D72-A844-3A4BA67A9752}" destId="{7D04C7E9-F5DB-4D52-9E31-235C1E0E441C}" srcOrd="3" destOrd="0" parTransId="{F40558D2-D8B2-4989-BA06-AF5C5485F779}" sibTransId="{81928ABD-5F51-44FF-B022-CE328691A97B}"/>
    <dgm:cxn modelId="{CAADBF84-D6F6-4D63-830A-30AC06DD343A}" srcId="{88BFF65A-1558-4D72-A844-3A4BA67A9752}" destId="{86036D08-FA19-4A99-8361-C763AC5DC2B9}" srcOrd="0" destOrd="0" parTransId="{CCC8FCFE-0C91-45FA-84DD-1C080E616351}" sibTransId="{ADD5B309-C217-4439-A45E-791E0F1B0747}"/>
    <dgm:cxn modelId="{6414F703-E04E-4ACB-BB45-26AE8BBD7BEA}" type="presOf" srcId="{7FF5B23B-DC6E-4D5A-87F9-A4DE4007D560}" destId="{4C3DE8A3-E315-4D40-96C6-578366CD15F7}" srcOrd="0" destOrd="0" presId="urn:microsoft.com/office/officeart/2005/8/layout/hierarchy6"/>
    <dgm:cxn modelId="{6A27A41C-BBFF-4B23-A362-C3021FDB8623}" type="presOf" srcId="{EB742B3F-40C7-46D3-84FC-7FE73D38EF8F}" destId="{85E2E306-DF88-4D6C-9ACB-8EA08B876B95}" srcOrd="0" destOrd="0" presId="urn:microsoft.com/office/officeart/2005/8/layout/hierarchy6"/>
    <dgm:cxn modelId="{2A6172D6-15C4-42E0-B69F-36269776D6CA}" type="presParOf" srcId="{69A02B02-D7C8-4E05-A75B-F4F475A48851}" destId="{2715CF76-B4A4-4B9C-86F5-E58A60AEEBBB}" srcOrd="0" destOrd="0" presId="urn:microsoft.com/office/officeart/2005/8/layout/hierarchy6"/>
    <dgm:cxn modelId="{AEE0DEC3-B652-4369-BB42-450C18F3DB58}" type="presParOf" srcId="{2715CF76-B4A4-4B9C-86F5-E58A60AEEBBB}" destId="{725C9B1C-578A-459E-9169-A0AF060E55EB}" srcOrd="0" destOrd="0" presId="urn:microsoft.com/office/officeart/2005/8/layout/hierarchy6"/>
    <dgm:cxn modelId="{1B6FD6CE-71EC-4302-8430-7AC2933AC0E7}" type="presParOf" srcId="{725C9B1C-578A-459E-9169-A0AF060E55EB}" destId="{D81A8127-B55C-4783-83EF-B8D310401248}" srcOrd="0" destOrd="0" presId="urn:microsoft.com/office/officeart/2005/8/layout/hierarchy6"/>
    <dgm:cxn modelId="{FB5DD0BD-95FB-4245-A48B-648694897FB1}" type="presParOf" srcId="{D81A8127-B55C-4783-83EF-B8D310401248}" destId="{00D3B9B8-7780-4CBC-9210-1E02E2592DE2}" srcOrd="0" destOrd="0" presId="urn:microsoft.com/office/officeart/2005/8/layout/hierarchy6"/>
    <dgm:cxn modelId="{EB4F1909-0BD0-4F49-94DD-514857C29005}" type="presParOf" srcId="{D81A8127-B55C-4783-83EF-B8D310401248}" destId="{927B8BDC-2D84-4631-AD7A-7B6C20919838}" srcOrd="1" destOrd="0" presId="urn:microsoft.com/office/officeart/2005/8/layout/hierarchy6"/>
    <dgm:cxn modelId="{01C03482-727E-44FB-930E-49FF7CA3F242}" type="presParOf" srcId="{927B8BDC-2D84-4631-AD7A-7B6C20919838}" destId="{1E9182E5-DB1E-4A5E-A874-A825C8015257}" srcOrd="0" destOrd="0" presId="urn:microsoft.com/office/officeart/2005/8/layout/hierarchy6"/>
    <dgm:cxn modelId="{D5F95F25-2547-47FF-935C-46DBE33872C1}" type="presParOf" srcId="{927B8BDC-2D84-4631-AD7A-7B6C20919838}" destId="{B7D32B5F-D5D8-46D4-8148-895853E22261}" srcOrd="1" destOrd="0" presId="urn:microsoft.com/office/officeart/2005/8/layout/hierarchy6"/>
    <dgm:cxn modelId="{3F94FC49-1EAA-4792-A281-B14AA06FB56B}" type="presParOf" srcId="{B7D32B5F-D5D8-46D4-8148-895853E22261}" destId="{7F247398-069A-47B6-8836-13AF0096332F}" srcOrd="0" destOrd="0" presId="urn:microsoft.com/office/officeart/2005/8/layout/hierarchy6"/>
    <dgm:cxn modelId="{086C6761-E9CB-4AF9-A94A-1A6F123677C4}" type="presParOf" srcId="{B7D32B5F-D5D8-46D4-8148-895853E22261}" destId="{272BC836-CDF2-4997-BB76-BB4E28F1BCF9}" srcOrd="1" destOrd="0" presId="urn:microsoft.com/office/officeart/2005/8/layout/hierarchy6"/>
    <dgm:cxn modelId="{E8BED88C-8CEB-4222-BF96-F8ACB9786A8A}" type="presParOf" srcId="{927B8BDC-2D84-4631-AD7A-7B6C20919838}" destId="{4C3DE8A3-E315-4D40-96C6-578366CD15F7}" srcOrd="2" destOrd="0" presId="urn:microsoft.com/office/officeart/2005/8/layout/hierarchy6"/>
    <dgm:cxn modelId="{EAE1A958-E0E2-423C-B608-826F266C056B}" type="presParOf" srcId="{927B8BDC-2D84-4631-AD7A-7B6C20919838}" destId="{EEEAF7D4-59FF-4268-9391-48C36858CF17}" srcOrd="3" destOrd="0" presId="urn:microsoft.com/office/officeart/2005/8/layout/hierarchy6"/>
    <dgm:cxn modelId="{3248FA0A-283B-4A54-B23E-C9A68249F54D}" type="presParOf" srcId="{EEEAF7D4-59FF-4268-9391-48C36858CF17}" destId="{7BAE9661-5F50-4A3C-9A8B-C9F6DDD06E7B}" srcOrd="0" destOrd="0" presId="urn:microsoft.com/office/officeart/2005/8/layout/hierarchy6"/>
    <dgm:cxn modelId="{D482E5C5-49C4-44BF-AFE9-5CEB70C2A4AA}" type="presParOf" srcId="{EEEAF7D4-59FF-4268-9391-48C36858CF17}" destId="{C3A98516-AA5C-4428-86E1-DBF8630D2625}" srcOrd="1" destOrd="0" presId="urn:microsoft.com/office/officeart/2005/8/layout/hierarchy6"/>
    <dgm:cxn modelId="{4C76FA57-B3E7-4536-8FBF-03921823FBD7}" type="presParOf" srcId="{927B8BDC-2D84-4631-AD7A-7B6C20919838}" destId="{5155C84D-5581-4846-8127-53AD2149E6C9}" srcOrd="4" destOrd="0" presId="urn:microsoft.com/office/officeart/2005/8/layout/hierarchy6"/>
    <dgm:cxn modelId="{C8E95F65-7DBF-4427-A921-2E2B3B1D650D}" type="presParOf" srcId="{927B8BDC-2D84-4631-AD7A-7B6C20919838}" destId="{CA80DAF6-2615-4281-9AE2-902BA3016A0B}" srcOrd="5" destOrd="0" presId="urn:microsoft.com/office/officeart/2005/8/layout/hierarchy6"/>
    <dgm:cxn modelId="{6C8B551E-9EA7-4984-A732-A06D600B26A7}" type="presParOf" srcId="{CA80DAF6-2615-4281-9AE2-902BA3016A0B}" destId="{85E2E306-DF88-4D6C-9ACB-8EA08B876B95}" srcOrd="0" destOrd="0" presId="urn:microsoft.com/office/officeart/2005/8/layout/hierarchy6"/>
    <dgm:cxn modelId="{9D8709EC-B803-41D0-920B-0CF685DF5882}" type="presParOf" srcId="{CA80DAF6-2615-4281-9AE2-902BA3016A0B}" destId="{2C4F5F9F-85EA-4E74-8100-B163EF2EA7A2}" srcOrd="1" destOrd="0" presId="urn:microsoft.com/office/officeart/2005/8/layout/hierarchy6"/>
    <dgm:cxn modelId="{EC227675-D5BA-4ABB-A7C0-E4BB1DD3A298}" type="presParOf" srcId="{927B8BDC-2D84-4631-AD7A-7B6C20919838}" destId="{917BC041-ED0A-4035-8F24-8F3D9163C935}" srcOrd="6" destOrd="0" presId="urn:microsoft.com/office/officeart/2005/8/layout/hierarchy6"/>
    <dgm:cxn modelId="{F0A31248-F1DD-4A09-980D-E9D38FEFC345}" type="presParOf" srcId="{927B8BDC-2D84-4631-AD7A-7B6C20919838}" destId="{09795A86-4BF1-45E6-9699-F2F1F2958378}" srcOrd="7" destOrd="0" presId="urn:microsoft.com/office/officeart/2005/8/layout/hierarchy6"/>
    <dgm:cxn modelId="{CA7376A1-F3AF-40E0-BCC9-F0352C978163}" type="presParOf" srcId="{09795A86-4BF1-45E6-9699-F2F1F2958378}" destId="{51CF2FF1-223F-4936-BC2E-66C44E7F8DED}" srcOrd="0" destOrd="0" presId="urn:microsoft.com/office/officeart/2005/8/layout/hierarchy6"/>
    <dgm:cxn modelId="{3EB5FA4A-E7A4-483B-9C3E-E9C8C643DB12}" type="presParOf" srcId="{09795A86-4BF1-45E6-9699-F2F1F2958378}" destId="{102ADB49-2D69-4F3B-9329-C220C8132A5B}" srcOrd="1" destOrd="0" presId="urn:microsoft.com/office/officeart/2005/8/layout/hierarchy6"/>
    <dgm:cxn modelId="{6A689FAE-A977-43DE-8BFA-2218030C1C12}" type="presParOf" srcId="{69A02B02-D7C8-4E05-A75B-F4F475A48851}" destId="{445A9846-4DCC-40CA-8AEB-924DDBE672F2}"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95E3ED-85FD-406A-8320-EC9B28E6669B}" type="doc">
      <dgm:prSet loTypeId="urn:microsoft.com/office/officeart/2005/8/layout/process1" loCatId="process" qsTypeId="urn:microsoft.com/office/officeart/2005/8/quickstyle/simple1" qsCatId="simple" csTypeId="urn:microsoft.com/office/officeart/2005/8/colors/accent2_2" csCatId="accent2" phldr="1"/>
      <dgm:spPr/>
    </dgm:pt>
    <dgm:pt modelId="{66596F23-BB70-4803-8466-85263C4BF14F}">
      <dgm:prSet phldrT="[Text]"/>
      <dgm:spPr>
        <a:solidFill>
          <a:schemeClr val="bg1"/>
        </a:solidFill>
      </dgm:spPr>
      <dgm:t>
        <a:bodyPr/>
        <a:lstStyle/>
        <a:p>
          <a:endParaRPr lang="en-US" dirty="0"/>
        </a:p>
      </dgm:t>
    </dgm:pt>
    <dgm:pt modelId="{D9C67D4C-3336-4BA5-A705-DE682AB738B3}" type="parTrans" cxnId="{AE638643-5C32-41D3-8B54-D74264FACFC3}">
      <dgm:prSet/>
      <dgm:spPr/>
      <dgm:t>
        <a:bodyPr/>
        <a:lstStyle/>
        <a:p>
          <a:endParaRPr lang="en-US"/>
        </a:p>
      </dgm:t>
    </dgm:pt>
    <dgm:pt modelId="{C4147224-7004-442D-87B9-1D2A30BE35D7}" type="sibTrans" cxnId="{AE638643-5C32-41D3-8B54-D74264FACFC3}">
      <dgm:prSet/>
      <dgm:spPr/>
      <dgm:t>
        <a:bodyPr/>
        <a:lstStyle/>
        <a:p>
          <a:endParaRPr lang="en-US"/>
        </a:p>
      </dgm:t>
    </dgm:pt>
    <dgm:pt modelId="{4C54B277-B899-422B-AC75-C45C24872E0E}">
      <dgm:prSet phldrT="[Text]"/>
      <dgm:spPr/>
      <dgm:t>
        <a:bodyPr/>
        <a:lstStyle/>
        <a:p>
          <a:r>
            <a:rPr lang="en-US" dirty="0" smtClean="0"/>
            <a:t>sort</a:t>
          </a:r>
          <a:endParaRPr lang="en-US" dirty="0"/>
        </a:p>
      </dgm:t>
    </dgm:pt>
    <dgm:pt modelId="{B236ED7A-E01F-4BC8-9ACE-F9D2BE32F13A}" type="parTrans" cxnId="{B65A0BEB-1802-43EF-864B-5BDEA0062765}">
      <dgm:prSet/>
      <dgm:spPr/>
      <dgm:t>
        <a:bodyPr/>
        <a:lstStyle/>
        <a:p>
          <a:endParaRPr lang="en-US"/>
        </a:p>
      </dgm:t>
    </dgm:pt>
    <dgm:pt modelId="{FDB56250-37E8-43C3-9A1D-93A924F36E6C}" type="sibTrans" cxnId="{B65A0BEB-1802-43EF-864B-5BDEA0062765}">
      <dgm:prSet/>
      <dgm:spPr/>
      <dgm:t>
        <a:bodyPr/>
        <a:lstStyle/>
        <a:p>
          <a:endParaRPr lang="en-US"/>
        </a:p>
      </dgm:t>
    </dgm:pt>
    <dgm:pt modelId="{A15C4FF0-5C67-441A-A028-31F31B86B8CE}">
      <dgm:prSet phldrT="[Text]"/>
      <dgm:spPr/>
      <dgm:t>
        <a:bodyPr/>
        <a:lstStyle/>
        <a:p>
          <a:r>
            <a:rPr lang="en-US" dirty="0" smtClean="0"/>
            <a:t>print</a:t>
          </a:r>
          <a:endParaRPr lang="en-US" dirty="0"/>
        </a:p>
      </dgm:t>
    </dgm:pt>
    <dgm:pt modelId="{309232B1-2A49-431C-A51A-EBDD32291B1C}" type="parTrans" cxnId="{A0ADE9C6-535D-4EB9-AF93-4FC0F1BA4FAC}">
      <dgm:prSet/>
      <dgm:spPr/>
      <dgm:t>
        <a:bodyPr/>
        <a:lstStyle/>
        <a:p>
          <a:endParaRPr lang="en-US"/>
        </a:p>
      </dgm:t>
    </dgm:pt>
    <dgm:pt modelId="{D8F0A54D-7017-472A-A146-8BB0A8D2957A}" type="sibTrans" cxnId="{A0ADE9C6-535D-4EB9-AF93-4FC0F1BA4FAC}">
      <dgm:prSet/>
      <dgm:spPr/>
      <dgm:t>
        <a:bodyPr/>
        <a:lstStyle/>
        <a:p>
          <a:endParaRPr lang="en-US"/>
        </a:p>
      </dgm:t>
    </dgm:pt>
    <dgm:pt modelId="{2A149F07-62D7-4BC4-A28F-22CDBF0E6AD5}">
      <dgm:prSet phldrT="[Text]"/>
      <dgm:spPr/>
      <dgm:t>
        <a:bodyPr/>
        <a:lstStyle/>
        <a:p>
          <a:r>
            <a:rPr lang="en-US" dirty="0" smtClean="0"/>
            <a:t>shift</a:t>
          </a:r>
          <a:endParaRPr lang="en-US" dirty="0"/>
        </a:p>
      </dgm:t>
    </dgm:pt>
    <dgm:pt modelId="{5556D02A-6A25-4BDA-84B5-819E59660295}" type="parTrans" cxnId="{421CF09A-F96A-4ADA-8500-CB800CDE5E7D}">
      <dgm:prSet/>
      <dgm:spPr/>
      <dgm:t>
        <a:bodyPr/>
        <a:lstStyle/>
        <a:p>
          <a:endParaRPr lang="en-US"/>
        </a:p>
      </dgm:t>
    </dgm:pt>
    <dgm:pt modelId="{C07CF7D7-1B95-4FF9-8EAF-D626D5757959}" type="sibTrans" cxnId="{421CF09A-F96A-4ADA-8500-CB800CDE5E7D}">
      <dgm:prSet/>
      <dgm:spPr/>
      <dgm:t>
        <a:bodyPr/>
        <a:lstStyle/>
        <a:p>
          <a:endParaRPr lang="en-US"/>
        </a:p>
      </dgm:t>
    </dgm:pt>
    <dgm:pt modelId="{3DA11F6E-C6FF-4C0D-8D67-FEC41BDF6587}" type="pres">
      <dgm:prSet presAssocID="{0F95E3ED-85FD-406A-8320-EC9B28E6669B}" presName="Name0" presStyleCnt="0">
        <dgm:presLayoutVars>
          <dgm:dir/>
          <dgm:resizeHandles val="exact"/>
        </dgm:presLayoutVars>
      </dgm:prSet>
      <dgm:spPr/>
    </dgm:pt>
    <dgm:pt modelId="{661712F7-CA51-408A-A871-C4F90246E595}" type="pres">
      <dgm:prSet presAssocID="{66596F23-BB70-4803-8466-85263C4BF14F}" presName="node" presStyleLbl="node1" presStyleIdx="0" presStyleCnt="4">
        <dgm:presLayoutVars>
          <dgm:bulletEnabled val="1"/>
        </dgm:presLayoutVars>
      </dgm:prSet>
      <dgm:spPr/>
      <dgm:t>
        <a:bodyPr/>
        <a:lstStyle/>
        <a:p>
          <a:endParaRPr lang="en-US"/>
        </a:p>
      </dgm:t>
    </dgm:pt>
    <dgm:pt modelId="{6ECA9E17-E081-4409-B5A6-7932B99D4CD8}" type="pres">
      <dgm:prSet presAssocID="{C4147224-7004-442D-87B9-1D2A30BE35D7}" presName="sibTrans" presStyleLbl="sibTrans2D1" presStyleIdx="0" presStyleCnt="3"/>
      <dgm:spPr/>
    </dgm:pt>
    <dgm:pt modelId="{74B72FF5-BD42-4D59-8DB2-16F91B0CAD41}" type="pres">
      <dgm:prSet presAssocID="{C4147224-7004-442D-87B9-1D2A30BE35D7}" presName="connectorText" presStyleLbl="sibTrans2D1" presStyleIdx="0" presStyleCnt="3"/>
      <dgm:spPr/>
    </dgm:pt>
    <dgm:pt modelId="{039C88C4-FA7A-4C3B-85B3-A5C079C3C158}" type="pres">
      <dgm:prSet presAssocID="{2A149F07-62D7-4BC4-A28F-22CDBF0E6AD5}" presName="node" presStyleLbl="node1" presStyleIdx="1" presStyleCnt="4">
        <dgm:presLayoutVars>
          <dgm:bulletEnabled val="1"/>
        </dgm:presLayoutVars>
      </dgm:prSet>
      <dgm:spPr/>
    </dgm:pt>
    <dgm:pt modelId="{2271926E-B96C-4C69-8F2A-8D93EEAAE9F5}" type="pres">
      <dgm:prSet presAssocID="{C07CF7D7-1B95-4FF9-8EAF-D626D5757959}" presName="sibTrans" presStyleLbl="sibTrans2D1" presStyleIdx="1" presStyleCnt="3"/>
      <dgm:spPr/>
    </dgm:pt>
    <dgm:pt modelId="{71D9B74B-477B-4780-9F5E-3C4A3DF2178C}" type="pres">
      <dgm:prSet presAssocID="{C07CF7D7-1B95-4FF9-8EAF-D626D5757959}" presName="connectorText" presStyleLbl="sibTrans2D1" presStyleIdx="1" presStyleCnt="3"/>
      <dgm:spPr/>
    </dgm:pt>
    <dgm:pt modelId="{F3821DCB-A515-4E40-905C-BB804213BE53}" type="pres">
      <dgm:prSet presAssocID="{4C54B277-B899-422B-AC75-C45C24872E0E}" presName="node" presStyleLbl="node1" presStyleIdx="2" presStyleCnt="4">
        <dgm:presLayoutVars>
          <dgm:bulletEnabled val="1"/>
        </dgm:presLayoutVars>
      </dgm:prSet>
      <dgm:spPr/>
    </dgm:pt>
    <dgm:pt modelId="{67A6F62C-970C-4486-A58A-8B2757A4A6DF}" type="pres">
      <dgm:prSet presAssocID="{FDB56250-37E8-43C3-9A1D-93A924F36E6C}" presName="sibTrans" presStyleLbl="sibTrans2D1" presStyleIdx="2" presStyleCnt="3"/>
      <dgm:spPr/>
    </dgm:pt>
    <dgm:pt modelId="{B83F8911-97A9-45ED-8EAF-1FD940F82669}" type="pres">
      <dgm:prSet presAssocID="{FDB56250-37E8-43C3-9A1D-93A924F36E6C}" presName="connectorText" presStyleLbl="sibTrans2D1" presStyleIdx="2" presStyleCnt="3"/>
      <dgm:spPr/>
    </dgm:pt>
    <dgm:pt modelId="{77485377-FA6C-4930-8F5C-5DE0E12FF154}" type="pres">
      <dgm:prSet presAssocID="{A15C4FF0-5C67-441A-A028-31F31B86B8CE}" presName="node" presStyleLbl="node1" presStyleIdx="3" presStyleCnt="4">
        <dgm:presLayoutVars>
          <dgm:bulletEnabled val="1"/>
        </dgm:presLayoutVars>
      </dgm:prSet>
      <dgm:spPr/>
    </dgm:pt>
  </dgm:ptLst>
  <dgm:cxnLst>
    <dgm:cxn modelId="{A0ADE9C6-535D-4EB9-AF93-4FC0F1BA4FAC}" srcId="{0F95E3ED-85FD-406A-8320-EC9B28E6669B}" destId="{A15C4FF0-5C67-441A-A028-31F31B86B8CE}" srcOrd="3" destOrd="0" parTransId="{309232B1-2A49-431C-A51A-EBDD32291B1C}" sibTransId="{D8F0A54D-7017-472A-A146-8BB0A8D2957A}"/>
    <dgm:cxn modelId="{AE638643-5C32-41D3-8B54-D74264FACFC3}" srcId="{0F95E3ED-85FD-406A-8320-EC9B28E6669B}" destId="{66596F23-BB70-4803-8466-85263C4BF14F}" srcOrd="0" destOrd="0" parTransId="{D9C67D4C-3336-4BA5-A705-DE682AB738B3}" sibTransId="{C4147224-7004-442D-87B9-1D2A30BE35D7}"/>
    <dgm:cxn modelId="{97CBBADA-5F54-4158-8C11-7CEC1C70A1D2}" type="presOf" srcId="{C4147224-7004-442D-87B9-1D2A30BE35D7}" destId="{74B72FF5-BD42-4D59-8DB2-16F91B0CAD41}" srcOrd="1" destOrd="0" presId="urn:microsoft.com/office/officeart/2005/8/layout/process1"/>
    <dgm:cxn modelId="{75B43B57-0BF4-43B8-9B5C-E1A252D226EA}" type="presOf" srcId="{2A149F07-62D7-4BC4-A28F-22CDBF0E6AD5}" destId="{039C88C4-FA7A-4C3B-85B3-A5C079C3C158}" srcOrd="0" destOrd="0" presId="urn:microsoft.com/office/officeart/2005/8/layout/process1"/>
    <dgm:cxn modelId="{4815814D-7A7E-4C32-A817-AED53B7EB000}" type="presOf" srcId="{FDB56250-37E8-43C3-9A1D-93A924F36E6C}" destId="{67A6F62C-970C-4486-A58A-8B2757A4A6DF}" srcOrd="0" destOrd="0" presId="urn:microsoft.com/office/officeart/2005/8/layout/process1"/>
    <dgm:cxn modelId="{CF60E26B-5674-4D44-AD84-5D50A4C32615}" type="presOf" srcId="{FDB56250-37E8-43C3-9A1D-93A924F36E6C}" destId="{B83F8911-97A9-45ED-8EAF-1FD940F82669}" srcOrd="1" destOrd="0" presId="urn:microsoft.com/office/officeart/2005/8/layout/process1"/>
    <dgm:cxn modelId="{B65A0BEB-1802-43EF-864B-5BDEA0062765}" srcId="{0F95E3ED-85FD-406A-8320-EC9B28E6669B}" destId="{4C54B277-B899-422B-AC75-C45C24872E0E}" srcOrd="2" destOrd="0" parTransId="{B236ED7A-E01F-4BC8-9ACE-F9D2BE32F13A}" sibTransId="{FDB56250-37E8-43C3-9A1D-93A924F36E6C}"/>
    <dgm:cxn modelId="{3C86647A-5A62-4F26-BD39-73602D62C9BE}" type="presOf" srcId="{A15C4FF0-5C67-441A-A028-31F31B86B8CE}" destId="{77485377-FA6C-4930-8F5C-5DE0E12FF154}" srcOrd="0" destOrd="0" presId="urn:microsoft.com/office/officeart/2005/8/layout/process1"/>
    <dgm:cxn modelId="{08E98DD1-F5FB-421F-9BB7-1CD78870C6B5}" type="presOf" srcId="{C07CF7D7-1B95-4FF9-8EAF-D626D5757959}" destId="{71D9B74B-477B-4780-9F5E-3C4A3DF2178C}" srcOrd="1" destOrd="0" presId="urn:microsoft.com/office/officeart/2005/8/layout/process1"/>
    <dgm:cxn modelId="{5A3D1776-B94E-4CE7-848D-C2AEDA137E37}" type="presOf" srcId="{C4147224-7004-442D-87B9-1D2A30BE35D7}" destId="{6ECA9E17-E081-4409-B5A6-7932B99D4CD8}" srcOrd="0" destOrd="0" presId="urn:microsoft.com/office/officeart/2005/8/layout/process1"/>
    <dgm:cxn modelId="{421CF09A-F96A-4ADA-8500-CB800CDE5E7D}" srcId="{0F95E3ED-85FD-406A-8320-EC9B28E6669B}" destId="{2A149F07-62D7-4BC4-A28F-22CDBF0E6AD5}" srcOrd="1" destOrd="0" parTransId="{5556D02A-6A25-4BDA-84B5-819E59660295}" sibTransId="{C07CF7D7-1B95-4FF9-8EAF-D626D5757959}"/>
    <dgm:cxn modelId="{B0F5994E-3FC9-42B1-8B92-D61A1AC44935}" type="presOf" srcId="{0F95E3ED-85FD-406A-8320-EC9B28E6669B}" destId="{3DA11F6E-C6FF-4C0D-8D67-FEC41BDF6587}" srcOrd="0" destOrd="0" presId="urn:microsoft.com/office/officeart/2005/8/layout/process1"/>
    <dgm:cxn modelId="{8A60FA5C-C696-4F92-9E33-936B7792C037}" type="presOf" srcId="{C07CF7D7-1B95-4FF9-8EAF-D626D5757959}" destId="{2271926E-B96C-4C69-8F2A-8D93EEAAE9F5}" srcOrd="0" destOrd="0" presId="urn:microsoft.com/office/officeart/2005/8/layout/process1"/>
    <dgm:cxn modelId="{375AECF3-E0D8-4398-A589-0EC2B01C3E12}" type="presOf" srcId="{66596F23-BB70-4803-8466-85263C4BF14F}" destId="{661712F7-CA51-408A-A871-C4F90246E595}" srcOrd="0" destOrd="0" presId="urn:microsoft.com/office/officeart/2005/8/layout/process1"/>
    <dgm:cxn modelId="{766EA93F-D18F-4518-8CBC-3C2295D43D04}" type="presOf" srcId="{4C54B277-B899-422B-AC75-C45C24872E0E}" destId="{F3821DCB-A515-4E40-905C-BB804213BE53}" srcOrd="0" destOrd="0" presId="urn:microsoft.com/office/officeart/2005/8/layout/process1"/>
    <dgm:cxn modelId="{CB97D4FF-61D1-4C3C-AA21-886FA9D0885C}" type="presParOf" srcId="{3DA11F6E-C6FF-4C0D-8D67-FEC41BDF6587}" destId="{661712F7-CA51-408A-A871-C4F90246E595}" srcOrd="0" destOrd="0" presId="urn:microsoft.com/office/officeart/2005/8/layout/process1"/>
    <dgm:cxn modelId="{CC81E053-DB1C-4EAB-83E1-5C15138B3D63}" type="presParOf" srcId="{3DA11F6E-C6FF-4C0D-8D67-FEC41BDF6587}" destId="{6ECA9E17-E081-4409-B5A6-7932B99D4CD8}" srcOrd="1" destOrd="0" presId="urn:microsoft.com/office/officeart/2005/8/layout/process1"/>
    <dgm:cxn modelId="{74434047-2249-450A-AA8D-00C4BDF3C879}" type="presParOf" srcId="{6ECA9E17-E081-4409-B5A6-7932B99D4CD8}" destId="{74B72FF5-BD42-4D59-8DB2-16F91B0CAD41}" srcOrd="0" destOrd="0" presId="urn:microsoft.com/office/officeart/2005/8/layout/process1"/>
    <dgm:cxn modelId="{47158604-D3C1-4C04-B212-0B2967F80200}" type="presParOf" srcId="{3DA11F6E-C6FF-4C0D-8D67-FEC41BDF6587}" destId="{039C88C4-FA7A-4C3B-85B3-A5C079C3C158}" srcOrd="2" destOrd="0" presId="urn:microsoft.com/office/officeart/2005/8/layout/process1"/>
    <dgm:cxn modelId="{D149C6A8-E947-4657-B220-F34C81CD24B6}" type="presParOf" srcId="{3DA11F6E-C6FF-4C0D-8D67-FEC41BDF6587}" destId="{2271926E-B96C-4C69-8F2A-8D93EEAAE9F5}" srcOrd="3" destOrd="0" presId="urn:microsoft.com/office/officeart/2005/8/layout/process1"/>
    <dgm:cxn modelId="{2C208E6F-5C98-4001-B820-1D778330C7F5}" type="presParOf" srcId="{2271926E-B96C-4C69-8F2A-8D93EEAAE9F5}" destId="{71D9B74B-477B-4780-9F5E-3C4A3DF2178C}" srcOrd="0" destOrd="0" presId="urn:microsoft.com/office/officeart/2005/8/layout/process1"/>
    <dgm:cxn modelId="{F3232C0A-1D25-41CE-BE51-BE22BA897845}" type="presParOf" srcId="{3DA11F6E-C6FF-4C0D-8D67-FEC41BDF6587}" destId="{F3821DCB-A515-4E40-905C-BB804213BE53}" srcOrd="4" destOrd="0" presId="urn:microsoft.com/office/officeart/2005/8/layout/process1"/>
    <dgm:cxn modelId="{B125A629-E571-41B1-BE3C-E85DB4247B0E}" type="presParOf" srcId="{3DA11F6E-C6FF-4C0D-8D67-FEC41BDF6587}" destId="{67A6F62C-970C-4486-A58A-8B2757A4A6DF}" srcOrd="5" destOrd="0" presId="urn:microsoft.com/office/officeart/2005/8/layout/process1"/>
    <dgm:cxn modelId="{F589B647-63DB-4E93-B1A3-44110FB57258}" type="presParOf" srcId="{67A6F62C-970C-4486-A58A-8B2757A4A6DF}" destId="{B83F8911-97A9-45ED-8EAF-1FD940F82669}" srcOrd="0" destOrd="0" presId="urn:microsoft.com/office/officeart/2005/8/layout/process1"/>
    <dgm:cxn modelId="{86C5AD05-5C0A-4FCE-A1EB-0A7E6C938E42}" type="presParOf" srcId="{3DA11F6E-C6FF-4C0D-8D67-FEC41BDF6587}" destId="{77485377-FA6C-4930-8F5C-5DE0E12FF154}"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3B9B8-7780-4CBC-9210-1E02E2592DE2}">
      <dsp:nvSpPr>
        <dsp:cNvPr id="0" name=""/>
        <dsp:cNvSpPr/>
      </dsp:nvSpPr>
      <dsp:spPr>
        <a:xfrm>
          <a:off x="2312629" y="244362"/>
          <a:ext cx="1184327" cy="78955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Main</a:t>
          </a:r>
          <a:endParaRPr lang="en-US" sz="2400" kern="1200" dirty="0"/>
        </a:p>
      </dsp:txBody>
      <dsp:txXfrm>
        <a:off x="2335754" y="267487"/>
        <a:ext cx="1138077" cy="743301"/>
      </dsp:txXfrm>
    </dsp:sp>
    <dsp:sp modelId="{1E9182E5-DB1E-4A5E-A874-A825C8015257}">
      <dsp:nvSpPr>
        <dsp:cNvPr id="0" name=""/>
        <dsp:cNvSpPr/>
      </dsp:nvSpPr>
      <dsp:spPr>
        <a:xfrm>
          <a:off x="595355" y="1033913"/>
          <a:ext cx="2309438" cy="315820"/>
        </a:xfrm>
        <a:custGeom>
          <a:avLst/>
          <a:gdLst/>
          <a:ahLst/>
          <a:cxnLst/>
          <a:rect l="0" t="0" r="0" b="0"/>
          <a:pathLst>
            <a:path>
              <a:moveTo>
                <a:pt x="2309438" y="0"/>
              </a:moveTo>
              <a:lnTo>
                <a:pt x="2309438" y="157910"/>
              </a:lnTo>
              <a:lnTo>
                <a:pt x="0" y="157910"/>
              </a:lnTo>
              <a:lnTo>
                <a:pt x="0" y="31582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247398-069A-47B6-8836-13AF0096332F}">
      <dsp:nvSpPr>
        <dsp:cNvPr id="0" name=""/>
        <dsp:cNvSpPr/>
      </dsp:nvSpPr>
      <dsp:spPr>
        <a:xfrm>
          <a:off x="3191" y="1349734"/>
          <a:ext cx="1184327" cy="78955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Input</a:t>
          </a:r>
          <a:endParaRPr lang="en-US" sz="2400" kern="1200" dirty="0"/>
        </a:p>
      </dsp:txBody>
      <dsp:txXfrm>
        <a:off x="26316" y="1372859"/>
        <a:ext cx="1138077" cy="743301"/>
      </dsp:txXfrm>
    </dsp:sp>
    <dsp:sp modelId="{4C3DE8A3-E315-4D40-96C6-578366CD15F7}">
      <dsp:nvSpPr>
        <dsp:cNvPr id="0" name=""/>
        <dsp:cNvSpPr/>
      </dsp:nvSpPr>
      <dsp:spPr>
        <a:xfrm>
          <a:off x="2134980" y="1033913"/>
          <a:ext cx="769812" cy="315820"/>
        </a:xfrm>
        <a:custGeom>
          <a:avLst/>
          <a:gdLst/>
          <a:ahLst/>
          <a:cxnLst/>
          <a:rect l="0" t="0" r="0" b="0"/>
          <a:pathLst>
            <a:path>
              <a:moveTo>
                <a:pt x="769812" y="0"/>
              </a:moveTo>
              <a:lnTo>
                <a:pt x="769812" y="157910"/>
              </a:lnTo>
              <a:lnTo>
                <a:pt x="0" y="157910"/>
              </a:lnTo>
              <a:lnTo>
                <a:pt x="0" y="31582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AE9661-5F50-4A3C-9A8B-C9F6DDD06E7B}">
      <dsp:nvSpPr>
        <dsp:cNvPr id="0" name=""/>
        <dsp:cNvSpPr/>
      </dsp:nvSpPr>
      <dsp:spPr>
        <a:xfrm>
          <a:off x="1542816" y="1349734"/>
          <a:ext cx="1184327" cy="78955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Shift</a:t>
          </a:r>
          <a:endParaRPr lang="en-US" sz="2400" kern="1200" dirty="0"/>
        </a:p>
      </dsp:txBody>
      <dsp:txXfrm>
        <a:off x="1565941" y="1372859"/>
        <a:ext cx="1138077" cy="743301"/>
      </dsp:txXfrm>
    </dsp:sp>
    <dsp:sp modelId="{5155C84D-5581-4846-8127-53AD2149E6C9}">
      <dsp:nvSpPr>
        <dsp:cNvPr id="0" name=""/>
        <dsp:cNvSpPr/>
      </dsp:nvSpPr>
      <dsp:spPr>
        <a:xfrm>
          <a:off x="2904793" y="1033913"/>
          <a:ext cx="769812" cy="315820"/>
        </a:xfrm>
        <a:custGeom>
          <a:avLst/>
          <a:gdLst/>
          <a:ahLst/>
          <a:cxnLst/>
          <a:rect l="0" t="0" r="0" b="0"/>
          <a:pathLst>
            <a:path>
              <a:moveTo>
                <a:pt x="0" y="0"/>
              </a:moveTo>
              <a:lnTo>
                <a:pt x="0" y="157910"/>
              </a:lnTo>
              <a:lnTo>
                <a:pt x="769812" y="157910"/>
              </a:lnTo>
              <a:lnTo>
                <a:pt x="769812" y="31582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E2E306-DF88-4D6C-9ACB-8EA08B876B95}">
      <dsp:nvSpPr>
        <dsp:cNvPr id="0" name=""/>
        <dsp:cNvSpPr/>
      </dsp:nvSpPr>
      <dsp:spPr>
        <a:xfrm>
          <a:off x="3082442" y="1349734"/>
          <a:ext cx="1184327" cy="78955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Sort</a:t>
          </a:r>
          <a:endParaRPr lang="en-US" sz="2400" kern="1200" dirty="0"/>
        </a:p>
      </dsp:txBody>
      <dsp:txXfrm>
        <a:off x="3105567" y="1372859"/>
        <a:ext cx="1138077" cy="743301"/>
      </dsp:txXfrm>
    </dsp:sp>
    <dsp:sp modelId="{917BC041-ED0A-4035-8F24-8F3D9163C935}">
      <dsp:nvSpPr>
        <dsp:cNvPr id="0" name=""/>
        <dsp:cNvSpPr/>
      </dsp:nvSpPr>
      <dsp:spPr>
        <a:xfrm>
          <a:off x="2904793" y="1033913"/>
          <a:ext cx="2309438" cy="315820"/>
        </a:xfrm>
        <a:custGeom>
          <a:avLst/>
          <a:gdLst/>
          <a:ahLst/>
          <a:cxnLst/>
          <a:rect l="0" t="0" r="0" b="0"/>
          <a:pathLst>
            <a:path>
              <a:moveTo>
                <a:pt x="0" y="0"/>
              </a:moveTo>
              <a:lnTo>
                <a:pt x="0" y="157910"/>
              </a:lnTo>
              <a:lnTo>
                <a:pt x="2309438" y="157910"/>
              </a:lnTo>
              <a:lnTo>
                <a:pt x="2309438" y="31582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CF2FF1-223F-4936-BC2E-66C44E7F8DED}">
      <dsp:nvSpPr>
        <dsp:cNvPr id="0" name=""/>
        <dsp:cNvSpPr/>
      </dsp:nvSpPr>
      <dsp:spPr>
        <a:xfrm>
          <a:off x="4622068" y="1349734"/>
          <a:ext cx="1184327" cy="789551"/>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Output</a:t>
          </a:r>
          <a:endParaRPr lang="en-US" sz="2400" kern="1200" dirty="0"/>
        </a:p>
      </dsp:txBody>
      <dsp:txXfrm>
        <a:off x="4645193" y="1372859"/>
        <a:ext cx="1138077" cy="7433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1712F7-CA51-408A-A871-C4F90246E595}">
      <dsp:nvSpPr>
        <dsp:cNvPr id="0" name=""/>
        <dsp:cNvSpPr/>
      </dsp:nvSpPr>
      <dsp:spPr>
        <a:xfrm>
          <a:off x="2678" y="166335"/>
          <a:ext cx="1171277" cy="702766"/>
        </a:xfrm>
        <a:prstGeom prst="roundRect">
          <a:avLst>
            <a:gd name="adj" fmla="val 10000"/>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endParaRPr lang="en-US" sz="3100" kern="1200" dirty="0"/>
        </a:p>
      </dsp:txBody>
      <dsp:txXfrm>
        <a:off x="23261" y="186918"/>
        <a:ext cx="1130111" cy="661600"/>
      </dsp:txXfrm>
    </dsp:sp>
    <dsp:sp modelId="{6ECA9E17-E081-4409-B5A6-7932B99D4CD8}">
      <dsp:nvSpPr>
        <dsp:cNvPr id="0" name=""/>
        <dsp:cNvSpPr/>
      </dsp:nvSpPr>
      <dsp:spPr>
        <a:xfrm>
          <a:off x="1291083" y="372480"/>
          <a:ext cx="248310" cy="29047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1291083" y="430575"/>
        <a:ext cx="173817" cy="174286"/>
      </dsp:txXfrm>
    </dsp:sp>
    <dsp:sp modelId="{039C88C4-FA7A-4C3B-85B3-A5C079C3C158}">
      <dsp:nvSpPr>
        <dsp:cNvPr id="0" name=""/>
        <dsp:cNvSpPr/>
      </dsp:nvSpPr>
      <dsp:spPr>
        <a:xfrm>
          <a:off x="1642467" y="166335"/>
          <a:ext cx="1171277" cy="70276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shift</a:t>
          </a:r>
          <a:endParaRPr lang="en-US" sz="3100" kern="1200" dirty="0"/>
        </a:p>
      </dsp:txBody>
      <dsp:txXfrm>
        <a:off x="1663050" y="186918"/>
        <a:ext cx="1130111" cy="661600"/>
      </dsp:txXfrm>
    </dsp:sp>
    <dsp:sp modelId="{2271926E-B96C-4C69-8F2A-8D93EEAAE9F5}">
      <dsp:nvSpPr>
        <dsp:cNvPr id="0" name=""/>
        <dsp:cNvSpPr/>
      </dsp:nvSpPr>
      <dsp:spPr>
        <a:xfrm>
          <a:off x="2930872" y="372480"/>
          <a:ext cx="248310" cy="29047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2930872" y="430575"/>
        <a:ext cx="173817" cy="174286"/>
      </dsp:txXfrm>
    </dsp:sp>
    <dsp:sp modelId="{F3821DCB-A515-4E40-905C-BB804213BE53}">
      <dsp:nvSpPr>
        <dsp:cNvPr id="0" name=""/>
        <dsp:cNvSpPr/>
      </dsp:nvSpPr>
      <dsp:spPr>
        <a:xfrm>
          <a:off x="3282255" y="166335"/>
          <a:ext cx="1171277" cy="70276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sort</a:t>
          </a:r>
          <a:endParaRPr lang="en-US" sz="3100" kern="1200" dirty="0"/>
        </a:p>
      </dsp:txBody>
      <dsp:txXfrm>
        <a:off x="3302838" y="186918"/>
        <a:ext cx="1130111" cy="661600"/>
      </dsp:txXfrm>
    </dsp:sp>
    <dsp:sp modelId="{67A6F62C-970C-4486-A58A-8B2757A4A6DF}">
      <dsp:nvSpPr>
        <dsp:cNvPr id="0" name=""/>
        <dsp:cNvSpPr/>
      </dsp:nvSpPr>
      <dsp:spPr>
        <a:xfrm>
          <a:off x="4570660" y="372480"/>
          <a:ext cx="248310" cy="29047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4570660" y="430575"/>
        <a:ext cx="173817" cy="174286"/>
      </dsp:txXfrm>
    </dsp:sp>
    <dsp:sp modelId="{77485377-FA6C-4930-8F5C-5DE0E12FF154}">
      <dsp:nvSpPr>
        <dsp:cNvPr id="0" name=""/>
        <dsp:cNvSpPr/>
      </dsp:nvSpPr>
      <dsp:spPr>
        <a:xfrm>
          <a:off x="4922043" y="166335"/>
          <a:ext cx="1171277" cy="70276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print</a:t>
          </a:r>
          <a:endParaRPr lang="en-US" sz="3100" kern="1200" dirty="0"/>
        </a:p>
      </dsp:txBody>
      <dsp:txXfrm>
        <a:off x="4942626" y="186918"/>
        <a:ext cx="1130111" cy="6616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sz="quarter" idx="1"/>
          </p:nvPr>
        </p:nvSpPr>
        <p:spPr>
          <a:xfrm>
            <a:off x="3963744" y="0"/>
            <a:ext cx="3032337" cy="464185"/>
          </a:xfrm>
          <a:prstGeom prst="rect">
            <a:avLst/>
          </a:prstGeom>
        </p:spPr>
        <p:txBody>
          <a:bodyPr vert="horz" lIns="93031" tIns="46516" rIns="93031" bIns="46516" rtlCol="0"/>
          <a:lstStyle>
            <a:lvl1pPr algn="r">
              <a:defRPr sz="1200"/>
            </a:lvl1pPr>
          </a:lstStyle>
          <a:p>
            <a:fld id="{F2D688DA-F7D1-4AD9-B35A-0A2CD29BEF51}" type="datetimeFigureOut">
              <a:rPr lang="en-US" smtClean="0"/>
              <a:pPr/>
              <a:t>4/11/2012</a:t>
            </a:fld>
            <a:endParaRPr lang="en-US"/>
          </a:p>
        </p:txBody>
      </p:sp>
      <p:sp>
        <p:nvSpPr>
          <p:cNvPr id="4" name="Footer Placeholder 3"/>
          <p:cNvSpPr>
            <a:spLocks noGrp="1"/>
          </p:cNvSpPr>
          <p:nvPr>
            <p:ph type="ftr" sz="quarter" idx="2"/>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5" name="Slide Number Placeholder 4"/>
          <p:cNvSpPr>
            <a:spLocks noGrp="1"/>
          </p:cNvSpPr>
          <p:nvPr>
            <p:ph type="sldNum" sz="quarter" idx="3"/>
          </p:nvPr>
        </p:nvSpPr>
        <p:spPr>
          <a:xfrm>
            <a:off x="3963744" y="8817904"/>
            <a:ext cx="3032337" cy="464185"/>
          </a:xfrm>
          <a:prstGeom prst="rect">
            <a:avLst/>
          </a:prstGeom>
        </p:spPr>
        <p:txBody>
          <a:bodyPr vert="horz" lIns="93031" tIns="46516" rIns="93031" bIns="46516" rtlCol="0" anchor="b"/>
          <a:lstStyle>
            <a:lvl1pPr algn="r">
              <a:defRPr sz="1200"/>
            </a:lvl1pPr>
          </a:lstStyle>
          <a:p>
            <a:fld id="{BCAC0E30-FE5D-4E44-BCC0-8F57B2E759CD}" type="slidenum">
              <a:rPr lang="en-US" smtClean="0"/>
              <a:pPr/>
              <a:t>‹#›</a:t>
            </a:fld>
            <a:endParaRPr lang="en-US"/>
          </a:p>
        </p:txBody>
      </p:sp>
    </p:spTree>
    <p:extLst>
      <p:ext uri="{BB962C8B-B14F-4D97-AF65-F5344CB8AC3E}">
        <p14:creationId xmlns:p14="http://schemas.microsoft.com/office/powerpoint/2010/main" val="1977506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l" eaLnBrk="0" hangingPunct="0">
              <a:spcBef>
                <a:spcPct val="0"/>
              </a:spcBef>
              <a:defRPr sz="1200">
                <a:latin typeface="Times" pitchFamily="1" charset="0"/>
              </a:defRPr>
            </a:lvl1pPr>
          </a:lstStyle>
          <a:p>
            <a:pPr>
              <a:defRPr/>
            </a:pPr>
            <a:endParaRPr lang="en-US"/>
          </a:p>
        </p:txBody>
      </p:sp>
      <p:sp>
        <p:nvSpPr>
          <p:cNvPr id="52227" name="Rectangle 3"/>
          <p:cNvSpPr>
            <a:spLocks noGrp="1" noChangeArrowheads="1"/>
          </p:cNvSpPr>
          <p:nvPr>
            <p:ph type="dt" idx="1"/>
          </p:nvPr>
        </p:nvSpPr>
        <p:spPr bwMode="auto">
          <a:xfrm>
            <a:off x="3963744"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eaLnBrk="0" hangingPunct="0">
              <a:spcBef>
                <a:spcPct val="0"/>
              </a:spcBef>
              <a:defRPr sz="1200">
                <a:latin typeface="Times" pitchFamily="1"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99770" y="4409758"/>
            <a:ext cx="5598160" cy="417766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8817904"/>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l" eaLnBrk="0" hangingPunct="0">
              <a:spcBef>
                <a:spcPct val="0"/>
              </a:spcBef>
              <a:defRPr sz="1200">
                <a:latin typeface="Times" pitchFamily="1" charset="0"/>
              </a:defRPr>
            </a:lvl1pPr>
          </a:lstStyle>
          <a:p>
            <a:pPr>
              <a:defRPr/>
            </a:pPr>
            <a:endParaRPr lang="en-US"/>
          </a:p>
        </p:txBody>
      </p:sp>
      <p:sp>
        <p:nvSpPr>
          <p:cNvPr id="52231" name="Rectangle 7"/>
          <p:cNvSpPr>
            <a:spLocks noGrp="1" noChangeArrowheads="1"/>
          </p:cNvSpPr>
          <p:nvPr>
            <p:ph type="sldNum" sz="quarter" idx="5"/>
          </p:nvPr>
        </p:nvSpPr>
        <p:spPr bwMode="auto">
          <a:xfrm>
            <a:off x="3963744" y="8817904"/>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eaLnBrk="0" hangingPunct="0">
              <a:spcBef>
                <a:spcPct val="0"/>
              </a:spcBef>
              <a:defRPr sz="1200">
                <a:latin typeface="Times" pitchFamily="1" charset="0"/>
              </a:defRPr>
            </a:lvl1pPr>
          </a:lstStyle>
          <a:p>
            <a:pPr>
              <a:defRPr/>
            </a:pPr>
            <a:fld id="{39875255-8E73-4D19-AD83-DC4E54DE3B5E}" type="slidenum">
              <a:rPr lang="en-US"/>
              <a:pPr>
                <a:defRPr/>
              </a:pPr>
              <a:t>‹#›</a:t>
            </a:fld>
            <a:endParaRPr lang="en-US"/>
          </a:p>
        </p:txBody>
      </p:sp>
    </p:spTree>
    <p:extLst>
      <p:ext uri="{BB962C8B-B14F-4D97-AF65-F5344CB8AC3E}">
        <p14:creationId xmlns:p14="http://schemas.microsoft.com/office/powerpoint/2010/main" val="31588863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a:t>
            </a:fld>
            <a:endParaRPr lang="en-US"/>
          </a:p>
        </p:txBody>
      </p:sp>
    </p:spTree>
    <p:extLst>
      <p:ext uri="{BB962C8B-B14F-4D97-AF65-F5344CB8AC3E}">
        <p14:creationId xmlns:p14="http://schemas.microsoft.com/office/powerpoint/2010/main" val="1718802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10</a:t>
            </a:fld>
            <a:endParaRPr lang="en-US"/>
          </a:p>
        </p:txBody>
      </p:sp>
    </p:spTree>
    <p:extLst>
      <p:ext uri="{BB962C8B-B14F-4D97-AF65-F5344CB8AC3E}">
        <p14:creationId xmlns:p14="http://schemas.microsoft.com/office/powerpoint/2010/main" val="1001151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11</a:t>
            </a:fld>
            <a:endParaRPr lang="en-US"/>
          </a:p>
        </p:txBody>
      </p:sp>
    </p:spTree>
    <p:extLst>
      <p:ext uri="{BB962C8B-B14F-4D97-AF65-F5344CB8AC3E}">
        <p14:creationId xmlns:p14="http://schemas.microsoft.com/office/powerpoint/2010/main" val="1239081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12</a:t>
            </a:fld>
            <a:endParaRPr lang="en-US"/>
          </a:p>
        </p:txBody>
      </p:sp>
    </p:spTree>
    <p:extLst>
      <p:ext uri="{BB962C8B-B14F-4D97-AF65-F5344CB8AC3E}">
        <p14:creationId xmlns:p14="http://schemas.microsoft.com/office/powerpoint/2010/main" val="1798362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CCF46F-EF12-4BB7-A178-527F808EFA03}" type="slidenum">
              <a:rPr lang="en-US"/>
              <a:pPr/>
              <a:t>13</a:t>
            </a:fld>
            <a:endParaRPr lang="en-US"/>
          </a:p>
        </p:txBody>
      </p:sp>
      <p:sp>
        <p:nvSpPr>
          <p:cNvPr id="493570" name="Rectangle 2"/>
          <p:cNvSpPr>
            <a:spLocks noChangeArrowheads="1" noTextEdit="1"/>
          </p:cNvSpPr>
          <p:nvPr>
            <p:ph type="sldImg"/>
          </p:nvPr>
        </p:nvSpPr>
        <p:spPr>
          <a:xfrm>
            <a:off x="1187450" y="701675"/>
            <a:ext cx="4624388" cy="3468688"/>
          </a:xfrm>
          <a:ln/>
        </p:spPr>
      </p:sp>
      <p:sp>
        <p:nvSpPr>
          <p:cNvPr id="493571" name="Rectangle 3"/>
          <p:cNvSpPr>
            <a:spLocks noGrp="1" noChangeArrowheads="1"/>
          </p:cNvSpPr>
          <p:nvPr>
            <p:ph type="body" idx="1"/>
          </p:nvPr>
        </p:nvSpPr>
        <p:spPr>
          <a:xfrm>
            <a:off x="933344" y="4408807"/>
            <a:ext cx="5131013" cy="4177347"/>
          </a:xfrm>
        </p:spPr>
        <p:txBody>
          <a:bodyPr/>
          <a:lstStyle/>
          <a:p>
            <a:pPr defTabSz="935126"/>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2B2D4B-9F85-452F-83D2-E09CA751C18C}" type="slidenum">
              <a:rPr lang="en-US"/>
              <a:pPr/>
              <a:t>14</a:t>
            </a:fld>
            <a:endParaRPr lang="en-US"/>
          </a:p>
        </p:txBody>
      </p:sp>
      <p:sp>
        <p:nvSpPr>
          <p:cNvPr id="495618" name="Rectangle 2"/>
          <p:cNvSpPr>
            <a:spLocks noChangeArrowheads="1" noTextEdit="1"/>
          </p:cNvSpPr>
          <p:nvPr>
            <p:ph type="sldImg"/>
          </p:nvPr>
        </p:nvSpPr>
        <p:spPr>
          <a:xfrm>
            <a:off x="1187450" y="701675"/>
            <a:ext cx="4624388" cy="3468688"/>
          </a:xfrm>
          <a:ln/>
        </p:spPr>
      </p:sp>
      <p:sp>
        <p:nvSpPr>
          <p:cNvPr id="495619" name="Rectangle 3"/>
          <p:cNvSpPr>
            <a:spLocks noGrp="1" noChangeArrowheads="1"/>
          </p:cNvSpPr>
          <p:nvPr>
            <p:ph type="body" idx="1"/>
          </p:nvPr>
        </p:nvSpPr>
        <p:spPr>
          <a:xfrm>
            <a:off x="933344" y="4408807"/>
            <a:ext cx="5131013" cy="4177347"/>
          </a:xfrm>
        </p:spPr>
        <p:txBody>
          <a:bodyPr/>
          <a:lstStyle/>
          <a:p>
            <a:pPr defTabSz="935126"/>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15</a:t>
            </a:fld>
            <a:endParaRPr lang="en-US"/>
          </a:p>
        </p:txBody>
      </p:sp>
    </p:spTree>
    <p:extLst>
      <p:ext uri="{BB962C8B-B14F-4D97-AF65-F5344CB8AC3E}">
        <p14:creationId xmlns:p14="http://schemas.microsoft.com/office/powerpoint/2010/main" val="3736736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32992C-3F42-4327-9A4C-38049955C427}" type="slidenum">
              <a:rPr lang="en-US"/>
              <a:pPr/>
              <a:t>16</a:t>
            </a:fld>
            <a:endParaRPr lang="en-US"/>
          </a:p>
        </p:txBody>
      </p:sp>
      <p:sp>
        <p:nvSpPr>
          <p:cNvPr id="574466" name="Rectangle 2"/>
          <p:cNvSpPr>
            <a:spLocks noChangeArrowheads="1" noTextEdit="1"/>
          </p:cNvSpPr>
          <p:nvPr>
            <p:ph type="sldImg"/>
          </p:nvPr>
        </p:nvSpPr>
        <p:spPr>
          <a:ln/>
        </p:spPr>
      </p:sp>
      <p:sp>
        <p:nvSpPr>
          <p:cNvPr id="574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17</a:t>
            </a:fld>
            <a:endParaRPr lang="en-US"/>
          </a:p>
        </p:txBody>
      </p:sp>
    </p:spTree>
    <p:extLst>
      <p:ext uri="{BB962C8B-B14F-4D97-AF65-F5344CB8AC3E}">
        <p14:creationId xmlns:p14="http://schemas.microsoft.com/office/powerpoint/2010/main" val="277633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3888AC-A656-426D-A9CB-A419A828DF94}" type="slidenum">
              <a:rPr lang="en-US"/>
              <a:pPr/>
              <a:t>18</a:t>
            </a:fld>
            <a:endParaRPr lang="en-US"/>
          </a:p>
        </p:txBody>
      </p:sp>
      <p:sp>
        <p:nvSpPr>
          <p:cNvPr id="575490" name="Rectangle 2"/>
          <p:cNvSpPr>
            <a:spLocks noChangeArrowheads="1" noTextEdit="1"/>
          </p:cNvSpPr>
          <p:nvPr>
            <p:ph type="sldImg"/>
          </p:nvPr>
        </p:nvSpPr>
        <p:spPr>
          <a:ln/>
        </p:spPr>
      </p:sp>
      <p:sp>
        <p:nvSpPr>
          <p:cNvPr id="575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19</a:t>
            </a:fld>
            <a:endParaRPr lang="en-US"/>
          </a:p>
        </p:txBody>
      </p:sp>
    </p:spTree>
    <p:extLst>
      <p:ext uri="{BB962C8B-B14F-4D97-AF65-F5344CB8AC3E}">
        <p14:creationId xmlns:p14="http://schemas.microsoft.com/office/powerpoint/2010/main" val="2007113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2</a:t>
            </a:fld>
            <a:endParaRPr lang="en-US"/>
          </a:p>
        </p:txBody>
      </p:sp>
    </p:spTree>
    <p:extLst>
      <p:ext uri="{BB962C8B-B14F-4D97-AF65-F5344CB8AC3E}">
        <p14:creationId xmlns:p14="http://schemas.microsoft.com/office/powerpoint/2010/main" val="25039469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20</a:t>
            </a:fld>
            <a:endParaRPr lang="en-US"/>
          </a:p>
        </p:txBody>
      </p:sp>
    </p:spTree>
    <p:extLst>
      <p:ext uri="{BB962C8B-B14F-4D97-AF65-F5344CB8AC3E}">
        <p14:creationId xmlns:p14="http://schemas.microsoft.com/office/powerpoint/2010/main" val="14146247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21</a:t>
            </a:fld>
            <a:endParaRPr lang="en-US"/>
          </a:p>
        </p:txBody>
      </p:sp>
    </p:spTree>
    <p:extLst>
      <p:ext uri="{BB962C8B-B14F-4D97-AF65-F5344CB8AC3E}">
        <p14:creationId xmlns:p14="http://schemas.microsoft.com/office/powerpoint/2010/main" val="3682621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22</a:t>
            </a:fld>
            <a:endParaRPr lang="en-US"/>
          </a:p>
        </p:txBody>
      </p:sp>
    </p:spTree>
    <p:extLst>
      <p:ext uri="{BB962C8B-B14F-4D97-AF65-F5344CB8AC3E}">
        <p14:creationId xmlns:p14="http://schemas.microsoft.com/office/powerpoint/2010/main" val="38433220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23</a:t>
            </a:fld>
            <a:endParaRPr lang="en-US"/>
          </a:p>
        </p:txBody>
      </p:sp>
    </p:spTree>
    <p:extLst>
      <p:ext uri="{BB962C8B-B14F-4D97-AF65-F5344CB8AC3E}">
        <p14:creationId xmlns:p14="http://schemas.microsoft.com/office/powerpoint/2010/main" val="456678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4</a:t>
            </a:fld>
            <a:endParaRPr lang="en-US"/>
          </a:p>
        </p:txBody>
      </p:sp>
    </p:spTree>
    <p:extLst>
      <p:ext uri="{BB962C8B-B14F-4D97-AF65-F5344CB8AC3E}">
        <p14:creationId xmlns:p14="http://schemas.microsoft.com/office/powerpoint/2010/main" val="768578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5</a:t>
            </a:fld>
            <a:endParaRPr lang="en-US"/>
          </a:p>
        </p:txBody>
      </p:sp>
    </p:spTree>
    <p:extLst>
      <p:ext uri="{BB962C8B-B14F-4D97-AF65-F5344CB8AC3E}">
        <p14:creationId xmlns:p14="http://schemas.microsoft.com/office/powerpoint/2010/main" val="2567945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6</a:t>
            </a:fld>
            <a:endParaRPr lang="en-US"/>
          </a:p>
        </p:txBody>
      </p:sp>
    </p:spTree>
    <p:extLst>
      <p:ext uri="{BB962C8B-B14F-4D97-AF65-F5344CB8AC3E}">
        <p14:creationId xmlns:p14="http://schemas.microsoft.com/office/powerpoint/2010/main" val="1273225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7</a:t>
            </a:fld>
            <a:endParaRPr lang="en-US"/>
          </a:p>
        </p:txBody>
      </p:sp>
    </p:spTree>
    <p:extLst>
      <p:ext uri="{BB962C8B-B14F-4D97-AF65-F5344CB8AC3E}">
        <p14:creationId xmlns:p14="http://schemas.microsoft.com/office/powerpoint/2010/main" val="397516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8</a:t>
            </a:fld>
            <a:endParaRPr lang="en-US"/>
          </a:p>
        </p:txBody>
      </p:sp>
    </p:spTree>
    <p:extLst>
      <p:ext uri="{BB962C8B-B14F-4D97-AF65-F5344CB8AC3E}">
        <p14:creationId xmlns:p14="http://schemas.microsoft.com/office/powerpoint/2010/main" val="2023760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9</a:t>
            </a:fld>
            <a:endParaRPr lang="en-US"/>
          </a:p>
        </p:txBody>
      </p:sp>
    </p:spTree>
    <p:extLst>
      <p:ext uri="{BB962C8B-B14F-4D97-AF65-F5344CB8AC3E}">
        <p14:creationId xmlns:p14="http://schemas.microsoft.com/office/powerpoint/2010/main" val="1014304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ffectLst/>
        </p:spPr>
        <p:txBody>
          <a:bodyPr/>
          <a:lstStyle/>
          <a:p>
            <a:pPr>
              <a:defRPr/>
            </a:pPr>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ffectLst/>
        </p:spPr>
        <p:txBody>
          <a:bodyPr/>
          <a:lstStyle/>
          <a:p>
            <a:pPr>
              <a:defRPr/>
            </a:pPr>
            <a:endParaRPr lang="en-US"/>
          </a:p>
        </p:txBody>
      </p:sp>
      <p:sp>
        <p:nvSpPr>
          <p:cNvPr id="7065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a:t>Click to edit Master subtitle style</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pPr>
              <a:defRPr/>
            </a:pPr>
            <a:r>
              <a:rPr lang="en-US" smtClean="0"/>
              <a:t>CSE403 Sp12</a:t>
            </a:r>
            <a:endParaRPr lang="en-US"/>
          </a:p>
        </p:txBody>
      </p:sp>
      <p:sp>
        <p:nvSpPr>
          <p:cNvPr id="11" name="Slide Number Placeholder 10"/>
          <p:cNvSpPr>
            <a:spLocks noGrp="1"/>
          </p:cNvSpPr>
          <p:nvPr>
            <p:ph type="sldNum" sz="quarter" idx="11"/>
          </p:nvPr>
        </p:nvSpPr>
        <p:spPr/>
        <p:txBody>
          <a:bodyPr/>
          <a:lstStyle/>
          <a:p>
            <a:pPr>
              <a:defRPr/>
            </a:pPr>
            <a:fld id="{27A9A2CF-3181-487B-9AD4-744EA61661BF}" type="slidenum">
              <a:rPr lang="en-US" smtClean="0"/>
              <a:pPr>
                <a:defRPr/>
              </a:pPr>
              <a:t>‹#›</a:t>
            </a:fld>
            <a:endParaRPr lang="en-US" dirty="0"/>
          </a:p>
        </p:txBody>
      </p:sp>
      <p:sp>
        <p:nvSpPr>
          <p:cNvPr id="12" name="Footer Placeholder 11"/>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955DCD-DD53-4D27-9759-E8ED78E7B02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BDFF4E-8388-456E-B82C-8E57F90A028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478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428D94-0481-4444-BA16-CFAE62D37DF3}" type="slidenum">
              <a:rPr lang="en-US"/>
              <a:pPr>
                <a:defRPr/>
              </a:pPr>
              <a:t>‹#›</a:t>
            </a:fld>
            <a:endParaRPr lang="en-US"/>
          </a:p>
        </p:txBody>
      </p:sp>
    </p:spTree>
    <p:extLst>
      <p:ext uri="{BB962C8B-B14F-4D97-AF65-F5344CB8AC3E}">
        <p14:creationId xmlns:p14="http://schemas.microsoft.com/office/powerpoint/2010/main" val="2942029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r>
              <a:rPr lang="en-US"/>
              <a:t>Winter 2002</a:t>
            </a: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a:t>CSE503 (Notkin, UW CSE)</a:t>
            </a: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136CA508-7CCF-413C-BAFA-4F0036B2729E}" type="slidenum">
              <a:rPr lang="en-US"/>
              <a:pPr/>
              <a:t>‹#›</a:t>
            </a:fld>
            <a:endParaRPr lang="en-US"/>
          </a:p>
        </p:txBody>
      </p:sp>
    </p:spTree>
    <p:extLst>
      <p:ext uri="{BB962C8B-B14F-4D97-AF65-F5344CB8AC3E}">
        <p14:creationId xmlns:p14="http://schemas.microsoft.com/office/powerpoint/2010/main" val="83634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51FA2C-3B3E-4FA6-BAFA-85683040B9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687209-3C7B-48C7-A0A0-09EFA8C63A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593D72-9E2E-4A7D-BE67-19327E6AD9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614727-0A28-4CC5-9A36-E56E237283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17A4F5D-B194-4D02-97B9-FEAAE1970A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81A1E8F-9E64-4F57-9C28-9B348329C9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256C8F-A7E5-44F2-AD5A-C53FC410645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CSE403 Sp12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BB87CC-CFCD-4586-8CBB-65EEB10385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36"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a:solidFill>
                  <a:srgbClr val="800080"/>
                </a:solidFill>
                <a:latin typeface="Times New Roman" pitchFamily="18" charset="0"/>
              </a:defRPr>
            </a:lvl1pPr>
          </a:lstStyle>
          <a:p>
            <a:pPr>
              <a:defRPr/>
            </a:pPr>
            <a:r>
              <a:rPr lang="en-US" smtClean="0"/>
              <a:t>CSE403 Sp12</a:t>
            </a:r>
            <a:endParaRPr lang="en-US"/>
          </a:p>
        </p:txBody>
      </p:sp>
      <p:sp>
        <p:nvSpPr>
          <p:cNvPr id="69637"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rgbClr val="800080"/>
                </a:solidFill>
                <a:latin typeface="Times New Roman" pitchFamily="18" charset="0"/>
              </a:defRPr>
            </a:lvl1pPr>
          </a:lstStyle>
          <a:p>
            <a:pPr>
              <a:defRPr/>
            </a:pPr>
            <a:endParaRPr lang="en-US" dirty="0"/>
          </a:p>
        </p:txBody>
      </p:sp>
      <p:sp>
        <p:nvSpPr>
          <p:cNvPr id="69638"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rgbClr val="800080"/>
                </a:solidFill>
                <a:latin typeface="Times New Roman" pitchFamily="18" charset="0"/>
              </a:defRPr>
            </a:lvl1pPr>
          </a:lstStyle>
          <a:p>
            <a:pPr>
              <a:defRPr/>
            </a:pPr>
            <a:fld id="{27A9A2CF-3181-487B-9AD4-744EA61661BF}" type="slidenum">
              <a:rPr lang="en-US"/>
              <a:pPr>
                <a:defRPr/>
              </a:pPr>
              <a:t>‹#›</a:t>
            </a:fld>
            <a:endParaRPr lang="en-US" dirty="0"/>
          </a:p>
        </p:txBody>
      </p:sp>
      <p:sp>
        <p:nvSpPr>
          <p:cNvPr id="69639" name="Line 7"/>
          <p:cNvSpPr>
            <a:spLocks noChangeShapeType="1"/>
          </p:cNvSpPr>
          <p:nvPr/>
        </p:nvSpPr>
        <p:spPr bwMode="auto">
          <a:xfrm>
            <a:off x="762000" y="1295400"/>
            <a:ext cx="7543800" cy="0"/>
          </a:xfrm>
          <a:prstGeom prst="line">
            <a:avLst/>
          </a:prstGeom>
          <a:noFill/>
          <a:ln w="38100">
            <a:solidFill>
              <a:srgbClr val="800080"/>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7" r:id="rId12"/>
    <p:sldLayoutId id="2147483758" r:id="rId13"/>
  </p:sldLayoutIdLst>
  <p:hf hdr="0" ftr="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fontAlgn="base">
        <a:spcBef>
          <a:spcPct val="0"/>
        </a:spcBef>
        <a:spcAft>
          <a:spcPct val="0"/>
        </a:spcAft>
        <a:defRPr sz="3600">
          <a:solidFill>
            <a:srgbClr val="800080"/>
          </a:solidFill>
          <a:latin typeface="Arial" charset="0"/>
        </a:defRPr>
      </a:lvl6pPr>
      <a:lvl7pPr marL="914400" algn="l" rtl="0" fontAlgn="base">
        <a:spcBef>
          <a:spcPct val="0"/>
        </a:spcBef>
        <a:spcAft>
          <a:spcPct val="0"/>
        </a:spcAft>
        <a:defRPr sz="3600">
          <a:solidFill>
            <a:srgbClr val="800080"/>
          </a:solidFill>
          <a:latin typeface="Arial" charset="0"/>
        </a:defRPr>
      </a:lvl7pPr>
      <a:lvl8pPr marL="1371600" algn="l" rtl="0" fontAlgn="base">
        <a:spcBef>
          <a:spcPct val="0"/>
        </a:spcBef>
        <a:spcAft>
          <a:spcPct val="0"/>
        </a:spcAft>
        <a:defRPr sz="3600">
          <a:solidFill>
            <a:srgbClr val="800080"/>
          </a:solidFill>
          <a:latin typeface="Arial" charset="0"/>
        </a:defRPr>
      </a:lvl8pPr>
      <a:lvl9pPr marL="1828800" algn="l" rtl="0" fontAlgn="base">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s.cmu.ed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aleris.files.wordpress.com/2011/01/pipes_and_filters3.gif" TargetMode="External"/><Relationship Id="rId7" Type="http://schemas.openxmlformats.org/officeDocument/2006/relationships/hyperlink" Target="http://reflow.scribd.com/1v5whejerkmoy0n/images/image-2.jpg"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hyperlink" Target="http://www4.desales.edu/~dlm1/it533/class03/expipe.gif" TargetMode="External"/><Relationship Id="rId4" Type="http://schemas.openxmlformats.org/officeDocument/2006/relationships/image" Target="../media/image4.gif"/></Relationships>
</file>

<file path=ppt/slides/_rels/slide1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train-srv.manipalu.com/wpress/wp-content/uploads/2011/09/clip-image008-thumb63.jpg" TargetMode="External"/><Relationship Id="rId7" Type="http://schemas.openxmlformats.org/officeDocument/2006/relationships/hyperlink" Target="http://www.ai.sri.com/~yang/papers/www2004/p551-yang-hearsay.png"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image" Target="../media/image8.gif"/><Relationship Id="rId5" Type="http://schemas.openxmlformats.org/officeDocument/2006/relationships/hyperlink" Target="http://ars.sciencedirect.com/content/image/1-s2.0-S016763939800082X-gr2.gif" TargetMode="External"/><Relationship Id="rId10" Type="http://schemas.openxmlformats.org/officeDocument/2006/relationships/image" Target="../media/image10.png"/><Relationship Id="rId4" Type="http://schemas.openxmlformats.org/officeDocument/2006/relationships/image" Target="../media/image7.jpeg"/><Relationship Id="rId9" Type="http://schemas.openxmlformats.org/officeDocument/2006/relationships/hyperlink" Target="http://www.webstepbook.com/supplements/slides/images/osi_model.png"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4.desales.edu/~dlm1/it533/class03/expipe.gi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upload.wikimedia.org/wikipedia/commons/thumb/3/33/OO-historie-2.svg/320px-OO-historie-2.svg.pn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hyperlink" Target="http://upload.wikimedia.org/wikipedia/commons/thumb/e/ed/UML_diagrams_overview.svg/500px-UML_diagrams_overview.svg.png" TargetMode="Externa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hyperlink" Target="http://www.agiledata.org/images/oo101ClassDiagram.gi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illposer.org/Linguistics/Computation/LectureNotes/Concordance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498824191"/>
              </p:ext>
            </p:extLst>
          </p:nvPr>
        </p:nvGraphicFramePr>
        <p:xfrm>
          <a:off x="228597" y="1473050"/>
          <a:ext cx="7791981" cy="2225040"/>
        </p:xfrm>
        <a:graphic>
          <a:graphicData uri="http://schemas.openxmlformats.org/drawingml/2006/table">
            <a:tbl>
              <a:tblPr firstRow="1" bandRow="1">
                <a:tableStyleId>{912C8C85-51F0-491E-9774-3900AFEF0FD7}</a:tableStyleId>
              </a:tblPr>
              <a:tblGrid>
                <a:gridCol w="2153096"/>
                <a:gridCol w="1414130"/>
                <a:gridCol w="1552354"/>
                <a:gridCol w="1254642"/>
                <a:gridCol w="1417759"/>
              </a:tblGrid>
              <a:tr h="267653">
                <a:tc gridSpan="5">
                  <a:txBody>
                    <a:bodyPr/>
                    <a:lstStyle/>
                    <a:p>
                      <a:pPr algn="ctr"/>
                      <a:r>
                        <a:rPr lang="en-US" dirty="0" smtClean="0"/>
                        <a:t>Week 3 </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xBody>
                    <a:bodyPr/>
                    <a:lstStyle/>
                    <a:p>
                      <a:pPr algn="ctr"/>
                      <a:endParaRPr lang="en-US" dirty="0"/>
                    </a:p>
                  </a:txBody>
                  <a:tcPr/>
                </a:tc>
                <a:tc hMerge="1">
                  <a:txBody>
                    <a:bodyPr/>
                    <a:lstStyle/>
                    <a:p>
                      <a:pPr algn="ctr"/>
                      <a:endParaRPr lang="en-US" dirty="0"/>
                    </a:p>
                  </a:txBody>
                  <a:tcPr/>
                </a:tc>
                <a:tc hMerge="1">
                  <a:txBody>
                    <a:bodyPr/>
                    <a:lstStyle/>
                    <a:p>
                      <a:endParaRPr lang="en-US" dirty="0"/>
                    </a:p>
                  </a:txBody>
                  <a:tcPr/>
                </a:tc>
                <a:tc hMerge="1">
                  <a:txBody>
                    <a:bodyPr/>
                    <a:lstStyle/>
                    <a:p>
                      <a:endParaRPr lang="en-US" dirty="0"/>
                    </a:p>
                  </a:txBody>
                  <a:tcPr/>
                </a:tc>
              </a:tr>
              <a:tr h="267653">
                <a:tc>
                  <a:txBody>
                    <a:bodyPr/>
                    <a:lstStyle/>
                    <a:p>
                      <a:pPr algn="ctr"/>
                      <a:r>
                        <a:rPr lang="en-US" dirty="0" smtClean="0"/>
                        <a:t>Monday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shingle">
                      <a:fgClr>
                        <a:srgbClr val="00B0F0"/>
                      </a:fgClr>
                      <a:bgClr>
                        <a:schemeClr val="bg1"/>
                      </a:bgClr>
                    </a:pattFill>
                  </a:tcPr>
                </a:tc>
                <a:tc>
                  <a:txBody>
                    <a:bodyPr/>
                    <a:lstStyle/>
                    <a:p>
                      <a:pPr algn="ctr"/>
                      <a:r>
                        <a:rPr lang="en-US" dirty="0" smtClean="0"/>
                        <a:t>Tuesday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shingle">
                      <a:fgClr>
                        <a:srgbClr val="00B0F0"/>
                      </a:fgClr>
                      <a:bgClr>
                        <a:schemeClr val="bg1"/>
                      </a:bgClr>
                    </a:pattFill>
                  </a:tcPr>
                </a:tc>
                <a:tc>
                  <a:txBody>
                    <a:bodyPr/>
                    <a:lstStyle/>
                    <a:p>
                      <a:pPr algn="ctr"/>
                      <a:r>
                        <a:rPr lang="en-US" dirty="0" smtClean="0"/>
                        <a:t>Wednesday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Thursday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Friday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3520">
                <a:tc>
                  <a:txBody>
                    <a:bodyPr/>
                    <a:lstStyle/>
                    <a:p>
                      <a:pPr marL="114300" indent="-114300">
                        <a:buFont typeface="Arial" pitchFamily="34" charset="0"/>
                        <a:buChar char="•"/>
                      </a:pPr>
                      <a:r>
                        <a:rPr lang="en-US" sz="2000" b="0" i="0" dirty="0" smtClean="0"/>
                        <a:t>Design</a:t>
                      </a:r>
                    </a:p>
                    <a:p>
                      <a:pPr marL="114300" indent="-114300">
                        <a:buFont typeface="Arial" pitchFamily="34" charset="0"/>
                        <a:buChar char="•"/>
                      </a:pPr>
                      <a:r>
                        <a:rPr lang="en-US" sz="2000" b="0" i="0" dirty="0" smtClean="0"/>
                        <a:t>Reading II due</a:t>
                      </a:r>
                      <a:endParaRPr lang="en-US" b="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shingle">
                      <a:fgClr>
                        <a:srgbClr val="00B0F0"/>
                      </a:fgClr>
                      <a:bgClr>
                        <a:schemeClr val="bg1"/>
                      </a:bgClr>
                    </a:pattFill>
                  </a:tcPr>
                </a:tc>
                <a:tc>
                  <a:txBody>
                    <a:bodyPr/>
                    <a:lstStyle/>
                    <a:p>
                      <a:pPr marL="114300" indent="-114300">
                        <a:buFont typeface="Arial" pitchFamily="34" charset="0"/>
                        <a:buChar char="•"/>
                      </a:pPr>
                      <a:r>
                        <a:rPr lang="en-US" dirty="0" smtClean="0"/>
                        <a:t>Group meetings</a:t>
                      </a:r>
                    </a:p>
                    <a:p>
                      <a:pPr marL="114300" indent="-114300">
                        <a:buFont typeface="Arial" pitchFamily="34" charset="0"/>
                        <a:buChar char="•"/>
                      </a:pPr>
                      <a:r>
                        <a:rPr lang="en-US" dirty="0" smtClean="0"/>
                        <a:t>SRS</a:t>
                      </a:r>
                      <a:r>
                        <a:rPr lang="en-US" baseline="0" dirty="0" smtClean="0"/>
                        <a:t> due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shingle">
                      <a:fgClr>
                        <a:srgbClr val="00B0F0"/>
                      </a:fgClr>
                      <a:bgClr>
                        <a:schemeClr val="bg1"/>
                      </a:bgClr>
                    </a:pattFill>
                  </a:tcPr>
                </a:tc>
                <a:tc>
                  <a:txBody>
                    <a:bodyPr/>
                    <a:lstStyle/>
                    <a:p>
                      <a:pPr marL="114300" indent="-114300">
                        <a:buFont typeface="Arial" pitchFamily="34" charset="0"/>
                        <a:buChar char="•"/>
                      </a:pPr>
                      <a:r>
                        <a:rPr lang="en-US" sz="1800" i="0" dirty="0" smtClean="0"/>
                        <a:t>Design</a:t>
                      </a:r>
                      <a:endParaRPr lang="en-US" sz="18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buFont typeface="Arial" pitchFamily="34" charset="0"/>
                        <a:buChar char="•"/>
                      </a:pPr>
                      <a:r>
                        <a:rPr lang="en-US" dirty="0" smtClean="0"/>
                        <a:t>UML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t>Design</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solidFill>
                            <a:schemeClr val="tx1"/>
                          </a:solidFill>
                          <a:latin typeface="+mn-lt"/>
                          <a:ea typeface="+mn-ea"/>
                          <a:cs typeface="+mn-cs"/>
                        </a:rPr>
                        <a:t>Progress report</a:t>
                      </a:r>
                      <a:r>
                        <a:rPr lang="en-US" sz="1800" kern="1200" baseline="0" dirty="0" smtClean="0">
                          <a:solidFill>
                            <a:schemeClr val="tx1"/>
                          </a:solidFill>
                          <a:latin typeface="+mn-lt"/>
                          <a:ea typeface="+mn-ea"/>
                          <a:cs typeface="+mn-cs"/>
                        </a:rPr>
                        <a:t> due</a:t>
                      </a:r>
                      <a:endParaRPr lang="en-US" sz="18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itle 2"/>
          <p:cNvSpPr>
            <a:spLocks noGrp="1"/>
          </p:cNvSpPr>
          <p:nvPr>
            <p:ph type="title"/>
          </p:nvPr>
        </p:nvSpPr>
        <p:spPr/>
        <p:txBody>
          <a:bodyPr/>
          <a:lstStyle/>
          <a:p>
            <a:r>
              <a:rPr lang="en-US" sz="3200" dirty="0" smtClean="0"/>
              <a:t>CSE403</a:t>
            </a:r>
            <a:r>
              <a:rPr lang="en-US" sz="3200" dirty="0">
                <a:solidFill>
                  <a:srgbClr val="7030A0"/>
                </a:solidFill>
                <a:latin typeface="Calibri"/>
                <a:cs typeface="Calibri"/>
              </a:rPr>
              <a:t> ●</a:t>
            </a:r>
            <a:r>
              <a:rPr lang="en-US" sz="3200" dirty="0" smtClean="0"/>
              <a:t> Software engineering </a:t>
            </a:r>
            <a:r>
              <a:rPr lang="en-US" sz="3200" dirty="0" smtClean="0">
                <a:solidFill>
                  <a:srgbClr val="7030A0"/>
                </a:solidFill>
                <a:latin typeface="Calibri"/>
                <a:cs typeface="Calibri"/>
              </a:rPr>
              <a:t>● </a:t>
            </a:r>
            <a:r>
              <a:rPr lang="en-US" sz="3200" dirty="0" smtClean="0"/>
              <a:t>sp12</a:t>
            </a:r>
            <a:endParaRPr lang="en-US" sz="3200" dirty="0"/>
          </a:p>
        </p:txBody>
      </p:sp>
      <p:sp>
        <p:nvSpPr>
          <p:cNvPr id="4" name="TextBox 3"/>
          <p:cNvSpPr txBox="1"/>
          <p:nvPr/>
        </p:nvSpPr>
        <p:spPr>
          <a:xfrm>
            <a:off x="1805047" y="5070764"/>
            <a:ext cx="5545776" cy="830997"/>
          </a:xfrm>
          <a:prstGeom prst="rect">
            <a:avLst/>
          </a:prstGeom>
          <a:solidFill>
            <a:srgbClr val="FFFF00">
              <a:alpha val="50000"/>
            </a:srgbClr>
          </a:solidFill>
        </p:spPr>
        <p:txBody>
          <a:bodyPr wrap="square" rtlCol="0">
            <a:spAutoFit/>
          </a:bodyPr>
          <a:lstStyle/>
          <a:p>
            <a:r>
              <a:rPr lang="en-US" b="1" dirty="0" smtClean="0"/>
              <a:t>Today’s pre-apology:</a:t>
            </a:r>
            <a:br>
              <a:rPr lang="en-US" b="1" dirty="0" smtClean="0"/>
            </a:br>
            <a:r>
              <a:rPr lang="en-US" b="1" dirty="0" smtClean="0"/>
              <a:t>a couple of far too busy slides</a:t>
            </a:r>
            <a:endParaRPr lang="en-US" b="1" dirty="0"/>
          </a:p>
        </p:txBody>
      </p:sp>
    </p:spTree>
    <p:extLst>
      <p:ext uri="{BB962C8B-B14F-4D97-AF65-F5344CB8AC3E}">
        <p14:creationId xmlns:p14="http://schemas.microsoft.com/office/powerpoint/2010/main" val="1358200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Other </a:t>
            </a:r>
            <a:r>
              <a:rPr lang="en-US" dirty="0" smtClean="0"/>
              <a:t>examples of information hiding</a:t>
            </a:r>
            <a:endParaRPr lang="en-US" dirty="0"/>
          </a:p>
        </p:txBody>
      </p:sp>
      <p:sp>
        <p:nvSpPr>
          <p:cNvPr id="6" name="Content Placeholder 5"/>
          <p:cNvSpPr>
            <a:spLocks noGrp="1"/>
          </p:cNvSpPr>
          <p:nvPr>
            <p:ph sz="half" idx="1"/>
          </p:nvPr>
        </p:nvSpPr>
        <p:spPr/>
        <p:txBody>
          <a:bodyPr/>
          <a:lstStyle/>
          <a:p>
            <a:r>
              <a:rPr lang="en-US" sz="1800" dirty="0" smtClean="0"/>
              <a:t>A software system based on a physical sensor – maybe an accelerometer on a mobile phone</a:t>
            </a:r>
          </a:p>
          <a:p>
            <a:pPr lvl="1"/>
            <a:r>
              <a:rPr lang="en-US" sz="1600" dirty="0" smtClean="0"/>
              <a:t>Design to more easily accommodate improvements in the accuracy of the sensor in later versions of the phone</a:t>
            </a:r>
            <a:r>
              <a:rPr lang="en-US" sz="1600" dirty="0" smtClean="0"/>
              <a:t>?</a:t>
            </a:r>
          </a:p>
          <a:p>
            <a:r>
              <a:rPr lang="en-US" sz="1800" dirty="0" smtClean="0"/>
              <a:t>Tax software (TurboTax, </a:t>
            </a:r>
            <a:r>
              <a:rPr lang="en-US" sz="1800" dirty="0" err="1" smtClean="0"/>
              <a:t>TaxCut</a:t>
            </a:r>
            <a:r>
              <a:rPr lang="en-US" sz="1800" dirty="0" smtClean="0"/>
              <a:t>, etc.)</a:t>
            </a:r>
          </a:p>
          <a:p>
            <a:pPr lvl="1"/>
            <a:r>
              <a:rPr lang="en-US" sz="1600" dirty="0" smtClean="0"/>
              <a:t>Ever notice how Congress changes tax laws every year?</a:t>
            </a:r>
          </a:p>
          <a:p>
            <a:pPr lvl="1"/>
            <a:r>
              <a:rPr lang="en-US" sz="1600" dirty="0" smtClean="0"/>
              <a:t>These companies can’t be late to market with their products</a:t>
            </a:r>
          </a:p>
          <a:p>
            <a:pPr lvl="1"/>
            <a:r>
              <a:rPr lang="en-US" sz="1600" dirty="0" smtClean="0"/>
              <a:t>Allowing tax rates to change may be easy, but what about eligibility, etc.?</a:t>
            </a:r>
            <a:endParaRPr lang="en-US" sz="1600" dirty="0"/>
          </a:p>
        </p:txBody>
      </p:sp>
      <p:sp>
        <p:nvSpPr>
          <p:cNvPr id="3" name="Date Placeholder 2"/>
          <p:cNvSpPr>
            <a:spLocks noGrp="1"/>
          </p:cNvSpPr>
          <p:nvPr>
            <p:ph type="dt" sz="half" idx="10"/>
          </p:nvPr>
        </p:nvSpPr>
        <p:spPr/>
        <p:txBody>
          <a:bodyPr/>
          <a:lstStyle/>
          <a:p>
            <a:pPr>
              <a:defRPr/>
            </a:pPr>
            <a:r>
              <a:rPr lang="en-US" smtClean="0"/>
              <a:t>CSE403 Sp12</a:t>
            </a:r>
            <a:endParaRPr lang="en-US"/>
          </a:p>
        </p:txBody>
      </p:sp>
      <p:sp>
        <p:nvSpPr>
          <p:cNvPr id="4" name="Slide Number Placeholder 3"/>
          <p:cNvSpPr>
            <a:spLocks noGrp="1"/>
          </p:cNvSpPr>
          <p:nvPr>
            <p:ph type="sldNum" sz="quarter" idx="12"/>
          </p:nvPr>
        </p:nvSpPr>
        <p:spPr/>
        <p:txBody>
          <a:bodyPr/>
          <a:lstStyle/>
          <a:p>
            <a:pPr>
              <a:defRPr/>
            </a:pPr>
            <a:fld id="{817A4F5D-B194-4D02-97B9-FEAAE1970A51}" type="slidenum">
              <a:rPr lang="en-US" smtClean="0"/>
              <a:pPr>
                <a:defRPr/>
              </a:pPr>
              <a:t>10</a:t>
            </a:fld>
            <a:endParaRPr lang="en-US"/>
          </a:p>
        </p:txBody>
      </p:sp>
      <p:sp>
        <p:nvSpPr>
          <p:cNvPr id="2" name="Content Placeholder 1"/>
          <p:cNvSpPr>
            <a:spLocks noGrp="1"/>
          </p:cNvSpPr>
          <p:nvPr>
            <p:ph sz="half" idx="2"/>
          </p:nvPr>
        </p:nvSpPr>
        <p:spPr>
          <a:xfrm>
            <a:off x="4495800" y="415501"/>
            <a:ext cx="4346050" cy="5812360"/>
          </a:xfrm>
          <a:solidFill>
            <a:srgbClr val="FFFF00"/>
          </a:solidFill>
        </p:spPr>
        <p:txBody>
          <a:bodyPr wrap="square">
            <a:spAutoFit/>
          </a:bodyPr>
          <a:lstStyle/>
          <a:p>
            <a:pPr marL="0" indent="0">
              <a:buNone/>
            </a:pPr>
            <a:r>
              <a:rPr lang="en-US" sz="1050" b="1" dirty="0"/>
              <a:t>Tax Credit of up to $8,000 for First-Time Homebuyers </a:t>
            </a:r>
            <a:r>
              <a:rPr lang="en-US" sz="1050" b="1" dirty="0" smtClean="0"/>
              <a:t>…</a:t>
            </a:r>
            <a:r>
              <a:rPr lang="en-US" sz="1050" b="1" dirty="0"/>
              <a:t/>
            </a:r>
            <a:br>
              <a:rPr lang="en-US" sz="1050" b="1" dirty="0"/>
            </a:br>
            <a:endParaRPr lang="en-US" sz="1050" dirty="0"/>
          </a:p>
          <a:p>
            <a:pPr marL="0" indent="0">
              <a:buNone/>
            </a:pPr>
            <a:r>
              <a:rPr lang="en-US" sz="1050" dirty="0" smtClean="0"/>
              <a:t>…Existing </a:t>
            </a:r>
            <a:r>
              <a:rPr lang="en-US" sz="1050" dirty="0"/>
              <a:t>homebuyers are eligible to receive a tax credit of 10% of the purchase price up to $6,500 if they bought and closed on a replacement home by September 30, 2010. In order to be eligible for the credit, homeowners must have lived in the same principal residence for any five-consecutive-year period during the past eight years. They are not required to sell or dispose of their current home, but the new home must become their principal residence.</a:t>
            </a:r>
          </a:p>
          <a:p>
            <a:pPr marL="0" indent="0">
              <a:buNone/>
            </a:pPr>
            <a:r>
              <a:rPr lang="en-US" sz="1050" dirty="0"/>
              <a:t>If you purchased and closed on a primary residence before September 30, 2010, and are a “first-time” homebuyer, you can qualify for a tax credit of 10% of the purchase price up to $8,000. To be eligible, you must not have owned a residence in the United States in the previous three years.</a:t>
            </a:r>
          </a:p>
          <a:p>
            <a:pPr marL="0" indent="0">
              <a:buNone/>
            </a:pPr>
            <a:r>
              <a:rPr lang="en-US" sz="1050" dirty="0"/>
              <a:t>To qualify for either credit, you must have signed a binding contract to buy the house by April 30, 2010, and closed on it by September 30, 2010.</a:t>
            </a:r>
          </a:p>
          <a:p>
            <a:pPr marL="0" indent="0">
              <a:buNone/>
            </a:pPr>
            <a:r>
              <a:rPr lang="en-US" sz="1050" dirty="0"/>
              <a:t>Members of the armed forces who were on official extended duty outside of the United States for at least 90 days between Jan .1, 2009, and May 1, 2010, may qualify for a one-year extension.</a:t>
            </a:r>
          </a:p>
          <a:p>
            <a:pPr marL="0" indent="0">
              <a:buNone/>
            </a:pPr>
            <a:r>
              <a:rPr lang="en-US" sz="1050" dirty="0"/>
              <a:t>The credit is refundable to the extent it exceeds your regular tax liability, which means that if it more than offsets your tax liability, you’ll get a refund check. But it does not offset the Alternative Minimum Tax.</a:t>
            </a:r>
          </a:p>
          <a:p>
            <a:pPr marL="0" indent="0">
              <a:buNone/>
            </a:pPr>
            <a:r>
              <a:rPr lang="en-US" sz="1050" dirty="0"/>
              <a:t>In addition, income limits were expanded from earlier versions of the credit. Homebuyers who file as single or head-of-household taxpayers can claim the full credit if their modified adjusted gross income (MAGI) is less than $125,000. For married couples filing a joint return, the combined income limit is $225,000.</a:t>
            </a:r>
          </a:p>
          <a:p>
            <a:pPr marL="0" indent="0">
              <a:buNone/>
            </a:pPr>
            <a:r>
              <a:rPr lang="en-US" sz="1050" dirty="0"/>
              <a:t>Single or head-of-household taxpayers who earn between $125,000 and $145,000, and married couples who earn between $225,000 and $245,000 are eligible to receive a partial credit. The credit is not available for single taxpayers whose MAGI is greater than $145,000 and married couples with a MAGI over $245,000. Also, homes costing more than $800,000 are not eligible for the credit</a:t>
            </a:r>
            <a:r>
              <a:rPr lang="en-US" sz="1050" dirty="0" smtClean="0"/>
              <a:t>.</a:t>
            </a:r>
            <a:endParaRPr lang="en-US" sz="1050" dirty="0"/>
          </a:p>
        </p:txBody>
      </p:sp>
    </p:spTree>
    <p:extLst>
      <p:ext uri="{BB962C8B-B14F-4D97-AF65-F5344CB8AC3E}">
        <p14:creationId xmlns:p14="http://schemas.microsoft.com/office/powerpoint/2010/main" val="408899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smtClean="0"/>
              <a:t>Some “last” things on information hiding</a:t>
            </a:r>
            <a:endParaRPr lang="en-US" sz="3200" dirty="0"/>
          </a:p>
        </p:txBody>
      </p:sp>
      <p:sp>
        <p:nvSpPr>
          <p:cNvPr id="8" name="Content Placeholder 7"/>
          <p:cNvSpPr>
            <a:spLocks noGrp="1"/>
          </p:cNvSpPr>
          <p:nvPr>
            <p:ph idx="1"/>
          </p:nvPr>
        </p:nvSpPr>
        <p:spPr/>
        <p:txBody>
          <a:bodyPr/>
          <a:lstStyle/>
          <a:p>
            <a:r>
              <a:rPr lang="en-US" sz="2000" dirty="0" smtClean="0"/>
              <a:t>Encapsulation – defining an interface that may keep some elements of the corresponding implementation private – is not always information hiding</a:t>
            </a:r>
          </a:p>
          <a:p>
            <a:pPr lvl="1"/>
            <a:r>
              <a:rPr lang="en-US" sz="2000" dirty="0"/>
              <a:t>E</a:t>
            </a:r>
            <a:r>
              <a:rPr lang="en-US" sz="2000" dirty="0" smtClean="0"/>
              <a:t>ncapsulation by itself does not focus on change as a design principle – separates public from private components</a:t>
            </a:r>
          </a:p>
          <a:p>
            <a:r>
              <a:rPr lang="en-US" sz="2000" dirty="0" smtClean="0"/>
              <a:t>Abstract data types are a form of information hiding that focuses on hiding concrete data representations – that might change – and the implementation of the operations defined on the abstractions</a:t>
            </a:r>
          </a:p>
          <a:p>
            <a:r>
              <a:rPr lang="en-US" sz="2000" dirty="0" smtClean="0"/>
              <a:t>What defines the “contract” by an information hiding interface?  The documentation? Performance – promised or inferred? Is the client always right?</a:t>
            </a:r>
          </a:p>
          <a:p>
            <a:pPr lvl="1"/>
            <a:r>
              <a:rPr lang="en-US" sz="2000" b="1" dirty="0" smtClean="0">
                <a:solidFill>
                  <a:srgbClr val="FF0000"/>
                </a:solidFill>
              </a:rPr>
              <a:t>These are really complicated questions!</a:t>
            </a:r>
            <a:r>
              <a:rPr lang="en-US" sz="2000" dirty="0" smtClean="0"/>
              <a:t>… that led in part to the aspect-oriented design and programming paradigm</a:t>
            </a:r>
          </a:p>
        </p:txBody>
      </p:sp>
      <p:sp>
        <p:nvSpPr>
          <p:cNvPr id="5" name="Date Placeholder 4"/>
          <p:cNvSpPr>
            <a:spLocks noGrp="1"/>
          </p:cNvSpPr>
          <p:nvPr>
            <p:ph type="dt" sz="half" idx="10"/>
          </p:nvPr>
        </p:nvSpPr>
        <p:spPr/>
        <p:txBody>
          <a:bodyPr/>
          <a:lstStyle/>
          <a:p>
            <a:pPr>
              <a:defRPr/>
            </a:pPr>
            <a:r>
              <a:rPr lang="en-US" smtClean="0"/>
              <a:t>CSE403 Sp12</a:t>
            </a:r>
            <a:endParaRPr lang="en-US"/>
          </a:p>
        </p:txBody>
      </p:sp>
      <p:sp>
        <p:nvSpPr>
          <p:cNvPr id="6" name="Slide Number Placeholder 5"/>
          <p:cNvSpPr>
            <a:spLocks noGrp="1"/>
          </p:cNvSpPr>
          <p:nvPr>
            <p:ph type="sldNum" sz="quarter" idx="12"/>
          </p:nvPr>
        </p:nvSpPr>
        <p:spPr/>
        <p:txBody>
          <a:bodyPr/>
          <a:lstStyle/>
          <a:p>
            <a:pPr>
              <a:defRPr/>
            </a:pPr>
            <a:fld id="{2D593D72-9E2E-4A7D-BE67-19327E6AD9E2}" type="slidenum">
              <a:rPr lang="en-US" smtClean="0"/>
              <a:pPr>
                <a:defRPr/>
              </a:pPr>
              <a:t>11</a:t>
            </a:fld>
            <a:endParaRPr lang="en-US"/>
          </a:p>
        </p:txBody>
      </p:sp>
    </p:spTree>
    <p:extLst>
      <p:ext uri="{BB962C8B-B14F-4D97-AF65-F5344CB8AC3E}">
        <p14:creationId xmlns:p14="http://schemas.microsoft.com/office/powerpoint/2010/main" val="1303316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architecture</a:t>
            </a:r>
            <a:endParaRPr lang="en-US" dirty="0"/>
          </a:p>
        </p:txBody>
      </p:sp>
      <p:sp>
        <p:nvSpPr>
          <p:cNvPr id="3" name="Content Placeholder 2"/>
          <p:cNvSpPr>
            <a:spLocks noGrp="1"/>
          </p:cNvSpPr>
          <p:nvPr>
            <p:ph idx="1"/>
          </p:nvPr>
        </p:nvSpPr>
        <p:spPr>
          <a:xfrm>
            <a:off x="421420" y="1600200"/>
            <a:ext cx="3959750" cy="4031873"/>
          </a:xfrm>
          <a:solidFill>
            <a:schemeClr val="accent2">
              <a:lumMod val="20000"/>
              <a:lumOff val="80000"/>
            </a:schemeClr>
          </a:solidFill>
        </p:spPr>
        <p:txBody>
          <a:bodyPr wrap="square">
            <a:spAutoFit/>
          </a:bodyPr>
          <a:lstStyle/>
          <a:p>
            <a:pPr marL="0" indent="0">
              <a:buNone/>
            </a:pPr>
            <a:r>
              <a:rPr lang="en-US" sz="1600" dirty="0"/>
              <a:t>Mary Shaw and David </a:t>
            </a:r>
            <a:r>
              <a:rPr lang="en-US" sz="1600" dirty="0" err="1" smtClean="0"/>
              <a:t>Garlan</a:t>
            </a:r>
            <a:r>
              <a:rPr lang="en-US" sz="1600" dirty="0" smtClean="0"/>
              <a:t> … have </a:t>
            </a:r>
            <a:r>
              <a:rPr lang="en-US" sz="1600" dirty="0"/>
              <a:t>been named co-recipients of the Outstanding Research Award for 2011 presented by the Association for Computing Machinery's Special Interest Group on Software Engineering (SIGSOFT).</a:t>
            </a:r>
            <a:r>
              <a:rPr lang="en-US" sz="1600" dirty="0"/>
              <a:t/>
            </a:r>
            <a:br>
              <a:rPr lang="en-US" sz="1600" dirty="0"/>
            </a:br>
            <a:r>
              <a:rPr lang="en-US" sz="1600" dirty="0"/>
              <a:t/>
            </a:r>
            <a:br>
              <a:rPr lang="en-US" sz="1600" dirty="0"/>
            </a:br>
            <a:r>
              <a:rPr lang="en-US" sz="1600" dirty="0"/>
              <a:t>Shaw, the Alan J. Perlis </a:t>
            </a:r>
            <a:r>
              <a:rPr lang="en-US" sz="1600" dirty="0" smtClean="0"/>
              <a:t>Professor…, </a:t>
            </a:r>
            <a:r>
              <a:rPr lang="en-US" sz="1600" dirty="0"/>
              <a:t>and </a:t>
            </a:r>
            <a:r>
              <a:rPr lang="en-US" sz="1600" dirty="0" err="1"/>
              <a:t>Garlan</a:t>
            </a:r>
            <a:r>
              <a:rPr lang="en-US" sz="1600" dirty="0"/>
              <a:t>, professor of computer science </a:t>
            </a:r>
            <a:r>
              <a:rPr lang="en-US" sz="1600" dirty="0" smtClean="0"/>
              <a:t>… </a:t>
            </a:r>
            <a:r>
              <a:rPr lang="en-US" sz="1600" dirty="0"/>
              <a:t>in the </a:t>
            </a:r>
            <a:r>
              <a:rPr lang="en-US" sz="1600" dirty="0" smtClean="0"/>
              <a:t>[Carnegie Mellon] </a:t>
            </a:r>
            <a:r>
              <a:rPr lang="en-US" sz="1600" u="sng" dirty="0" smtClean="0">
                <a:hlinkClick r:id="rId3"/>
              </a:rPr>
              <a:t>School </a:t>
            </a:r>
            <a:r>
              <a:rPr lang="en-US" sz="1600" u="sng" dirty="0">
                <a:hlinkClick r:id="rId3"/>
              </a:rPr>
              <a:t>of Computer Science</a:t>
            </a:r>
            <a:r>
              <a:rPr lang="en-US" sz="1600" dirty="0"/>
              <a:t>, were recognized by SIGSOFT for their </a:t>
            </a:r>
            <a:r>
              <a:rPr lang="en-US" sz="1600" dirty="0" smtClean="0"/>
              <a:t>“significant </a:t>
            </a:r>
            <a:r>
              <a:rPr lang="en-US" sz="1600" dirty="0"/>
              <a:t>and lasting software engineering research contributions through the development and promotion of software architecture</a:t>
            </a:r>
            <a:r>
              <a:rPr lang="en-US" sz="1600" dirty="0" smtClean="0"/>
              <a:t>.”</a:t>
            </a:r>
            <a:endParaRPr lang="en-US" sz="1600"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12</a:t>
            </a:fld>
            <a:endParaRPr lang="en-US"/>
          </a:p>
        </p:txBody>
      </p:sp>
      <p:sp>
        <p:nvSpPr>
          <p:cNvPr id="6" name="Rectangle 5"/>
          <p:cNvSpPr/>
          <p:nvPr/>
        </p:nvSpPr>
        <p:spPr>
          <a:xfrm>
            <a:off x="4715122" y="1638418"/>
            <a:ext cx="4063117" cy="4413516"/>
          </a:xfrm>
          <a:prstGeom prst="rect">
            <a:avLst/>
          </a:prstGeom>
        </p:spPr>
        <p:txBody>
          <a:bodyPr wrap="square">
            <a:spAutoFit/>
          </a:bodyPr>
          <a:lstStyle/>
          <a:p>
            <a:pPr marL="457200" indent="-457200" algn="l">
              <a:buFont typeface="+mj-lt"/>
              <a:buAutoNum type="alphaUcPeriod"/>
            </a:pPr>
            <a:r>
              <a:rPr lang="en-US" sz="2000" dirty="0" smtClean="0"/>
              <a:t>Capturing</a:t>
            </a:r>
            <a:r>
              <a:rPr lang="en-US" sz="2000" dirty="0"/>
              <a:t>, cataloguing, and exploiting experience in software designs</a:t>
            </a:r>
          </a:p>
          <a:p>
            <a:pPr marL="457200" indent="-457200" algn="l">
              <a:buFont typeface="+mj-lt"/>
              <a:buAutoNum type="alphaUcPeriod"/>
            </a:pPr>
            <a:r>
              <a:rPr lang="en-US" sz="2000" dirty="0"/>
              <a:t>Allowing reasoning on classes of </a:t>
            </a:r>
            <a:r>
              <a:rPr lang="en-US" sz="2000" dirty="0" smtClean="0"/>
              <a:t>designs</a:t>
            </a:r>
            <a:br>
              <a:rPr lang="en-US" sz="2000" dirty="0" smtClean="0"/>
            </a:br>
            <a:endParaRPr lang="en-US" sz="2000" dirty="0" smtClean="0"/>
          </a:p>
          <a:p>
            <a:pPr marL="342900" indent="-342900" algn="l">
              <a:buFont typeface="Arial" pitchFamily="34" charset="0"/>
              <a:buChar char="•"/>
            </a:pPr>
            <a:r>
              <a:rPr lang="en-US" sz="2000" dirty="0" smtClean="0"/>
              <a:t>By adopting software architectures with known properties, one can increase confidence in the properties of your software system</a:t>
            </a:r>
          </a:p>
          <a:p>
            <a:pPr marL="800100" lvl="1" indent="-342900" algn="l">
              <a:buFont typeface="Arial" pitchFamily="34" charset="0"/>
              <a:buChar char="•"/>
            </a:pPr>
            <a:r>
              <a:rPr lang="en-US" sz="2000" dirty="0" smtClean="0"/>
              <a:t>[Think about Feynman’s observations]</a:t>
            </a:r>
            <a:endParaRPr lang="en-US" sz="2000" dirty="0"/>
          </a:p>
        </p:txBody>
      </p:sp>
    </p:spTree>
    <p:extLst>
      <p:ext uri="{BB962C8B-B14F-4D97-AF65-F5344CB8AC3E}">
        <p14:creationId xmlns:p14="http://schemas.microsoft.com/office/powerpoint/2010/main" val="479873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p:txBody>
          <a:bodyPr/>
          <a:lstStyle/>
          <a:p>
            <a:r>
              <a:rPr lang="en-US" dirty="0" smtClean="0"/>
              <a:t>Architecture: two parts</a:t>
            </a:r>
            <a:endParaRPr lang="en-US" dirty="0"/>
          </a:p>
        </p:txBody>
      </p:sp>
      <p:sp>
        <p:nvSpPr>
          <p:cNvPr id="492547" name="Rectangle 3"/>
          <p:cNvSpPr>
            <a:spLocks noGrp="1" noChangeArrowheads="1"/>
          </p:cNvSpPr>
          <p:nvPr>
            <p:ph type="body" idx="1"/>
          </p:nvPr>
        </p:nvSpPr>
        <p:spPr/>
        <p:txBody>
          <a:bodyPr/>
          <a:lstStyle/>
          <a:p>
            <a:r>
              <a:rPr lang="en-US" i="1" dirty="0" smtClean="0"/>
              <a:t>Components</a:t>
            </a:r>
            <a:r>
              <a:rPr lang="en-US" dirty="0" smtClean="0"/>
              <a:t> define the basic computations comprising a software system</a:t>
            </a:r>
          </a:p>
          <a:p>
            <a:pPr lvl="1"/>
            <a:r>
              <a:rPr lang="en-US" dirty="0" smtClean="0"/>
              <a:t>Abstract data types, filters, etc.</a:t>
            </a:r>
          </a:p>
          <a:p>
            <a:r>
              <a:rPr lang="en-US" i="1" dirty="0" smtClean="0"/>
              <a:t>Connectors</a:t>
            </a:r>
            <a:r>
              <a:rPr lang="en-US" dirty="0" smtClean="0"/>
              <a:t> define the interconnections between components</a:t>
            </a:r>
          </a:p>
          <a:p>
            <a:pPr lvl="1"/>
            <a:r>
              <a:rPr lang="en-US" dirty="0" smtClean="0"/>
              <a:t>Procedure call, event announcement, etc.</a:t>
            </a:r>
            <a:endParaRPr lang="en-US" dirty="0"/>
          </a:p>
        </p:txBody>
      </p:sp>
      <p:sp>
        <p:nvSpPr>
          <p:cNvPr id="4" name="Slide Number Placeholder 5"/>
          <p:cNvSpPr>
            <a:spLocks noGrp="1"/>
          </p:cNvSpPr>
          <p:nvPr>
            <p:ph type="sldNum" sz="quarter" idx="12"/>
          </p:nvPr>
        </p:nvSpPr>
        <p:spPr/>
        <p:txBody>
          <a:bodyPr/>
          <a:lstStyle/>
          <a:p>
            <a:fld id="{222748E2-536F-4DE7-B934-ACFF99CA573E}" type="slidenum">
              <a:rPr lang="en-US" smtClean="0"/>
              <a:pPr/>
              <a:t>13</a:t>
            </a:fld>
            <a:endParaRPr lang="en-US"/>
          </a:p>
        </p:txBody>
      </p:sp>
    </p:spTree>
    <p:extLst>
      <p:ext uri="{BB962C8B-B14F-4D97-AF65-F5344CB8AC3E}">
        <p14:creationId xmlns:p14="http://schemas.microsoft.com/office/powerpoint/2010/main" val="209774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p:txBody>
          <a:bodyPr/>
          <a:lstStyle/>
          <a:p>
            <a:r>
              <a:rPr lang="en-US" smtClean="0"/>
              <a:t>Architectural style</a:t>
            </a:r>
            <a:endParaRPr lang="en-US"/>
          </a:p>
        </p:txBody>
      </p:sp>
      <p:sp>
        <p:nvSpPr>
          <p:cNvPr id="494595" name="Rectangle 3"/>
          <p:cNvSpPr>
            <a:spLocks noGrp="1" noChangeArrowheads="1"/>
          </p:cNvSpPr>
          <p:nvPr>
            <p:ph type="body" idx="1"/>
          </p:nvPr>
        </p:nvSpPr>
        <p:spPr/>
        <p:txBody>
          <a:bodyPr/>
          <a:lstStyle/>
          <a:p>
            <a:r>
              <a:rPr lang="en-US" dirty="0" smtClean="0"/>
              <a:t>Defines the vocabulary of components and connectors for a family (style) of software systems</a:t>
            </a:r>
          </a:p>
          <a:p>
            <a:r>
              <a:rPr lang="en-US" dirty="0" smtClean="0"/>
              <a:t>Constraints on the components and connectors and on their combination</a:t>
            </a:r>
          </a:p>
          <a:p>
            <a:pPr lvl="1"/>
            <a:r>
              <a:rPr lang="en-US" dirty="0" smtClean="0"/>
              <a:t>Topological constraints (no cycles, register/announce relationships, etc.)</a:t>
            </a:r>
          </a:p>
          <a:p>
            <a:pPr lvl="1"/>
            <a:r>
              <a:rPr lang="en-US" dirty="0" smtClean="0"/>
              <a:t>Execution constraints (timing, etc.)</a:t>
            </a:r>
          </a:p>
          <a:p>
            <a:r>
              <a:rPr lang="en-US" dirty="0" smtClean="0"/>
              <a:t>By choosing a style, one gets all the known properties of that style</a:t>
            </a:r>
          </a:p>
        </p:txBody>
      </p:sp>
      <p:sp>
        <p:nvSpPr>
          <p:cNvPr id="4" name="Slide Number Placeholder 5"/>
          <p:cNvSpPr>
            <a:spLocks noGrp="1"/>
          </p:cNvSpPr>
          <p:nvPr>
            <p:ph type="sldNum" sz="quarter" idx="12"/>
          </p:nvPr>
        </p:nvSpPr>
        <p:spPr/>
        <p:txBody>
          <a:bodyPr/>
          <a:lstStyle/>
          <a:p>
            <a:fld id="{E7CFA6C9-7B09-4E90-BB5E-96C42AF7FC4C}" type="slidenum">
              <a:rPr lang="en-US" smtClean="0"/>
              <a:pPr/>
              <a:t>14</a:t>
            </a:fld>
            <a:endParaRPr lang="en-US"/>
          </a:p>
        </p:txBody>
      </p:sp>
    </p:spTree>
    <p:extLst>
      <p:ext uri="{BB962C8B-B14F-4D97-AF65-F5344CB8AC3E}">
        <p14:creationId xmlns:p14="http://schemas.microsoft.com/office/powerpoint/2010/main" val="4143570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Line Callout 1 11"/>
          <p:cNvSpPr/>
          <p:nvPr/>
        </p:nvSpPr>
        <p:spPr bwMode="auto">
          <a:xfrm>
            <a:off x="1033779" y="2425156"/>
            <a:ext cx="582211" cy="307777"/>
          </a:xfrm>
          <a:prstGeom prst="borderCallout1">
            <a:avLst>
              <a:gd name="adj1" fmla="val 49752"/>
              <a:gd name="adj2" fmla="val 102894"/>
              <a:gd name="adj3" fmla="val -94177"/>
              <a:gd name="adj4" fmla="val 229998"/>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R="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Filter</a:t>
            </a:r>
            <a:endParaRPr kumimoji="0" lang="en-US" sz="2400" b="0" i="0" u="none" strike="noStrike" cap="none" normalizeH="0" baseline="0" dirty="0" smtClean="0">
              <a:ln>
                <a:noFill/>
              </a:ln>
              <a:solidFill>
                <a:schemeClr val="tx1"/>
              </a:solidFill>
              <a:effectLst/>
              <a:latin typeface="Arial" charset="0"/>
            </a:endParaRPr>
          </a:p>
        </p:txBody>
      </p:sp>
      <p:sp>
        <p:nvSpPr>
          <p:cNvPr id="13" name="Line Callout 1 12"/>
          <p:cNvSpPr/>
          <p:nvPr/>
        </p:nvSpPr>
        <p:spPr bwMode="auto">
          <a:xfrm>
            <a:off x="5268532" y="2711565"/>
            <a:ext cx="543739" cy="307777"/>
          </a:xfrm>
          <a:prstGeom prst="borderCallout1">
            <a:avLst>
              <a:gd name="adj1" fmla="val -1917"/>
              <a:gd name="adj2" fmla="val 46900"/>
              <a:gd name="adj3" fmla="val -264686"/>
              <a:gd name="adj4" fmla="val 14216"/>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R="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Pipe</a:t>
            </a:r>
            <a:endParaRPr kumimoji="0" lang="en-US"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dirty="0" smtClean="0"/>
              <a:t>Classic style example: pipes &amp; filters</a:t>
            </a:r>
            <a:endParaRPr lang="en-US" dirty="0"/>
          </a:p>
        </p:txBody>
      </p:sp>
      <p:sp>
        <p:nvSpPr>
          <p:cNvPr id="3" name="Content Placeholder 2"/>
          <p:cNvSpPr>
            <a:spLocks noGrp="1"/>
          </p:cNvSpPr>
          <p:nvPr>
            <p:ph idx="1"/>
          </p:nvPr>
        </p:nvSpPr>
        <p:spPr>
          <a:xfrm>
            <a:off x="685800" y="3156679"/>
            <a:ext cx="7772400" cy="2613329"/>
          </a:xfrm>
        </p:spPr>
        <p:txBody>
          <a:bodyPr/>
          <a:lstStyle/>
          <a:p>
            <a:pPr marL="457200" indent="-457200">
              <a:buFont typeface="+mj-lt"/>
              <a:buAutoNum type="alphaLcParenR"/>
            </a:pPr>
            <a:r>
              <a:rPr lang="en-US" sz="1800" dirty="0" smtClean="0"/>
              <a:t>Pipes must compute local transformations</a:t>
            </a:r>
          </a:p>
          <a:p>
            <a:pPr marL="457200" indent="-457200">
              <a:buFont typeface="+mj-lt"/>
              <a:buAutoNum type="alphaLcParenR"/>
            </a:pPr>
            <a:r>
              <a:rPr lang="en-US" sz="1800" dirty="0" smtClean="0"/>
              <a:t>Filters must not share state with other filters</a:t>
            </a:r>
          </a:p>
          <a:p>
            <a:pPr marL="457200" indent="-457200">
              <a:buFont typeface="+mj-lt"/>
              <a:buAutoNum type="alphaLcParenR"/>
            </a:pPr>
            <a:r>
              <a:rPr lang="en-US" sz="1800" dirty="0" smtClean="0"/>
              <a:t>There must be no cycles</a:t>
            </a:r>
            <a:br>
              <a:rPr lang="en-US" sz="1800" dirty="0" smtClean="0"/>
            </a:br>
            <a:endParaRPr lang="en-US" sz="1800" dirty="0" smtClean="0"/>
          </a:p>
          <a:p>
            <a:r>
              <a:rPr lang="en-US" sz="1800" dirty="0" smtClean="0"/>
              <a:t>If these constraints are satisfied, it is a pipe &amp; filter system, and some properties are ensured – for example, lack of deadlock</a:t>
            </a:r>
          </a:p>
          <a:p>
            <a:r>
              <a:rPr lang="en-US" sz="1800" dirty="0" smtClean="0"/>
              <a:t>But if they are not satisfied (even a “little” bit) no guarantees are provided</a:t>
            </a:r>
          </a:p>
          <a:p>
            <a:r>
              <a:rPr lang="en-US" sz="1800" dirty="0" smtClean="0"/>
              <a:t>One can think of the constraints as obligations (pre-conditions of a sort) on the designer </a:t>
            </a:r>
          </a:p>
        </p:txBody>
      </p:sp>
      <p:sp>
        <p:nvSpPr>
          <p:cNvPr id="4" name="Date Placeholder 3"/>
          <p:cNvSpPr>
            <a:spLocks noGrp="1"/>
          </p:cNvSpPr>
          <p:nvPr>
            <p:ph type="dt" sz="half" idx="10"/>
          </p:nvPr>
        </p:nvSpPr>
        <p:spPr/>
        <p:txBody>
          <a:bodyPr/>
          <a:lstStyle/>
          <a:p>
            <a:r>
              <a:rPr lang="en-US" smtClean="0"/>
              <a:t>CSE403 Sp12</a:t>
            </a:r>
            <a:endParaRPr lang="en-US"/>
          </a:p>
        </p:txBody>
      </p:sp>
      <p:sp>
        <p:nvSpPr>
          <p:cNvPr id="5" name="Slide Number Placeholder 4"/>
          <p:cNvSpPr>
            <a:spLocks noGrp="1"/>
          </p:cNvSpPr>
          <p:nvPr>
            <p:ph type="sldNum" sz="quarter" idx="12"/>
          </p:nvPr>
        </p:nvSpPr>
        <p:spPr/>
        <p:txBody>
          <a:bodyPr/>
          <a:lstStyle/>
          <a:p>
            <a:fld id="{3451FA2C-3B3E-4FA6-BAFA-85683040B980}" type="slidenum">
              <a:rPr lang="en-US" smtClean="0"/>
              <a:pPr/>
              <a:t>15</a:t>
            </a:fld>
            <a:endParaRPr lang="en-US"/>
          </a:p>
        </p:txBody>
      </p:sp>
      <p:graphicFrame>
        <p:nvGraphicFramePr>
          <p:cNvPr id="11" name="Diagram 10"/>
          <p:cNvGraphicFramePr/>
          <p:nvPr>
            <p:extLst>
              <p:ext uri="{D42A27DB-BD31-4B8C-83A1-F6EECF244321}">
                <p14:modId xmlns:p14="http://schemas.microsoft.com/office/powerpoint/2010/main" val="3909942134"/>
              </p:ext>
            </p:extLst>
          </p:nvPr>
        </p:nvGraphicFramePr>
        <p:xfrm>
          <a:off x="641439" y="1389719"/>
          <a:ext cx="6096000" cy="1035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2051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3" name="Rectangle 5"/>
          <p:cNvSpPr>
            <a:spLocks noGrp="1" noChangeArrowheads="1"/>
          </p:cNvSpPr>
          <p:nvPr>
            <p:ph type="title"/>
          </p:nvPr>
        </p:nvSpPr>
        <p:spPr/>
        <p:txBody>
          <a:bodyPr/>
          <a:lstStyle/>
          <a:p>
            <a:r>
              <a:rPr lang="en-US" dirty="0" smtClean="0"/>
              <a:t>Pipe &amp; filter?</a:t>
            </a:r>
            <a:endParaRPr lang="en-US" dirty="0"/>
          </a:p>
        </p:txBody>
      </p:sp>
      <p:pic>
        <p:nvPicPr>
          <p:cNvPr id="570372"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484986" y="1607811"/>
            <a:ext cx="4952381" cy="3828572"/>
          </a:xfrm>
          <a:ln>
            <a:solidFill>
              <a:srgbClr val="7030A0"/>
            </a:solidFill>
          </a:ln>
        </p:spPr>
      </p:pic>
      <p:sp>
        <p:nvSpPr>
          <p:cNvPr id="5" name="Slide Number Placeholder 6"/>
          <p:cNvSpPr>
            <a:spLocks noGrp="1"/>
          </p:cNvSpPr>
          <p:nvPr>
            <p:ph type="sldNum" sz="quarter" idx="12"/>
          </p:nvPr>
        </p:nvSpPr>
        <p:spPr/>
        <p:txBody>
          <a:bodyPr/>
          <a:lstStyle/>
          <a:p>
            <a:fld id="{6105621B-DD5A-4C22-A166-79F0B2412C11}" type="slidenum">
              <a:rPr lang="en-US" smtClean="0"/>
              <a:pPr/>
              <a:t>16</a:t>
            </a:fld>
            <a:endParaRPr lang="en-US"/>
          </a:p>
        </p:txBody>
      </p:sp>
      <p:sp>
        <p:nvSpPr>
          <p:cNvPr id="570375" name="Rectangle 7"/>
          <p:cNvSpPr>
            <a:spLocks noGrp="1" noChangeArrowheads="1"/>
          </p:cNvSpPr>
          <p:nvPr>
            <p:ph type="body" sz="half" idx="4294967295"/>
          </p:nvPr>
        </p:nvSpPr>
        <p:spPr>
          <a:xfrm>
            <a:off x="5772646" y="1551830"/>
            <a:ext cx="3037399" cy="4114800"/>
          </a:xfrm>
        </p:spPr>
        <p:txBody>
          <a:bodyPr/>
          <a:lstStyle/>
          <a:p>
            <a:r>
              <a:rPr lang="en-US" sz="1800" dirty="0" smtClean="0"/>
              <a:t>Processing steps are independent</a:t>
            </a:r>
          </a:p>
          <a:p>
            <a:r>
              <a:rPr lang="en-US" sz="1800" dirty="0" smtClean="0"/>
              <a:t>Each runs to completion before moving to next step</a:t>
            </a:r>
          </a:p>
          <a:p>
            <a:r>
              <a:rPr lang="en-US" sz="1800" dirty="0" smtClean="0"/>
              <a:t>Data transmitted as a whole between steps</a:t>
            </a:r>
          </a:p>
          <a:p>
            <a:endParaRPr lang="en-US" sz="1800" dirty="0"/>
          </a:p>
          <a:p>
            <a:pPr marL="457200" indent="-457200">
              <a:buFont typeface="+mj-lt"/>
              <a:buAutoNum type="alphaLcParenR"/>
            </a:pPr>
            <a:r>
              <a:rPr lang="en-US" sz="1800" dirty="0"/>
              <a:t>Pipes must compute local transformations</a:t>
            </a:r>
          </a:p>
          <a:p>
            <a:pPr marL="457200" indent="-457200">
              <a:buFont typeface="+mj-lt"/>
              <a:buAutoNum type="alphaLcParenR"/>
            </a:pPr>
            <a:r>
              <a:rPr lang="en-US" sz="1800" dirty="0"/>
              <a:t>Filters must not share state with other filters</a:t>
            </a:r>
          </a:p>
          <a:p>
            <a:pPr marL="457200" indent="-457200">
              <a:buFont typeface="+mj-lt"/>
              <a:buAutoNum type="alphaLcParenR"/>
            </a:pPr>
            <a:r>
              <a:rPr lang="en-US" sz="1800" dirty="0"/>
              <a:t>There must be no </a:t>
            </a:r>
            <a:r>
              <a:rPr lang="en-US" sz="1800" dirty="0" smtClean="0"/>
              <a:t>cycles</a:t>
            </a:r>
            <a:endParaRPr lang="en-US" sz="1800" dirty="0"/>
          </a:p>
        </p:txBody>
      </p:sp>
    </p:spTree>
    <p:extLst>
      <p:ext uri="{BB962C8B-B14F-4D97-AF65-F5344CB8AC3E}">
        <p14:creationId xmlns:p14="http://schemas.microsoft.com/office/powerpoint/2010/main" val="38173462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http://aleris.files.wordpress.com/2011/01/pipes_and_filters3.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3553" y="651321"/>
            <a:ext cx="4143375" cy="1095376"/>
          </a:xfrm>
          <a:prstGeom prst="rect">
            <a:avLst/>
          </a:prstGeom>
          <a:noFill/>
          <a:ln>
            <a:solidFill>
              <a:srgbClr val="7030A0"/>
            </a:solidFill>
          </a:ln>
          <a:extLst>
            <a:ext uri="{909E8E84-426E-40DD-AFC4-6F175D3DCCD1}">
              <a14:hiddenFill xmlns:a14="http://schemas.microsoft.com/office/drawing/2010/main">
                <a:solidFill>
                  <a:srgbClr val="FFFFFF"/>
                </a:solidFill>
              </a14:hiddenFill>
            </a:ext>
          </a:extLst>
        </p:spPr>
      </p:pic>
      <p:pic>
        <p:nvPicPr>
          <p:cNvPr id="1028" name="Picture 4" descr="http://www4.desales.edu/~dlm1/it533/class03/expipe.gif">
            <a:hlinkClick r:id="rId5"/>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3660" b="69830"/>
          <a:stretch/>
        </p:blipFill>
        <p:spPr bwMode="auto">
          <a:xfrm>
            <a:off x="2016213" y="2266122"/>
            <a:ext cx="4798054" cy="993913"/>
          </a:xfrm>
          <a:prstGeom prst="rect">
            <a:avLst/>
          </a:prstGeom>
          <a:noFill/>
          <a:ln>
            <a:solidFill>
              <a:srgbClr val="7030A0"/>
            </a:solidFill>
          </a:ln>
          <a:extLst>
            <a:ext uri="{909E8E84-426E-40DD-AFC4-6F175D3DCCD1}">
              <a14:hiddenFill xmlns:a14="http://schemas.microsoft.com/office/drawing/2010/main">
                <a:solidFill>
                  <a:srgbClr val="FFFFFF"/>
                </a:solidFill>
              </a14:hiddenFill>
            </a:ext>
          </a:extLst>
        </p:spPr>
      </p:pic>
      <p:pic>
        <p:nvPicPr>
          <p:cNvPr id="1030" name="Picture 6" descr="http://reflow.scribd.com/1v5whejerkmoy0n/images/image-2.jp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19740" y="3920309"/>
            <a:ext cx="4191000" cy="2286001"/>
          </a:xfrm>
          <a:prstGeom prst="rect">
            <a:avLst/>
          </a:prstGeom>
          <a:noFill/>
          <a:ln>
            <a:solidFill>
              <a:srgbClr val="7030A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10205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ChangeArrowheads="1"/>
          </p:cNvSpPr>
          <p:nvPr>
            <p:ph type="title"/>
          </p:nvPr>
        </p:nvSpPr>
        <p:spPr/>
        <p:txBody>
          <a:bodyPr/>
          <a:lstStyle/>
          <a:p>
            <a:r>
              <a:rPr lang="en-US"/>
              <a:t>Other common styles</a:t>
            </a:r>
          </a:p>
        </p:txBody>
      </p:sp>
      <p:sp>
        <p:nvSpPr>
          <p:cNvPr id="569347" name="Rectangle 3"/>
          <p:cNvSpPr>
            <a:spLocks noGrp="1" noChangeArrowheads="1"/>
          </p:cNvSpPr>
          <p:nvPr>
            <p:ph sz="half" idx="1"/>
          </p:nvPr>
        </p:nvSpPr>
        <p:spPr>
          <a:xfrm>
            <a:off x="335943" y="1425271"/>
            <a:ext cx="2272085" cy="1311128"/>
          </a:xfrm>
        </p:spPr>
        <p:txBody>
          <a:bodyPr>
            <a:spAutoFit/>
          </a:bodyPr>
          <a:lstStyle/>
          <a:p>
            <a:r>
              <a:rPr lang="en-US" sz="1800" dirty="0" smtClean="0"/>
              <a:t>Layered systems</a:t>
            </a:r>
          </a:p>
          <a:p>
            <a:r>
              <a:rPr lang="en-US" sz="1800" dirty="0" smtClean="0"/>
              <a:t>Blackboard systems</a:t>
            </a:r>
          </a:p>
          <a:p>
            <a:r>
              <a:rPr lang="en-US" sz="1800" dirty="0" smtClean="0"/>
              <a:t>…many others</a:t>
            </a:r>
          </a:p>
        </p:txBody>
      </p:sp>
      <p:sp>
        <p:nvSpPr>
          <p:cNvPr id="4" name="Slide Number Placeholder 5"/>
          <p:cNvSpPr>
            <a:spLocks noGrp="1"/>
          </p:cNvSpPr>
          <p:nvPr>
            <p:ph type="sldNum" sz="quarter" idx="12"/>
          </p:nvPr>
        </p:nvSpPr>
        <p:spPr/>
        <p:txBody>
          <a:bodyPr/>
          <a:lstStyle/>
          <a:p>
            <a:fld id="{67E9C133-9C4D-45B2-9B89-B5FFB6FE9769}" type="slidenum">
              <a:rPr lang="en-US"/>
              <a:pPr/>
              <a:t>18</a:t>
            </a:fld>
            <a:endParaRPr lang="en-US"/>
          </a:p>
        </p:txBody>
      </p:sp>
      <p:pic>
        <p:nvPicPr>
          <p:cNvPr id="3078" name="Picture 6" descr="http://train-srv.manipalu.com/wpress/wp-content/uploads/2011/09/clip-image008-thumb63.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8876" y="3958948"/>
            <a:ext cx="2788795" cy="2130025"/>
          </a:xfrm>
          <a:prstGeom prst="rect">
            <a:avLst/>
          </a:prstGeom>
          <a:noFill/>
          <a:ln>
            <a:solidFill>
              <a:srgbClr val="7030A0"/>
            </a:solidFill>
          </a:ln>
          <a:extLst>
            <a:ext uri="{909E8E84-426E-40DD-AFC4-6F175D3DCCD1}">
              <a14:hiddenFill xmlns:a14="http://schemas.microsoft.com/office/drawing/2010/main">
                <a:solidFill>
                  <a:srgbClr val="FFFFFF"/>
                </a:solidFill>
              </a14:hiddenFill>
            </a:ext>
          </a:extLst>
        </p:spPr>
      </p:pic>
      <p:pic>
        <p:nvPicPr>
          <p:cNvPr id="3080" name="Picture 8" descr="http://ars.sciencedirect.com/content/image/1-s2.0-S016763939800082X-gr2.gif">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983" y="2132365"/>
            <a:ext cx="3025814" cy="2635768"/>
          </a:xfrm>
          <a:prstGeom prst="rect">
            <a:avLst/>
          </a:prstGeom>
          <a:noFill/>
          <a:ln>
            <a:solidFill>
              <a:srgbClr val="7030A0"/>
            </a:solidFill>
          </a:ln>
          <a:extLst>
            <a:ext uri="{909E8E84-426E-40DD-AFC4-6F175D3DCCD1}">
              <a14:hiddenFill xmlns:a14="http://schemas.microsoft.com/office/drawing/2010/main">
                <a:solidFill>
                  <a:srgbClr val="FFFFFF"/>
                </a:solidFill>
              </a14:hiddenFill>
            </a:ext>
          </a:extLst>
        </p:spPr>
      </p:pic>
      <p:pic>
        <p:nvPicPr>
          <p:cNvPr id="3082" name="Picture 10" descr="http://www.ai.sri.com/~yang/papers/www2004/p551-yang-hearsay.png">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95129" y="4937774"/>
            <a:ext cx="3423871" cy="1629433"/>
          </a:xfrm>
          <a:prstGeom prst="rect">
            <a:avLst/>
          </a:prstGeom>
          <a:noFill/>
          <a:ln>
            <a:solidFill>
              <a:srgbClr val="7030A0"/>
            </a:solidFill>
          </a:ln>
          <a:extLst>
            <a:ext uri="{909E8E84-426E-40DD-AFC4-6F175D3DCCD1}">
              <a14:hiddenFill xmlns:a14="http://schemas.microsoft.com/office/drawing/2010/main">
                <a:solidFill>
                  <a:srgbClr val="FFFFFF"/>
                </a:solidFill>
              </a14:hiddenFill>
            </a:ext>
          </a:extLst>
        </p:spPr>
      </p:pic>
      <p:pic>
        <p:nvPicPr>
          <p:cNvPr id="3076" name="Picture 4" descr="http://www.webstepbook.com/supplements/slides/images/osi_model.png">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53200" y="969977"/>
            <a:ext cx="2299832" cy="2658469"/>
          </a:xfrm>
          <a:prstGeom prst="rect">
            <a:avLst/>
          </a:prstGeom>
          <a:solidFill>
            <a:schemeClr val="bg1"/>
          </a:solidFill>
        </p:spPr>
      </p:pic>
      <p:sp>
        <p:nvSpPr>
          <p:cNvPr id="11" name="Rectangle 3"/>
          <p:cNvSpPr>
            <a:spLocks noGrp="1" noChangeArrowheads="1"/>
          </p:cNvSpPr>
          <p:nvPr>
            <p:ph sz="half" idx="1"/>
          </p:nvPr>
        </p:nvSpPr>
        <p:spPr>
          <a:xfrm>
            <a:off x="190831" y="3064565"/>
            <a:ext cx="2536466" cy="1477328"/>
          </a:xfrm>
          <a:solidFill>
            <a:schemeClr val="bg1">
              <a:lumMod val="65000"/>
            </a:schemeClr>
          </a:solidFill>
        </p:spPr>
        <p:txBody>
          <a:bodyPr wrap="square">
            <a:spAutoFit/>
          </a:bodyPr>
          <a:lstStyle/>
          <a:p>
            <a:pPr marL="0" indent="0">
              <a:buNone/>
            </a:pPr>
            <a:r>
              <a:rPr lang="en-US" sz="1800" b="1" dirty="0" smtClean="0">
                <a:solidFill>
                  <a:schemeClr val="bg1"/>
                </a:solidFill>
              </a:rPr>
              <a:t>Key: by constraining your designs you can increase your confidence in the software’s properties</a:t>
            </a:r>
          </a:p>
        </p:txBody>
      </p:sp>
    </p:spTree>
    <p:extLst>
      <p:ext uri="{BB962C8B-B14F-4D97-AF65-F5344CB8AC3E}">
        <p14:creationId xmlns:p14="http://schemas.microsoft.com/office/powerpoint/2010/main" val="63264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More to design?  Of course</a:t>
            </a:r>
            <a:endParaRPr lang="en-US" dirty="0"/>
          </a:p>
        </p:txBody>
      </p:sp>
      <p:sp>
        <p:nvSpPr>
          <p:cNvPr id="5" name="Date Placeholder 4"/>
          <p:cNvSpPr>
            <a:spLocks noGrp="1"/>
          </p:cNvSpPr>
          <p:nvPr>
            <p:ph type="dt" sz="half" idx="10"/>
          </p:nvPr>
        </p:nvSpPr>
        <p:spPr/>
        <p:txBody>
          <a:bodyPr/>
          <a:lstStyle/>
          <a:p>
            <a:pPr>
              <a:defRPr/>
            </a:pPr>
            <a:r>
              <a:rPr lang="en-US" smtClean="0"/>
              <a:t>CSE403 Sp12</a:t>
            </a:r>
            <a:endParaRPr lang="en-US"/>
          </a:p>
        </p:txBody>
      </p:sp>
      <p:sp>
        <p:nvSpPr>
          <p:cNvPr id="6" name="Slide Number Placeholder 5"/>
          <p:cNvSpPr>
            <a:spLocks noGrp="1"/>
          </p:cNvSpPr>
          <p:nvPr>
            <p:ph type="sldNum" sz="quarter" idx="12"/>
          </p:nvPr>
        </p:nvSpPr>
        <p:spPr/>
        <p:txBody>
          <a:bodyPr/>
          <a:lstStyle/>
          <a:p>
            <a:pPr>
              <a:defRPr/>
            </a:pPr>
            <a:fld id="{2D593D72-9E2E-4A7D-BE67-19327E6AD9E2}" type="slidenum">
              <a:rPr lang="en-US" smtClean="0"/>
              <a:pPr>
                <a:defRPr/>
              </a:pPr>
              <a:t>19</a:t>
            </a:fld>
            <a:endParaRPr lang="en-US"/>
          </a:p>
        </p:txBody>
      </p:sp>
      <p:pic>
        <p:nvPicPr>
          <p:cNvPr id="10" name="Picture 4" descr="http://www4.desales.edu/~dlm1/it533/class03/expipe.gif">
            <a:hlinkClick r:id="rId3"/>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831227" y="1610947"/>
            <a:ext cx="6141827" cy="4475019"/>
          </a:xfrm>
          <a:prstGeom prst="rect">
            <a:avLst/>
          </a:prstGeom>
          <a:noFill/>
          <a:ln>
            <a:solidFill>
              <a:srgbClr val="FF0000"/>
            </a:solidFill>
          </a:ln>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37012" y="2278797"/>
            <a:ext cx="2694215" cy="1865126"/>
          </a:xfrm>
          <a:prstGeom prst="rect">
            <a:avLst/>
          </a:prstGeom>
          <a:noFill/>
        </p:spPr>
        <p:txBody>
          <a:bodyPr wrap="square" rtlCol="0">
            <a:spAutoFit/>
          </a:bodyPr>
          <a:lstStyle/>
          <a:p>
            <a:pPr marL="342900" indent="-342900" algn="l">
              <a:buFont typeface="Arial" pitchFamily="34" charset="0"/>
              <a:buChar char="•"/>
            </a:pPr>
            <a:r>
              <a:rPr lang="en-US" sz="1800" dirty="0" smtClean="0"/>
              <a:t>Pipe &amp; filter from earlier slide</a:t>
            </a:r>
          </a:p>
          <a:p>
            <a:pPr marL="342900" indent="-342900" algn="l">
              <a:buFont typeface="Arial" pitchFamily="34" charset="0"/>
              <a:buChar char="•"/>
            </a:pPr>
            <a:r>
              <a:rPr lang="en-US" sz="1800" dirty="0"/>
              <a:t>N</a:t>
            </a:r>
            <a:r>
              <a:rPr lang="en-US" sz="1800" dirty="0" smtClean="0"/>
              <a:t>ow with more design information</a:t>
            </a:r>
          </a:p>
          <a:p>
            <a:pPr marL="342900" indent="-342900" algn="l">
              <a:buFont typeface="Arial" pitchFamily="34" charset="0"/>
              <a:buChar char="•"/>
            </a:pPr>
            <a:r>
              <a:rPr lang="en-US" sz="1800" dirty="0" smtClean="0"/>
              <a:t>Classes, interfaces, methods, …</a:t>
            </a:r>
            <a:endParaRPr lang="en-US" sz="1800" dirty="0"/>
          </a:p>
        </p:txBody>
      </p:sp>
      <p:sp>
        <p:nvSpPr>
          <p:cNvPr id="12" name="Rectangle 11"/>
          <p:cNvSpPr/>
          <p:nvPr/>
        </p:nvSpPr>
        <p:spPr bwMode="auto">
          <a:xfrm>
            <a:off x="2831227" y="1610947"/>
            <a:ext cx="6141827" cy="145268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282575" marR="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108055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(De)composition</a:t>
            </a:r>
            <a:endParaRPr lang="en-US" dirty="0"/>
          </a:p>
        </p:txBody>
      </p:sp>
      <p:sp>
        <p:nvSpPr>
          <p:cNvPr id="7" name="Content Placeholder 6"/>
          <p:cNvSpPr>
            <a:spLocks noGrp="1"/>
          </p:cNvSpPr>
          <p:nvPr>
            <p:ph idx="1"/>
          </p:nvPr>
        </p:nvSpPr>
        <p:spPr/>
        <p:txBody>
          <a:bodyPr/>
          <a:lstStyle/>
          <a:p>
            <a:r>
              <a:rPr lang="en-US" dirty="0"/>
              <a:t>F</a:t>
            </a:r>
            <a:r>
              <a:rPr lang="en-US" dirty="0" smtClean="0"/>
              <a:t>unctional decomposition vs. information hiding</a:t>
            </a:r>
          </a:p>
          <a:p>
            <a:r>
              <a:rPr lang="en-US" dirty="0" smtClean="0"/>
              <a:t>Architectural composition – pipes &amp; filters, layers, etc.</a:t>
            </a:r>
          </a:p>
          <a:p>
            <a:r>
              <a:rPr lang="en-US" dirty="0" smtClean="0"/>
              <a:t>Object-oriented – aggregation, inheritance, etc.</a:t>
            </a:r>
            <a:endParaRPr lang="en-US"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2</a:t>
            </a:fld>
            <a:endParaRPr lang="en-US"/>
          </a:p>
        </p:txBody>
      </p:sp>
    </p:spTree>
    <p:extLst>
      <p:ext uri="{BB962C8B-B14F-4D97-AF65-F5344CB8AC3E}">
        <p14:creationId xmlns:p14="http://schemas.microsoft.com/office/powerpoint/2010/main" val="1191224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Object-oriented design notations</a:t>
            </a:r>
            <a:endParaRPr lang="en-US"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20</a:t>
            </a:fld>
            <a:endParaRPr lang="en-US"/>
          </a:p>
        </p:txBody>
      </p:sp>
      <p:sp>
        <p:nvSpPr>
          <p:cNvPr id="7" name="Content Placeholder 6"/>
          <p:cNvSpPr>
            <a:spLocks noGrp="1"/>
          </p:cNvSpPr>
          <p:nvPr>
            <p:ph idx="1"/>
          </p:nvPr>
        </p:nvSpPr>
        <p:spPr>
          <a:xfrm>
            <a:off x="424567" y="1449788"/>
            <a:ext cx="3886200" cy="4495800"/>
          </a:xfrm>
        </p:spPr>
        <p:txBody>
          <a:bodyPr/>
          <a:lstStyle/>
          <a:p>
            <a:r>
              <a:rPr lang="en-US" sz="2000" dirty="0" smtClean="0"/>
              <a:t>“Modeling” languages</a:t>
            </a:r>
          </a:p>
          <a:p>
            <a:r>
              <a:rPr lang="en-US" sz="2000" dirty="0" smtClean="0"/>
              <a:t>UML is by far the most used (and misused), with 14 different kinds of diagrams</a:t>
            </a:r>
          </a:p>
          <a:p>
            <a:r>
              <a:rPr lang="en-US" sz="2000" dirty="0" smtClean="0"/>
              <a:t>Very wide-spectrum use (and misuse)</a:t>
            </a:r>
          </a:p>
        </p:txBody>
      </p:sp>
      <p:pic>
        <p:nvPicPr>
          <p:cNvPr id="10242" name="Picture 2" descr="http://upload.wikimedia.org/wikipedia/commons/thumb/3/33/OO-historie-2.svg/320px-OO-historie-2.svg.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05953" y="1600200"/>
            <a:ext cx="3703983" cy="2627514"/>
          </a:xfrm>
          <a:prstGeom prst="rect">
            <a:avLst/>
          </a:prstGeom>
          <a:noFill/>
          <a:ln>
            <a:solidFill>
              <a:srgbClr val="7030A0"/>
            </a:solidFill>
          </a:ln>
          <a:extLst>
            <a:ext uri="{909E8E84-426E-40DD-AFC4-6F175D3DCCD1}">
              <a14:hiddenFill xmlns:a14="http://schemas.microsoft.com/office/drawing/2010/main">
                <a:solidFill>
                  <a:srgbClr val="FFFFFF"/>
                </a:solidFill>
              </a14:hiddenFill>
            </a:ext>
          </a:extLst>
        </p:spPr>
      </p:pic>
      <p:pic>
        <p:nvPicPr>
          <p:cNvPr id="10244" name="Picture 4" descr="Hierarchy of UML 2.2 Diagrams, shown as a class diagram.">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833" y="3764029"/>
            <a:ext cx="4762500" cy="2600325"/>
          </a:xfrm>
          <a:prstGeom prst="rect">
            <a:avLst/>
          </a:prstGeom>
          <a:noFill/>
          <a:ln>
            <a:solidFill>
              <a:srgbClr val="7030A0"/>
            </a:solidFill>
          </a:ln>
          <a:extLst>
            <a:ext uri="{909E8E84-426E-40DD-AFC4-6F175D3DCCD1}">
              <a14:hiddenFill xmlns:a14="http://schemas.microsoft.com/office/drawing/2010/main">
                <a:solidFill>
                  <a:srgbClr val="FFFFFF"/>
                </a:solidFill>
              </a14:hiddenFill>
            </a:ext>
          </a:extLst>
        </p:spPr>
      </p:pic>
      <p:sp>
        <p:nvSpPr>
          <p:cNvPr id="10" name="Content Placeholder 6"/>
          <p:cNvSpPr txBox="1">
            <a:spLocks/>
          </p:cNvSpPr>
          <p:nvPr/>
        </p:nvSpPr>
        <p:spPr bwMode="auto">
          <a:xfrm>
            <a:off x="4925169" y="4328823"/>
            <a:ext cx="3886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000" dirty="0" smtClean="0"/>
              <a:t>Two most important diagrams are class diagrams (structure, attributes, and relationships) and sequence diagrams (how objects </a:t>
            </a:r>
            <a:r>
              <a:rPr lang="en-US" sz="2000" dirty="0"/>
              <a:t>communicate </a:t>
            </a:r>
            <a:r>
              <a:rPr lang="en-US" sz="2000" dirty="0" smtClean="0"/>
              <a:t>via </a:t>
            </a:r>
            <a:r>
              <a:rPr lang="en-US" sz="2000" dirty="0"/>
              <a:t>a sequence of messages</a:t>
            </a:r>
            <a:r>
              <a:rPr lang="en-US" sz="2000" dirty="0" smtClean="0"/>
              <a:t>)</a:t>
            </a:r>
            <a:endParaRPr lang="en-US" sz="2000" dirty="0" smtClean="0"/>
          </a:p>
        </p:txBody>
      </p:sp>
    </p:spTree>
    <p:extLst>
      <p:ext uri="{BB962C8B-B14F-4D97-AF65-F5344CB8AC3E}">
        <p14:creationId xmlns:p14="http://schemas.microsoft.com/office/powerpoint/2010/main" val="1312720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class diagrams</a:t>
            </a:r>
            <a:endParaRPr lang="en-US" dirty="0"/>
          </a:p>
        </p:txBody>
      </p:sp>
      <p:sp>
        <p:nvSpPr>
          <p:cNvPr id="3" name="Content Placeholder 2"/>
          <p:cNvSpPr>
            <a:spLocks noGrp="1"/>
          </p:cNvSpPr>
          <p:nvPr>
            <p:ph idx="1"/>
          </p:nvPr>
        </p:nvSpPr>
        <p:spPr>
          <a:xfrm>
            <a:off x="685800" y="5263762"/>
            <a:ext cx="7772400" cy="832237"/>
          </a:xfrm>
        </p:spPr>
        <p:txBody>
          <a:bodyPr/>
          <a:lstStyle/>
          <a:p>
            <a:pPr marL="0" indent="0">
              <a:buNone/>
            </a:pPr>
            <a:r>
              <a:rPr lang="en-US" dirty="0" smtClean="0"/>
              <a:t>association (one- and two-way), aggregation, inheritance, multiplicity, interfaces, abstract, visibility, …</a:t>
            </a:r>
            <a:endParaRPr lang="en-US"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21</a:t>
            </a:fld>
            <a:endParaRPr lang="en-US"/>
          </a:p>
        </p:txBody>
      </p:sp>
      <p:pic>
        <p:nvPicPr>
          <p:cNvPr id="12290" name="Picture 2" descr="http://www.agiledata.org/images/oo101ClassDiagram.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6979" y="1447800"/>
            <a:ext cx="6858000" cy="3705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57662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 section tomorrow (Anton)</a:t>
            </a:r>
            <a:endParaRPr lang="en-US" dirty="0"/>
          </a:p>
        </p:txBody>
      </p:sp>
      <p:sp>
        <p:nvSpPr>
          <p:cNvPr id="3" name="Content Placeholder 2"/>
          <p:cNvSpPr>
            <a:spLocks noGrp="1"/>
          </p:cNvSpPr>
          <p:nvPr>
            <p:ph idx="1"/>
          </p:nvPr>
        </p:nvSpPr>
        <p:spPr/>
        <p:txBody>
          <a:bodyPr/>
          <a:lstStyle/>
          <a:p>
            <a:r>
              <a:rPr lang="en-US" dirty="0" smtClean="0"/>
              <a:t>Class and sequence diagrams</a:t>
            </a:r>
          </a:p>
          <a:p>
            <a:r>
              <a:rPr lang="en-US" dirty="0" smtClean="0"/>
              <a:t>Violet (free drawing package for UML)</a:t>
            </a:r>
            <a:br>
              <a:rPr lang="en-US" dirty="0" smtClean="0"/>
            </a:br>
            <a:endParaRPr lang="en-US" dirty="0" smtClean="0"/>
          </a:p>
          <a:p>
            <a:r>
              <a:rPr lang="en-US" b="1" dirty="0" smtClean="0">
                <a:solidFill>
                  <a:srgbClr val="FF0000"/>
                </a:solidFill>
              </a:rPr>
              <a:t>Use UML to the degree it is a help for your team – if it’s getting in the way, think hard about what aspects you want to use</a:t>
            </a:r>
            <a:endParaRPr lang="en-US" b="1" dirty="0">
              <a:solidFill>
                <a:srgbClr val="FF0000"/>
              </a:solidFill>
            </a:endParaRPr>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22</a:t>
            </a:fld>
            <a:endParaRPr lang="en-US"/>
          </a:p>
        </p:txBody>
      </p:sp>
    </p:spTree>
    <p:extLst>
      <p:ext uri="{BB962C8B-B14F-4D97-AF65-F5344CB8AC3E}">
        <p14:creationId xmlns:p14="http://schemas.microsoft.com/office/powerpoint/2010/main" val="3382441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174180426"/>
              </p:ext>
            </p:extLst>
          </p:nvPr>
        </p:nvGraphicFramePr>
        <p:xfrm>
          <a:off x="228597" y="1473050"/>
          <a:ext cx="7791981" cy="2225040"/>
        </p:xfrm>
        <a:graphic>
          <a:graphicData uri="http://schemas.openxmlformats.org/drawingml/2006/table">
            <a:tbl>
              <a:tblPr firstRow="1" bandRow="1">
                <a:tableStyleId>{912C8C85-51F0-491E-9774-3900AFEF0FD7}</a:tableStyleId>
              </a:tblPr>
              <a:tblGrid>
                <a:gridCol w="2153096"/>
                <a:gridCol w="1414130"/>
                <a:gridCol w="1552354"/>
                <a:gridCol w="1254642"/>
                <a:gridCol w="1417759"/>
              </a:tblGrid>
              <a:tr h="267653">
                <a:tc gridSpan="5">
                  <a:txBody>
                    <a:bodyPr/>
                    <a:lstStyle/>
                    <a:p>
                      <a:pPr algn="ctr"/>
                      <a:r>
                        <a:rPr lang="en-US" dirty="0" smtClean="0"/>
                        <a:t>Week 3 </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hMerge="1">
                  <a:txBody>
                    <a:bodyPr/>
                    <a:lstStyle/>
                    <a:p>
                      <a:pPr algn="ctr"/>
                      <a:endParaRPr lang="en-US" dirty="0"/>
                    </a:p>
                  </a:txBody>
                  <a:tcPr/>
                </a:tc>
                <a:tc hMerge="1">
                  <a:txBody>
                    <a:bodyPr/>
                    <a:lstStyle/>
                    <a:p>
                      <a:pPr algn="ctr"/>
                      <a:endParaRPr lang="en-US" dirty="0"/>
                    </a:p>
                  </a:txBody>
                  <a:tcPr/>
                </a:tc>
                <a:tc hMerge="1">
                  <a:txBody>
                    <a:bodyPr/>
                    <a:lstStyle/>
                    <a:p>
                      <a:endParaRPr lang="en-US" dirty="0"/>
                    </a:p>
                  </a:txBody>
                  <a:tcPr/>
                </a:tc>
                <a:tc hMerge="1">
                  <a:txBody>
                    <a:bodyPr/>
                    <a:lstStyle/>
                    <a:p>
                      <a:endParaRPr lang="en-US" dirty="0"/>
                    </a:p>
                  </a:txBody>
                  <a:tcPr/>
                </a:tc>
              </a:tr>
              <a:tr h="267653">
                <a:tc>
                  <a:txBody>
                    <a:bodyPr/>
                    <a:lstStyle/>
                    <a:p>
                      <a:pPr algn="ctr"/>
                      <a:r>
                        <a:rPr lang="en-US" dirty="0" smtClean="0"/>
                        <a:t>Monday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gConfetti">
                      <a:fgClr>
                        <a:srgbClr val="00B0F0"/>
                      </a:fgClr>
                      <a:bgClr>
                        <a:schemeClr val="bg1"/>
                      </a:bgClr>
                    </a:pattFill>
                  </a:tcPr>
                </a:tc>
                <a:tc>
                  <a:txBody>
                    <a:bodyPr/>
                    <a:lstStyle/>
                    <a:p>
                      <a:pPr algn="ctr"/>
                      <a:r>
                        <a:rPr lang="en-US" dirty="0" smtClean="0"/>
                        <a:t>Tuesday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gConfetti">
                      <a:fgClr>
                        <a:srgbClr val="00B0F0"/>
                      </a:fgClr>
                      <a:bgClr>
                        <a:schemeClr val="bg1"/>
                      </a:bgClr>
                    </a:pattFill>
                  </a:tcPr>
                </a:tc>
                <a:tc>
                  <a:txBody>
                    <a:bodyPr/>
                    <a:lstStyle/>
                    <a:p>
                      <a:pPr algn="ctr"/>
                      <a:r>
                        <a:rPr lang="en-US" dirty="0" smtClean="0"/>
                        <a:t>Wednesday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gConfetti">
                      <a:fgClr>
                        <a:srgbClr val="00B0F0"/>
                      </a:fgClr>
                      <a:bgClr>
                        <a:schemeClr val="bg1"/>
                      </a:bgClr>
                    </a:pattFill>
                  </a:tcPr>
                </a:tc>
                <a:tc>
                  <a:txBody>
                    <a:bodyPr/>
                    <a:lstStyle/>
                    <a:p>
                      <a:pPr algn="ctr"/>
                      <a:r>
                        <a:rPr lang="en-US" dirty="0" smtClean="0"/>
                        <a:t>Thursday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Friday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3520">
                <a:tc>
                  <a:txBody>
                    <a:bodyPr/>
                    <a:lstStyle/>
                    <a:p>
                      <a:pPr marL="114300" indent="-114300">
                        <a:buFont typeface="Arial" pitchFamily="34" charset="0"/>
                        <a:buChar char="•"/>
                      </a:pPr>
                      <a:r>
                        <a:rPr lang="en-US" sz="2000" b="0" i="0" dirty="0" smtClean="0"/>
                        <a:t>Design</a:t>
                      </a:r>
                    </a:p>
                    <a:p>
                      <a:pPr marL="114300" indent="-114300">
                        <a:buFont typeface="Arial" pitchFamily="34" charset="0"/>
                        <a:buChar char="•"/>
                      </a:pPr>
                      <a:r>
                        <a:rPr lang="en-US" sz="2000" b="0" i="0" dirty="0" smtClean="0"/>
                        <a:t>Reading II due</a:t>
                      </a:r>
                      <a:endParaRPr lang="en-US" b="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gConfetti">
                      <a:fgClr>
                        <a:srgbClr val="00B0F0"/>
                      </a:fgClr>
                      <a:bgClr>
                        <a:schemeClr val="bg1"/>
                      </a:bgClr>
                    </a:pattFill>
                  </a:tcPr>
                </a:tc>
                <a:tc>
                  <a:txBody>
                    <a:bodyPr/>
                    <a:lstStyle/>
                    <a:p>
                      <a:pPr marL="114300" indent="-114300">
                        <a:buFont typeface="Arial" pitchFamily="34" charset="0"/>
                        <a:buChar char="•"/>
                      </a:pPr>
                      <a:r>
                        <a:rPr lang="en-US" dirty="0" smtClean="0"/>
                        <a:t>Group meetings</a:t>
                      </a:r>
                    </a:p>
                    <a:p>
                      <a:pPr marL="114300" indent="-114300">
                        <a:buFont typeface="Arial" pitchFamily="34" charset="0"/>
                        <a:buChar char="•"/>
                      </a:pPr>
                      <a:r>
                        <a:rPr lang="en-US" dirty="0" smtClean="0"/>
                        <a:t>SRS</a:t>
                      </a:r>
                      <a:r>
                        <a:rPr lang="en-US" baseline="0" dirty="0" smtClean="0"/>
                        <a:t> due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gConfetti">
                      <a:fgClr>
                        <a:srgbClr val="00B0F0"/>
                      </a:fgClr>
                      <a:bgClr>
                        <a:schemeClr val="bg1"/>
                      </a:bgClr>
                    </a:pattFill>
                  </a:tcPr>
                </a:tc>
                <a:tc>
                  <a:txBody>
                    <a:bodyPr/>
                    <a:lstStyle/>
                    <a:p>
                      <a:pPr marL="114300" indent="-114300">
                        <a:buFont typeface="Arial" pitchFamily="34" charset="0"/>
                        <a:buChar char="•"/>
                      </a:pPr>
                      <a:r>
                        <a:rPr lang="en-US" sz="1800" i="0" dirty="0" smtClean="0"/>
                        <a:t>Design</a:t>
                      </a:r>
                      <a:endParaRPr lang="en-US" sz="18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lgConfetti">
                      <a:fgClr>
                        <a:srgbClr val="00B0F0"/>
                      </a:fgClr>
                      <a:bgClr>
                        <a:schemeClr val="bg1"/>
                      </a:bgClr>
                    </a:pattFill>
                  </a:tcPr>
                </a:tc>
                <a:tc>
                  <a:txBody>
                    <a:bodyPr/>
                    <a:lstStyle/>
                    <a:p>
                      <a:pPr marL="114300" indent="-114300">
                        <a:buFont typeface="Arial" pitchFamily="34" charset="0"/>
                        <a:buChar char="•"/>
                      </a:pPr>
                      <a:r>
                        <a:rPr lang="en-US" dirty="0" smtClean="0"/>
                        <a:t>UML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t>Design</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kern="1200" dirty="0" smtClean="0">
                          <a:solidFill>
                            <a:schemeClr val="tx1"/>
                          </a:solidFill>
                          <a:latin typeface="+mn-lt"/>
                          <a:ea typeface="+mn-ea"/>
                          <a:cs typeface="+mn-cs"/>
                        </a:rPr>
                        <a:t>Progress report</a:t>
                      </a:r>
                      <a:r>
                        <a:rPr lang="en-US" sz="1800" kern="1200" baseline="0" dirty="0" smtClean="0">
                          <a:solidFill>
                            <a:schemeClr val="tx1"/>
                          </a:solidFill>
                          <a:latin typeface="+mn-lt"/>
                          <a:ea typeface="+mn-ea"/>
                          <a:cs typeface="+mn-cs"/>
                        </a:rPr>
                        <a:t> due</a:t>
                      </a:r>
                      <a:endParaRPr lang="en-US" sz="18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itle 2"/>
          <p:cNvSpPr>
            <a:spLocks noGrp="1"/>
          </p:cNvSpPr>
          <p:nvPr>
            <p:ph type="title"/>
          </p:nvPr>
        </p:nvSpPr>
        <p:spPr/>
        <p:txBody>
          <a:bodyPr/>
          <a:lstStyle/>
          <a:p>
            <a:r>
              <a:rPr lang="en-US" sz="3200" dirty="0" smtClean="0"/>
              <a:t>CSE403</a:t>
            </a:r>
            <a:r>
              <a:rPr lang="en-US" sz="3200" dirty="0">
                <a:solidFill>
                  <a:srgbClr val="7030A0"/>
                </a:solidFill>
                <a:latin typeface="Calibri"/>
                <a:cs typeface="Calibri"/>
              </a:rPr>
              <a:t> ●</a:t>
            </a:r>
            <a:r>
              <a:rPr lang="en-US" sz="3200" dirty="0" smtClean="0"/>
              <a:t> Software engineering </a:t>
            </a:r>
            <a:r>
              <a:rPr lang="en-US" sz="3200" dirty="0" smtClean="0">
                <a:solidFill>
                  <a:srgbClr val="7030A0"/>
                </a:solidFill>
                <a:latin typeface="Calibri"/>
                <a:cs typeface="Calibri"/>
              </a:rPr>
              <a:t>● </a:t>
            </a:r>
            <a:r>
              <a:rPr lang="en-US" sz="3200" dirty="0" smtClean="0"/>
              <a:t>sp12</a:t>
            </a:r>
            <a:endParaRPr lang="en-US" sz="3200" dirty="0"/>
          </a:p>
        </p:txBody>
      </p:sp>
    </p:spTree>
    <p:extLst>
      <p:ext uri="{BB962C8B-B14F-4D97-AF65-F5344CB8AC3E}">
        <p14:creationId xmlns:p14="http://schemas.microsoft.com/office/powerpoint/2010/main" val="742546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KWIC</a:t>
            </a:r>
            <a:endParaRPr lang="en-US" dirty="0"/>
          </a:p>
        </p:txBody>
      </p:sp>
      <p:sp>
        <p:nvSpPr>
          <p:cNvPr id="3" name="Content Placeholder 2"/>
          <p:cNvSpPr>
            <a:spLocks noGrp="1"/>
          </p:cNvSpPr>
          <p:nvPr>
            <p:ph idx="1"/>
          </p:nvPr>
        </p:nvSpPr>
        <p:spPr>
          <a:xfrm>
            <a:off x="4572001" y="358170"/>
            <a:ext cx="3294992" cy="2062103"/>
          </a:xfrm>
          <a:solidFill>
            <a:schemeClr val="bg1"/>
          </a:solidFill>
          <a:ln>
            <a:solidFill>
              <a:schemeClr val="tx1"/>
            </a:solidFill>
          </a:ln>
        </p:spPr>
        <p:txBody>
          <a:bodyPr wrap="square">
            <a:spAutoFit/>
          </a:bodyPr>
          <a:lstStyle/>
          <a:p>
            <a:pPr marL="0" indent="0">
              <a:buNone/>
            </a:pPr>
            <a:r>
              <a:rPr lang="en-US" sz="1600" i="1" dirty="0" smtClean="0"/>
              <a:t>The KWIC index system accepts an ordered set of lines; …Any line may be “circularly shifted” by repeatedly removing the first word and appending it at the end of the line. The KWIC index system outputs a list of all circular shifts of all lines in alphabetical order</a:t>
            </a:r>
            <a:r>
              <a:rPr lang="en-US" sz="1600" dirty="0" smtClean="0"/>
              <a:t>.</a:t>
            </a:r>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094673994"/>
              </p:ext>
            </p:extLst>
          </p:nvPr>
        </p:nvGraphicFramePr>
        <p:xfrm>
          <a:off x="247651" y="2802731"/>
          <a:ext cx="8730094" cy="3505200"/>
        </p:xfrm>
        <a:graphic>
          <a:graphicData uri="http://schemas.openxmlformats.org/drawingml/2006/table">
            <a:tbl>
              <a:tblPr firstRow="1" bandRow="1">
                <a:tableStyleId>{C083E6E3-FA7D-4D7B-A595-EF9225AFEA82}</a:tableStyleId>
              </a:tblPr>
              <a:tblGrid>
                <a:gridCol w="3516630"/>
                <a:gridCol w="5213464"/>
              </a:tblGrid>
              <a:tr h="3321269">
                <a:tc>
                  <a:txBody>
                    <a:bodyPr/>
                    <a:lstStyle/>
                    <a:p>
                      <a:r>
                        <a:rPr lang="en-US" sz="1600" b="0" dirty="0" smtClean="0">
                          <a:latin typeface="Consolas" pitchFamily="49" charset="0"/>
                          <a:cs typeface="Consolas" pitchFamily="49" charset="0"/>
                        </a:rPr>
                        <a:t>a comic </a:t>
                      </a:r>
                      <a:r>
                        <a:rPr lang="en-US" sz="1600" b="0" dirty="0" err="1" smtClean="0">
                          <a:latin typeface="Consolas" pitchFamily="49" charset="0"/>
                          <a:cs typeface="Consolas" pitchFamily="49" charset="0"/>
                        </a:rPr>
                        <a:t>notkin</a:t>
                      </a:r>
                      <a:r>
                        <a:rPr lang="en-US" sz="1600" b="0" dirty="0" smtClean="0">
                          <a:latin typeface="Consolas" pitchFamily="49" charset="0"/>
                          <a:cs typeface="Consolas" pitchFamily="49" charset="0"/>
                        </a:rPr>
                        <a:t> is not</a:t>
                      </a:r>
                      <a:br>
                        <a:rPr lang="en-US" sz="1600" b="0" dirty="0" smtClean="0">
                          <a:latin typeface="Consolas" pitchFamily="49" charset="0"/>
                          <a:cs typeface="Consolas" pitchFamily="49" charset="0"/>
                        </a:rPr>
                      </a:br>
                      <a:r>
                        <a:rPr lang="en-US" sz="1600" b="0" dirty="0" smtClean="0">
                          <a:latin typeface="Consolas" pitchFamily="49" charset="0"/>
                          <a:cs typeface="Consolas" pitchFamily="49" charset="0"/>
                        </a:rPr>
                        <a:t>are really silly </a:t>
                      </a:r>
                      <a:r>
                        <a:rPr lang="en-US" sz="1600" b="0" dirty="0" err="1" smtClean="0">
                          <a:latin typeface="Consolas" pitchFamily="49" charset="0"/>
                          <a:cs typeface="Consolas" pitchFamily="49" charset="0"/>
                        </a:rPr>
                        <a:t>mozart</a:t>
                      </a:r>
                      <a:r>
                        <a:rPr lang="en-US" sz="1600" b="0" dirty="0" smtClean="0">
                          <a:latin typeface="Consolas" pitchFamily="49" charset="0"/>
                          <a:cs typeface="Consolas" pitchFamily="49" charset="0"/>
                        </a:rPr>
                        <a:t> jokes</a:t>
                      </a:r>
                      <a:br>
                        <a:rPr lang="en-US" sz="1600" b="0" dirty="0" smtClean="0">
                          <a:latin typeface="Consolas" pitchFamily="49" charset="0"/>
                          <a:cs typeface="Consolas" pitchFamily="49" charset="0"/>
                        </a:rPr>
                      </a:br>
                      <a:r>
                        <a:rPr lang="en-US" sz="1600" b="0" dirty="0" smtClean="0">
                          <a:latin typeface="Consolas" pitchFamily="49" charset="0"/>
                          <a:cs typeface="Consolas" pitchFamily="49" charset="0"/>
                        </a:rPr>
                        <a:t>are silly jokes</a:t>
                      </a:r>
                      <a:br>
                        <a:rPr lang="en-US" sz="1600" b="0" dirty="0" smtClean="0">
                          <a:latin typeface="Consolas" pitchFamily="49" charset="0"/>
                          <a:cs typeface="Consolas" pitchFamily="49" charset="0"/>
                        </a:rPr>
                      </a:br>
                      <a:r>
                        <a:rPr lang="en-US" sz="1600" b="0" dirty="0" smtClean="0">
                          <a:latin typeface="Consolas" pitchFamily="49" charset="0"/>
                          <a:cs typeface="Consolas" pitchFamily="49" charset="0"/>
                        </a:rPr>
                        <a:t>comic </a:t>
                      </a:r>
                      <a:r>
                        <a:rPr lang="en-US" sz="1600" b="0" dirty="0" err="1" smtClean="0">
                          <a:latin typeface="Consolas" pitchFamily="49" charset="0"/>
                          <a:cs typeface="Consolas" pitchFamily="49" charset="0"/>
                        </a:rPr>
                        <a:t>notkin</a:t>
                      </a:r>
                      <a:r>
                        <a:rPr lang="en-US" sz="1600" b="0" dirty="0" smtClean="0">
                          <a:latin typeface="Consolas" pitchFamily="49" charset="0"/>
                          <a:cs typeface="Consolas" pitchFamily="49" charset="0"/>
                        </a:rPr>
                        <a:t> is not a</a:t>
                      </a:r>
                      <a:br>
                        <a:rPr lang="en-US" sz="1600" b="0" dirty="0" smtClean="0">
                          <a:latin typeface="Consolas" pitchFamily="49" charset="0"/>
                          <a:cs typeface="Consolas" pitchFamily="49" charset="0"/>
                        </a:rPr>
                      </a:br>
                      <a:r>
                        <a:rPr lang="en-US" sz="1600" b="0" dirty="0" smtClean="0">
                          <a:latin typeface="Consolas" pitchFamily="49" charset="0"/>
                          <a:cs typeface="Consolas" pitchFamily="49" charset="0"/>
                        </a:rPr>
                        <a:t>is not a comic </a:t>
                      </a:r>
                      <a:r>
                        <a:rPr lang="en-US" sz="1600" b="0" dirty="0" err="1" smtClean="0">
                          <a:latin typeface="Consolas" pitchFamily="49" charset="0"/>
                          <a:cs typeface="Consolas" pitchFamily="49" charset="0"/>
                        </a:rPr>
                        <a:t>notkin</a:t>
                      </a:r>
                      <a:endParaRPr lang="en-US" sz="1600" b="0" dirty="0" smtClean="0">
                        <a:latin typeface="Consolas" pitchFamily="49" charset="0"/>
                        <a:cs typeface="Consolas" pitchFamily="49" charset="0"/>
                      </a:endParaRPr>
                    </a:p>
                    <a:p>
                      <a:r>
                        <a:rPr lang="en-US" sz="1600" b="0" dirty="0" smtClean="0">
                          <a:latin typeface="Consolas" pitchFamily="49" charset="0"/>
                          <a:cs typeface="Consolas" pitchFamily="49" charset="0"/>
                        </a:rPr>
                        <a:t>jokes are really silly </a:t>
                      </a:r>
                      <a:r>
                        <a:rPr lang="en-US" sz="1600" b="0" dirty="0" err="1" smtClean="0">
                          <a:latin typeface="Consolas" pitchFamily="49" charset="0"/>
                          <a:cs typeface="Consolas" pitchFamily="49" charset="0"/>
                        </a:rPr>
                        <a:t>mozart</a:t>
                      </a:r>
                      <a:endParaRPr lang="en-US" sz="1600" b="0" dirty="0" smtClean="0">
                        <a:latin typeface="Consolas" pitchFamily="49" charset="0"/>
                        <a:cs typeface="Consolas" pitchFamily="49" charset="0"/>
                      </a:endParaRPr>
                    </a:p>
                    <a:p>
                      <a:r>
                        <a:rPr lang="en-US" sz="1600" b="0" dirty="0" smtClean="0">
                          <a:latin typeface="Consolas" pitchFamily="49" charset="0"/>
                          <a:cs typeface="Consolas" pitchFamily="49" charset="0"/>
                        </a:rPr>
                        <a:t>jokes are silly</a:t>
                      </a:r>
                    </a:p>
                    <a:p>
                      <a:r>
                        <a:rPr lang="en-US" sz="1600" b="0" dirty="0" err="1" smtClean="0">
                          <a:latin typeface="Consolas" pitchFamily="49" charset="0"/>
                          <a:cs typeface="Consolas" pitchFamily="49" charset="0"/>
                        </a:rPr>
                        <a:t>mozart</a:t>
                      </a:r>
                      <a:r>
                        <a:rPr lang="en-US" sz="1600" b="0" dirty="0" smtClean="0">
                          <a:latin typeface="Consolas" pitchFamily="49" charset="0"/>
                          <a:cs typeface="Consolas" pitchFamily="49" charset="0"/>
                        </a:rPr>
                        <a:t> jokes are really silly</a:t>
                      </a:r>
                    </a:p>
                    <a:p>
                      <a:r>
                        <a:rPr lang="en-US" sz="1600" b="0" dirty="0" smtClean="0">
                          <a:latin typeface="Consolas" pitchFamily="49" charset="0"/>
                          <a:cs typeface="Consolas" pitchFamily="49" charset="0"/>
                        </a:rPr>
                        <a:t>not a comic </a:t>
                      </a:r>
                      <a:r>
                        <a:rPr lang="en-US" sz="1600" b="0" dirty="0" err="1" smtClean="0">
                          <a:latin typeface="Consolas" pitchFamily="49" charset="0"/>
                          <a:cs typeface="Consolas" pitchFamily="49" charset="0"/>
                        </a:rPr>
                        <a:t>notkin</a:t>
                      </a:r>
                      <a:r>
                        <a:rPr lang="en-US" sz="1600" b="0" dirty="0" smtClean="0">
                          <a:latin typeface="Consolas" pitchFamily="49" charset="0"/>
                          <a:cs typeface="Consolas" pitchFamily="49" charset="0"/>
                        </a:rPr>
                        <a:t> is</a:t>
                      </a:r>
                    </a:p>
                    <a:p>
                      <a:r>
                        <a:rPr lang="en-US" sz="1600" b="0" dirty="0" err="1" smtClean="0">
                          <a:latin typeface="Consolas" pitchFamily="49" charset="0"/>
                          <a:cs typeface="Consolas" pitchFamily="49" charset="0"/>
                        </a:rPr>
                        <a:t>notkin</a:t>
                      </a:r>
                      <a:r>
                        <a:rPr lang="en-US" sz="1600" b="0" dirty="0" smtClean="0">
                          <a:latin typeface="Consolas" pitchFamily="49" charset="0"/>
                          <a:cs typeface="Consolas" pitchFamily="49" charset="0"/>
                        </a:rPr>
                        <a:t> is not a comic</a:t>
                      </a:r>
                    </a:p>
                    <a:p>
                      <a:r>
                        <a:rPr lang="en-US" sz="1600" b="0" dirty="0" smtClean="0">
                          <a:latin typeface="Consolas" pitchFamily="49" charset="0"/>
                          <a:cs typeface="Consolas" pitchFamily="49" charset="0"/>
                        </a:rPr>
                        <a:t>really silly </a:t>
                      </a:r>
                      <a:r>
                        <a:rPr lang="en-US" sz="1600" b="0" dirty="0" err="1" smtClean="0">
                          <a:latin typeface="Consolas" pitchFamily="49" charset="0"/>
                          <a:cs typeface="Consolas" pitchFamily="49" charset="0"/>
                        </a:rPr>
                        <a:t>mozart</a:t>
                      </a:r>
                      <a:r>
                        <a:rPr lang="en-US" sz="1600" b="0" dirty="0" smtClean="0">
                          <a:latin typeface="Consolas" pitchFamily="49" charset="0"/>
                          <a:cs typeface="Consolas" pitchFamily="49" charset="0"/>
                        </a:rPr>
                        <a:t> jokes are</a:t>
                      </a:r>
                    </a:p>
                    <a:p>
                      <a:r>
                        <a:rPr lang="en-US" sz="1600" b="0" dirty="0" smtClean="0">
                          <a:latin typeface="Consolas" pitchFamily="49" charset="0"/>
                          <a:cs typeface="Consolas" pitchFamily="49" charset="0"/>
                        </a:rPr>
                        <a:t>silly jokes are</a:t>
                      </a:r>
                    </a:p>
                    <a:p>
                      <a:r>
                        <a:rPr lang="en-US" sz="1600" b="0" dirty="0" smtClean="0">
                          <a:latin typeface="Consolas" pitchFamily="49" charset="0"/>
                          <a:cs typeface="Consolas" pitchFamily="49" charset="0"/>
                        </a:rPr>
                        <a:t>silly </a:t>
                      </a:r>
                      <a:r>
                        <a:rPr lang="en-US" sz="1600" b="0" dirty="0" err="1" smtClean="0">
                          <a:latin typeface="Consolas" pitchFamily="49" charset="0"/>
                          <a:cs typeface="Consolas" pitchFamily="49" charset="0"/>
                        </a:rPr>
                        <a:t>mozart</a:t>
                      </a:r>
                      <a:r>
                        <a:rPr lang="en-US" sz="1600" b="0" dirty="0" smtClean="0">
                          <a:latin typeface="Consolas" pitchFamily="49" charset="0"/>
                          <a:cs typeface="Consolas" pitchFamily="49" charset="0"/>
                        </a:rPr>
                        <a:t> jokes are really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smtClean="0">
                          <a:latin typeface="Consolas" pitchFamily="49" charset="0"/>
                          <a:cs typeface="Consolas" pitchFamily="49" charset="0"/>
                        </a:rPr>
                        <a:t>       </a:t>
                      </a:r>
                      <a:r>
                        <a:rPr lang="en-US" sz="1600" b="0" dirty="0" err="1" smtClean="0">
                          <a:latin typeface="Consolas" pitchFamily="49" charset="0"/>
                          <a:cs typeface="Consolas" pitchFamily="49" charset="0"/>
                        </a:rPr>
                        <a:t>Notkin</a:t>
                      </a:r>
                      <a:r>
                        <a:rPr lang="en-US" sz="1600" b="1" baseline="0" dirty="0" smtClean="0">
                          <a:latin typeface="Consolas" pitchFamily="49" charset="0"/>
                          <a:cs typeface="Consolas" pitchFamily="49" charset="0"/>
                        </a:rPr>
                        <a:t> </a:t>
                      </a:r>
                      <a:r>
                        <a:rPr lang="en-US" sz="1600" b="0" baseline="0" dirty="0" smtClean="0">
                          <a:latin typeface="Consolas" pitchFamily="49" charset="0"/>
                          <a:cs typeface="Consolas" pitchFamily="49" charset="0"/>
                        </a:rPr>
                        <a:t>is not </a:t>
                      </a:r>
                      <a:r>
                        <a:rPr lang="en-US" sz="1600" b="1" baseline="0" dirty="0" smtClean="0">
                          <a:latin typeface="Consolas" pitchFamily="49" charset="0"/>
                          <a:cs typeface="Consolas" pitchFamily="49" charset="0"/>
                        </a:rPr>
                        <a:t>a</a:t>
                      </a:r>
                      <a:r>
                        <a:rPr lang="en-US" sz="1600" b="0" baseline="0" dirty="0" smtClean="0">
                          <a:latin typeface="Consolas" pitchFamily="49" charset="0"/>
                          <a:cs typeface="Consolas" pitchFamily="49" charset="0"/>
                        </a:rPr>
                        <a:t> comic!</a:t>
                      </a:r>
                      <a:endParaRPr lang="en-US" sz="1600" b="0" dirty="0" smtClean="0">
                        <a:latin typeface="Consolas" pitchFamily="49" charset="0"/>
                        <a:cs typeface="Consolas" pitchFamily="49" charset="0"/>
                      </a:endParaRPr>
                    </a:p>
                    <a:p>
                      <a:r>
                        <a:rPr lang="en-US" sz="1600" b="1" dirty="0" smtClean="0">
                          <a:latin typeface="Consolas" pitchFamily="49" charset="0"/>
                          <a:cs typeface="Consolas" pitchFamily="49" charset="0"/>
                        </a:rPr>
                        <a:t>        </a:t>
                      </a:r>
                      <a:r>
                        <a:rPr lang="en-US" sz="1600" b="0" dirty="0" smtClean="0">
                          <a:latin typeface="Consolas" pitchFamily="49" charset="0"/>
                          <a:cs typeface="Consolas" pitchFamily="49" charset="0"/>
                        </a:rPr>
                        <a:t>Mozart jokes</a:t>
                      </a:r>
                      <a:r>
                        <a:rPr lang="en-US" sz="1600" b="0" baseline="0" dirty="0" smtClean="0">
                          <a:latin typeface="Consolas" pitchFamily="49" charset="0"/>
                          <a:cs typeface="Consolas" pitchFamily="49" charset="0"/>
                        </a:rPr>
                        <a:t> </a:t>
                      </a:r>
                      <a:r>
                        <a:rPr lang="en-US" sz="1600" b="1" dirty="0" smtClean="0">
                          <a:latin typeface="Consolas" pitchFamily="49" charset="0"/>
                          <a:cs typeface="Consolas" pitchFamily="49" charset="0"/>
                        </a:rPr>
                        <a:t>are</a:t>
                      </a:r>
                      <a:r>
                        <a:rPr lang="en-US" sz="1600" b="0" dirty="0" smtClean="0">
                          <a:latin typeface="Consolas" pitchFamily="49" charset="0"/>
                          <a:cs typeface="Consolas" pitchFamily="49" charset="0"/>
                        </a:rPr>
                        <a:t> really silly.</a:t>
                      </a:r>
                    </a:p>
                    <a:p>
                      <a:r>
                        <a:rPr lang="en-US" sz="1600" b="1" dirty="0" smtClean="0">
                          <a:latin typeface="Consolas" pitchFamily="49" charset="0"/>
                          <a:cs typeface="Consolas" pitchFamily="49" charset="0"/>
                        </a:rPr>
                        <a:t>               </a:t>
                      </a:r>
                      <a:r>
                        <a:rPr lang="en-US" sz="1600" b="0" dirty="0" smtClean="0">
                          <a:latin typeface="Consolas" pitchFamily="49" charset="0"/>
                          <a:cs typeface="Consolas" pitchFamily="49" charset="0"/>
                        </a:rPr>
                        <a:t>Jokes</a:t>
                      </a:r>
                      <a:r>
                        <a:rPr lang="en-US" sz="1600" b="1" dirty="0" smtClean="0">
                          <a:latin typeface="Consolas" pitchFamily="49" charset="0"/>
                          <a:cs typeface="Consolas" pitchFamily="49" charset="0"/>
                        </a:rPr>
                        <a:t> are</a:t>
                      </a:r>
                      <a:r>
                        <a:rPr lang="en-US" sz="1600" b="0" dirty="0" smtClean="0">
                          <a:latin typeface="Consolas" pitchFamily="49" charset="0"/>
                          <a:cs typeface="Consolas" pitchFamily="49" charset="0"/>
                        </a:rPr>
                        <a:t> silly! </a:t>
                      </a:r>
                    </a:p>
                    <a:p>
                      <a:r>
                        <a:rPr lang="en-US" sz="1600" b="0" dirty="0" smtClean="0">
                          <a:latin typeface="Consolas" pitchFamily="49" charset="0"/>
                          <a:cs typeface="Consolas" pitchFamily="49" charset="0"/>
                        </a:rPr>
                        <a:t>     </a:t>
                      </a:r>
                      <a:r>
                        <a:rPr lang="en-US" sz="1600" b="0" dirty="0" err="1" smtClean="0">
                          <a:latin typeface="Consolas" pitchFamily="49" charset="0"/>
                          <a:cs typeface="Consolas" pitchFamily="49" charset="0"/>
                        </a:rPr>
                        <a:t>Notkin</a:t>
                      </a:r>
                      <a:r>
                        <a:rPr lang="en-US" sz="1600" b="1" baseline="0" dirty="0" smtClean="0">
                          <a:latin typeface="Consolas" pitchFamily="49" charset="0"/>
                          <a:cs typeface="Consolas" pitchFamily="49" charset="0"/>
                        </a:rPr>
                        <a:t> </a:t>
                      </a:r>
                      <a:r>
                        <a:rPr lang="en-US" sz="1600" b="0" baseline="0" dirty="0" smtClean="0">
                          <a:latin typeface="Consolas" pitchFamily="49" charset="0"/>
                          <a:cs typeface="Consolas" pitchFamily="49" charset="0"/>
                        </a:rPr>
                        <a:t>is not a </a:t>
                      </a:r>
                      <a:r>
                        <a:rPr lang="en-US" sz="1600" b="1" baseline="0" dirty="0" smtClean="0">
                          <a:latin typeface="Consolas" pitchFamily="49" charset="0"/>
                          <a:cs typeface="Consolas" pitchFamily="49" charset="0"/>
                        </a:rPr>
                        <a:t>comic</a:t>
                      </a:r>
                      <a:r>
                        <a:rPr lang="en-US" sz="1600" b="0" baseline="0" dirty="0" smtClean="0">
                          <a:latin typeface="Consolas" pitchFamily="49" charset="0"/>
                          <a:cs typeface="Consolas" pitchFamily="49" charset="0"/>
                        </a:rPr>
                        <a:t>!</a:t>
                      </a:r>
                      <a:endParaRPr lang="en-US" sz="1600" b="0" dirty="0" smtClean="0">
                        <a:latin typeface="Consolas" pitchFamily="49" charset="0"/>
                        <a:cs typeface="Consolas" pitchFamily="49" charset="0"/>
                      </a:endParaRPr>
                    </a:p>
                    <a:p>
                      <a:r>
                        <a:rPr lang="en-US" sz="1600" b="0" dirty="0" smtClean="0">
                          <a:latin typeface="Consolas" pitchFamily="49" charset="0"/>
                          <a:cs typeface="Consolas" pitchFamily="49" charset="0"/>
                        </a:rPr>
                        <a:t>              </a:t>
                      </a:r>
                      <a:r>
                        <a:rPr lang="en-US" sz="1600" b="0" dirty="0" err="1" smtClean="0">
                          <a:latin typeface="Consolas" pitchFamily="49" charset="0"/>
                          <a:cs typeface="Consolas" pitchFamily="49" charset="0"/>
                        </a:rPr>
                        <a:t>Notkin</a:t>
                      </a:r>
                      <a:r>
                        <a:rPr lang="en-US" sz="1600" b="1" baseline="0" dirty="0" smtClean="0">
                          <a:latin typeface="Consolas" pitchFamily="49" charset="0"/>
                          <a:cs typeface="Consolas" pitchFamily="49" charset="0"/>
                        </a:rPr>
                        <a:t> is</a:t>
                      </a:r>
                      <a:r>
                        <a:rPr lang="en-US" sz="1600" b="0" baseline="0" dirty="0" smtClean="0">
                          <a:latin typeface="Consolas" pitchFamily="49" charset="0"/>
                          <a:cs typeface="Consolas" pitchFamily="49" charset="0"/>
                        </a:rPr>
                        <a:t> not a comic!</a:t>
                      </a:r>
                      <a:endParaRPr lang="en-US" sz="1600" b="0" dirty="0" smtClean="0">
                        <a:latin typeface="Consolas" pitchFamily="49" charset="0"/>
                        <a:cs typeface="Consolas" pitchFamily="49"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latin typeface="Consolas" pitchFamily="49" charset="0"/>
                          <a:cs typeface="Consolas" pitchFamily="49" charset="0"/>
                        </a:rPr>
                        <a:t>              Mozart </a:t>
                      </a:r>
                      <a:r>
                        <a:rPr lang="en-US" sz="1600" b="1" dirty="0" smtClean="0">
                          <a:latin typeface="Consolas" pitchFamily="49" charset="0"/>
                          <a:cs typeface="Consolas" pitchFamily="49" charset="0"/>
                        </a:rPr>
                        <a:t>jokes</a:t>
                      </a:r>
                      <a:r>
                        <a:rPr lang="en-US" sz="1600" b="0" baseline="0" dirty="0" smtClean="0">
                          <a:latin typeface="Consolas" pitchFamily="49" charset="0"/>
                          <a:cs typeface="Consolas" pitchFamily="49" charset="0"/>
                        </a:rPr>
                        <a:t> </a:t>
                      </a:r>
                      <a:r>
                        <a:rPr lang="en-US" sz="1600" b="0" dirty="0" smtClean="0">
                          <a:latin typeface="Consolas" pitchFamily="49" charset="0"/>
                          <a:cs typeface="Consolas" pitchFamily="49" charset="0"/>
                        </a:rPr>
                        <a:t>are really silly.</a:t>
                      </a:r>
                      <a:br>
                        <a:rPr lang="en-US" sz="1600" b="0" dirty="0" smtClean="0">
                          <a:latin typeface="Consolas" pitchFamily="49" charset="0"/>
                          <a:cs typeface="Consolas" pitchFamily="49" charset="0"/>
                        </a:rPr>
                      </a:br>
                      <a:r>
                        <a:rPr lang="en-US" sz="1600" b="0" dirty="0" smtClean="0">
                          <a:latin typeface="Consolas" pitchFamily="49" charset="0"/>
                          <a:cs typeface="Consolas" pitchFamily="49" charset="0"/>
                        </a:rPr>
                        <a:t>                     </a:t>
                      </a:r>
                      <a:r>
                        <a:rPr lang="en-US" sz="1600" b="1" dirty="0" smtClean="0">
                          <a:latin typeface="Consolas" pitchFamily="49" charset="0"/>
                          <a:cs typeface="Consolas" pitchFamily="49" charset="0"/>
                        </a:rPr>
                        <a:t>Jokes</a:t>
                      </a:r>
                      <a:r>
                        <a:rPr lang="en-US" sz="1600" b="0" dirty="0" smtClean="0">
                          <a:latin typeface="Consolas" pitchFamily="49" charset="0"/>
                          <a:cs typeface="Consolas" pitchFamily="49" charset="0"/>
                        </a:rPr>
                        <a:t> are silly!</a:t>
                      </a:r>
                    </a:p>
                    <a:p>
                      <a:r>
                        <a:rPr lang="en-US" sz="1600" b="0" dirty="0" smtClean="0">
                          <a:latin typeface="Consolas" pitchFamily="49" charset="0"/>
                          <a:cs typeface="Consolas" pitchFamily="49" charset="0"/>
                        </a:rPr>
                        <a:t>                     </a:t>
                      </a:r>
                      <a:r>
                        <a:rPr lang="en-US" sz="1600" b="1" dirty="0" smtClean="0">
                          <a:latin typeface="Consolas" pitchFamily="49" charset="0"/>
                          <a:cs typeface="Consolas" pitchFamily="49" charset="0"/>
                        </a:rPr>
                        <a:t>Mozart</a:t>
                      </a:r>
                      <a:r>
                        <a:rPr lang="en-US" sz="1600" b="0" dirty="0" smtClean="0">
                          <a:latin typeface="Consolas" pitchFamily="49" charset="0"/>
                          <a:cs typeface="Consolas" pitchFamily="49" charset="0"/>
                        </a:rPr>
                        <a:t> jokes are …</a:t>
                      </a:r>
                    </a:p>
                    <a:p>
                      <a:r>
                        <a:rPr lang="en-US" sz="1600" b="0" dirty="0" smtClean="0">
                          <a:latin typeface="Consolas" pitchFamily="49" charset="0"/>
                          <a:cs typeface="Consolas" pitchFamily="49" charset="0"/>
                        </a:rPr>
                        <a:t>           </a:t>
                      </a:r>
                      <a:r>
                        <a:rPr lang="en-US" sz="1600" b="0" dirty="0" err="1" smtClean="0">
                          <a:latin typeface="Consolas" pitchFamily="49" charset="0"/>
                          <a:cs typeface="Consolas" pitchFamily="49" charset="0"/>
                        </a:rPr>
                        <a:t>Notkin</a:t>
                      </a:r>
                      <a:r>
                        <a:rPr lang="en-US" sz="1600" b="1" baseline="0" dirty="0" smtClean="0">
                          <a:latin typeface="Consolas" pitchFamily="49" charset="0"/>
                          <a:cs typeface="Consolas" pitchFamily="49" charset="0"/>
                        </a:rPr>
                        <a:t> </a:t>
                      </a:r>
                      <a:r>
                        <a:rPr lang="en-US" sz="1600" b="0" baseline="0" dirty="0" smtClean="0">
                          <a:latin typeface="Consolas" pitchFamily="49" charset="0"/>
                          <a:cs typeface="Consolas" pitchFamily="49" charset="0"/>
                        </a:rPr>
                        <a:t>is </a:t>
                      </a:r>
                      <a:r>
                        <a:rPr lang="en-US" sz="1600" b="1" baseline="0" dirty="0" smtClean="0">
                          <a:latin typeface="Consolas" pitchFamily="49" charset="0"/>
                          <a:cs typeface="Consolas" pitchFamily="49" charset="0"/>
                        </a:rPr>
                        <a:t>not</a:t>
                      </a:r>
                      <a:r>
                        <a:rPr lang="en-US" sz="1600" b="0" baseline="0" dirty="0" smtClean="0">
                          <a:latin typeface="Consolas" pitchFamily="49" charset="0"/>
                          <a:cs typeface="Consolas" pitchFamily="49" charset="0"/>
                        </a:rPr>
                        <a:t> a comic!</a:t>
                      </a:r>
                      <a:endParaRPr lang="en-US" sz="1600" b="0" dirty="0" smtClean="0">
                        <a:latin typeface="Consolas" pitchFamily="49" charset="0"/>
                        <a:cs typeface="Consolas" pitchFamily="49" charset="0"/>
                      </a:endParaRPr>
                    </a:p>
                    <a:p>
                      <a:r>
                        <a:rPr lang="en-US" sz="1600" b="1" dirty="0" smtClean="0">
                          <a:latin typeface="Consolas" pitchFamily="49" charset="0"/>
                          <a:cs typeface="Consolas" pitchFamily="49" charset="0"/>
                        </a:rPr>
                        <a:t>                     </a:t>
                      </a:r>
                      <a:r>
                        <a:rPr lang="en-US" sz="1600" b="1" dirty="0" err="1" smtClean="0">
                          <a:latin typeface="Consolas" pitchFamily="49" charset="0"/>
                          <a:cs typeface="Consolas" pitchFamily="49" charset="0"/>
                        </a:rPr>
                        <a:t>Notkin</a:t>
                      </a:r>
                      <a:r>
                        <a:rPr lang="en-US" sz="1600" b="1" baseline="0" dirty="0" smtClean="0">
                          <a:latin typeface="Consolas" pitchFamily="49" charset="0"/>
                          <a:cs typeface="Consolas" pitchFamily="49" charset="0"/>
                        </a:rPr>
                        <a:t> </a:t>
                      </a:r>
                      <a:r>
                        <a:rPr lang="en-US" sz="1600" b="0" baseline="0" dirty="0" smtClean="0">
                          <a:latin typeface="Consolas" pitchFamily="49" charset="0"/>
                          <a:cs typeface="Consolas" pitchFamily="49" charset="0"/>
                        </a:rPr>
                        <a:t>is not a comic!</a:t>
                      </a:r>
                      <a:endParaRPr lang="en-US" sz="1600" b="0" dirty="0" smtClean="0">
                        <a:latin typeface="Consolas" pitchFamily="49" charset="0"/>
                        <a:cs typeface="Consolas" pitchFamily="49" charset="0"/>
                      </a:endParaRPr>
                    </a:p>
                    <a:p>
                      <a:r>
                        <a:rPr lang="en-US" sz="1600" b="0" dirty="0" smtClean="0">
                          <a:latin typeface="Consolas" pitchFamily="49" charset="0"/>
                          <a:cs typeface="Consolas" pitchFamily="49" charset="0"/>
                        </a:rPr>
                        <a:t>    Mozart jokes</a:t>
                      </a:r>
                      <a:r>
                        <a:rPr lang="en-US" sz="1600" b="0" baseline="0" dirty="0" smtClean="0">
                          <a:latin typeface="Consolas" pitchFamily="49" charset="0"/>
                          <a:cs typeface="Consolas" pitchFamily="49" charset="0"/>
                        </a:rPr>
                        <a:t> </a:t>
                      </a:r>
                      <a:r>
                        <a:rPr lang="en-US" sz="1600" b="0" dirty="0" smtClean="0">
                          <a:latin typeface="Consolas" pitchFamily="49" charset="0"/>
                          <a:cs typeface="Consolas" pitchFamily="49" charset="0"/>
                        </a:rPr>
                        <a:t>are </a:t>
                      </a:r>
                      <a:r>
                        <a:rPr lang="en-US" sz="1600" b="1" dirty="0" smtClean="0">
                          <a:latin typeface="Consolas" pitchFamily="49" charset="0"/>
                          <a:cs typeface="Consolas" pitchFamily="49" charset="0"/>
                        </a:rPr>
                        <a:t>really</a:t>
                      </a:r>
                      <a:r>
                        <a:rPr lang="en-US" sz="1600" b="0" dirty="0" smtClean="0">
                          <a:latin typeface="Consolas" pitchFamily="49" charset="0"/>
                          <a:cs typeface="Consolas" pitchFamily="49" charset="0"/>
                        </a:rPr>
                        <a:t> silly.</a:t>
                      </a:r>
                      <a:r>
                        <a:rPr lang="en-US" sz="1600" b="1" dirty="0" smtClean="0">
                          <a:latin typeface="Consolas" pitchFamily="49" charset="0"/>
                          <a:cs typeface="Consolas" pitchFamily="49"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baseline="0" dirty="0" smtClean="0">
                          <a:latin typeface="Consolas" pitchFamily="49" charset="0"/>
                          <a:cs typeface="Consolas" pitchFamily="49" charset="0"/>
                        </a:rPr>
                        <a:t>           </a:t>
                      </a:r>
                      <a:r>
                        <a:rPr lang="en-US" sz="1600" b="0" dirty="0" smtClean="0">
                          <a:latin typeface="Consolas" pitchFamily="49" charset="0"/>
                          <a:cs typeface="Consolas" pitchFamily="49" charset="0"/>
                        </a:rPr>
                        <a:t>Jokes are</a:t>
                      </a:r>
                      <a:r>
                        <a:rPr lang="en-US" sz="1600" b="0" baseline="0" dirty="0" smtClean="0">
                          <a:latin typeface="Consolas" pitchFamily="49" charset="0"/>
                          <a:cs typeface="Consolas" pitchFamily="49" charset="0"/>
                        </a:rPr>
                        <a:t> </a:t>
                      </a:r>
                      <a:r>
                        <a:rPr lang="en-US" sz="1600" b="1" dirty="0" smtClean="0">
                          <a:latin typeface="Consolas" pitchFamily="49" charset="0"/>
                          <a:cs typeface="Consolas" pitchFamily="49" charset="0"/>
                        </a:rPr>
                        <a:t>silly</a:t>
                      </a:r>
                      <a:r>
                        <a:rPr lang="en-US" sz="1600" b="0" dirty="0" smtClean="0">
                          <a:latin typeface="Consolas" pitchFamily="49" charset="0"/>
                          <a:cs typeface="Consolas" pitchFamily="49" charset="0"/>
                        </a:rPr>
                        <a:t>!</a:t>
                      </a:r>
                      <a:r>
                        <a:rPr lang="en-US" sz="1600" b="0" baseline="0" dirty="0" smtClean="0">
                          <a:latin typeface="Consolas" pitchFamily="49" charset="0"/>
                          <a:cs typeface="Consolas" pitchFamily="49" charset="0"/>
                        </a:rPr>
                        <a:t> </a:t>
                      </a:r>
                    </a:p>
                    <a:p>
                      <a:r>
                        <a:rPr lang="en-US" sz="1600" b="0" dirty="0" smtClean="0">
                          <a:latin typeface="Consolas" pitchFamily="49" charset="0"/>
                          <a:cs typeface="Consolas" pitchFamily="49" charset="0"/>
                        </a:rPr>
                        <a:t>  … jokes are really </a:t>
                      </a:r>
                      <a:r>
                        <a:rPr lang="en-US" sz="1600" b="1" dirty="0" smtClean="0">
                          <a:latin typeface="Consolas" pitchFamily="49" charset="0"/>
                          <a:cs typeface="Consolas" pitchFamily="49" charset="0"/>
                        </a:rPr>
                        <a:t>silly</a:t>
                      </a:r>
                      <a:r>
                        <a:rPr lang="en-US" sz="1600" b="0" dirty="0" smtClean="0">
                          <a:latin typeface="Consolas" pitchFamily="49" charset="0"/>
                          <a:cs typeface="Consolas" pitchFamily="49" charset="0"/>
                        </a:rPr>
                        <a:t>!</a:t>
                      </a:r>
                    </a:p>
                    <a:p>
                      <a:endParaRPr lang="en-US" sz="1600" b="0" dirty="0" smtClean="0">
                        <a:latin typeface="Consolas" pitchFamily="49" charset="0"/>
                        <a:cs typeface="Consolas"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6"/>
          <p:cNvSpPr/>
          <p:nvPr/>
        </p:nvSpPr>
        <p:spPr>
          <a:xfrm>
            <a:off x="247651" y="1741134"/>
            <a:ext cx="3600450" cy="830997"/>
          </a:xfrm>
          <a:prstGeom prst="rect">
            <a:avLst/>
          </a:prstGeom>
          <a:ln>
            <a:solidFill>
              <a:srgbClr val="7030A0"/>
            </a:solidFill>
          </a:ln>
        </p:spPr>
        <p:txBody>
          <a:bodyPr wrap="square">
            <a:spAutoFit/>
          </a:bodyPr>
          <a:lstStyle/>
          <a:p>
            <a:pPr algn="l"/>
            <a:r>
              <a:rPr lang="en-US" sz="1600" dirty="0">
                <a:latin typeface="Consolas" pitchFamily="49" charset="0"/>
                <a:cs typeface="Consolas" pitchFamily="49" charset="0"/>
              </a:rPr>
              <a:t>Jokes are </a:t>
            </a:r>
            <a:r>
              <a:rPr lang="en-US" sz="1600" dirty="0" smtClean="0">
                <a:latin typeface="Consolas" pitchFamily="49" charset="0"/>
                <a:cs typeface="Consolas" pitchFamily="49" charset="0"/>
              </a:rPr>
              <a:t>silly!</a:t>
            </a:r>
            <a:br>
              <a:rPr lang="en-US" sz="1600" dirty="0" smtClean="0">
                <a:latin typeface="Consolas" pitchFamily="49" charset="0"/>
                <a:cs typeface="Consolas" pitchFamily="49" charset="0"/>
              </a:rPr>
            </a:br>
            <a:r>
              <a:rPr lang="en-US" sz="1600" dirty="0" smtClean="0">
                <a:latin typeface="Consolas" pitchFamily="49" charset="0"/>
                <a:cs typeface="Consolas" pitchFamily="49" charset="0"/>
              </a:rPr>
              <a:t>Mozart </a:t>
            </a:r>
            <a:r>
              <a:rPr lang="en-US" sz="1600" dirty="0">
                <a:latin typeface="Consolas" pitchFamily="49" charset="0"/>
                <a:cs typeface="Consolas" pitchFamily="49" charset="0"/>
              </a:rPr>
              <a:t>jokes are really </a:t>
            </a:r>
            <a:r>
              <a:rPr lang="en-US" sz="1600" dirty="0" smtClean="0">
                <a:latin typeface="Consolas" pitchFamily="49" charset="0"/>
                <a:cs typeface="Consolas" pitchFamily="49" charset="0"/>
              </a:rPr>
              <a:t>silly.</a:t>
            </a:r>
            <a:br>
              <a:rPr lang="en-US" sz="1600" dirty="0" smtClean="0">
                <a:latin typeface="Consolas" pitchFamily="49" charset="0"/>
                <a:cs typeface="Consolas" pitchFamily="49" charset="0"/>
              </a:rPr>
            </a:br>
            <a:r>
              <a:rPr lang="en-US" sz="1600" dirty="0" err="1" smtClean="0">
                <a:latin typeface="Consolas" pitchFamily="49" charset="0"/>
                <a:cs typeface="Consolas" pitchFamily="49" charset="0"/>
              </a:rPr>
              <a:t>Notkin</a:t>
            </a:r>
            <a:r>
              <a:rPr lang="en-US" sz="1600" dirty="0" smtClean="0">
                <a:latin typeface="Consolas" pitchFamily="49" charset="0"/>
                <a:cs typeface="Consolas" pitchFamily="49" charset="0"/>
              </a:rPr>
              <a:t> </a:t>
            </a:r>
            <a:r>
              <a:rPr lang="en-US" sz="1600" dirty="0">
                <a:latin typeface="Consolas" pitchFamily="49" charset="0"/>
                <a:cs typeface="Consolas" pitchFamily="49" charset="0"/>
              </a:rPr>
              <a:t>is not a comic.</a:t>
            </a:r>
          </a:p>
        </p:txBody>
      </p:sp>
    </p:spTree>
    <p:extLst>
      <p:ext uri="{BB962C8B-B14F-4D97-AF65-F5344CB8AC3E}">
        <p14:creationId xmlns:p14="http://schemas.microsoft.com/office/powerpoint/2010/main" val="269700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KWIC script: (de)composition</a:t>
            </a:r>
            <a:endParaRPr lang="en-US"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4</a:t>
            </a:fld>
            <a:endParaRPr lang="en-US"/>
          </a:p>
        </p:txBody>
      </p:sp>
      <p:sp>
        <p:nvSpPr>
          <p:cNvPr id="6" name="Rectangle 5"/>
          <p:cNvSpPr/>
          <p:nvPr/>
        </p:nvSpPr>
        <p:spPr>
          <a:xfrm>
            <a:off x="1114425" y="1530935"/>
            <a:ext cx="6915150" cy="2653034"/>
          </a:xfrm>
          <a:prstGeom prst="rect">
            <a:avLst/>
          </a:prstGeom>
          <a:noFill/>
          <a:ln w="9525">
            <a:solidFill>
              <a:srgbClr val="7030A0"/>
            </a:solidFill>
            <a:miter lim="800000"/>
            <a:headEnd/>
            <a:tailEnd/>
          </a:ln>
        </p:spPr>
        <p:txBody>
          <a:bodyPr vert="horz" wrap="square" lIns="91440" tIns="45720" rIns="91440" bIns="45720" numCol="1" rtlCol="0" anchor="t" anchorCtr="0" compatLnSpc="1">
            <a:prstTxWarp prst="textNoShape">
              <a:avLst/>
            </a:prstTxWarp>
            <a:spAutoFit/>
          </a:bodyPr>
          <a:lstStyle/>
          <a:p>
            <a:pPr algn="l" eaLnBrk="0" hangingPunct="0"/>
            <a:r>
              <a:rPr lang="en-US" sz="1600" b="1" dirty="0" err="1">
                <a:latin typeface="Courier New" pitchFamily="49" charset="0"/>
                <a:cs typeface="Courier New" pitchFamily="49" charset="0"/>
              </a:rPr>
              <a:t>awk</a:t>
            </a:r>
            <a:r>
              <a:rPr lang="en-US" sz="1600" b="1" dirty="0">
                <a:latin typeface="Courier New" pitchFamily="49" charset="0"/>
                <a:cs typeface="Courier New" pitchFamily="49" charset="0"/>
              </a:rPr>
              <a:t> </a:t>
            </a:r>
            <a:r>
              <a:rPr lang="en-US" sz="1600" b="1" u="dashHeavy" dirty="0">
                <a:uFill>
                  <a:solidFill>
                    <a:srgbClr val="0070C0"/>
                  </a:solidFill>
                </a:uFill>
                <a:latin typeface="Courier New" pitchFamily="49" charset="0"/>
                <a:cs typeface="Courier New" pitchFamily="49" charset="0"/>
              </a:rPr>
              <a:t>'{print $0</a:t>
            </a:r>
          </a:p>
          <a:p>
            <a:pPr algn="l" eaLnBrk="0" hangingPunct="0"/>
            <a:r>
              <a:rPr lang="en-US" sz="1600" b="1" u="dashHeavy" dirty="0">
                <a:uFill>
                  <a:solidFill>
                    <a:srgbClr val="0070C0"/>
                  </a:solidFill>
                </a:uFill>
                <a:latin typeface="Courier New" pitchFamily="49" charset="0"/>
                <a:cs typeface="Courier New" pitchFamily="49" charset="0"/>
              </a:rPr>
              <a:t>for (</a:t>
            </a:r>
            <a:r>
              <a:rPr lang="en-US" sz="1600" b="1" u="dashHeavy" dirty="0" err="1">
                <a:uFill>
                  <a:solidFill>
                    <a:srgbClr val="0070C0"/>
                  </a:solidFill>
                </a:uFill>
                <a:latin typeface="Courier New" pitchFamily="49" charset="0"/>
                <a:cs typeface="Courier New" pitchFamily="49" charset="0"/>
              </a:rPr>
              <a:t>i</a:t>
            </a:r>
            <a:r>
              <a:rPr lang="en-US" sz="1600" b="1" u="dashHeavy" dirty="0">
                <a:uFill>
                  <a:solidFill>
                    <a:srgbClr val="0070C0"/>
                  </a:solidFill>
                </a:uFill>
                <a:latin typeface="Courier New" pitchFamily="49" charset="0"/>
                <a:cs typeface="Courier New" pitchFamily="49" charset="0"/>
              </a:rPr>
              <a:t> = length($0); </a:t>
            </a:r>
            <a:r>
              <a:rPr lang="en-US" sz="1600" b="1" u="dashHeavy" dirty="0" err="1">
                <a:uFill>
                  <a:solidFill>
                    <a:srgbClr val="0070C0"/>
                  </a:solidFill>
                </a:uFill>
                <a:latin typeface="Courier New" pitchFamily="49" charset="0"/>
                <a:cs typeface="Courier New" pitchFamily="49" charset="0"/>
              </a:rPr>
              <a:t>i</a:t>
            </a:r>
            <a:r>
              <a:rPr lang="en-US" sz="1600" b="1" u="dashHeavy" dirty="0">
                <a:uFill>
                  <a:solidFill>
                    <a:srgbClr val="0070C0"/>
                  </a:solidFill>
                </a:uFill>
                <a:latin typeface="Courier New" pitchFamily="49" charset="0"/>
                <a:cs typeface="Courier New" pitchFamily="49" charset="0"/>
              </a:rPr>
              <a:t> &gt; 0; </a:t>
            </a:r>
            <a:r>
              <a:rPr lang="en-US" sz="1600" b="1" u="dashHeavy" dirty="0" err="1">
                <a:uFill>
                  <a:solidFill>
                    <a:srgbClr val="0070C0"/>
                  </a:solidFill>
                </a:uFill>
                <a:latin typeface="Courier New" pitchFamily="49" charset="0"/>
                <a:cs typeface="Courier New" pitchFamily="49" charset="0"/>
              </a:rPr>
              <a:t>i</a:t>
            </a:r>
            <a:r>
              <a:rPr lang="en-US" sz="1600" b="1" u="dashHeavy" dirty="0">
                <a:uFill>
                  <a:solidFill>
                    <a:srgbClr val="0070C0"/>
                  </a:solidFill>
                </a:uFill>
                <a:latin typeface="Courier New" pitchFamily="49" charset="0"/>
                <a:cs typeface="Courier New" pitchFamily="49" charset="0"/>
              </a:rPr>
              <a:t>--)</a:t>
            </a:r>
          </a:p>
          <a:p>
            <a:pPr algn="l" eaLnBrk="0" hangingPunct="0"/>
            <a:r>
              <a:rPr lang="en-US" sz="1600" b="1" u="dashHeavy" dirty="0">
                <a:uFill>
                  <a:solidFill>
                    <a:srgbClr val="0070C0"/>
                  </a:solidFill>
                </a:uFill>
                <a:latin typeface="Courier New" pitchFamily="49" charset="0"/>
                <a:cs typeface="Courier New" pitchFamily="49" charset="0"/>
              </a:rPr>
              <a:t>  if (</a:t>
            </a:r>
            <a:r>
              <a:rPr lang="en-US" sz="1600" b="1" u="dashHeavy" dirty="0" err="1">
                <a:uFill>
                  <a:solidFill>
                    <a:srgbClr val="0070C0"/>
                  </a:solidFill>
                </a:uFill>
                <a:latin typeface="Courier New" pitchFamily="49" charset="0"/>
                <a:cs typeface="Courier New" pitchFamily="49" charset="0"/>
              </a:rPr>
              <a:t>substr</a:t>
            </a:r>
            <a:r>
              <a:rPr lang="en-US" sz="1600" b="1" u="dashHeavy" dirty="0">
                <a:uFill>
                  <a:solidFill>
                    <a:srgbClr val="0070C0"/>
                  </a:solidFill>
                </a:uFill>
                <a:latin typeface="Courier New" pitchFamily="49" charset="0"/>
                <a:cs typeface="Courier New" pitchFamily="49" charset="0"/>
              </a:rPr>
              <a:t>($0,i,1) == " ")</a:t>
            </a:r>
            <a:br>
              <a:rPr lang="en-US" sz="1600" b="1" u="dashHeavy" dirty="0">
                <a:uFill>
                  <a:solidFill>
                    <a:srgbClr val="0070C0"/>
                  </a:solidFill>
                </a:uFill>
                <a:latin typeface="Courier New" pitchFamily="49" charset="0"/>
                <a:cs typeface="Courier New" pitchFamily="49" charset="0"/>
              </a:rPr>
            </a:br>
            <a:r>
              <a:rPr lang="en-US" sz="1600" b="1" u="dashHeavy" dirty="0">
                <a:uFill>
                  <a:solidFill>
                    <a:srgbClr val="0070C0"/>
                  </a:solidFill>
                </a:uFill>
                <a:latin typeface="Courier New" pitchFamily="49" charset="0"/>
                <a:cs typeface="Courier New" pitchFamily="49" charset="0"/>
              </a:rPr>
              <a:t>      print </a:t>
            </a:r>
            <a:r>
              <a:rPr lang="en-US" sz="1600" b="1" u="dashHeavy" dirty="0" err="1">
                <a:uFill>
                  <a:solidFill>
                    <a:srgbClr val="0070C0"/>
                  </a:solidFill>
                </a:uFill>
                <a:latin typeface="Courier New" pitchFamily="49" charset="0"/>
                <a:cs typeface="Courier New" pitchFamily="49" charset="0"/>
              </a:rPr>
              <a:t>substr</a:t>
            </a:r>
            <a:r>
              <a:rPr lang="en-US" sz="1600" b="1" u="dashHeavy" dirty="0">
                <a:uFill>
                  <a:solidFill>
                    <a:srgbClr val="0070C0"/>
                  </a:solidFill>
                </a:uFill>
                <a:latin typeface="Courier New" pitchFamily="49" charset="0"/>
                <a:cs typeface="Courier New" pitchFamily="49" charset="0"/>
              </a:rPr>
              <a:t>($0,i+1) "\t" </a:t>
            </a:r>
            <a:r>
              <a:rPr lang="en-US" sz="1600" b="1" u="dashHeavy" dirty="0" err="1">
                <a:uFill>
                  <a:solidFill>
                    <a:srgbClr val="0070C0"/>
                  </a:solidFill>
                </a:uFill>
                <a:latin typeface="Courier New" pitchFamily="49" charset="0"/>
                <a:cs typeface="Courier New" pitchFamily="49" charset="0"/>
              </a:rPr>
              <a:t>substr</a:t>
            </a:r>
            <a:r>
              <a:rPr lang="en-US" sz="1600" b="1" u="dashHeavy" dirty="0">
                <a:uFill>
                  <a:solidFill>
                    <a:srgbClr val="0070C0"/>
                  </a:solidFill>
                </a:uFill>
                <a:latin typeface="Courier New" pitchFamily="49" charset="0"/>
                <a:cs typeface="Courier New" pitchFamily="49" charset="0"/>
              </a:rPr>
              <a:t>($0,1,i-1)</a:t>
            </a:r>
          </a:p>
          <a:p>
            <a:pPr algn="l" eaLnBrk="0" hangingPunct="0"/>
            <a:r>
              <a:rPr lang="en-US" sz="1600" b="1" u="dashHeavy" dirty="0">
                <a:uFill>
                  <a:solidFill>
                    <a:srgbClr val="0070C0"/>
                  </a:solidFill>
                </a:uFill>
                <a:latin typeface="Courier New" pitchFamily="49" charset="0"/>
                <a:cs typeface="Courier New" pitchFamily="49" charset="0"/>
              </a:rPr>
              <a:t>}'</a:t>
            </a:r>
            <a:r>
              <a:rPr lang="en-US" sz="1600" b="1" dirty="0">
                <a:latin typeface="Courier New" pitchFamily="49" charset="0"/>
                <a:cs typeface="Courier New" pitchFamily="49" charset="0"/>
              </a:rPr>
              <a:t> </a:t>
            </a:r>
            <a:r>
              <a:rPr lang="en-US" sz="1600" b="1" u="heavy" dirty="0">
                <a:uFill>
                  <a:solidFill>
                    <a:srgbClr val="FF0000"/>
                  </a:solidFill>
                </a:uFill>
                <a:latin typeface="Courier New" pitchFamily="49" charset="0"/>
                <a:cs typeface="Courier New" pitchFamily="49" charset="0"/>
              </a:rPr>
              <a:t>$1</a:t>
            </a:r>
            <a:r>
              <a:rPr lang="en-US" sz="1600" b="1" dirty="0">
                <a:latin typeface="Courier New" pitchFamily="49" charset="0"/>
                <a:cs typeface="Courier New" pitchFamily="49" charset="0"/>
              </a:rPr>
              <a:t> | </a:t>
            </a:r>
            <a:r>
              <a:rPr lang="en-US" sz="1600" b="1" dirty="0">
                <a:solidFill>
                  <a:srgbClr val="00B050"/>
                </a:solidFill>
                <a:latin typeface="Courier New" pitchFamily="49" charset="0"/>
                <a:cs typeface="Courier New" pitchFamily="49" charset="0"/>
              </a:rPr>
              <a:t>sort -f</a:t>
            </a:r>
            <a:r>
              <a:rPr lang="en-US" sz="1600" b="1" dirty="0">
                <a:latin typeface="Courier New" pitchFamily="49" charset="0"/>
                <a:cs typeface="Courier New" pitchFamily="49" charset="0"/>
              </a:rPr>
              <a:t> | </a:t>
            </a:r>
            <a:r>
              <a:rPr lang="en-US" sz="1600" b="1" u="dashLongHeavy" dirty="0" err="1">
                <a:uFill>
                  <a:solidFill>
                    <a:srgbClr val="FFC000"/>
                  </a:solidFill>
                </a:uFill>
                <a:latin typeface="Courier New" pitchFamily="49" charset="0"/>
                <a:cs typeface="Courier New" pitchFamily="49" charset="0"/>
              </a:rPr>
              <a:t>awk</a:t>
            </a:r>
            <a:r>
              <a:rPr lang="en-US" sz="1600" b="1" u="dashLongHeavy" dirty="0">
                <a:uFill>
                  <a:solidFill>
                    <a:srgbClr val="FFC000"/>
                  </a:solidFill>
                </a:uFill>
                <a:latin typeface="Courier New" pitchFamily="49" charset="0"/>
                <a:cs typeface="Courier New" pitchFamily="49" charset="0"/>
              </a:rPr>
              <a:t> '</a:t>
            </a:r>
          </a:p>
          <a:p>
            <a:pPr algn="l" eaLnBrk="0" hangingPunct="0"/>
            <a:r>
              <a:rPr lang="en-US" sz="1600" b="1" u="dashLongHeavy" dirty="0">
                <a:uFill>
                  <a:solidFill>
                    <a:srgbClr val="FFC000"/>
                  </a:solidFill>
                </a:uFill>
                <a:latin typeface="Courier New" pitchFamily="49" charset="0"/>
                <a:cs typeface="Courier New" pitchFamily="49" charset="0"/>
              </a:rPr>
              <a:t>BEGIN {FS = "\t"; WID = 30}</a:t>
            </a:r>
          </a:p>
          <a:p>
            <a:pPr algn="l" eaLnBrk="0" hangingPunct="0"/>
            <a:r>
              <a:rPr lang="en-US" sz="1600" b="1" u="dashLongHeavy" dirty="0">
                <a:uFill>
                  <a:solidFill>
                    <a:srgbClr val="FFC000"/>
                  </a:solidFill>
                </a:uFill>
                <a:latin typeface="Courier New" pitchFamily="49" charset="0"/>
                <a:cs typeface="Courier New" pitchFamily="49" charset="0"/>
              </a:rPr>
              <a:t>{</a:t>
            </a:r>
            <a:r>
              <a:rPr lang="en-US" sz="1600" b="1" u="dashLongHeavy" dirty="0" err="1">
                <a:uFill>
                  <a:solidFill>
                    <a:srgbClr val="FFC000"/>
                  </a:solidFill>
                </a:uFill>
                <a:latin typeface="Courier New" pitchFamily="49" charset="0"/>
                <a:cs typeface="Courier New" pitchFamily="49" charset="0"/>
              </a:rPr>
              <a:t>printf</a:t>
            </a:r>
            <a:r>
              <a:rPr lang="en-US" sz="1600" b="1" u="dashLongHeavy" dirty="0">
                <a:uFill>
                  <a:solidFill>
                    <a:srgbClr val="FFC000"/>
                  </a:solidFill>
                </a:uFill>
                <a:latin typeface="Courier New" pitchFamily="49" charset="0"/>
                <a:cs typeface="Courier New" pitchFamily="49" charset="0"/>
              </a:rPr>
              <a:t>("%" WID "s      %s\n",</a:t>
            </a:r>
          </a:p>
          <a:p>
            <a:pPr algn="l" eaLnBrk="0" hangingPunct="0"/>
            <a:r>
              <a:rPr lang="en-US" sz="1600" b="1" u="dashLongHeavy" dirty="0">
                <a:uFill>
                  <a:solidFill>
                    <a:srgbClr val="FFC000"/>
                  </a:solidFill>
                </a:uFill>
                <a:latin typeface="Courier New" pitchFamily="49" charset="0"/>
                <a:cs typeface="Courier New" pitchFamily="49" charset="0"/>
              </a:rPr>
              <a:t>	</a:t>
            </a:r>
            <a:r>
              <a:rPr lang="en-US" sz="1600" b="1" u="dashLongHeavy" dirty="0" err="1">
                <a:uFill>
                  <a:solidFill>
                    <a:srgbClr val="FFC000"/>
                  </a:solidFill>
                </a:uFill>
                <a:latin typeface="Courier New" pitchFamily="49" charset="0"/>
                <a:cs typeface="Courier New" pitchFamily="49" charset="0"/>
              </a:rPr>
              <a:t>substr</a:t>
            </a:r>
            <a:r>
              <a:rPr lang="en-US" sz="1600" b="1" u="dashLongHeavy" dirty="0">
                <a:uFill>
                  <a:solidFill>
                    <a:srgbClr val="FFC000"/>
                  </a:solidFill>
                </a:uFill>
                <a:latin typeface="Courier New" pitchFamily="49" charset="0"/>
                <a:cs typeface="Courier New" pitchFamily="49" charset="0"/>
              </a:rPr>
              <a:t>($2,length($2)-WID+1),</a:t>
            </a:r>
            <a:r>
              <a:rPr lang="en-US" sz="1600" b="1" u="dashLongHeavy" dirty="0" err="1">
                <a:uFill>
                  <a:solidFill>
                    <a:srgbClr val="FFC000"/>
                  </a:solidFill>
                </a:uFill>
                <a:latin typeface="Courier New" pitchFamily="49" charset="0"/>
                <a:cs typeface="Courier New" pitchFamily="49" charset="0"/>
              </a:rPr>
              <a:t>substr</a:t>
            </a:r>
            <a:r>
              <a:rPr lang="en-US" sz="1600" b="1" u="dashLongHeavy" dirty="0">
                <a:uFill>
                  <a:solidFill>
                    <a:srgbClr val="FFC000"/>
                  </a:solidFill>
                </a:uFill>
                <a:latin typeface="Courier New" pitchFamily="49" charset="0"/>
                <a:cs typeface="Courier New" pitchFamily="49" charset="0"/>
              </a:rPr>
              <a:t>($1,1,WID))</a:t>
            </a:r>
          </a:p>
          <a:p>
            <a:pPr algn="l" eaLnBrk="0" hangingPunct="0"/>
            <a:r>
              <a:rPr lang="en-US" sz="1600" b="1" u="dashLongHeavy" dirty="0">
                <a:uFill>
                  <a:solidFill>
                    <a:srgbClr val="FFC000"/>
                  </a:solidFill>
                </a:uFill>
                <a:latin typeface="Courier New" pitchFamily="49" charset="0"/>
                <a:cs typeface="Courier New" pitchFamily="49" charset="0"/>
              </a:rPr>
              <a:t>}'</a:t>
            </a:r>
          </a:p>
        </p:txBody>
      </p:sp>
      <p:sp>
        <p:nvSpPr>
          <p:cNvPr id="7" name="Rectangle 6">
            <a:hlinkClick r:id="rId3"/>
          </p:cNvPr>
          <p:cNvSpPr/>
          <p:nvPr/>
        </p:nvSpPr>
        <p:spPr>
          <a:xfrm>
            <a:off x="3325091" y="4883285"/>
            <a:ext cx="5403273" cy="1532727"/>
          </a:xfrm>
          <a:prstGeom prst="rect">
            <a:avLst/>
          </a:prstGeom>
          <a:ln>
            <a:solidFill>
              <a:srgbClr val="7030A0"/>
            </a:solidFill>
          </a:ln>
        </p:spPr>
        <p:txBody>
          <a:bodyPr wrap="square">
            <a:spAutoFit/>
          </a:bodyPr>
          <a:lstStyle/>
          <a:p>
            <a:pPr algn="l"/>
            <a:r>
              <a:rPr lang="en-US" sz="1800" u="dashHeavy" dirty="0" smtClean="0">
                <a:uFill>
                  <a:solidFill>
                    <a:srgbClr val="0070C0"/>
                  </a:solidFill>
                </a:uFill>
              </a:rPr>
              <a:t>Generate k copies of each line of k words. </a:t>
            </a:r>
            <a:r>
              <a:rPr lang="en-US" sz="1800" u="dashHeavy" dirty="0">
                <a:uFill>
                  <a:solidFill>
                    <a:srgbClr val="0070C0"/>
                  </a:solidFill>
                </a:uFill>
              </a:rPr>
              <a:t> </a:t>
            </a:r>
            <a:r>
              <a:rPr lang="en-US" sz="1800" u="dashHeavy" dirty="0" smtClean="0">
                <a:uFill>
                  <a:solidFill>
                    <a:srgbClr val="0070C0"/>
                  </a:solidFill>
                </a:uFill>
              </a:rPr>
              <a:t>Split each copy at </a:t>
            </a:r>
            <a:r>
              <a:rPr lang="en-US" sz="1800" u="dashHeavy" dirty="0">
                <a:uFill>
                  <a:solidFill>
                    <a:srgbClr val="0070C0"/>
                  </a:solidFill>
                </a:uFill>
              </a:rPr>
              <a:t>a different </a:t>
            </a:r>
            <a:r>
              <a:rPr lang="en-US" sz="1800" u="dashHeavy" dirty="0" smtClean="0">
                <a:uFill>
                  <a:solidFill>
                    <a:srgbClr val="0070C0"/>
                  </a:solidFill>
                </a:uFill>
              </a:rPr>
              <a:t>word to produce all rotations of the line; mark the split word with a tab</a:t>
            </a:r>
          </a:p>
          <a:p>
            <a:pPr algn="l"/>
            <a:r>
              <a:rPr lang="en-US" sz="1800" u="dashLongHeavy" dirty="0" smtClean="0">
                <a:uFill>
                  <a:solidFill>
                    <a:srgbClr val="FFC000"/>
                  </a:solidFill>
                </a:uFill>
                <a:latin typeface="+mn-lt"/>
                <a:cs typeface="Courier New" pitchFamily="49" charset="0"/>
              </a:rPr>
              <a:t>Split </a:t>
            </a:r>
            <a:r>
              <a:rPr lang="en-US" sz="1800" u="dashLongHeavy" dirty="0">
                <a:uFill>
                  <a:solidFill>
                    <a:srgbClr val="FFC000"/>
                  </a:solidFill>
                </a:uFill>
                <a:latin typeface="+mn-lt"/>
                <a:cs typeface="Courier New" pitchFamily="49" charset="0"/>
              </a:rPr>
              <a:t>each line at the </a:t>
            </a:r>
            <a:r>
              <a:rPr lang="en-US" sz="1800" u="dashLongHeavy" dirty="0" smtClean="0">
                <a:uFill>
                  <a:solidFill>
                    <a:srgbClr val="FFC000"/>
                  </a:solidFill>
                </a:uFill>
                <a:latin typeface="+mn-lt"/>
                <a:cs typeface="Courier New" pitchFamily="49" charset="0"/>
              </a:rPr>
              <a:t>tab, order the </a:t>
            </a:r>
            <a:r>
              <a:rPr lang="en-US" sz="1800" u="dashLongHeavy" dirty="0">
                <a:uFill>
                  <a:solidFill>
                    <a:srgbClr val="FFC000"/>
                  </a:solidFill>
                </a:uFill>
                <a:latin typeface="+mn-lt"/>
                <a:cs typeface="Courier New" pitchFamily="49" charset="0"/>
              </a:rPr>
              <a:t>two </a:t>
            </a:r>
            <a:r>
              <a:rPr lang="en-US" sz="1800" u="dashLongHeavy" dirty="0" smtClean="0">
                <a:uFill>
                  <a:solidFill>
                    <a:srgbClr val="FFC000"/>
                  </a:solidFill>
                </a:uFill>
                <a:latin typeface="+mn-lt"/>
                <a:cs typeface="Courier New" pitchFamily="49" charset="0"/>
              </a:rPr>
              <a:t>pieces, truncate each piece to </a:t>
            </a:r>
            <a:r>
              <a:rPr lang="en-US" sz="1800" u="dashLongHeavy" dirty="0" smtClean="0">
                <a:uFill>
                  <a:solidFill>
                    <a:srgbClr val="FFC000"/>
                  </a:solidFill>
                </a:uFill>
                <a:latin typeface="+mn-lt"/>
                <a:cs typeface="Courier New" pitchFamily="49" charset="0"/>
                <a:sym typeface="Symbol"/>
              </a:rPr>
              <a:t></a:t>
            </a:r>
            <a:r>
              <a:rPr lang="en-US" sz="1800" u="dashLongHeavy" dirty="0" smtClean="0">
                <a:uFill>
                  <a:solidFill>
                    <a:srgbClr val="FFC000"/>
                  </a:solidFill>
                </a:uFill>
                <a:latin typeface="+mn-lt"/>
                <a:cs typeface="Courier New" pitchFamily="49" charset="0"/>
              </a:rPr>
              <a:t>30 characters, and output</a:t>
            </a:r>
            <a:endParaRPr lang="en-US" sz="1800" u="dashLongHeavy" dirty="0">
              <a:uFill>
                <a:solidFill>
                  <a:srgbClr val="FFC000"/>
                </a:solidFill>
              </a:uFill>
              <a:latin typeface="+mn-lt"/>
              <a:cs typeface="Courier New" pitchFamily="49" charset="0"/>
            </a:endParaRPr>
          </a:p>
        </p:txBody>
      </p:sp>
      <p:sp>
        <p:nvSpPr>
          <p:cNvPr id="8" name="Rectangle 7"/>
          <p:cNvSpPr/>
          <p:nvPr/>
        </p:nvSpPr>
        <p:spPr>
          <a:xfrm>
            <a:off x="355569" y="4883285"/>
            <a:ext cx="2492990" cy="1446550"/>
          </a:xfrm>
          <a:prstGeom prst="rect">
            <a:avLst/>
          </a:prstGeom>
        </p:spPr>
        <p:txBody>
          <a:bodyPr wrap="none">
            <a:spAutoFit/>
          </a:bodyPr>
          <a:lstStyle/>
          <a:p>
            <a:pPr algn="l"/>
            <a:r>
              <a:rPr lang="en-US" sz="2000" b="1" u="heavy" dirty="0" smtClean="0">
                <a:uFill>
                  <a:solidFill>
                    <a:srgbClr val="FF0000"/>
                  </a:solidFill>
                </a:uFill>
                <a:latin typeface="Courier New" pitchFamily="49" charset="0"/>
                <a:cs typeface="Courier New" pitchFamily="49" charset="0"/>
              </a:rPr>
              <a:t>input</a:t>
            </a:r>
          </a:p>
          <a:p>
            <a:pPr algn="l"/>
            <a:r>
              <a:rPr lang="en-US" sz="2000" b="1" u="dashHeavy" dirty="0">
                <a:uFill>
                  <a:solidFill>
                    <a:srgbClr val="0070C0"/>
                  </a:solidFill>
                </a:uFill>
                <a:latin typeface="Courier New" pitchFamily="49" charset="0"/>
                <a:cs typeface="Courier New" pitchFamily="49" charset="0"/>
              </a:rPr>
              <a:t>g</a:t>
            </a:r>
            <a:r>
              <a:rPr lang="en-US" sz="2000" b="1" u="dashHeavy" dirty="0" smtClean="0">
                <a:uFill>
                  <a:solidFill>
                    <a:srgbClr val="0070C0"/>
                  </a:solidFill>
                </a:uFill>
                <a:latin typeface="Courier New" pitchFamily="49" charset="0"/>
                <a:cs typeface="Courier New" pitchFamily="49" charset="0"/>
              </a:rPr>
              <a:t>enerate shifts</a:t>
            </a:r>
          </a:p>
          <a:p>
            <a:pPr algn="l"/>
            <a:r>
              <a:rPr lang="en-US" sz="2000" b="1" dirty="0" smtClean="0">
                <a:solidFill>
                  <a:srgbClr val="00B050"/>
                </a:solidFill>
                <a:latin typeface="Courier New" pitchFamily="49" charset="0"/>
                <a:cs typeface="Courier New" pitchFamily="49" charset="0"/>
              </a:rPr>
              <a:t>sort</a:t>
            </a:r>
            <a:br>
              <a:rPr lang="en-US" sz="2000" b="1" dirty="0" smtClean="0">
                <a:solidFill>
                  <a:srgbClr val="00B050"/>
                </a:solidFill>
                <a:latin typeface="Courier New" pitchFamily="49" charset="0"/>
                <a:cs typeface="Courier New" pitchFamily="49" charset="0"/>
              </a:rPr>
            </a:br>
            <a:r>
              <a:rPr lang="en-US" sz="2000" b="1" u="dashLongHeavy" dirty="0" smtClean="0">
                <a:uFill>
                  <a:solidFill>
                    <a:srgbClr val="FFC000"/>
                  </a:solidFill>
                </a:uFill>
                <a:latin typeface="Courier New" pitchFamily="49" charset="0"/>
                <a:cs typeface="Courier New" pitchFamily="49" charset="0"/>
              </a:rPr>
              <a:t>output</a:t>
            </a:r>
            <a:endParaRPr lang="en-US" sz="2000" dirty="0"/>
          </a:p>
        </p:txBody>
      </p:sp>
      <p:sp>
        <p:nvSpPr>
          <p:cNvPr id="9" name="Line Callout 1 (Border and Accent Bar) 8"/>
          <p:cNvSpPr/>
          <p:nvPr/>
        </p:nvSpPr>
        <p:spPr bwMode="auto">
          <a:xfrm>
            <a:off x="6733694" y="1813902"/>
            <a:ext cx="2303837" cy="338554"/>
          </a:xfrm>
          <a:prstGeom prst="accentBorderCallout1">
            <a:avLst>
              <a:gd name="adj1" fmla="val 46170"/>
              <a:gd name="adj2" fmla="val -5173"/>
              <a:gd name="adj3" fmla="val 277959"/>
              <a:gd name="adj4" fmla="val -149122"/>
            </a:avLst>
          </a:prstGeom>
          <a:solidFill>
            <a:srgbClr val="FFFF00"/>
          </a:solidFill>
          <a:ln w="38100" cap="flat" cmpd="sng" algn="ctr">
            <a:solidFill>
              <a:srgbClr val="FF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R="0" algn="ctr" defTabSz="914400" rtl="0" eaLnBrk="1" fontAlgn="base" latinLnBrk="0" hangingPunct="1">
              <a:lnSpc>
                <a:spcPct val="100000"/>
              </a:lnSpc>
              <a:spcBef>
                <a:spcPct val="20000"/>
              </a:spcBef>
              <a:spcAft>
                <a:spcPct val="0"/>
              </a:spcAft>
              <a:buClrTx/>
              <a:buSzTx/>
              <a:buFontTx/>
              <a:buNone/>
              <a:tabLst/>
            </a:pPr>
            <a:r>
              <a:rPr lang="en-US" sz="1600" dirty="0"/>
              <a:t>c</a:t>
            </a:r>
            <a:r>
              <a:rPr lang="en-US" sz="1600" dirty="0" smtClean="0"/>
              <a:t>omposition: Unix pipe </a:t>
            </a:r>
            <a:endParaRPr kumimoji="0" lang="en-US" sz="1600" b="0" i="0" u="none" strike="noStrike" cap="none" normalizeH="0" baseline="0" dirty="0" smtClean="0">
              <a:ln>
                <a:noFill/>
              </a:ln>
              <a:solidFill>
                <a:schemeClr val="tx1"/>
              </a:solidFill>
              <a:effectLst/>
            </a:endParaRPr>
          </a:p>
        </p:txBody>
      </p:sp>
      <p:sp>
        <p:nvSpPr>
          <p:cNvPr id="10" name="TextBox 9"/>
          <p:cNvSpPr txBox="1"/>
          <p:nvPr/>
        </p:nvSpPr>
        <p:spPr>
          <a:xfrm>
            <a:off x="685800" y="287722"/>
            <a:ext cx="4591320" cy="307777"/>
          </a:xfrm>
          <a:prstGeom prst="rect">
            <a:avLst/>
          </a:prstGeom>
          <a:noFill/>
        </p:spPr>
        <p:txBody>
          <a:bodyPr wrap="none" rtlCol="0">
            <a:spAutoFit/>
          </a:bodyPr>
          <a:lstStyle/>
          <a:p>
            <a:r>
              <a:rPr lang="en-US" sz="1400" i="1" dirty="0" smtClean="0"/>
              <a:t>Note: may not produce identical output to previous slide</a:t>
            </a:r>
            <a:endParaRPr lang="en-US" sz="1400" i="1" dirty="0"/>
          </a:p>
        </p:txBody>
      </p:sp>
      <p:sp>
        <p:nvSpPr>
          <p:cNvPr id="11" name="TextBox 10"/>
          <p:cNvSpPr txBox="1"/>
          <p:nvPr/>
        </p:nvSpPr>
        <p:spPr>
          <a:xfrm>
            <a:off x="1691817" y="4281790"/>
            <a:ext cx="5755102" cy="461665"/>
          </a:xfrm>
          <a:prstGeom prst="rect">
            <a:avLst/>
          </a:prstGeom>
          <a:solidFill>
            <a:schemeClr val="bg1">
              <a:lumMod val="75000"/>
            </a:schemeClr>
          </a:solidFill>
        </p:spPr>
        <p:txBody>
          <a:bodyPr wrap="none" rtlCol="0">
            <a:spAutoFit/>
          </a:bodyPr>
          <a:lstStyle/>
          <a:p>
            <a:r>
              <a:rPr lang="en-US" b="1" dirty="0" smtClean="0">
                <a:solidFill>
                  <a:schemeClr val="bg1"/>
                </a:solidFill>
              </a:rPr>
              <a:t>What can change easily?  What can’t?</a:t>
            </a:r>
            <a:endParaRPr lang="en-US" b="1" dirty="0">
              <a:solidFill>
                <a:schemeClr val="bg1"/>
              </a:solidFill>
            </a:endParaRPr>
          </a:p>
        </p:txBody>
      </p:sp>
    </p:spTree>
    <p:extLst>
      <p:ext uri="{BB962C8B-B14F-4D97-AF65-F5344CB8AC3E}">
        <p14:creationId xmlns:p14="http://schemas.microsoft.com/office/powerpoint/2010/main" val="2318975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9" presetClass="emph" presetSubtype="0" grpId="0" nodeType="withEffect">
                                  <p:stCondLst>
                                    <p:cond delay="0"/>
                                  </p:stCondLst>
                                  <p:childTnLst>
                                    <p:set>
                                      <p:cBhvr rctx="PPT">
                                        <p:cTn id="9" dur="indefinite"/>
                                        <p:tgtEl>
                                          <p:spTgt spid="8"/>
                                        </p:tgtEl>
                                        <p:attrNameLst>
                                          <p:attrName>style.opacity</p:attrName>
                                        </p:attrNameLst>
                                      </p:cBhvr>
                                      <p:to>
                                        <p:strVal val="0.5"/>
                                      </p:to>
                                    </p:set>
                                    <p:animEffect filter="image" prLst="opacity: 0.5">
                                      <p:cBhvr rctx="IE">
                                        <p:cTn id="10" dur="indefinite"/>
                                        <p:tgtEl>
                                          <p:spTgt spid="8"/>
                                        </p:tgtEl>
                                      </p:cBhvr>
                                    </p:animEffect>
                                  </p:childTnLst>
                                </p:cTn>
                              </p:par>
                              <p:par>
                                <p:cTn id="11" presetID="9" presetClass="emph" presetSubtype="0" grpId="0" nodeType="withEffect">
                                  <p:stCondLst>
                                    <p:cond delay="0"/>
                                  </p:stCondLst>
                                  <p:childTnLst>
                                    <p:set>
                                      <p:cBhvr rctx="PPT">
                                        <p:cTn id="12" dur="indefinite"/>
                                        <p:tgtEl>
                                          <p:spTgt spid="7"/>
                                        </p:tgtEl>
                                        <p:attrNameLst>
                                          <p:attrName>style.opacity</p:attrName>
                                        </p:attrNameLst>
                                      </p:cBhvr>
                                      <p:to>
                                        <p:strVal val="0.5"/>
                                      </p:to>
                                    </p:set>
                                    <p:animEffect filter="image" prLst="opacity: 0.5">
                                      <p:cBhvr rctx="IE">
                                        <p:cTn id="13"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028" y="304800"/>
            <a:ext cx="7922172" cy="1143000"/>
          </a:xfrm>
        </p:spPr>
        <p:txBody>
          <a:bodyPr/>
          <a:lstStyle/>
          <a:p>
            <a:r>
              <a:rPr lang="en-US" dirty="0" err="1" smtClean="0"/>
              <a:t>Parnas</a:t>
            </a:r>
            <a:r>
              <a:rPr lang="en-US" dirty="0" smtClean="0"/>
              <a:t>: functional decomposition</a:t>
            </a:r>
            <a:endParaRPr lang="en-US" dirty="0"/>
          </a:p>
        </p:txBody>
      </p:sp>
      <p:sp>
        <p:nvSpPr>
          <p:cNvPr id="6" name="Content Placeholder 9"/>
          <p:cNvSpPr>
            <a:spLocks noGrp="1"/>
          </p:cNvSpPr>
          <p:nvPr>
            <p:ph idx="1"/>
          </p:nvPr>
        </p:nvSpPr>
        <p:spPr>
          <a:xfrm>
            <a:off x="283779" y="4457960"/>
            <a:ext cx="8544911" cy="2117503"/>
          </a:xfrm>
        </p:spPr>
        <p:txBody>
          <a:bodyPr wrap="square">
            <a:spAutoFit/>
          </a:bodyPr>
          <a:lstStyle/>
          <a:p>
            <a:pPr marL="0" indent="0" algn="ctr">
              <a:buNone/>
            </a:pPr>
            <a:r>
              <a:rPr lang="en-US" sz="1800" b="1" dirty="0" smtClean="0"/>
              <a:t>Partial list of possible changes</a:t>
            </a:r>
          </a:p>
          <a:p>
            <a:r>
              <a:rPr lang="en-US" sz="2000" dirty="0"/>
              <a:t>Representation of lines, words, </a:t>
            </a:r>
            <a:r>
              <a:rPr lang="en-US" sz="2000" dirty="0" smtClean="0"/>
              <a:t>characters; storing </a:t>
            </a:r>
            <a:r>
              <a:rPr lang="en-US" sz="2000" dirty="0"/>
              <a:t>on disk vs. </a:t>
            </a:r>
            <a:r>
              <a:rPr lang="en-US" sz="2000" dirty="0" smtClean="0"/>
              <a:t>in-memory – </a:t>
            </a:r>
            <a:r>
              <a:rPr lang="en-US" sz="2000" i="1" dirty="0" smtClean="0"/>
              <a:t>basically obsolete</a:t>
            </a:r>
          </a:p>
          <a:p>
            <a:r>
              <a:rPr lang="en-US" sz="2000" dirty="0" smtClean="0"/>
              <a:t>Incremental vs. monolithic sorting algorithms </a:t>
            </a:r>
          </a:p>
          <a:p>
            <a:pPr lvl="1"/>
            <a:r>
              <a:rPr lang="en-US" sz="1800" b="1" dirty="0" smtClean="0">
                <a:latin typeface="Consolas" pitchFamily="49" charset="0"/>
                <a:cs typeface="Consolas" pitchFamily="49" charset="0"/>
              </a:rPr>
              <a:t>[shift; sort]</a:t>
            </a:r>
            <a:r>
              <a:rPr lang="en-US" sz="1800" dirty="0" smtClean="0"/>
              <a:t> </a:t>
            </a:r>
            <a:r>
              <a:rPr lang="en-US" sz="1800" i="1" dirty="0" smtClean="0"/>
              <a:t>vs</a:t>
            </a:r>
            <a:r>
              <a:rPr lang="en-US" sz="1800" dirty="0" smtClean="0"/>
              <a:t>. </a:t>
            </a:r>
            <a:r>
              <a:rPr lang="en-US" sz="1800" b="1" dirty="0">
                <a:latin typeface="Consolas" pitchFamily="49" charset="0"/>
                <a:cs typeface="Consolas" pitchFamily="49" charset="0"/>
              </a:rPr>
              <a:t>[for each shift insert into sorted list]</a:t>
            </a:r>
          </a:p>
          <a:p>
            <a:r>
              <a:rPr lang="en-US" sz="2000" dirty="0" smtClean="0"/>
              <a:t>Eliminating noise words</a:t>
            </a:r>
            <a:endParaRPr lang="en-US" sz="2000" dirty="0"/>
          </a:p>
        </p:txBody>
      </p:sp>
      <p:pic>
        <p:nvPicPr>
          <p:cNvPr id="11"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b="9571"/>
          <a:stretch/>
        </p:blipFill>
        <p:spPr bwMode="auto">
          <a:xfrm>
            <a:off x="1717195" y="1382108"/>
            <a:ext cx="5676655" cy="3000703"/>
          </a:xfrm>
          <a:prstGeom prst="rect">
            <a:avLst/>
          </a:prstGeom>
          <a:noFill/>
          <a:ln w="9525">
            <a:solidFill>
              <a:srgbClr val="7030A0"/>
            </a:solidFill>
            <a:miter lim="800000"/>
            <a:headEnd/>
            <a:tailEnd/>
          </a:ln>
          <a:extLst>
            <a:ext uri="{909E8E84-426E-40DD-AFC4-6F175D3DCCD1}">
              <a14:hiddenFill xmlns:a14="http://schemas.microsoft.com/office/drawing/2010/main">
                <a:solidFill>
                  <a:srgbClr val="FFFFFF"/>
                </a:solidFill>
              </a14:hiddenFill>
            </a:ext>
          </a:extLst>
        </p:spPr>
      </p:pic>
      <p:sp>
        <p:nvSpPr>
          <p:cNvPr id="12" name="Rectangle 11"/>
          <p:cNvSpPr/>
          <p:nvPr/>
        </p:nvSpPr>
        <p:spPr>
          <a:xfrm>
            <a:off x="185035" y="2253788"/>
            <a:ext cx="1382110" cy="1200329"/>
          </a:xfrm>
          <a:prstGeom prst="rect">
            <a:avLst/>
          </a:prstGeom>
        </p:spPr>
        <p:txBody>
          <a:bodyPr wrap="none">
            <a:spAutoFit/>
          </a:bodyPr>
          <a:lstStyle/>
          <a:p>
            <a:r>
              <a:rPr lang="en-US" b="1" i="1" dirty="0" smtClean="0"/>
              <a:t>Partially</a:t>
            </a:r>
            <a:r>
              <a:rPr lang="en-US" i="1" dirty="0" smtClean="0"/>
              <a:t/>
            </a:r>
            <a:br>
              <a:rPr lang="en-US" i="1" dirty="0" smtClean="0"/>
            </a:br>
            <a:r>
              <a:rPr lang="en-US" i="1" dirty="0" smtClean="0"/>
              <a:t>obsolete</a:t>
            </a:r>
            <a:br>
              <a:rPr lang="en-US" i="1" dirty="0" smtClean="0"/>
            </a:br>
            <a:r>
              <a:rPr lang="en-US" i="1" dirty="0" smtClean="0"/>
              <a:t>design</a:t>
            </a:r>
            <a:endParaRPr lang="en-US" dirty="0"/>
          </a:p>
        </p:txBody>
      </p:sp>
    </p:spTree>
    <p:extLst>
      <p:ext uri="{BB962C8B-B14F-4D97-AF65-F5344CB8AC3E}">
        <p14:creationId xmlns:p14="http://schemas.microsoft.com/office/powerpoint/2010/main" val="4091283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decomposition</a:t>
            </a:r>
            <a:endParaRPr lang="en-US" dirty="0"/>
          </a:p>
        </p:txBody>
      </p:sp>
      <p:sp>
        <p:nvSpPr>
          <p:cNvPr id="3" name="Content Placeholder 2"/>
          <p:cNvSpPr>
            <a:spLocks noGrp="1"/>
          </p:cNvSpPr>
          <p:nvPr>
            <p:ph sz="half" idx="1"/>
          </p:nvPr>
        </p:nvSpPr>
        <p:spPr>
          <a:xfrm>
            <a:off x="685800" y="1600200"/>
            <a:ext cx="3810000" cy="2751522"/>
          </a:xfrm>
        </p:spPr>
        <p:txBody>
          <a:bodyPr wrap="square">
            <a:spAutoFit/>
          </a:bodyPr>
          <a:lstStyle/>
          <a:p>
            <a:r>
              <a:rPr lang="en-US" sz="1800" dirty="0" smtClean="0"/>
              <a:t>Top-down design – breaking each high-level function into more manageable parts</a:t>
            </a:r>
          </a:p>
          <a:p>
            <a:r>
              <a:rPr lang="en-US" sz="1800" dirty="0" smtClean="0"/>
              <a:t>Well-suited to program correctness, defining and proving pre- and post-conditions</a:t>
            </a:r>
          </a:p>
          <a:p>
            <a:r>
              <a:rPr lang="en-US" sz="1800" dirty="0" smtClean="0"/>
              <a:t>What does this diagram actually show?</a:t>
            </a:r>
          </a:p>
          <a:p>
            <a:endParaRPr lang="en-US" sz="1800" dirty="0" smtClean="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6</a:t>
            </a:fld>
            <a:endParaRPr lang="en-US"/>
          </a:p>
        </p:txBody>
      </p:sp>
      <p:graphicFrame>
        <p:nvGraphicFramePr>
          <p:cNvPr id="8" name="Diagram 7"/>
          <p:cNvGraphicFramePr/>
          <p:nvPr>
            <p:extLst>
              <p:ext uri="{D42A27DB-BD31-4B8C-83A1-F6EECF244321}">
                <p14:modId xmlns:p14="http://schemas.microsoft.com/office/powerpoint/2010/main" val="893278316"/>
              </p:ext>
            </p:extLst>
          </p:nvPr>
        </p:nvGraphicFramePr>
        <p:xfrm>
          <a:off x="1054962" y="3604194"/>
          <a:ext cx="5809587" cy="2383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Content Placeholder 10"/>
          <p:cNvSpPr>
            <a:spLocks noGrp="1"/>
          </p:cNvSpPr>
          <p:nvPr>
            <p:ph sz="half" idx="2"/>
          </p:nvPr>
        </p:nvSpPr>
        <p:spPr/>
        <p:txBody>
          <a:bodyPr/>
          <a:lstStyle/>
          <a:p>
            <a:r>
              <a:rPr lang="en-US" sz="2000" dirty="0" smtClean="0"/>
              <a:t>What would have to change?</a:t>
            </a:r>
          </a:p>
          <a:p>
            <a:pPr lvl="1"/>
            <a:r>
              <a:rPr lang="en-US" sz="1800" dirty="0" smtClean="0"/>
              <a:t>Incremental </a:t>
            </a:r>
            <a:r>
              <a:rPr lang="en-US" sz="1800" dirty="0"/>
              <a:t>vs. monolithic sorting algorithms</a:t>
            </a:r>
          </a:p>
          <a:p>
            <a:pPr lvl="1"/>
            <a:r>
              <a:rPr lang="en-US" sz="1800" dirty="0" smtClean="0"/>
              <a:t>Eliminating </a:t>
            </a:r>
            <a:r>
              <a:rPr lang="en-US" sz="1800" dirty="0"/>
              <a:t>noise </a:t>
            </a:r>
            <a:r>
              <a:rPr lang="en-US" sz="1800" dirty="0" smtClean="0"/>
              <a:t>words</a:t>
            </a:r>
          </a:p>
          <a:p>
            <a:pPr lvl="1"/>
            <a:r>
              <a:rPr lang="en-US" sz="1800" dirty="0" smtClean="0"/>
              <a:t>Interactive UI</a:t>
            </a:r>
          </a:p>
          <a:p>
            <a:pPr lvl="1"/>
            <a:r>
              <a:rPr lang="en-US" sz="1800" dirty="0" smtClean="0"/>
              <a:t>…</a:t>
            </a:r>
            <a:endParaRPr lang="en-US" sz="1800" dirty="0"/>
          </a:p>
        </p:txBody>
      </p:sp>
    </p:spTree>
    <p:extLst>
      <p:ext uri="{BB962C8B-B14F-4D97-AF65-F5344CB8AC3E}">
        <p14:creationId xmlns:p14="http://schemas.microsoft.com/office/powerpoint/2010/main" val="527433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Connecting design and change</a:t>
            </a:r>
            <a:endParaRPr lang="en-US" dirty="0"/>
          </a:p>
        </p:txBody>
      </p:sp>
      <p:sp>
        <p:nvSpPr>
          <p:cNvPr id="8" name="Content Placeholder 7"/>
          <p:cNvSpPr>
            <a:spLocks noGrp="1"/>
          </p:cNvSpPr>
          <p:nvPr>
            <p:ph idx="1"/>
          </p:nvPr>
        </p:nvSpPr>
        <p:spPr/>
        <p:txBody>
          <a:bodyPr/>
          <a:lstStyle/>
          <a:p>
            <a:r>
              <a:rPr lang="en-US" sz="2200" dirty="0" smtClean="0"/>
              <a:t>The functional decomposition is based on breaking the computation down into more manageable parts</a:t>
            </a:r>
          </a:p>
          <a:p>
            <a:r>
              <a:rPr lang="en-US" sz="2200" dirty="0" smtClean="0"/>
              <a:t>But the questions are about, “What will likely change?”</a:t>
            </a:r>
          </a:p>
          <a:p>
            <a:r>
              <a:rPr lang="en-US" sz="2200" dirty="0" smtClean="0"/>
              <a:t>There is no </a:t>
            </a:r>
            <a:r>
              <a:rPr lang="en-US" sz="2200" i="1" dirty="0" smtClean="0"/>
              <a:t>a priori </a:t>
            </a:r>
            <a:r>
              <a:rPr lang="en-US" sz="2200" dirty="0" smtClean="0"/>
              <a:t>reason that a design based on functional decomposition will be suitable to support likely kinds of change</a:t>
            </a:r>
          </a:p>
          <a:p>
            <a:r>
              <a:rPr lang="en-US" sz="2200" dirty="0" smtClean="0"/>
              <a:t>What if we decomposed with anticipated change in mind?  </a:t>
            </a:r>
          </a:p>
          <a:p>
            <a:endParaRPr lang="en-US" i="1" dirty="0"/>
          </a:p>
          <a:p>
            <a:pPr marL="0" indent="0" algn="ctr">
              <a:buNone/>
            </a:pPr>
            <a:r>
              <a:rPr lang="en-US" i="1" dirty="0" smtClean="0">
                <a:solidFill>
                  <a:srgbClr val="FF0000"/>
                </a:solidFill>
              </a:rPr>
              <a:t>This is the core notion of </a:t>
            </a:r>
            <a:r>
              <a:rPr lang="en-US" i="1" dirty="0" err="1" smtClean="0">
                <a:solidFill>
                  <a:srgbClr val="FF0000"/>
                </a:solidFill>
              </a:rPr>
              <a:t>Parnas</a:t>
            </a:r>
            <a:r>
              <a:rPr lang="en-US" i="1" dirty="0" smtClean="0">
                <a:solidFill>
                  <a:srgbClr val="FF0000"/>
                </a:solidFill>
              </a:rPr>
              <a:t>’ </a:t>
            </a:r>
            <a:r>
              <a:rPr lang="en-US" b="1" i="1" dirty="0" smtClean="0">
                <a:solidFill>
                  <a:srgbClr val="FF0000"/>
                </a:solidFill>
              </a:rPr>
              <a:t>information hiding – </a:t>
            </a:r>
            <a:r>
              <a:rPr lang="en-US" i="1" dirty="0" smtClean="0">
                <a:solidFill>
                  <a:srgbClr val="FF0000"/>
                </a:solidFill>
              </a:rPr>
              <a:t>connecting design with anticipated change</a:t>
            </a:r>
            <a:endParaRPr lang="en-US" i="1" dirty="0">
              <a:solidFill>
                <a:srgbClr val="FF0000"/>
              </a:solidFill>
            </a:endParaRPr>
          </a:p>
        </p:txBody>
      </p:sp>
      <p:sp>
        <p:nvSpPr>
          <p:cNvPr id="5" name="Date Placeholder 4"/>
          <p:cNvSpPr>
            <a:spLocks noGrp="1"/>
          </p:cNvSpPr>
          <p:nvPr>
            <p:ph type="dt" sz="half" idx="10"/>
          </p:nvPr>
        </p:nvSpPr>
        <p:spPr/>
        <p:txBody>
          <a:bodyPr/>
          <a:lstStyle/>
          <a:p>
            <a:pPr>
              <a:defRPr/>
            </a:pPr>
            <a:r>
              <a:rPr lang="en-US" smtClean="0"/>
              <a:t>CSE403 Sp12</a:t>
            </a:r>
            <a:endParaRPr lang="en-US"/>
          </a:p>
        </p:txBody>
      </p:sp>
      <p:sp>
        <p:nvSpPr>
          <p:cNvPr id="6" name="Slide Number Placeholder 5"/>
          <p:cNvSpPr>
            <a:spLocks noGrp="1"/>
          </p:cNvSpPr>
          <p:nvPr>
            <p:ph type="sldNum" sz="quarter" idx="12"/>
          </p:nvPr>
        </p:nvSpPr>
        <p:spPr/>
        <p:txBody>
          <a:bodyPr/>
          <a:lstStyle/>
          <a:p>
            <a:pPr>
              <a:defRPr/>
            </a:pPr>
            <a:fld id="{2D593D72-9E2E-4A7D-BE67-19327E6AD9E2}" type="slidenum">
              <a:rPr lang="en-US" smtClean="0"/>
              <a:pPr>
                <a:defRPr/>
              </a:pPr>
              <a:t>7</a:t>
            </a:fld>
            <a:endParaRPr lang="en-US"/>
          </a:p>
        </p:txBody>
      </p:sp>
    </p:spTree>
    <p:extLst>
      <p:ext uri="{BB962C8B-B14F-4D97-AF65-F5344CB8AC3E}">
        <p14:creationId xmlns:p14="http://schemas.microsoft.com/office/powerpoint/2010/main" val="1565994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hiding</a:t>
            </a:r>
            <a:endParaRPr lang="en-US" dirty="0"/>
          </a:p>
        </p:txBody>
      </p:sp>
      <p:sp>
        <p:nvSpPr>
          <p:cNvPr id="3" name="Content Placeholder 2"/>
          <p:cNvSpPr>
            <a:spLocks noGrp="1"/>
          </p:cNvSpPr>
          <p:nvPr>
            <p:ph idx="1"/>
          </p:nvPr>
        </p:nvSpPr>
        <p:spPr/>
        <p:txBody>
          <a:bodyPr/>
          <a:lstStyle/>
          <a:p>
            <a:r>
              <a:rPr lang="en-US" dirty="0" smtClean="0"/>
              <a:t>Decide on likely changes</a:t>
            </a:r>
          </a:p>
          <a:p>
            <a:pPr lvl="1"/>
            <a:r>
              <a:rPr lang="en-US" sz="1800" dirty="0" smtClean="0"/>
              <a:t>[Truth in advertising: this is hard and perhaps not doable well</a:t>
            </a:r>
            <a:r>
              <a:rPr lang="en-US" sz="1800" dirty="0" smtClean="0"/>
              <a:t>]</a:t>
            </a:r>
            <a:endParaRPr lang="en-US" sz="1800" dirty="0" smtClean="0"/>
          </a:p>
          <a:p>
            <a:r>
              <a:rPr lang="en-US" dirty="0" smtClean="0"/>
              <a:t>Design interfaces that protect clients from those changes – the interfaces define a contract that the clients can rely on</a:t>
            </a:r>
          </a:p>
          <a:p>
            <a:r>
              <a:rPr lang="en-US" dirty="0" smtClean="0"/>
              <a:t>Implement the interface based on a best decision</a:t>
            </a:r>
          </a:p>
          <a:p>
            <a:r>
              <a:rPr lang="en-US" dirty="0" smtClean="0"/>
              <a:t>If the decision later changes, re-implement the interface but continue to satisfy the contract</a:t>
            </a:r>
            <a:endParaRPr lang="en-US"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8</a:t>
            </a:fld>
            <a:endParaRPr lang="en-US"/>
          </a:p>
        </p:txBody>
      </p:sp>
    </p:spTree>
    <p:extLst>
      <p:ext uri="{BB962C8B-B14F-4D97-AF65-F5344CB8AC3E}">
        <p14:creationId xmlns:p14="http://schemas.microsoft.com/office/powerpoint/2010/main" val="2649555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KWIC: information hiding</a:t>
            </a:r>
            <a:endParaRPr lang="en-US" dirty="0"/>
          </a:p>
        </p:txBody>
      </p:sp>
      <p:sp>
        <p:nvSpPr>
          <p:cNvPr id="4" name="Date Placeholder 3"/>
          <p:cNvSpPr>
            <a:spLocks noGrp="1"/>
          </p:cNvSpPr>
          <p:nvPr>
            <p:ph type="dt" sz="half" idx="10"/>
          </p:nvPr>
        </p:nvSpPr>
        <p:spPr/>
        <p:txBody>
          <a:bodyPr/>
          <a:lstStyle/>
          <a:p>
            <a:pPr>
              <a:defRPr/>
            </a:pPr>
            <a:r>
              <a:rPr lang="en-US" smtClean="0"/>
              <a:t>CSE403 Sp12</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9</a:t>
            </a:fld>
            <a:endParaRPr lang="en-US"/>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7800" b="7800"/>
          <a:stretch/>
        </p:blipFill>
        <p:spPr bwMode="auto">
          <a:xfrm>
            <a:off x="1053060" y="1453988"/>
            <a:ext cx="7033770" cy="4613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286025" y="3168188"/>
            <a:ext cx="1180130" cy="1015663"/>
          </a:xfrm>
          <a:prstGeom prst="rect">
            <a:avLst/>
          </a:prstGeom>
        </p:spPr>
        <p:txBody>
          <a:bodyPr wrap="none">
            <a:spAutoFit/>
          </a:bodyPr>
          <a:lstStyle/>
          <a:p>
            <a:r>
              <a:rPr lang="en-US" sz="2000" b="1" i="1" dirty="0" smtClean="0"/>
              <a:t>Partially</a:t>
            </a:r>
            <a:r>
              <a:rPr lang="en-US" sz="2000" i="1" dirty="0" smtClean="0"/>
              <a:t/>
            </a:r>
            <a:br>
              <a:rPr lang="en-US" sz="2000" i="1" dirty="0" smtClean="0"/>
            </a:br>
            <a:r>
              <a:rPr lang="en-US" sz="2000" i="1" dirty="0" smtClean="0"/>
              <a:t>obsolete</a:t>
            </a:r>
            <a:br>
              <a:rPr lang="en-US" sz="2000" i="1" dirty="0" smtClean="0"/>
            </a:br>
            <a:r>
              <a:rPr lang="en-US" sz="2000" i="1" dirty="0" smtClean="0"/>
              <a:t>design</a:t>
            </a:r>
            <a:endParaRPr lang="en-US" sz="2000" dirty="0"/>
          </a:p>
        </p:txBody>
      </p:sp>
      <p:sp>
        <p:nvSpPr>
          <p:cNvPr id="6" name="Rectangle 5"/>
          <p:cNvSpPr/>
          <p:nvPr/>
        </p:nvSpPr>
        <p:spPr>
          <a:xfrm>
            <a:off x="3001783" y="5725414"/>
            <a:ext cx="3416506" cy="923330"/>
          </a:xfrm>
          <a:prstGeom prst="rect">
            <a:avLst/>
          </a:prstGeom>
          <a:solidFill>
            <a:schemeClr val="bg1"/>
          </a:solidFill>
        </p:spPr>
        <p:txBody>
          <a:bodyPr wrap="square">
            <a:spAutoFit/>
          </a:bodyPr>
          <a:lstStyle/>
          <a:p>
            <a:pPr algn="l"/>
            <a:r>
              <a:rPr lang="en-US" sz="1800" dirty="0"/>
              <a:t>Incremental vs. monolithic </a:t>
            </a:r>
            <a:r>
              <a:rPr lang="en-US" sz="1800" dirty="0" smtClean="0"/>
              <a:t>sorting?   Eliminating </a:t>
            </a:r>
            <a:r>
              <a:rPr lang="en-US" sz="1800" dirty="0"/>
              <a:t>noise </a:t>
            </a:r>
            <a:r>
              <a:rPr lang="en-US" sz="1800" dirty="0" smtClean="0"/>
              <a:t>words? Interactive UI? …?</a:t>
            </a:r>
            <a:endParaRPr lang="en-US" sz="1800" dirty="0"/>
          </a:p>
        </p:txBody>
      </p:sp>
    </p:spTree>
    <p:extLst>
      <p:ext uri="{BB962C8B-B14F-4D97-AF65-F5344CB8AC3E}">
        <p14:creationId xmlns:p14="http://schemas.microsoft.com/office/powerpoint/2010/main" val="3895402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dan_design_templat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82575"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82575"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26058</TotalTime>
  <Words>1225</Words>
  <Application>Microsoft Office PowerPoint</Application>
  <PresentationFormat>On-screen Show (4:3)</PresentationFormat>
  <Paragraphs>248</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dan_design_template</vt:lpstr>
      <vt:lpstr>CSE403 ● Software engineering ● sp12</vt:lpstr>
      <vt:lpstr>(De)composition</vt:lpstr>
      <vt:lpstr>KWIC</vt:lpstr>
      <vt:lpstr>KWIC script: (de)composition</vt:lpstr>
      <vt:lpstr>Parnas: functional decomposition</vt:lpstr>
      <vt:lpstr>Functional decomposition</vt:lpstr>
      <vt:lpstr>Connecting design and change</vt:lpstr>
      <vt:lpstr>Information hiding</vt:lpstr>
      <vt:lpstr>KWIC: information hiding</vt:lpstr>
      <vt:lpstr>Other examples of information hiding</vt:lpstr>
      <vt:lpstr>Some “last” things on information hiding</vt:lpstr>
      <vt:lpstr>Software architecture</vt:lpstr>
      <vt:lpstr>Architecture: two parts</vt:lpstr>
      <vt:lpstr>Architectural style</vt:lpstr>
      <vt:lpstr>Classic style example: pipes &amp; filters</vt:lpstr>
      <vt:lpstr>Pipe &amp; filter?</vt:lpstr>
      <vt:lpstr>PowerPoint Presentation</vt:lpstr>
      <vt:lpstr>Other common styles</vt:lpstr>
      <vt:lpstr>More to design?  Of course</vt:lpstr>
      <vt:lpstr>Object-oriented design notations</vt:lpstr>
      <vt:lpstr>UML class diagrams</vt:lpstr>
      <vt:lpstr>More in section tomorrow (Anton)</vt:lpstr>
      <vt:lpstr>CSE403 ● Software engineering ● sp12</vt:lpstr>
    </vt:vector>
  </TitlesOfParts>
  <Company>_x0008_ᖤ]皤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CSE403 Software Engineering</dc:title>
  <dc:creator>David Notkin</dc:creator>
  <cp:lastModifiedBy>CSE</cp:lastModifiedBy>
  <cp:revision>1361</cp:revision>
  <cp:lastPrinted>2012-04-02T15:48:38Z</cp:lastPrinted>
  <dcterms:created xsi:type="dcterms:W3CDTF">2005-03-28T18:45:14Z</dcterms:created>
  <dcterms:modified xsi:type="dcterms:W3CDTF">2012-04-11T17:05:12Z</dcterms:modified>
</cp:coreProperties>
</file>