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7" r:id="rId2"/>
    <p:sldId id="298" r:id="rId3"/>
    <p:sldId id="299" r:id="rId4"/>
    <p:sldId id="300" r:id="rId5"/>
    <p:sldId id="301" r:id="rId6"/>
    <p:sldId id="302" r:id="rId7"/>
    <p:sldId id="303" r:id="rId8"/>
    <p:sldId id="305" r:id="rId9"/>
    <p:sldId id="306" r:id="rId10"/>
    <p:sldId id="308" r:id="rId11"/>
    <p:sldId id="310" r:id="rId12"/>
    <p:sldId id="312" r:id="rId13"/>
    <p:sldId id="309" r:id="rId14"/>
    <p:sldId id="313" r:id="rId15"/>
    <p:sldId id="314" r:id="rId16"/>
    <p:sldId id="304" r:id="rId17"/>
    <p:sldId id="316" r:id="rId18"/>
    <p:sldId id="315" r:id="rId19"/>
    <p:sldId id="297" r:id="rId20"/>
  </p:sldIdLst>
  <p:sldSz cx="9144000" cy="6858000" type="screen4x3"/>
  <p:notesSz cx="6997700" cy="92837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E" initials="UWC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23" autoAdjust="0"/>
    <p:restoredTop sz="92540" autoAdjust="0"/>
  </p:normalViewPr>
  <p:slideViewPr>
    <p:cSldViewPr snapToGrid="0" snapToObjects="1">
      <p:cViewPr>
        <p:scale>
          <a:sx n="100" d="100"/>
          <a:sy n="100" d="100"/>
        </p:scale>
        <p:origin x="-1062" y="-516"/>
      </p:cViewPr>
      <p:guideLst>
        <p:guide orient="horz" pos="720"/>
        <p:guide pos="2880"/>
      </p:guideLst>
    </p:cSldViewPr>
  </p:slideViewPr>
  <p:outlineViewPr>
    <p:cViewPr>
      <p:scale>
        <a:sx n="33" d="100"/>
        <a:sy n="33" d="100"/>
      </p:scale>
      <p:origin x="48" y="136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F2D688DA-F7D1-4AD9-B35A-0A2CD29BEF51}" type="datetimeFigureOut">
              <a:rPr lang="en-US" smtClean="0"/>
              <a:pPr/>
              <a:t>4/13/2012</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BCAC0E30-FE5D-4E44-BCC0-8F57B2E759CD}" type="slidenum">
              <a:rPr lang="en-US" smtClean="0"/>
              <a:pPr/>
              <a:t>‹#›</a:t>
            </a:fld>
            <a:endParaRPr lang="en-US"/>
          </a:p>
        </p:txBody>
      </p:sp>
    </p:spTree>
    <p:extLst>
      <p:ext uri="{BB962C8B-B14F-4D97-AF65-F5344CB8AC3E}">
        <p14:creationId xmlns:p14="http://schemas.microsoft.com/office/powerpoint/2010/main" val="197750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963744"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99770" y="4409758"/>
            <a:ext cx="5598160"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963744"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extLst>
      <p:ext uri="{BB962C8B-B14F-4D97-AF65-F5344CB8AC3E}">
        <p14:creationId xmlns:p14="http://schemas.microsoft.com/office/powerpoint/2010/main" val="3158886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a:t>
            </a:fld>
            <a:endParaRPr lang="en-US"/>
          </a:p>
        </p:txBody>
      </p:sp>
    </p:spTree>
    <p:extLst>
      <p:ext uri="{BB962C8B-B14F-4D97-AF65-F5344CB8AC3E}">
        <p14:creationId xmlns:p14="http://schemas.microsoft.com/office/powerpoint/2010/main" val="171880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a:t>
            </a:fld>
            <a:endParaRPr lang="en-US"/>
          </a:p>
        </p:txBody>
      </p:sp>
    </p:spTree>
    <p:extLst>
      <p:ext uri="{BB962C8B-B14F-4D97-AF65-F5344CB8AC3E}">
        <p14:creationId xmlns:p14="http://schemas.microsoft.com/office/powerpoint/2010/main" val="2503946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19</a:t>
            </a:fld>
            <a:endParaRPr lang="en-US"/>
          </a:p>
        </p:txBody>
      </p:sp>
    </p:spTree>
    <p:extLst>
      <p:ext uri="{BB962C8B-B14F-4D97-AF65-F5344CB8AC3E}">
        <p14:creationId xmlns:p14="http://schemas.microsoft.com/office/powerpoint/2010/main" val="45667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CSE403 Sp12</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428D94-0481-4444-BA16-CFAE62D37DF3}" type="slidenum">
              <a:rPr lang="en-US"/>
              <a:pPr>
                <a:defRPr/>
              </a:pPr>
              <a:t>‹#›</a:t>
            </a:fld>
            <a:endParaRPr lang="en-US"/>
          </a:p>
        </p:txBody>
      </p:sp>
    </p:spTree>
    <p:extLst>
      <p:ext uri="{BB962C8B-B14F-4D97-AF65-F5344CB8AC3E}">
        <p14:creationId xmlns:p14="http://schemas.microsoft.com/office/powerpoint/2010/main" val="2942029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a:t>Winter 2002</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CSE503 (Notkin, UW CSE)</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36CA508-7CCF-413C-BAFA-4F0036B2729E}" type="slidenum">
              <a:rPr lang="en-US"/>
              <a:pPr/>
              <a:t>‹#›</a:t>
            </a:fld>
            <a:endParaRPr lang="en-US"/>
          </a:p>
        </p:txBody>
      </p:sp>
    </p:spTree>
    <p:extLst>
      <p:ext uri="{BB962C8B-B14F-4D97-AF65-F5344CB8AC3E}">
        <p14:creationId xmlns:p14="http://schemas.microsoft.com/office/powerpoint/2010/main" val="83634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CSE403 Sp12</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7" r:id="rId12"/>
    <p:sldLayoutId id="2147483758" r:id="rId13"/>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media.techtarget.com/tss/static/articles/content/PerfTestingMetrics/Figure3.gi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Linearizability" TargetMode="External"/><Relationship Id="rId13" Type="http://schemas.openxmlformats.org/officeDocument/2006/relationships/hyperlink" Target="http://en.wikipedia.org/wiki/C_process_control" TargetMode="External"/><Relationship Id="rId3" Type="http://schemas.openxmlformats.org/officeDocument/2006/relationships/hyperlink" Target="http://en.wikipedia.org/wiki/C_character_classification" TargetMode="External"/><Relationship Id="rId7" Type="http://schemas.openxmlformats.org/officeDocument/2006/relationships/hyperlink" Target="http://en.wikipedia.org/wiki/Data_structure_alignment" TargetMode="External"/><Relationship Id="rId12" Type="http://schemas.openxmlformats.org/officeDocument/2006/relationships/hyperlink" Target="http://en.wikipedia.org/wiki/C_dynamic_memory_allocation" TargetMode="External"/><Relationship Id="rId17" Type="http://schemas.openxmlformats.org/officeDocument/2006/relationships/hyperlink" Target="http://en.wikipedia.org/wiki/C_standard_library" TargetMode="External"/><Relationship Id="rId2" Type="http://schemas.openxmlformats.org/officeDocument/2006/relationships/hyperlink" Target="http://en.wikipedia.org/wiki/Assertion_(computing)" TargetMode="External"/><Relationship Id="rId16" Type="http://schemas.openxmlformats.org/officeDocument/2006/relationships/hyperlink" Target="http://en.wikipedia.org/wiki/C_date_and_time_functions" TargetMode="External"/><Relationship Id="rId1" Type="http://schemas.openxmlformats.org/officeDocument/2006/relationships/slideLayout" Target="../slideLayouts/slideLayout2.xml"/><Relationship Id="rId6" Type="http://schemas.openxmlformats.org/officeDocument/2006/relationships/hyperlink" Target="http://en.wikipedia.org/wiki/C_signal_handling" TargetMode="External"/><Relationship Id="rId11" Type="http://schemas.openxmlformats.org/officeDocument/2006/relationships/hyperlink" Target="http://en.wikipedia.org/wiki/C_string_handling" TargetMode="External"/><Relationship Id="rId5" Type="http://schemas.openxmlformats.org/officeDocument/2006/relationships/hyperlink" Target="http://en.wikipedia.org/wiki/C_mathematical_functions" TargetMode="External"/><Relationship Id="rId15" Type="http://schemas.openxmlformats.org/officeDocument/2006/relationships/hyperlink" Target="http://en.wikipedia.org/wiki/Mutual_exclusion" TargetMode="External"/><Relationship Id="rId10" Type="http://schemas.openxmlformats.org/officeDocument/2006/relationships/hyperlink" Target="http://en.wikipedia.org/wiki/C_file_input/output" TargetMode="External"/><Relationship Id="rId4" Type="http://schemas.openxmlformats.org/officeDocument/2006/relationships/hyperlink" Target="http://en.wikipedia.org/wiki/C_localization_functions" TargetMode="External"/><Relationship Id="rId9" Type="http://schemas.openxmlformats.org/officeDocument/2006/relationships/hyperlink" Target="http://en.wikipedia.org/wiki/C_data_types" TargetMode="External"/><Relationship Id="rId14" Type="http://schemas.openxmlformats.org/officeDocument/2006/relationships/hyperlink" Target="http://en.wikipedia.org/wiki/Thread_(computer_scie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cs.oracle.com/javase/7/do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hyperlink" Target="http://teckenhjalpen.webs.com/LudoUML_v3.jpg" TargetMode="External"/><Relationship Id="rId1" Type="http://schemas.openxmlformats.org/officeDocument/2006/relationships/slideLayout" Target="../slideLayouts/slideLayout7.xml"/><Relationship Id="rId6" Type="http://schemas.openxmlformats.org/officeDocument/2006/relationships/hyperlink" Target="http://www.svgopen.org/2002/abstracts/Figure1.png" TargetMode="External"/><Relationship Id="rId5" Type="http://schemas.openxmlformats.org/officeDocument/2006/relationships/image" Target="../media/image3.jpeg"/><Relationship Id="rId4" Type="http://schemas.openxmlformats.org/officeDocument/2006/relationships/hyperlink" Target="http://wiki.eclipse.org/images/9/9e/Eclipselink_uml_class_diagram.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19861731"/>
              </p:ext>
            </p:extLst>
          </p:nvPr>
        </p:nvGraphicFramePr>
        <p:xfrm>
          <a:off x="573367" y="1473050"/>
          <a:ext cx="7791981" cy="3962400"/>
        </p:xfrm>
        <a:graphic>
          <a:graphicData uri="http://schemas.openxmlformats.org/drawingml/2006/table">
            <a:tbl>
              <a:tblPr firstRow="1" bandRow="1">
                <a:tableStyleId>{912C8C85-51F0-491E-9774-3900AFEF0FD7}</a:tableStyleId>
              </a:tblPr>
              <a:tblGrid>
                <a:gridCol w="2153096"/>
                <a:gridCol w="1414130"/>
                <a:gridCol w="1552354"/>
                <a:gridCol w="1254642"/>
                <a:gridCol w="1417759"/>
              </a:tblGrid>
              <a:tr h="267653">
                <a:tc gridSpan="5">
                  <a:txBody>
                    <a:bodyPr/>
                    <a:lstStyle/>
                    <a:p>
                      <a:pPr algn="ctr"/>
                      <a:r>
                        <a:rPr lang="en-US" dirty="0" smtClean="0"/>
                        <a:t>Week 3-4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520">
                <a:tc>
                  <a:txBody>
                    <a:bodyPr/>
                    <a:lstStyle/>
                    <a:p>
                      <a:pPr marL="114300" indent="-114300">
                        <a:buFont typeface="Arial" pitchFamily="34" charset="0"/>
                        <a:buChar char="•"/>
                      </a:pPr>
                      <a:r>
                        <a:rPr lang="en-US" sz="2000" b="0" i="0" dirty="0" smtClean="0"/>
                        <a:t>Design</a:t>
                      </a:r>
                    </a:p>
                    <a:p>
                      <a:pPr marL="114300" indent="-114300">
                        <a:buFont typeface="Arial" pitchFamily="34" charset="0"/>
                        <a:buChar char="•"/>
                      </a:pPr>
                      <a:r>
                        <a:rPr lang="en-US" sz="2000" b="0" i="0" dirty="0" smtClean="0"/>
                        <a:t>Reading II due</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marL="114300" indent="-114300">
                        <a:buFont typeface="Arial" pitchFamily="34" charset="0"/>
                        <a:buChar char="•"/>
                      </a:pPr>
                      <a:r>
                        <a:rPr lang="en-US" dirty="0" smtClean="0"/>
                        <a:t>Group meetings</a:t>
                      </a:r>
                    </a:p>
                    <a:p>
                      <a:pPr marL="114300" indent="-114300">
                        <a:buFont typeface="Arial" pitchFamily="34" charset="0"/>
                        <a:buChar char="•"/>
                      </a:pPr>
                      <a:r>
                        <a:rPr lang="en-US" dirty="0" smtClean="0"/>
                        <a:t>SRS</a:t>
                      </a:r>
                      <a:r>
                        <a:rPr lang="en-US" baseline="0" dirty="0" smtClean="0"/>
                        <a:t> due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marL="114300" indent="-114300">
                        <a:buFont typeface="Arial" pitchFamily="34" charset="0"/>
                        <a:buChar char="•"/>
                      </a:pPr>
                      <a:r>
                        <a:rPr lang="en-US" sz="1800" i="0" dirty="0" smtClean="0"/>
                        <a:t>Design</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marL="114300" indent="-114300">
                        <a:buFont typeface="Arial" pitchFamily="34" charset="0"/>
                        <a:buChar char="•"/>
                      </a:pPr>
                      <a:r>
                        <a:rPr lang="en-US" dirty="0" smtClean="0"/>
                        <a:t>UML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5">
                      <a:fgClr>
                        <a:srgbClr val="00B0F0"/>
                      </a:fgClr>
                      <a:bgClr>
                        <a:schemeClr val="bg1"/>
                      </a:bgClr>
                    </a:patt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Design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a:t>
                      </a:r>
                      <a:r>
                        <a:rPr lang="en-US" sz="1800" kern="1200" baseline="0" dirty="0" smtClean="0">
                          <a:solidFill>
                            <a:schemeClr val="tx1"/>
                          </a:solidFill>
                          <a:latin typeface="+mn-lt"/>
                          <a:ea typeface="+mn-ea"/>
                          <a:cs typeface="+mn-cs"/>
                        </a:rPr>
                        <a:t> due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93520">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Lecture TBA</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Reading III due</a:t>
                      </a:r>
                      <a:endParaRPr lang="en-US" b="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Group meetings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sz="1800" i="0" dirty="0" smtClean="0"/>
                        <a:t>Phil </a:t>
                      </a:r>
                      <a:r>
                        <a:rPr lang="en-US" sz="1800" i="0" dirty="0" err="1" smtClean="0"/>
                        <a:t>Kimmey</a:t>
                      </a:r>
                      <a:r>
                        <a:rPr lang="en-US" sz="1800" i="0" dirty="0" smtClean="0"/>
                        <a:t> </a:t>
                      </a:r>
                      <a:r>
                        <a:rPr lang="en-US" sz="1800" i="0" baseline="0" dirty="0" smtClean="0"/>
                        <a:t>on using </a:t>
                      </a:r>
                      <a:r>
                        <a:rPr lang="en-US" sz="1800" i="0" baseline="0" dirty="0" err="1" smtClean="0"/>
                        <a:t>git</a:t>
                      </a:r>
                      <a:r>
                        <a:rPr lang="en-US" sz="1800" i="0" baseline="0" dirty="0" smtClean="0"/>
                        <a:t> @ rover.com</a:t>
                      </a:r>
                      <a:endParaRPr lang="en-US" sz="18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SDS++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Midterm review – content, format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US" sz="3200" dirty="0" smtClean="0"/>
              <a:t>CSE403</a:t>
            </a:r>
            <a:r>
              <a:rPr lang="en-US" sz="3200" dirty="0">
                <a:solidFill>
                  <a:srgbClr val="7030A0"/>
                </a:solidFill>
                <a:latin typeface="Calibri"/>
                <a:cs typeface="Calibri"/>
              </a:rPr>
              <a:t> ●</a:t>
            </a:r>
            <a:r>
              <a:rPr lang="en-US" sz="3200" dirty="0" smtClean="0"/>
              <a:t> Software engineering </a:t>
            </a:r>
            <a:r>
              <a:rPr lang="en-US" sz="3200" dirty="0" smtClean="0">
                <a:solidFill>
                  <a:srgbClr val="7030A0"/>
                </a:solidFill>
                <a:latin typeface="Calibri"/>
                <a:cs typeface="Calibri"/>
              </a:rPr>
              <a:t>● </a:t>
            </a:r>
            <a:r>
              <a:rPr lang="en-US" sz="3200" dirty="0" smtClean="0"/>
              <a:t>sp12</a:t>
            </a:r>
            <a:endParaRPr lang="en-US" sz="3200" dirty="0"/>
          </a:p>
        </p:txBody>
      </p:sp>
    </p:spTree>
    <p:extLst>
      <p:ext uri="{BB962C8B-B14F-4D97-AF65-F5344CB8AC3E}">
        <p14:creationId xmlns:p14="http://schemas.microsoft.com/office/powerpoint/2010/main" val="135820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Kinds of coupling</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Content/pathological coupling is when modules are so interconnected that they should essentially be a single module</a:t>
            </a:r>
          </a:p>
          <a:p>
            <a:r>
              <a:rPr lang="en-US" dirty="0" smtClean="0"/>
              <a:t>Common coupling is when modules </a:t>
            </a:r>
            <a:r>
              <a:rPr lang="en-US" dirty="0"/>
              <a:t>share the same global data </a:t>
            </a:r>
            <a:endParaRPr lang="en-US" dirty="0" smtClean="0"/>
          </a:p>
          <a:p>
            <a:r>
              <a:rPr lang="en-US" dirty="0" smtClean="0"/>
              <a:t>Control coupling is when a module controls the flow of another module, for example by passing a parameter that drives the called module </a:t>
            </a:r>
            <a:endParaRPr lang="en-US" dirty="0"/>
          </a:p>
          <a:p>
            <a:r>
              <a:rPr lang="en-US" dirty="0" smtClean="0"/>
              <a:t>Data </a:t>
            </a:r>
            <a:r>
              <a:rPr lang="en-US" dirty="0"/>
              <a:t>coupling is when modules share data </a:t>
            </a:r>
            <a:r>
              <a:rPr lang="en-US" dirty="0" smtClean="0"/>
              <a:t>through parameters</a:t>
            </a:r>
          </a:p>
          <a:p>
            <a:r>
              <a:rPr lang="en-US" dirty="0" smtClean="0"/>
              <a:t>Message </a:t>
            </a:r>
            <a:r>
              <a:rPr lang="en-US" dirty="0"/>
              <a:t>coupling </a:t>
            </a:r>
            <a:r>
              <a:rPr lang="en-US" dirty="0" smtClean="0"/>
              <a:t>is where all interactions are through parameters and message passing</a:t>
            </a:r>
          </a:p>
          <a:p>
            <a:r>
              <a:rPr lang="en-US" dirty="0" smtClean="0"/>
              <a:t>No coupling is where modules </a:t>
            </a:r>
            <a:r>
              <a:rPr lang="en-US" dirty="0"/>
              <a:t>do not communicate at all with one </a:t>
            </a:r>
            <a:r>
              <a:rPr lang="en-US" dirty="0" smtClean="0"/>
              <a:t>another</a:t>
            </a:r>
            <a:endParaRPr lang="en-US" dirty="0"/>
          </a:p>
        </p:txBody>
      </p:sp>
      <p:sp>
        <p:nvSpPr>
          <p:cNvPr id="2" name="Date Placeholder 1"/>
          <p:cNvSpPr>
            <a:spLocks noGrp="1"/>
          </p:cNvSpPr>
          <p:nvPr>
            <p:ph type="dt" sz="half" idx="10"/>
          </p:nvPr>
        </p:nvSpPr>
        <p:spPr/>
        <p:txBody>
          <a:bodyPr/>
          <a:lstStyle/>
          <a:p>
            <a:pPr>
              <a:defRPr/>
            </a:pPr>
            <a:r>
              <a:rPr lang="en-US" smtClean="0"/>
              <a:t>CSE403 Sp12</a:t>
            </a:r>
            <a:endParaRPr lang="en-US"/>
          </a:p>
        </p:txBody>
      </p:sp>
      <p:sp>
        <p:nvSpPr>
          <p:cNvPr id="3" name="Slide Number Placeholder 2"/>
          <p:cNvSpPr>
            <a:spLocks noGrp="1"/>
          </p:cNvSpPr>
          <p:nvPr>
            <p:ph type="sldNum" sz="quarter" idx="12"/>
          </p:nvPr>
        </p:nvSpPr>
        <p:spPr/>
        <p:txBody>
          <a:bodyPr/>
          <a:lstStyle/>
          <a:p>
            <a:pPr>
              <a:defRPr/>
            </a:pPr>
            <a:fld id="{B81A1E8F-9E64-4F57-9C28-9B348329C930}" type="slidenum">
              <a:rPr lang="en-US" smtClean="0"/>
              <a:pPr>
                <a:defRPr/>
              </a:pPr>
              <a:t>10</a:t>
            </a:fld>
            <a:endParaRPr lang="en-US"/>
          </a:p>
        </p:txBody>
      </p:sp>
    </p:spTree>
    <p:extLst>
      <p:ext uri="{BB962C8B-B14F-4D97-AF65-F5344CB8AC3E}">
        <p14:creationId xmlns:p14="http://schemas.microsoft.com/office/powerpoint/2010/main" val="12379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There are a large number of kinds of dependences</a:t>
            </a:r>
          </a:p>
          <a:p>
            <a:pPr lvl="1"/>
            <a:r>
              <a:rPr lang="en-US" sz="2100" dirty="0" smtClean="0"/>
              <a:t>Control dependence – which module M</a:t>
            </a:r>
            <a:r>
              <a:rPr lang="en-US" sz="2100" baseline="-25000" dirty="0" smtClean="0"/>
              <a:t>1</a:t>
            </a:r>
            <a:r>
              <a:rPr lang="en-US" sz="2100" dirty="0" smtClean="0"/>
              <a:t> invokes which M</a:t>
            </a:r>
            <a:r>
              <a:rPr lang="en-US" sz="2100" baseline="-25000" dirty="0" smtClean="0"/>
              <a:t>2</a:t>
            </a:r>
            <a:r>
              <a:rPr lang="en-US" sz="2100" dirty="0" smtClean="0"/>
              <a:t>?</a:t>
            </a:r>
          </a:p>
          <a:p>
            <a:pPr lvl="1"/>
            <a:r>
              <a:rPr lang="en-US" sz="2100" dirty="0" smtClean="0"/>
              <a:t>Name dependence </a:t>
            </a:r>
            <a:r>
              <a:rPr lang="en-US" sz="2100" dirty="0"/>
              <a:t>– </a:t>
            </a:r>
            <a:r>
              <a:rPr lang="en-US" sz="2100" dirty="0" smtClean="0"/>
              <a:t>which M</a:t>
            </a:r>
            <a:r>
              <a:rPr lang="en-US" sz="2100" baseline="-25000" dirty="0" smtClean="0"/>
              <a:t>1</a:t>
            </a:r>
            <a:r>
              <a:rPr lang="en-US" sz="2100" dirty="0" smtClean="0"/>
              <a:t> knows the name of which </a:t>
            </a:r>
            <a:r>
              <a:rPr lang="en-US" sz="2100" dirty="0"/>
              <a:t>M</a:t>
            </a:r>
            <a:r>
              <a:rPr lang="en-US" sz="2100" baseline="-25000" dirty="0"/>
              <a:t>2</a:t>
            </a:r>
            <a:r>
              <a:rPr lang="en-US" sz="2100" dirty="0" smtClean="0"/>
              <a:t>?</a:t>
            </a:r>
          </a:p>
          <a:p>
            <a:pPr lvl="1"/>
            <a:r>
              <a:rPr lang="en-US" sz="2100" dirty="0" smtClean="0"/>
              <a:t>Data-flow dependence – which data D</a:t>
            </a:r>
            <a:r>
              <a:rPr lang="en-US" sz="2100" baseline="-25000" dirty="0" smtClean="0"/>
              <a:t>1</a:t>
            </a:r>
            <a:r>
              <a:rPr lang="en-US" sz="2100" dirty="0" smtClean="0"/>
              <a:t> is needed to compute which data D</a:t>
            </a:r>
            <a:r>
              <a:rPr lang="en-US" sz="2100" baseline="-25000" dirty="0" smtClean="0"/>
              <a:t>2</a:t>
            </a:r>
            <a:r>
              <a:rPr lang="en-US" sz="2100" dirty="0" smtClean="0"/>
              <a:t>?</a:t>
            </a:r>
          </a:p>
          <a:p>
            <a:pPr lvl="1"/>
            <a:r>
              <a:rPr lang="en-US" sz="2100" dirty="0" smtClean="0"/>
              <a:t>Source file dependence – which file F</a:t>
            </a:r>
            <a:r>
              <a:rPr lang="en-US" sz="2100" baseline="-25000" dirty="0" smtClean="0"/>
              <a:t>1</a:t>
            </a:r>
            <a:r>
              <a:rPr lang="en-US" sz="2100" dirty="0" smtClean="0"/>
              <a:t> must be compiled before which F</a:t>
            </a:r>
            <a:r>
              <a:rPr lang="en-US" sz="2100" baseline="-25000" dirty="0" smtClean="0"/>
              <a:t>2</a:t>
            </a:r>
            <a:r>
              <a:rPr lang="en-US" sz="2100" dirty="0" smtClean="0"/>
              <a:t>?</a:t>
            </a:r>
          </a:p>
          <a:p>
            <a:pPr lvl="1"/>
            <a:r>
              <a:rPr lang="en-US" sz="2100" dirty="0" smtClean="0"/>
              <a:t>Global data dependence – which D</a:t>
            </a:r>
            <a:r>
              <a:rPr lang="en-US" sz="2100" baseline="-25000" dirty="0" smtClean="0"/>
              <a:t>1</a:t>
            </a:r>
            <a:r>
              <a:rPr lang="en-US" sz="2100" dirty="0" smtClean="0"/>
              <a:t> is referenced by which M</a:t>
            </a:r>
            <a:r>
              <a:rPr lang="en-US" sz="2100" baseline="-25000" dirty="0" smtClean="0"/>
              <a:t>2</a:t>
            </a:r>
            <a:r>
              <a:rPr lang="en-US" sz="2100" dirty="0" smtClean="0"/>
              <a:t>?</a:t>
            </a:r>
          </a:p>
          <a:p>
            <a:pPr lvl="1"/>
            <a:r>
              <a:rPr lang="en-US" sz="2100" dirty="0" smtClean="0"/>
              <a:t>…</a:t>
            </a:r>
          </a:p>
          <a:p>
            <a:r>
              <a:rPr lang="en-US" dirty="0" smtClean="0"/>
              <a:t>Of course, the devil is in the details – for example, control dependence</a:t>
            </a:r>
          </a:p>
          <a:p>
            <a:pPr lvl="1"/>
            <a:r>
              <a:rPr lang="en-US" dirty="0" smtClean="0"/>
              <a:t>static (methods in M</a:t>
            </a:r>
            <a:r>
              <a:rPr lang="en-US" baseline="-25000" dirty="0" smtClean="0"/>
              <a:t>1</a:t>
            </a:r>
            <a:r>
              <a:rPr lang="en-US" dirty="0" smtClean="0"/>
              <a:t> can invoke methods in M</a:t>
            </a:r>
            <a:r>
              <a:rPr lang="en-US" baseline="-25000" dirty="0" smtClean="0"/>
              <a:t>2</a:t>
            </a:r>
            <a:r>
              <a:rPr lang="en-US" dirty="0" smtClean="0"/>
              <a:t>) or dynamic (which methods in </a:t>
            </a:r>
            <a:r>
              <a:rPr lang="en-US" dirty="0"/>
              <a:t>M</a:t>
            </a:r>
            <a:r>
              <a:rPr lang="en-US" baseline="-25000" dirty="0"/>
              <a:t>1</a:t>
            </a:r>
            <a:r>
              <a:rPr lang="en-US" dirty="0"/>
              <a:t> </a:t>
            </a:r>
            <a:r>
              <a:rPr lang="en-US" dirty="0" smtClean="0"/>
              <a:t>do invoke methods in M</a:t>
            </a:r>
            <a:r>
              <a:rPr lang="en-US" baseline="-25000" dirty="0" smtClean="0"/>
              <a:t>2</a:t>
            </a:r>
            <a:r>
              <a:rPr lang="en-US" dirty="0" smtClean="0"/>
              <a:t> and over what test suite)? </a:t>
            </a:r>
          </a:p>
          <a:p>
            <a:pPr lvl="1"/>
            <a:r>
              <a:rPr lang="en-US" dirty="0" smtClean="0"/>
              <a:t>infrequency (if only one method in </a:t>
            </a:r>
            <a:r>
              <a:rPr lang="en-US" dirty="0"/>
              <a:t>M</a:t>
            </a:r>
            <a:r>
              <a:rPr lang="en-US" baseline="-25000" dirty="0"/>
              <a:t>1</a:t>
            </a:r>
            <a:r>
              <a:rPr lang="en-US" dirty="0"/>
              <a:t> can invoke </a:t>
            </a:r>
            <a:r>
              <a:rPr lang="en-US" dirty="0" smtClean="0"/>
              <a:t>a method in M</a:t>
            </a:r>
            <a:r>
              <a:rPr lang="en-US" baseline="-25000" dirty="0" smtClean="0"/>
              <a:t>2</a:t>
            </a:r>
            <a:r>
              <a:rPr lang="en-US" dirty="0" smtClean="0"/>
              <a:t> at most once) </a:t>
            </a:r>
            <a:r>
              <a:rPr lang="en-US" dirty="0"/>
              <a:t>or </a:t>
            </a:r>
            <a:r>
              <a:rPr lang="en-US" dirty="0" smtClean="0"/>
              <a:t>frequency (methods in M</a:t>
            </a:r>
            <a:r>
              <a:rPr lang="en-US" baseline="-25000" dirty="0" smtClean="0"/>
              <a:t>1</a:t>
            </a:r>
            <a:r>
              <a:rPr lang="en-US" dirty="0" smtClean="0"/>
              <a:t> invoke most of the methods </a:t>
            </a:r>
            <a:r>
              <a:rPr lang="en-US" dirty="0"/>
              <a:t>in M</a:t>
            </a:r>
            <a:r>
              <a:rPr lang="en-US" baseline="-25000" dirty="0"/>
              <a:t>2</a:t>
            </a:r>
            <a:r>
              <a:rPr lang="en-US" dirty="0"/>
              <a:t> </a:t>
            </a:r>
            <a:r>
              <a:rPr lang="en-US" dirty="0" smtClean="0"/>
              <a:t>a lot of times) … and is that static or dynamic</a:t>
            </a:r>
            <a:endParaRPr lang="en-US" dirty="0"/>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Essentially: what dependences?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11</a:t>
            </a:fld>
            <a:endParaRPr lang="en-US"/>
          </a:p>
        </p:txBody>
      </p:sp>
    </p:spTree>
    <p:extLst>
      <p:ext uri="{BB962C8B-B14F-4D97-AF65-F5344CB8AC3E}">
        <p14:creationId xmlns:p14="http://schemas.microsoft.com/office/powerpoint/2010/main" val="237371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many dependences</a:t>
            </a:r>
            <a:endParaRPr lang="en-US" dirty="0"/>
          </a:p>
        </p:txBody>
      </p:sp>
      <p:sp>
        <p:nvSpPr>
          <p:cNvPr id="3" name="Content Placeholder 2"/>
          <p:cNvSpPr>
            <a:spLocks noGrp="1"/>
          </p:cNvSpPr>
          <p:nvPr>
            <p:ph idx="1"/>
          </p:nvPr>
        </p:nvSpPr>
        <p:spPr>
          <a:xfrm>
            <a:off x="228600" y="1600200"/>
            <a:ext cx="3943350" cy="4495800"/>
          </a:xfrm>
        </p:spPr>
        <p:txBody>
          <a:bodyPr/>
          <a:lstStyle/>
          <a:p>
            <a:r>
              <a:rPr lang="en-US" dirty="0"/>
              <a:t>Every arrow in every UML diagram is a dependence</a:t>
            </a:r>
          </a:p>
          <a:p>
            <a:r>
              <a:rPr lang="en-US" dirty="0"/>
              <a:t>Many dependences are implicit in the code and design – they can be determined by human inspection or, more commonly, automated analysis</a:t>
            </a:r>
          </a:p>
          <a:p>
            <a:r>
              <a:rPr lang="en-US" dirty="0"/>
              <a:t>Which dependences matter the most?  </a:t>
            </a:r>
          </a:p>
          <a:p>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12</a:t>
            </a:fld>
            <a:endParaRPr lang="en-US"/>
          </a:p>
        </p:txBody>
      </p:sp>
      <p:pic>
        <p:nvPicPr>
          <p:cNvPr id="6" name="Picture 2" descr="http://media.techtarget.com/tss/static/articles/content/PerfTestingMetrics/Figure3.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0037" y="1825369"/>
            <a:ext cx="4886325" cy="3499106"/>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029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Content Placeholder 2"/>
          <p:cNvSpPr>
            <a:spLocks noGrp="1"/>
          </p:cNvSpPr>
          <p:nvPr>
            <p:ph idx="1"/>
          </p:nvPr>
        </p:nvSpPr>
        <p:spPr/>
        <p:txBody>
          <a:bodyPr/>
          <a:lstStyle/>
          <a:p>
            <a:r>
              <a:rPr lang="en-US" sz="2000" dirty="0" smtClean="0"/>
              <a:t>Like cohesion, the earlier c</a:t>
            </a:r>
            <a:r>
              <a:rPr lang="en-US" sz="2000" dirty="0" smtClean="0"/>
              <a:t>ategorization </a:t>
            </a:r>
            <a:r>
              <a:rPr lang="en-US" sz="2000" dirty="0" smtClean="0"/>
              <a:t>is not </a:t>
            </a:r>
            <a:r>
              <a:rPr lang="en-US" sz="2000" dirty="0" smtClean="0"/>
              <a:t>precise nor even totally ordered</a:t>
            </a:r>
          </a:p>
          <a:p>
            <a:r>
              <a:rPr lang="en-US" sz="2000" dirty="0" smtClean="0"/>
              <a:t>There are a large number of attempts to quantify cohesion</a:t>
            </a:r>
            <a:endParaRPr lang="en-US" sz="2000" dirty="0"/>
          </a:p>
          <a:p>
            <a:r>
              <a:rPr lang="en-US" sz="2000" dirty="0" smtClean="0"/>
              <a:t>Here’s one very simple one</a:t>
            </a:r>
            <a:br>
              <a:rPr lang="en-US" sz="2000" dirty="0" smtClean="0"/>
            </a:br>
            <a:r>
              <a:rPr lang="en-US" sz="2000" dirty="0" smtClean="0">
                <a:latin typeface="Consolas" pitchFamily="49" charset="0"/>
                <a:cs typeface="Consolas" pitchFamily="49" charset="0"/>
              </a:rPr>
              <a:t>C = 	1 </a:t>
            </a:r>
            <a:r>
              <a:rPr lang="en-US" sz="2000" dirty="0">
                <a:latin typeface="Consolas" pitchFamily="49" charset="0"/>
                <a:cs typeface="Consolas" pitchFamily="49" charset="0"/>
              </a:rPr>
              <a:t>/ (number of input parameters </a:t>
            </a:r>
            <a:r>
              <a:rPr lang="en-US" sz="2000" dirty="0" smtClean="0">
                <a:latin typeface="Consolas" pitchFamily="49" charset="0"/>
                <a:cs typeface="Consolas" pitchFamily="49" charset="0"/>
              </a:rPr>
              <a:t>+</a:t>
            </a:r>
            <a:br>
              <a:rPr lang="en-US" sz="2000" dirty="0" smtClean="0">
                <a:latin typeface="Consolas" pitchFamily="49" charset="0"/>
                <a:cs typeface="Consolas" pitchFamily="49" charset="0"/>
              </a:rPr>
            </a:br>
            <a:r>
              <a:rPr lang="en-US" sz="2000" dirty="0" smtClean="0">
                <a:latin typeface="Consolas" pitchFamily="49" charset="0"/>
                <a:cs typeface="Consolas" pitchFamily="49" charset="0"/>
              </a:rPr>
              <a:t>	     number </a:t>
            </a:r>
            <a:r>
              <a:rPr lang="en-US" sz="2000" dirty="0">
                <a:latin typeface="Consolas" pitchFamily="49" charset="0"/>
                <a:cs typeface="Consolas" pitchFamily="49" charset="0"/>
              </a:rPr>
              <a:t>of output parameters </a:t>
            </a:r>
            <a:r>
              <a:rPr lang="en-US" sz="2000" dirty="0" smtClean="0">
                <a:latin typeface="Consolas" pitchFamily="49" charset="0"/>
                <a:cs typeface="Consolas" pitchFamily="49" charset="0"/>
              </a:rPr>
              <a:t>+</a:t>
            </a:r>
            <a:br>
              <a:rPr lang="en-US" sz="2000" dirty="0" smtClean="0">
                <a:latin typeface="Consolas" pitchFamily="49" charset="0"/>
                <a:cs typeface="Consolas" pitchFamily="49" charset="0"/>
              </a:rPr>
            </a:br>
            <a:r>
              <a:rPr lang="en-US" sz="2000" dirty="0" smtClean="0">
                <a:latin typeface="Consolas" pitchFamily="49" charset="0"/>
                <a:cs typeface="Consolas" pitchFamily="49" charset="0"/>
              </a:rPr>
              <a:t>         number </a:t>
            </a:r>
            <a:r>
              <a:rPr lang="en-US" sz="2000" dirty="0">
                <a:latin typeface="Consolas" pitchFamily="49" charset="0"/>
                <a:cs typeface="Consolas" pitchFamily="49" charset="0"/>
              </a:rPr>
              <a:t>of global variables used </a:t>
            </a:r>
            <a:r>
              <a:rPr lang="en-US" sz="2000" dirty="0" smtClean="0">
                <a:latin typeface="Consolas" pitchFamily="49" charset="0"/>
                <a:cs typeface="Consolas" pitchFamily="49" charset="0"/>
              </a:rPr>
              <a:t>+</a:t>
            </a:r>
            <a:br>
              <a:rPr lang="en-US" sz="2000" dirty="0" smtClean="0">
                <a:latin typeface="Consolas" pitchFamily="49" charset="0"/>
                <a:cs typeface="Consolas" pitchFamily="49" charset="0"/>
              </a:rPr>
            </a:br>
            <a:r>
              <a:rPr lang="en-US" sz="2000" dirty="0" smtClean="0">
                <a:latin typeface="Consolas" pitchFamily="49" charset="0"/>
                <a:cs typeface="Consolas" pitchFamily="49" charset="0"/>
              </a:rPr>
              <a:t>         number </a:t>
            </a:r>
            <a:r>
              <a:rPr lang="en-US" sz="2000" dirty="0">
                <a:latin typeface="Consolas" pitchFamily="49" charset="0"/>
                <a:cs typeface="Consolas" pitchFamily="49" charset="0"/>
              </a:rPr>
              <a:t>of modules called </a:t>
            </a:r>
            <a:r>
              <a:rPr lang="en-US" sz="2000" dirty="0" smtClean="0">
                <a:latin typeface="Consolas" pitchFamily="49" charset="0"/>
                <a:cs typeface="Consolas" pitchFamily="49" charset="0"/>
              </a:rPr>
              <a:t>+</a:t>
            </a:r>
            <a:br>
              <a:rPr lang="en-US" sz="2000" dirty="0" smtClean="0">
                <a:latin typeface="Consolas" pitchFamily="49" charset="0"/>
                <a:cs typeface="Consolas" pitchFamily="49" charset="0"/>
              </a:rPr>
            </a:br>
            <a:r>
              <a:rPr lang="en-US" sz="2000" dirty="0" smtClean="0">
                <a:latin typeface="Consolas" pitchFamily="49" charset="0"/>
                <a:cs typeface="Consolas" pitchFamily="49" charset="0"/>
              </a:rPr>
              <a:t>         number </a:t>
            </a:r>
            <a:r>
              <a:rPr lang="en-US" sz="2000" dirty="0">
                <a:latin typeface="Consolas" pitchFamily="49" charset="0"/>
                <a:cs typeface="Consolas" pitchFamily="49" charset="0"/>
              </a:rPr>
              <a:t>of modules </a:t>
            </a:r>
            <a:r>
              <a:rPr lang="en-US" sz="2000" dirty="0" smtClean="0">
                <a:latin typeface="Consolas" pitchFamily="49" charset="0"/>
                <a:cs typeface="Consolas" pitchFamily="49" charset="0"/>
              </a:rPr>
              <a:t>calling)</a:t>
            </a:r>
            <a:endParaRPr lang="en-US" sz="2000" dirty="0">
              <a:latin typeface="Consolas" pitchFamily="49" charset="0"/>
              <a:cs typeface="Consolas" pitchFamily="49" charset="0"/>
            </a:endParaRPr>
          </a:p>
          <a:p>
            <a:r>
              <a:rPr lang="en-US" sz="2000" dirty="0" smtClean="0"/>
              <a:t>The objective </a:t>
            </a:r>
            <a:r>
              <a:rPr lang="en-US" sz="2000" dirty="0"/>
              <a:t>of defining quantitative metrics for </a:t>
            </a:r>
            <a:r>
              <a:rPr lang="en-US" sz="2000" dirty="0" smtClean="0"/>
              <a:t>coupling has, in some sense, been worse than for cohesion because there are so many kinds of dependences, the metrics are often imprecise about dependences, and the tools to extract dependences have a set of complications as well</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13</a:t>
            </a:fld>
            <a:endParaRPr lang="en-US"/>
          </a:p>
        </p:txBody>
      </p:sp>
    </p:spTree>
    <p:extLst>
      <p:ext uri="{BB962C8B-B14F-4D97-AF65-F5344CB8AC3E}">
        <p14:creationId xmlns:p14="http://schemas.microsoft.com/office/powerpoint/2010/main" val="372693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complications: theoretical</a:t>
            </a:r>
            <a:endParaRPr lang="en-US" dirty="0"/>
          </a:p>
        </p:txBody>
      </p:sp>
      <p:sp>
        <p:nvSpPr>
          <p:cNvPr id="3" name="Content Placeholder 2"/>
          <p:cNvSpPr>
            <a:spLocks noGrp="1"/>
          </p:cNvSpPr>
          <p:nvPr>
            <p:ph idx="1"/>
          </p:nvPr>
        </p:nvSpPr>
        <p:spPr/>
        <p:txBody>
          <a:bodyPr/>
          <a:lstStyle/>
          <a:p>
            <a:r>
              <a:rPr lang="en-US" dirty="0" smtClean="0"/>
              <a:t>Example: Call graph (control dependence)</a:t>
            </a:r>
          </a:p>
          <a:p>
            <a:pPr lvl="1"/>
            <a:r>
              <a:rPr lang="en-US" i="1" dirty="0" err="1" smtClean="0"/>
              <a:t>Undecidable</a:t>
            </a:r>
            <a:r>
              <a:rPr lang="en-US" dirty="0"/>
              <a:t> </a:t>
            </a:r>
            <a:r>
              <a:rPr lang="en-US" dirty="0" smtClean="0"/>
              <a:t>if it must include only pairs </a:t>
            </a:r>
            <a:r>
              <a:rPr lang="en-US" b="1" dirty="0" smtClean="0">
                <a:latin typeface="Consolas" pitchFamily="49" charset="0"/>
                <a:cs typeface="Consolas" pitchFamily="49" charset="0"/>
              </a:rPr>
              <a:t>&lt;</a:t>
            </a:r>
            <a:r>
              <a:rPr lang="en-US" b="1" dirty="0" err="1" smtClean="0">
                <a:latin typeface="Consolas" pitchFamily="49" charset="0"/>
                <a:cs typeface="Consolas" pitchFamily="49" charset="0"/>
              </a:rPr>
              <a:t>a,b</a:t>
            </a:r>
            <a:r>
              <a:rPr lang="en-US" b="1" dirty="0" smtClean="0">
                <a:latin typeface="Consolas" pitchFamily="49" charset="0"/>
                <a:cs typeface="Consolas" pitchFamily="49" charset="0"/>
              </a:rPr>
              <a:t>&gt;</a:t>
            </a:r>
            <a:r>
              <a:rPr lang="en-US" dirty="0" smtClean="0"/>
              <a:t> where </a:t>
            </a:r>
            <a:r>
              <a:rPr lang="en-US" b="1" dirty="0">
                <a:latin typeface="Consolas" pitchFamily="49" charset="0"/>
                <a:cs typeface="Consolas" pitchFamily="49" charset="0"/>
              </a:rPr>
              <a:t>a</a:t>
            </a:r>
            <a:r>
              <a:rPr lang="en-US" dirty="0" smtClean="0"/>
              <a:t> calls </a:t>
            </a:r>
            <a:r>
              <a:rPr lang="en-US" b="1" dirty="0">
                <a:latin typeface="Consolas" pitchFamily="49" charset="0"/>
                <a:cs typeface="Consolas" pitchFamily="49" charset="0"/>
              </a:rPr>
              <a:t>b</a:t>
            </a:r>
            <a:r>
              <a:rPr lang="en-US" dirty="0" smtClean="0"/>
              <a:t> in some possible execution of a program</a:t>
            </a:r>
          </a:p>
          <a:p>
            <a:pPr lvl="1"/>
            <a:r>
              <a:rPr lang="en-US" i="1" dirty="0" smtClean="0"/>
              <a:t>Conservative</a:t>
            </a:r>
            <a:r>
              <a:rPr lang="en-US" dirty="0" smtClean="0"/>
              <a:t> if </a:t>
            </a:r>
            <a:r>
              <a:rPr lang="en-US" dirty="0"/>
              <a:t>it </a:t>
            </a:r>
            <a:r>
              <a:rPr lang="en-US" dirty="0" smtClean="0"/>
              <a:t>never excludes a pair </a:t>
            </a:r>
            <a:r>
              <a:rPr lang="en-US" b="1" dirty="0">
                <a:latin typeface="Consolas" pitchFamily="49" charset="0"/>
                <a:cs typeface="Consolas" pitchFamily="49" charset="0"/>
              </a:rPr>
              <a:t>&lt;</a:t>
            </a:r>
            <a:r>
              <a:rPr lang="en-US" b="1" dirty="0" err="1">
                <a:latin typeface="Consolas" pitchFamily="49" charset="0"/>
                <a:cs typeface="Consolas" pitchFamily="49" charset="0"/>
              </a:rPr>
              <a:t>a,b</a:t>
            </a:r>
            <a:r>
              <a:rPr lang="en-US" b="1" dirty="0">
                <a:latin typeface="Consolas" pitchFamily="49" charset="0"/>
                <a:cs typeface="Consolas" pitchFamily="49" charset="0"/>
              </a:rPr>
              <a:t>&gt;</a:t>
            </a:r>
            <a:r>
              <a:rPr lang="en-US" dirty="0"/>
              <a:t> </a:t>
            </a:r>
            <a:r>
              <a:rPr lang="en-US" dirty="0" smtClean="0"/>
              <a:t>if </a:t>
            </a:r>
            <a:r>
              <a:rPr lang="en-US" b="1" dirty="0" smtClean="0">
                <a:latin typeface="Consolas" pitchFamily="49" charset="0"/>
                <a:cs typeface="Consolas" pitchFamily="49" charset="0"/>
              </a:rPr>
              <a:t>a</a:t>
            </a:r>
            <a:r>
              <a:rPr lang="en-US" dirty="0" smtClean="0"/>
              <a:t> could call </a:t>
            </a:r>
            <a:r>
              <a:rPr lang="en-US" b="1" dirty="0">
                <a:latin typeface="Consolas" pitchFamily="49" charset="0"/>
                <a:cs typeface="Consolas" pitchFamily="49" charset="0"/>
              </a:rPr>
              <a:t>b</a:t>
            </a:r>
            <a:r>
              <a:rPr lang="en-US" dirty="0"/>
              <a:t> in some possible </a:t>
            </a:r>
            <a:r>
              <a:rPr lang="en-US" dirty="0" smtClean="0"/>
              <a:t>execution</a:t>
            </a:r>
          </a:p>
          <a:p>
            <a:pPr lvl="1"/>
            <a:r>
              <a:rPr lang="en-US" i="1" dirty="0" smtClean="0"/>
              <a:t>Useless</a:t>
            </a:r>
            <a:r>
              <a:rPr lang="en-US" dirty="0" smtClean="0"/>
              <a:t> (although conservative and fast to compute) if it includes all pairs </a:t>
            </a:r>
            <a:r>
              <a:rPr lang="en-US" b="1" dirty="0">
                <a:latin typeface="Consolas" pitchFamily="49" charset="0"/>
                <a:cs typeface="Consolas" pitchFamily="49" charset="0"/>
              </a:rPr>
              <a:t>&lt;</a:t>
            </a:r>
            <a:r>
              <a:rPr lang="en-US" b="1" dirty="0" err="1">
                <a:latin typeface="Consolas" pitchFamily="49" charset="0"/>
                <a:cs typeface="Consolas" pitchFamily="49" charset="0"/>
              </a:rPr>
              <a:t>a,b</a:t>
            </a:r>
            <a:r>
              <a:rPr lang="en-US" b="1" dirty="0">
                <a:latin typeface="Consolas" pitchFamily="49" charset="0"/>
                <a:cs typeface="Consolas" pitchFamily="49" charset="0"/>
              </a:rPr>
              <a:t>&gt;</a:t>
            </a:r>
            <a:r>
              <a:rPr lang="en-US" dirty="0"/>
              <a:t> </a:t>
            </a:r>
          </a:p>
          <a:p>
            <a:pPr lvl="1"/>
            <a:r>
              <a:rPr lang="en-US" i="1" dirty="0" smtClean="0"/>
              <a:t>Dynamic</a:t>
            </a:r>
            <a:r>
              <a:rPr lang="en-US" dirty="0" smtClean="0"/>
              <a:t> if it only includes a </a:t>
            </a:r>
            <a:r>
              <a:rPr lang="en-US" dirty="0"/>
              <a:t>pair </a:t>
            </a:r>
            <a:r>
              <a:rPr lang="en-US" b="1" dirty="0">
                <a:latin typeface="Consolas" pitchFamily="49" charset="0"/>
                <a:cs typeface="Consolas" pitchFamily="49" charset="0"/>
              </a:rPr>
              <a:t>&lt;</a:t>
            </a:r>
            <a:r>
              <a:rPr lang="en-US" b="1" dirty="0" err="1">
                <a:latin typeface="Consolas" pitchFamily="49" charset="0"/>
                <a:cs typeface="Consolas" pitchFamily="49" charset="0"/>
              </a:rPr>
              <a:t>a,b</a:t>
            </a:r>
            <a:r>
              <a:rPr lang="en-US" b="1" dirty="0">
                <a:latin typeface="Consolas" pitchFamily="49" charset="0"/>
                <a:cs typeface="Consolas" pitchFamily="49" charset="0"/>
              </a:rPr>
              <a:t>&gt;</a:t>
            </a:r>
            <a:r>
              <a:rPr lang="en-US" dirty="0"/>
              <a:t> if </a:t>
            </a:r>
            <a:r>
              <a:rPr lang="en-US" b="1" dirty="0">
                <a:latin typeface="Consolas" pitchFamily="49" charset="0"/>
                <a:cs typeface="Consolas" pitchFamily="49" charset="0"/>
              </a:rPr>
              <a:t>a</a:t>
            </a:r>
            <a:r>
              <a:rPr lang="en-US" dirty="0"/>
              <a:t> </a:t>
            </a:r>
            <a:r>
              <a:rPr lang="en-US" dirty="0" smtClean="0"/>
              <a:t>calls </a:t>
            </a:r>
            <a:r>
              <a:rPr lang="en-US" b="1" dirty="0">
                <a:latin typeface="Consolas" pitchFamily="49" charset="0"/>
                <a:cs typeface="Consolas" pitchFamily="49" charset="0"/>
              </a:rPr>
              <a:t>b</a:t>
            </a:r>
            <a:r>
              <a:rPr lang="en-US" dirty="0"/>
              <a:t> in some </a:t>
            </a:r>
            <a:r>
              <a:rPr lang="en-US" dirty="0" smtClean="0"/>
              <a:t>actual execution</a:t>
            </a:r>
            <a:endParaRPr lang="en-US" dirty="0"/>
          </a:p>
          <a:p>
            <a:pPr lvl="2"/>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14</a:t>
            </a:fld>
            <a:endParaRPr lang="en-US"/>
          </a:p>
        </p:txBody>
      </p:sp>
    </p:spTree>
    <p:extLst>
      <p:ext uri="{BB962C8B-B14F-4D97-AF65-F5344CB8AC3E}">
        <p14:creationId xmlns:p14="http://schemas.microsoft.com/office/powerpoint/2010/main" val="69474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complications: practical</a:t>
            </a:r>
            <a:endParaRPr lang="en-US" dirty="0"/>
          </a:p>
        </p:txBody>
      </p:sp>
      <p:sp>
        <p:nvSpPr>
          <p:cNvPr id="3" name="Content Placeholder 2"/>
          <p:cNvSpPr>
            <a:spLocks noGrp="1"/>
          </p:cNvSpPr>
          <p:nvPr>
            <p:ph idx="1"/>
          </p:nvPr>
        </p:nvSpPr>
        <p:spPr/>
        <p:txBody>
          <a:bodyPr/>
          <a:lstStyle/>
          <a:p>
            <a:r>
              <a:rPr lang="en-US" dirty="0" smtClean="0"/>
              <a:t>Reflection (like in Java)</a:t>
            </a:r>
          </a:p>
          <a:p>
            <a:r>
              <a:rPr lang="en-US" dirty="0" smtClean="0"/>
              <a:t>Events</a:t>
            </a:r>
          </a:p>
          <a:p>
            <a:r>
              <a:rPr lang="en-US" dirty="0" smtClean="0"/>
              <a:t>Hidden interactions (such as through the file system)</a:t>
            </a:r>
          </a:p>
          <a:p>
            <a:r>
              <a:rPr lang="en-US" dirty="0" smtClean="0"/>
              <a:t>C/C++</a:t>
            </a:r>
          </a:p>
          <a:p>
            <a:pPr lvl="1"/>
            <a:r>
              <a:rPr lang="en-US" dirty="0"/>
              <a:t>W</a:t>
            </a:r>
            <a:r>
              <a:rPr lang="en-US" dirty="0" smtClean="0"/>
              <a:t>hat defines a project?  A directory, a make file, etc.?</a:t>
            </a:r>
          </a:p>
          <a:p>
            <a:pPr lvl="1"/>
            <a:r>
              <a:rPr lang="en-US" dirty="0" smtClean="0"/>
              <a:t>Before the preprocessor is run, or after?  If before, over all possible definitions?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15</a:t>
            </a:fld>
            <a:endParaRPr lang="en-US"/>
          </a:p>
        </p:txBody>
      </p:sp>
    </p:spTree>
    <p:extLst>
      <p:ext uri="{BB962C8B-B14F-4D97-AF65-F5344CB8AC3E}">
        <p14:creationId xmlns:p14="http://schemas.microsoft.com/office/powerpoint/2010/main" val="1355355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coupling and cohesion</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16</a:t>
            </a:fld>
            <a:endParaRPr lang="en-US"/>
          </a:p>
        </p:txBody>
      </p:sp>
      <p:sp>
        <p:nvSpPr>
          <p:cNvPr id="6" name="Oval 5"/>
          <p:cNvSpPr/>
          <p:nvPr/>
        </p:nvSpPr>
        <p:spPr bwMode="auto">
          <a:xfrm>
            <a:off x="2724150" y="1828800"/>
            <a:ext cx="3657600" cy="3657600"/>
          </a:xfrm>
          <a:prstGeom prst="ellipse">
            <a:avLst/>
          </a:prstGeom>
          <a:noFill/>
          <a:ln w="1143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82575"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TextBox 6"/>
          <p:cNvSpPr txBox="1"/>
          <p:nvPr/>
        </p:nvSpPr>
        <p:spPr>
          <a:xfrm>
            <a:off x="5857875" y="5248275"/>
            <a:ext cx="3000375" cy="830997"/>
          </a:xfrm>
          <a:prstGeom prst="rect">
            <a:avLst/>
          </a:prstGeom>
          <a:noFill/>
        </p:spPr>
        <p:txBody>
          <a:bodyPr wrap="square" rtlCol="0">
            <a:spAutoFit/>
          </a:bodyPr>
          <a:lstStyle/>
          <a:p>
            <a:r>
              <a:rPr lang="en-US" dirty="0" smtClean="0"/>
              <a:t>But fails on complexity</a:t>
            </a:r>
            <a:endParaRPr lang="en-US" dirty="0"/>
          </a:p>
        </p:txBody>
      </p:sp>
      <p:pic>
        <p:nvPicPr>
          <p:cNvPr id="3074" name="Picture 2" descr="C:\Users\notkin\AppData\Local\Microsoft\Windows\Temporary Internet Files\Content.IE5\JOI1MY7N\MC9004231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3041" y="2515057"/>
            <a:ext cx="2199818" cy="2199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67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integrity</a:t>
            </a:r>
            <a:endParaRPr lang="en-US" dirty="0"/>
          </a:p>
        </p:txBody>
      </p:sp>
      <p:sp>
        <p:nvSpPr>
          <p:cNvPr id="3" name="Content Placeholder 2"/>
          <p:cNvSpPr>
            <a:spLocks noGrp="1"/>
          </p:cNvSpPr>
          <p:nvPr>
            <p:ph idx="1"/>
          </p:nvPr>
        </p:nvSpPr>
        <p:spPr/>
        <p:txBody>
          <a:bodyPr/>
          <a:lstStyle/>
          <a:p>
            <a:r>
              <a:rPr lang="en-US" dirty="0" smtClean="0"/>
              <a:t>Fred Brooks</a:t>
            </a:r>
            <a:r>
              <a:rPr lang="en-US" dirty="0"/>
              <a:t> </a:t>
            </a:r>
            <a:r>
              <a:rPr lang="en-US" dirty="0" smtClean="0"/>
              <a:t>1975:</a:t>
            </a:r>
            <a:r>
              <a:rPr lang="en-US" dirty="0"/>
              <a:t> </a:t>
            </a:r>
            <a:r>
              <a:rPr lang="en-US" i="1" dirty="0" smtClean="0"/>
              <a:t>Conceptual integrity</a:t>
            </a:r>
            <a:r>
              <a:rPr lang="en-US" i="1" dirty="0"/>
              <a:t> is </a:t>
            </a:r>
            <a:r>
              <a:rPr lang="en-US" dirty="0"/>
              <a:t>the</a:t>
            </a:r>
            <a:r>
              <a:rPr lang="en-US" i="1" dirty="0"/>
              <a:t> most important consideration in system design. It is better to have a system omit certain anomalous features and improvements, but to reflect one set of design ideas, than to have one that contains many good but independent and uncoordinated ideas.</a:t>
            </a:r>
            <a:endParaRPr lang="en-US" dirty="0"/>
          </a:p>
          <a:p>
            <a:r>
              <a:rPr lang="en-US" dirty="0" smtClean="0"/>
              <a:t>Brooks 1995:  </a:t>
            </a:r>
            <a:r>
              <a:rPr lang="en-US" i="1" dirty="0" smtClean="0"/>
              <a:t>I </a:t>
            </a:r>
            <a:r>
              <a:rPr lang="en-US" i="1" dirty="0"/>
              <a:t>am more convinced than ever. </a:t>
            </a:r>
            <a:r>
              <a:rPr lang="en-US" i="1" dirty="0" smtClean="0"/>
              <a:t>Conceptual integrity</a:t>
            </a:r>
            <a:r>
              <a:rPr lang="en-US" i="1" dirty="0"/>
              <a:t> is central to product quality. Having a system architect is the most important single step toward conceptual </a:t>
            </a:r>
            <a:r>
              <a:rPr lang="en-US" i="1" dirty="0" smtClean="0"/>
              <a:t>integrity.</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17</a:t>
            </a:fld>
            <a:endParaRPr lang="en-US"/>
          </a:p>
        </p:txBody>
      </p:sp>
    </p:spTree>
    <p:extLst>
      <p:ext uri="{BB962C8B-B14F-4D97-AF65-F5344CB8AC3E}">
        <p14:creationId xmlns:p14="http://schemas.microsoft.com/office/powerpoint/2010/main" val="963410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Conceptual integrity</a:t>
            </a:r>
            <a:endParaRPr lang="en-US" dirty="0"/>
          </a:p>
        </p:txBody>
      </p:sp>
      <p:sp>
        <p:nvSpPr>
          <p:cNvPr id="3" name="Content Placeholder 2"/>
          <p:cNvSpPr>
            <a:spLocks noGrp="1"/>
          </p:cNvSpPr>
          <p:nvPr>
            <p:ph idx="1"/>
          </p:nvPr>
        </p:nvSpPr>
        <p:spPr>
          <a:xfrm>
            <a:off x="685800" y="1600200"/>
            <a:ext cx="4772025" cy="4495800"/>
          </a:xfrm>
        </p:spPr>
        <p:txBody>
          <a:bodyPr/>
          <a:lstStyle/>
          <a:p>
            <a:r>
              <a:rPr lang="en-US" sz="2000" dirty="0" smtClean="0"/>
              <a:t>McConnell: “Good software architecture makes the rest of the project easy.”</a:t>
            </a:r>
          </a:p>
          <a:p>
            <a:r>
              <a:rPr lang="en-US" sz="2000" dirty="0" smtClean="0"/>
              <a:t>Hoare 1985: ““There are two ways of constructing a software design:</a:t>
            </a:r>
          </a:p>
          <a:p>
            <a:pPr lvl="1"/>
            <a:r>
              <a:rPr lang="en-US" sz="2000" dirty="0" smtClean="0"/>
              <a:t>one way is to make it so simple that there are obviously no deficiencies;</a:t>
            </a:r>
          </a:p>
          <a:p>
            <a:pPr lvl="1"/>
            <a:r>
              <a:rPr lang="en-US" sz="2000" dirty="0" smtClean="0"/>
              <a:t>the other is to make it so complicated that there are no obvious deficiencies.”</a:t>
            </a:r>
          </a:p>
          <a:p>
            <a:r>
              <a:rPr lang="en-US" sz="2000" dirty="0" err="1" smtClean="0"/>
              <a:t>Rechtin</a:t>
            </a:r>
            <a:r>
              <a:rPr lang="en-US" sz="2000" dirty="0" smtClean="0"/>
              <a:t>/Maier: “In architecting a new program, all the serious mistakes are made in the first day”</a:t>
            </a:r>
            <a:endParaRPr lang="en-US" sz="2000" dirty="0"/>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18</a:t>
            </a:fld>
            <a:endParaRPr lang="en-US"/>
          </a:p>
        </p:txBody>
      </p:sp>
      <p:pic>
        <p:nvPicPr>
          <p:cNvPr id="6" name="Picture 2" descr="http://www.wright-house.com/frank-lloyd-wright/fallingwater-pictures/fallingwat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935" y="2209800"/>
            <a:ext cx="3237964" cy="267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850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CSE403</a:t>
            </a:r>
            <a:r>
              <a:rPr lang="en-US" sz="3200" dirty="0">
                <a:solidFill>
                  <a:srgbClr val="7030A0"/>
                </a:solidFill>
                <a:latin typeface="Calibri"/>
                <a:cs typeface="Calibri"/>
              </a:rPr>
              <a:t> ●</a:t>
            </a:r>
            <a:r>
              <a:rPr lang="en-US" sz="3200" dirty="0" smtClean="0"/>
              <a:t> Software engineering </a:t>
            </a:r>
            <a:r>
              <a:rPr lang="en-US" sz="3200" dirty="0" smtClean="0">
                <a:solidFill>
                  <a:srgbClr val="7030A0"/>
                </a:solidFill>
                <a:latin typeface="Calibri"/>
                <a:cs typeface="Calibri"/>
              </a:rPr>
              <a:t>● </a:t>
            </a:r>
            <a:r>
              <a:rPr lang="en-US" sz="3200" dirty="0" smtClean="0"/>
              <a:t>sp12</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216346577"/>
              </p:ext>
            </p:extLst>
          </p:nvPr>
        </p:nvGraphicFramePr>
        <p:xfrm>
          <a:off x="573367" y="1473050"/>
          <a:ext cx="7791981" cy="3962400"/>
        </p:xfrm>
        <a:graphic>
          <a:graphicData uri="http://schemas.openxmlformats.org/drawingml/2006/table">
            <a:tbl>
              <a:tblPr firstRow="1" bandRow="1">
                <a:tableStyleId>{912C8C85-51F0-491E-9774-3900AFEF0FD7}</a:tableStyleId>
              </a:tblPr>
              <a:tblGrid>
                <a:gridCol w="2153096"/>
                <a:gridCol w="1414130"/>
                <a:gridCol w="1552354"/>
                <a:gridCol w="1254642"/>
                <a:gridCol w="1417759"/>
              </a:tblGrid>
              <a:tr h="267653">
                <a:tc gridSpan="5">
                  <a:txBody>
                    <a:bodyPr/>
                    <a:lstStyle/>
                    <a:p>
                      <a:pPr algn="ctr"/>
                      <a:r>
                        <a:rPr lang="en-US" dirty="0" smtClean="0"/>
                        <a:t>Week 3-4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r>
              <a:tr h="1493520">
                <a:tc>
                  <a:txBody>
                    <a:bodyPr/>
                    <a:lstStyle/>
                    <a:p>
                      <a:pPr marL="114300" indent="-114300">
                        <a:buFont typeface="Arial" pitchFamily="34" charset="0"/>
                        <a:buChar char="•"/>
                      </a:pPr>
                      <a:r>
                        <a:rPr lang="en-US" sz="2000" b="0" i="0" dirty="0" smtClean="0"/>
                        <a:t>Design</a:t>
                      </a:r>
                    </a:p>
                    <a:p>
                      <a:pPr marL="114300" indent="-114300">
                        <a:buFont typeface="Arial" pitchFamily="34" charset="0"/>
                        <a:buChar char="•"/>
                      </a:pPr>
                      <a:r>
                        <a:rPr lang="en-US" sz="2000" b="0" i="0" dirty="0" smtClean="0"/>
                        <a:t>Reading II due</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marL="114300" indent="-114300">
                        <a:buFont typeface="Arial" pitchFamily="34" charset="0"/>
                        <a:buChar char="•"/>
                      </a:pPr>
                      <a:r>
                        <a:rPr lang="en-US" dirty="0" smtClean="0"/>
                        <a:t>Group meetings</a:t>
                      </a:r>
                    </a:p>
                    <a:p>
                      <a:pPr marL="114300" indent="-114300">
                        <a:buFont typeface="Arial" pitchFamily="34" charset="0"/>
                        <a:buChar char="•"/>
                      </a:pPr>
                      <a:r>
                        <a:rPr lang="en-US" dirty="0" smtClean="0"/>
                        <a:t>SRS</a:t>
                      </a:r>
                      <a:r>
                        <a:rPr lang="en-US" baseline="0" dirty="0" smtClean="0"/>
                        <a:t> due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marL="114300" indent="-114300">
                        <a:buFont typeface="Arial" pitchFamily="34" charset="0"/>
                        <a:buChar char="•"/>
                      </a:pPr>
                      <a:r>
                        <a:rPr lang="en-US" sz="1800" i="0" dirty="0" smtClean="0"/>
                        <a:t>Design</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marL="114300" indent="-114300">
                        <a:buFont typeface="Arial" pitchFamily="34" charset="0"/>
                        <a:buChar char="•"/>
                      </a:pPr>
                      <a:r>
                        <a:rPr lang="en-US" dirty="0" smtClean="0"/>
                        <a:t>UML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Design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a:t>
                      </a:r>
                      <a:r>
                        <a:rPr lang="en-US" sz="1800" kern="1200" baseline="0" dirty="0" smtClean="0">
                          <a:solidFill>
                            <a:schemeClr val="tx1"/>
                          </a:solidFill>
                          <a:latin typeface="+mn-lt"/>
                          <a:ea typeface="+mn-ea"/>
                          <a:cs typeface="+mn-cs"/>
                        </a:rPr>
                        <a:t> due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Grid">
                      <a:fgClr>
                        <a:srgbClr val="00B0F0"/>
                      </a:fgClr>
                      <a:bgClr>
                        <a:schemeClr val="bg1"/>
                      </a:bgClr>
                    </a:pattFill>
                  </a:tcPr>
                </a:tc>
              </a:tr>
              <a:tr h="1493520">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Lecture TBA</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Reading III due</a:t>
                      </a:r>
                      <a:endParaRPr lang="en-US" b="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Group meetings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sz="1800" i="0" dirty="0" smtClean="0"/>
                        <a:t>Phil </a:t>
                      </a:r>
                      <a:r>
                        <a:rPr lang="en-US" sz="1800" i="0" dirty="0" err="1" smtClean="0"/>
                        <a:t>Kimmey</a:t>
                      </a:r>
                      <a:r>
                        <a:rPr lang="en-US" sz="1800" i="0" dirty="0" smtClean="0"/>
                        <a:t> </a:t>
                      </a:r>
                      <a:r>
                        <a:rPr lang="en-US" sz="1800" i="0" baseline="0" dirty="0" smtClean="0"/>
                        <a:t>on using </a:t>
                      </a:r>
                      <a:r>
                        <a:rPr lang="en-US" sz="1800" i="0" baseline="0" dirty="0" err="1" smtClean="0"/>
                        <a:t>git</a:t>
                      </a:r>
                      <a:r>
                        <a:rPr lang="en-US" sz="1800" i="0" baseline="0" dirty="0" smtClean="0"/>
                        <a:t> @ rover.com</a:t>
                      </a:r>
                      <a:endParaRPr lang="en-US" sz="18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SDS++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Midterm review – content, format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42546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Today</a:t>
            </a:r>
            <a:endParaRPr lang="en-US" dirty="0"/>
          </a:p>
        </p:txBody>
      </p:sp>
      <p:sp>
        <p:nvSpPr>
          <p:cNvPr id="7" name="Content Placeholder 6"/>
          <p:cNvSpPr>
            <a:spLocks noGrp="1"/>
          </p:cNvSpPr>
          <p:nvPr>
            <p:ph idx="1"/>
          </p:nvPr>
        </p:nvSpPr>
        <p:spPr/>
        <p:txBody>
          <a:bodyPr/>
          <a:lstStyle/>
          <a:p>
            <a:r>
              <a:rPr lang="en-US" dirty="0" smtClean="0"/>
              <a:t>Cohesion and </a:t>
            </a:r>
            <a:r>
              <a:rPr lang="en-US" dirty="0" smtClean="0"/>
              <a:t>coupling – why software entities are organized together and how they interact</a:t>
            </a:r>
            <a:endParaRPr lang="en-US" dirty="0" smtClean="0"/>
          </a:p>
          <a:p>
            <a:r>
              <a:rPr lang="en-US" dirty="0" smtClean="0"/>
              <a:t>Conceptual </a:t>
            </a:r>
            <a:r>
              <a:rPr lang="en-US" dirty="0" smtClean="0"/>
              <a:t>integrity – Brooks and others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a:t>
            </a:fld>
            <a:endParaRPr lang="en-US"/>
          </a:p>
        </p:txBody>
      </p:sp>
    </p:spTree>
    <p:extLst>
      <p:ext uri="{BB962C8B-B14F-4D97-AF65-F5344CB8AC3E}">
        <p14:creationId xmlns:p14="http://schemas.microsoft.com/office/powerpoint/2010/main" val="1191224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Cohesion</a:t>
            </a:r>
            <a:endParaRPr lang="en-US" dirty="0"/>
          </a:p>
        </p:txBody>
      </p:sp>
      <p:sp>
        <p:nvSpPr>
          <p:cNvPr id="3" name="Content Placeholder 2"/>
          <p:cNvSpPr>
            <a:spLocks noGrp="1"/>
          </p:cNvSpPr>
          <p:nvPr>
            <p:ph idx="1"/>
          </p:nvPr>
        </p:nvSpPr>
        <p:spPr/>
        <p:txBody>
          <a:bodyPr/>
          <a:lstStyle/>
          <a:p>
            <a:r>
              <a:rPr lang="en-US" dirty="0" smtClean="0"/>
              <a:t>Cohesion is the reason that elements are grouped together in a </a:t>
            </a:r>
            <a:r>
              <a:rPr lang="en-US" dirty="0" smtClean="0"/>
              <a:t>module</a:t>
            </a:r>
            <a:endParaRPr lang="en-US" dirty="0" smtClean="0"/>
          </a:p>
          <a:p>
            <a:r>
              <a:rPr lang="en-US" dirty="0" smtClean="0"/>
              <a:t>An alternative view is that cohesion is the degree to which elements in a module are related to each </a:t>
            </a:r>
            <a:r>
              <a:rPr lang="en-US" dirty="0" smtClean="0"/>
              <a:t>other</a:t>
            </a:r>
          </a:p>
          <a:p>
            <a:endParaRPr lang="en-US" dirty="0"/>
          </a:p>
          <a:p>
            <a:r>
              <a:rPr lang="en-US" dirty="0" smtClean="0"/>
              <a:t>In general, “better” cohesion has a better reason to combine entities together and makes it easier to</a:t>
            </a:r>
          </a:p>
          <a:p>
            <a:pPr lvl="1"/>
            <a:r>
              <a:rPr lang="en-US" dirty="0" smtClean="0"/>
              <a:t>understand modules,</a:t>
            </a:r>
            <a:endParaRPr lang="en-US" dirty="0"/>
          </a:p>
          <a:p>
            <a:pPr lvl="1"/>
            <a:r>
              <a:rPr lang="en-US" dirty="0" smtClean="0"/>
              <a:t>maintain the software, and</a:t>
            </a:r>
          </a:p>
          <a:p>
            <a:pPr lvl="1"/>
            <a:r>
              <a:rPr lang="en-US" dirty="0" smtClean="0"/>
              <a:t>reuse modules.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3</a:t>
            </a:fld>
            <a:endParaRPr lang="en-US"/>
          </a:p>
        </p:txBody>
      </p:sp>
    </p:spTree>
    <p:extLst>
      <p:ext uri="{BB962C8B-B14F-4D97-AF65-F5344CB8AC3E}">
        <p14:creationId xmlns:p14="http://schemas.microsoft.com/office/powerpoint/2010/main" val="279560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09277076"/>
              </p:ext>
            </p:extLst>
          </p:nvPr>
        </p:nvGraphicFramePr>
        <p:xfrm>
          <a:off x="209862" y="505917"/>
          <a:ext cx="8619345" cy="5926116"/>
        </p:xfrm>
        <a:graphic>
          <a:graphicData uri="http://schemas.openxmlformats.org/drawingml/2006/table">
            <a:tbl>
              <a:tblPr/>
              <a:tblGrid>
                <a:gridCol w="1322553"/>
                <a:gridCol w="7296792"/>
              </a:tblGrid>
              <a:tr h="339153">
                <a:tc>
                  <a:txBody>
                    <a:bodyPr/>
                    <a:lstStyle/>
                    <a:p>
                      <a:pPr algn="ctr"/>
                      <a:r>
                        <a:rPr lang="en-US" sz="1600" dirty="0">
                          <a:effectLst/>
                        </a:rPr>
                        <a:t>Name</a:t>
                      </a:r>
                    </a:p>
                  </a:txBody>
                  <a:tcPr marL="11989" marR="26226"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600" dirty="0">
                          <a:effectLst/>
                        </a:rPr>
                        <a:t>Description</a:t>
                      </a:r>
                    </a:p>
                  </a:txBody>
                  <a:tcPr marL="11989" marR="26226"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339153">
                <a:tc>
                  <a:txBody>
                    <a:bodyPr/>
                    <a:lstStyle/>
                    <a:p>
                      <a:r>
                        <a:rPr lang="en-US" sz="1600" u="none" strike="noStrike" dirty="0">
                          <a:solidFill>
                            <a:schemeClr val="tx1"/>
                          </a:solidFill>
                          <a:effectLst/>
                        </a:rPr>
                        <a:t>&lt;</a:t>
                      </a:r>
                      <a:r>
                        <a:rPr lang="en-US" sz="1600" u="none" strike="noStrike" dirty="0" err="1">
                          <a:solidFill>
                            <a:schemeClr val="tx1"/>
                          </a:solidFill>
                          <a:effectLst/>
                        </a:rPr>
                        <a:t>assert.h</a:t>
                      </a:r>
                      <a:r>
                        <a:rPr lang="en-US" sz="1600" u="none" strike="noStrike" dirty="0">
                          <a:solidFill>
                            <a:schemeClr val="tx1"/>
                          </a:solidFill>
                          <a:effectLst/>
                        </a:rPr>
                        <a:t>&gt;</a:t>
                      </a:r>
                      <a:endParaRPr lang="en-US" sz="1600" u="none" dirty="0">
                        <a:solidFill>
                          <a:schemeClr val="tx1"/>
                        </a:solidFill>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Contains the </a:t>
                      </a:r>
                      <a:r>
                        <a:rPr lang="en-US" sz="1600" u="none" strike="noStrike" dirty="0">
                          <a:solidFill>
                            <a:srgbClr val="0B0080"/>
                          </a:solidFill>
                          <a:effectLst/>
                          <a:hlinkClick r:id="rId2" tooltip="Assertion (computing)"/>
                        </a:rPr>
                        <a:t>assert</a:t>
                      </a:r>
                      <a:r>
                        <a:rPr lang="en-US" sz="1600" dirty="0">
                          <a:effectLst/>
                        </a:rPr>
                        <a:t> macro, used to assist with detecting logical errors </a:t>
                      </a:r>
                      <a:r>
                        <a:rPr lang="en-US" sz="1600" dirty="0" smtClean="0">
                          <a:effectLst/>
                        </a:rPr>
                        <a:t>…</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ctype.h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3" tooltip="C character classification"/>
                        </a:rPr>
                        <a:t>set of functions</a:t>
                      </a:r>
                      <a:r>
                        <a:rPr lang="en-US" sz="1600" dirty="0">
                          <a:effectLst/>
                        </a:rPr>
                        <a:t> used to classify characters by their types or to </a:t>
                      </a:r>
                      <a:r>
                        <a:rPr lang="en-US" sz="1600" dirty="0" smtClean="0">
                          <a:effectLst/>
                        </a:rPr>
                        <a:t>…</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strike="noStrike" dirty="0">
                          <a:solidFill>
                            <a:schemeClr val="tx1"/>
                          </a:solidFill>
                          <a:effectLst/>
                        </a:rPr>
                        <a:t>&lt;</a:t>
                      </a:r>
                      <a:r>
                        <a:rPr lang="en-US" sz="1600" u="none" strike="noStrike" dirty="0" err="1">
                          <a:solidFill>
                            <a:schemeClr val="tx1"/>
                          </a:solidFill>
                          <a:effectLst/>
                        </a:rPr>
                        <a:t>errno.h</a:t>
                      </a:r>
                      <a:r>
                        <a:rPr lang="en-US" sz="1600" u="none" strike="noStrike" dirty="0">
                          <a:solidFill>
                            <a:schemeClr val="tx1"/>
                          </a:solidFill>
                          <a:effectLst/>
                        </a:rPr>
                        <a:t>&gt;</a:t>
                      </a:r>
                      <a:endParaRPr lang="en-US" sz="1600" u="none" dirty="0">
                        <a:solidFill>
                          <a:schemeClr val="tx1"/>
                        </a:solidFill>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For testing error codes reported by library functions.</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locale.h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4" tooltip="C localization functions"/>
                        </a:rPr>
                        <a:t>localization functions</a:t>
                      </a:r>
                      <a:r>
                        <a:rPr lang="en-US" sz="1600" dirty="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math.h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a:effectLst/>
                        </a:rPr>
                        <a:t>Defines </a:t>
                      </a:r>
                      <a:r>
                        <a:rPr lang="en-US" sz="1600" u="none" strike="noStrike">
                          <a:solidFill>
                            <a:srgbClr val="0B0080"/>
                          </a:solidFill>
                          <a:effectLst/>
                          <a:hlinkClick r:id="rId5" tooltip="C mathematical functions"/>
                        </a:rPr>
                        <a:t>common mathematical functions</a:t>
                      </a:r>
                      <a:r>
                        <a:rPr lang="en-US" sz="160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signal.h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a:effectLst/>
                        </a:rPr>
                        <a:t>Defines </a:t>
                      </a:r>
                      <a:r>
                        <a:rPr lang="en-US" sz="1600" u="none" strike="noStrike">
                          <a:solidFill>
                            <a:srgbClr val="0B0080"/>
                          </a:solidFill>
                          <a:effectLst/>
                          <a:hlinkClick r:id="rId6" tooltip="C signal handling"/>
                        </a:rPr>
                        <a:t>signal handling functions</a:t>
                      </a:r>
                      <a:r>
                        <a:rPr lang="en-US" sz="160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stdalign.h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For querying and specifying the </a:t>
                      </a:r>
                      <a:r>
                        <a:rPr lang="en-US" sz="1600" u="none" strike="noStrike" dirty="0">
                          <a:solidFill>
                            <a:srgbClr val="0B0080"/>
                          </a:solidFill>
                          <a:effectLst/>
                          <a:hlinkClick r:id="rId7" tooltip="Data structure alignment"/>
                        </a:rPr>
                        <a:t>alignment</a:t>
                      </a:r>
                      <a:r>
                        <a:rPr lang="en-US" sz="1600" dirty="0">
                          <a:effectLst/>
                        </a:rPr>
                        <a:t> of objects.</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strike="noStrike" dirty="0">
                          <a:solidFill>
                            <a:schemeClr val="tx1"/>
                          </a:solidFill>
                          <a:effectLst/>
                        </a:rPr>
                        <a:t>&lt;</a:t>
                      </a:r>
                      <a:r>
                        <a:rPr lang="en-US" sz="1600" u="none" strike="noStrike" dirty="0" err="1">
                          <a:solidFill>
                            <a:schemeClr val="tx1"/>
                          </a:solidFill>
                          <a:effectLst/>
                        </a:rPr>
                        <a:t>stdarg.h</a:t>
                      </a:r>
                      <a:r>
                        <a:rPr lang="en-US" sz="1600" u="none" strike="noStrike" dirty="0">
                          <a:solidFill>
                            <a:schemeClr val="tx1"/>
                          </a:solidFill>
                          <a:effectLst/>
                        </a:rPr>
                        <a:t>&gt;</a:t>
                      </a:r>
                      <a:endParaRPr lang="en-US" sz="1600" u="none" dirty="0">
                        <a:solidFill>
                          <a:schemeClr val="tx1"/>
                        </a:solidFill>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a:effectLst/>
                        </a:rPr>
                        <a:t>For accessing a varying number of arguments passed to functions.</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stdatomic.h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For </a:t>
                      </a:r>
                      <a:r>
                        <a:rPr lang="en-US" sz="1600" u="none" strike="noStrike" dirty="0">
                          <a:solidFill>
                            <a:srgbClr val="0B0080"/>
                          </a:solidFill>
                          <a:effectLst/>
                          <a:hlinkClick r:id="rId8" tooltip="Linearizability"/>
                        </a:rPr>
                        <a:t>atomic operations</a:t>
                      </a:r>
                      <a:r>
                        <a:rPr lang="en-US" sz="1600" dirty="0">
                          <a:effectLst/>
                        </a:rPr>
                        <a:t> on data shared between threads.</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stdbool.h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a:effectLst/>
                        </a:rPr>
                        <a:t>Defines </a:t>
                      </a:r>
                      <a:r>
                        <a:rPr lang="en-US" sz="1600" u="none" strike="noStrike">
                          <a:solidFill>
                            <a:srgbClr val="0B0080"/>
                          </a:solidFill>
                          <a:effectLst/>
                          <a:hlinkClick r:id="rId9" tooltip="C data types"/>
                        </a:rPr>
                        <a:t>a boolean data type</a:t>
                      </a:r>
                      <a:r>
                        <a:rPr lang="en-US" sz="160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stddef.h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9" tooltip="C data types"/>
                        </a:rPr>
                        <a:t>several useful types and macros</a:t>
                      </a:r>
                      <a:r>
                        <a:rPr lang="en-US" sz="1600" dirty="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stdio.h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10" tooltip="C file input/output"/>
                        </a:rPr>
                        <a:t>core input and output functions</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stdlib.h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11" tooltip="C string handling"/>
                        </a:rPr>
                        <a:t>numeric conversion functions</a:t>
                      </a:r>
                      <a:r>
                        <a:rPr lang="en-US" sz="1600" dirty="0">
                          <a:effectLst/>
                        </a:rPr>
                        <a:t>, </a:t>
                      </a:r>
                      <a:r>
                        <a:rPr lang="en-US" sz="1600" u="none" strike="noStrike" dirty="0">
                          <a:solidFill>
                            <a:srgbClr val="0B0080"/>
                          </a:solidFill>
                          <a:effectLst/>
                          <a:hlinkClick r:id="rId5" tooltip="C mathematical functions"/>
                        </a:rPr>
                        <a:t>pseudo-random numbers generation functions</a:t>
                      </a:r>
                      <a:r>
                        <a:rPr lang="en-US" sz="1600" dirty="0">
                          <a:effectLst/>
                        </a:rPr>
                        <a:t>, </a:t>
                      </a:r>
                      <a:r>
                        <a:rPr lang="en-US" sz="1600" u="none" strike="noStrike" dirty="0">
                          <a:solidFill>
                            <a:srgbClr val="0B0080"/>
                          </a:solidFill>
                          <a:effectLst/>
                          <a:hlinkClick r:id="rId12" tooltip="C dynamic memory allocation"/>
                        </a:rPr>
                        <a:t>memory allocation</a:t>
                      </a:r>
                      <a:r>
                        <a:rPr lang="en-US" sz="1600" dirty="0">
                          <a:effectLst/>
                        </a:rPr>
                        <a:t>, </a:t>
                      </a:r>
                      <a:r>
                        <a:rPr lang="en-US" sz="1600" u="none" strike="noStrike" dirty="0">
                          <a:solidFill>
                            <a:srgbClr val="0B0080"/>
                          </a:solidFill>
                          <a:effectLst/>
                          <a:hlinkClick r:id="rId13" tooltip="C process control"/>
                        </a:rPr>
                        <a:t>process control functions</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string.h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11" tooltip="C string handling"/>
                        </a:rPr>
                        <a:t>string handling functions</a:t>
                      </a:r>
                      <a:r>
                        <a:rPr lang="en-US" sz="1600" dirty="0">
                          <a:effectLst/>
                        </a:rPr>
                        <a: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threads.h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functions for managing multiple </a:t>
                      </a:r>
                      <a:r>
                        <a:rPr lang="en-US" sz="1600" u="none" strike="noStrike" dirty="0">
                          <a:solidFill>
                            <a:srgbClr val="0B0080"/>
                          </a:solidFill>
                          <a:effectLst/>
                          <a:hlinkClick r:id="rId14" tooltip="Thread (computer science)"/>
                        </a:rPr>
                        <a:t>Threads</a:t>
                      </a:r>
                      <a:r>
                        <a:rPr lang="en-US" sz="1600" dirty="0">
                          <a:effectLst/>
                        </a:rPr>
                        <a:t> as </a:t>
                      </a:r>
                      <a:r>
                        <a:rPr lang="en-US" sz="1600" dirty="0" smtClean="0">
                          <a:effectLst/>
                        </a:rPr>
                        <a:t>well</a:t>
                      </a:r>
                      <a:r>
                        <a:rPr lang="en-US" sz="1600" baseline="0" dirty="0" smtClean="0">
                          <a:effectLst/>
                        </a:rPr>
                        <a:t> </a:t>
                      </a:r>
                      <a:r>
                        <a:rPr lang="en-US" sz="1600" dirty="0" smtClean="0">
                          <a:effectLst/>
                        </a:rPr>
                        <a:t>as</a:t>
                      </a:r>
                      <a:r>
                        <a:rPr lang="en-US" sz="1600" dirty="0">
                          <a:effectLst/>
                        </a:rPr>
                        <a:t> </a:t>
                      </a:r>
                      <a:r>
                        <a:rPr lang="en-US" sz="1600" u="none" strike="noStrike" dirty="0" err="1">
                          <a:solidFill>
                            <a:srgbClr val="0B0080"/>
                          </a:solidFill>
                          <a:effectLst/>
                          <a:hlinkClick r:id="rId15" tooltip="Mutual exclusion"/>
                        </a:rPr>
                        <a:t>mutexes</a:t>
                      </a:r>
                      <a:r>
                        <a:rPr lang="en-US" sz="1600" dirty="0">
                          <a:effectLst/>
                        </a:rPr>
                        <a:t> and </a:t>
                      </a:r>
                      <a:r>
                        <a:rPr lang="en-US" sz="1600" u="none" strike="noStrike" dirty="0" smtClean="0">
                          <a:solidFill>
                            <a:srgbClr val="0B0080"/>
                          </a:solidFill>
                          <a:effectLst/>
                        </a:rPr>
                        <a:t>…</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39153">
                <a:tc>
                  <a:txBody>
                    <a:bodyPr/>
                    <a:lstStyle/>
                    <a:p>
                      <a:r>
                        <a:rPr lang="en-US" sz="1600" u="none" dirty="0">
                          <a:solidFill>
                            <a:schemeClr val="tx1"/>
                          </a:solidFill>
                          <a:effectLst/>
                        </a:rPr>
                        <a:t>&lt;</a:t>
                      </a:r>
                      <a:r>
                        <a:rPr lang="en-US" sz="1600" u="none" dirty="0" err="1">
                          <a:solidFill>
                            <a:schemeClr val="tx1"/>
                          </a:solidFill>
                          <a:effectLst/>
                        </a:rPr>
                        <a:t>time.h</a:t>
                      </a:r>
                      <a:r>
                        <a:rPr lang="en-US" sz="1600" u="none" dirty="0">
                          <a:solidFill>
                            <a:schemeClr val="tx1"/>
                          </a:solidFill>
                          <a:effectLst/>
                        </a:rPr>
                        <a:t>&gt;</a:t>
                      </a: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600" dirty="0">
                          <a:effectLst/>
                        </a:rPr>
                        <a:t>Defines </a:t>
                      </a:r>
                      <a:r>
                        <a:rPr lang="en-US" sz="1600" u="none" strike="noStrike" dirty="0">
                          <a:solidFill>
                            <a:srgbClr val="0B0080"/>
                          </a:solidFill>
                          <a:effectLst/>
                          <a:hlinkClick r:id="rId16" tooltip="C date and time functions"/>
                        </a:rPr>
                        <a:t>date and time handling functions</a:t>
                      </a:r>
                      <a:endParaRPr lang="en-US" sz="1600" dirty="0">
                        <a:effectLst/>
                      </a:endParaRPr>
                    </a:p>
                  </a:txBody>
                  <a:tcPr marL="11989" marR="11989" marT="5994" marB="5994"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2" name="Title 1"/>
          <p:cNvSpPr>
            <a:spLocks noGrp="1"/>
          </p:cNvSpPr>
          <p:nvPr>
            <p:ph type="title"/>
          </p:nvPr>
        </p:nvSpPr>
        <p:spPr>
          <a:xfrm>
            <a:off x="6580682" y="1756272"/>
            <a:ext cx="2388932" cy="1015663"/>
          </a:xfrm>
          <a:solidFill>
            <a:srgbClr val="FFFF00"/>
          </a:solidFill>
          <a:ln>
            <a:solidFill>
              <a:srgbClr val="7030A0"/>
            </a:solidFill>
          </a:ln>
        </p:spPr>
        <p:txBody>
          <a:bodyPr wrap="square">
            <a:spAutoFit/>
          </a:bodyPr>
          <a:lstStyle/>
          <a:p>
            <a:pPr algn="ctr"/>
            <a:r>
              <a:rPr lang="en-US" dirty="0" err="1" smtClean="0">
                <a:hlinkClick r:id="rId17"/>
              </a:rPr>
              <a:t>stdlib.c</a:t>
            </a:r>
            <a:r>
              <a:rPr lang="en-US" dirty="0" smtClean="0"/>
              <a:t/>
            </a:r>
            <a:br>
              <a:rPr lang="en-US" dirty="0" smtClean="0"/>
            </a:br>
            <a:r>
              <a:rPr lang="en-US" sz="2400" dirty="0" smtClean="0"/>
              <a:t>Some removed</a:t>
            </a:r>
            <a:endParaRPr lang="en-US" dirty="0"/>
          </a:p>
        </p:txBody>
      </p:sp>
    </p:spTree>
    <p:extLst>
      <p:ext uri="{BB962C8B-B14F-4D97-AF65-F5344CB8AC3E}">
        <p14:creationId xmlns:p14="http://schemas.microsoft.com/office/powerpoint/2010/main" val="983596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7 JDK</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5</a:t>
            </a:fld>
            <a:endParaRPr lang="en-US"/>
          </a:p>
        </p:txBody>
      </p:sp>
      <p:pic>
        <p:nvPicPr>
          <p:cNvPr id="1027" name="Picture 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845" y="1377572"/>
            <a:ext cx="8708309" cy="384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66536" y="5339091"/>
            <a:ext cx="8036780" cy="830997"/>
          </a:xfrm>
          <a:prstGeom prst="rect">
            <a:avLst/>
          </a:prstGeom>
          <a:solidFill>
            <a:srgbClr val="92D050"/>
          </a:solidFill>
          <a:ln cap="rnd">
            <a:solidFill>
              <a:schemeClr val="tx1"/>
            </a:solidFill>
          </a:ln>
        </p:spPr>
        <p:txBody>
          <a:bodyPr wrap="square" rtlCol="0">
            <a:spAutoFit/>
          </a:bodyPr>
          <a:lstStyle/>
          <a:p>
            <a:r>
              <a:rPr lang="en-US" b="1" dirty="0" smtClean="0">
                <a:solidFill>
                  <a:schemeClr val="bg1"/>
                </a:solidFill>
              </a:rPr>
              <a:t>On what basis/bases were the </a:t>
            </a:r>
            <a:r>
              <a:rPr lang="en-US" b="1" dirty="0" err="1" smtClean="0">
                <a:solidFill>
                  <a:schemeClr val="bg1"/>
                </a:solidFill>
              </a:rPr>
              <a:t>stdlib.c</a:t>
            </a:r>
            <a:r>
              <a:rPr lang="en-US" b="1" dirty="0" smtClean="0">
                <a:solidFill>
                  <a:schemeClr val="bg1"/>
                </a:solidFill>
              </a:rPr>
              <a:t> and JDK cohesion decisions made?</a:t>
            </a:r>
            <a:endParaRPr lang="en-US" b="1" dirty="0">
              <a:solidFill>
                <a:schemeClr val="bg1"/>
              </a:solidFill>
            </a:endParaRPr>
          </a:p>
        </p:txBody>
      </p:sp>
      <p:sp>
        <p:nvSpPr>
          <p:cNvPr id="8" name="Oval Callout 7"/>
          <p:cNvSpPr/>
          <p:nvPr/>
        </p:nvSpPr>
        <p:spPr bwMode="auto">
          <a:xfrm>
            <a:off x="3874296" y="6429293"/>
            <a:ext cx="2262186" cy="346234"/>
          </a:xfrm>
          <a:prstGeom prst="wedgeEllipseCallout">
            <a:avLst>
              <a:gd name="adj1" fmla="val -12423"/>
              <a:gd name="adj2" fmla="val -1288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p>
            <a:r>
              <a:rPr lang="en-US" sz="1600" b="1" dirty="0" smtClean="0">
                <a:latin typeface="Arial Rounded MT Bold" pitchFamily="34" charset="0"/>
              </a:rPr>
              <a:t>Extra credit</a:t>
            </a:r>
            <a:endParaRPr kumimoji="0" lang="en-US" sz="1600" b="1" i="0" u="none" strike="noStrike" cap="none" normalizeH="0" baseline="0" dirty="0" smtClean="0">
              <a:ln>
                <a:noFill/>
              </a:ln>
              <a:solidFill>
                <a:schemeClr val="tx1"/>
              </a:solidFill>
              <a:effectLst/>
              <a:latin typeface="Arial Rounded MT Bold" pitchFamily="34" charset="0"/>
            </a:endParaRPr>
          </a:p>
        </p:txBody>
      </p:sp>
    </p:spTree>
    <p:extLst>
      <p:ext uri="{BB962C8B-B14F-4D97-AF65-F5344CB8AC3E}">
        <p14:creationId xmlns:p14="http://schemas.microsoft.com/office/powerpoint/2010/main" val="280944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(Some) Kinds of cohesion</a:t>
            </a:r>
            <a:endParaRPr lang="en-US" dirty="0"/>
          </a:p>
        </p:txBody>
      </p:sp>
      <p:sp>
        <p:nvSpPr>
          <p:cNvPr id="6" name="Rectangle 2"/>
          <p:cNvSpPr>
            <a:spLocks noGrp="1" noChangeArrowheads="1"/>
          </p:cNvSpPr>
          <p:nvPr>
            <p:ph idx="1"/>
          </p:nvPr>
        </p:nvSpPr>
        <p:spPr/>
        <p:txBody>
          <a:bodyPr/>
          <a:lstStyle/>
          <a:p>
            <a:r>
              <a:rPr lang="en-US" dirty="0" smtClean="0"/>
              <a:t>Coincidental cohesion: grouped despite lack of relationship – e.g., “Utilities” </a:t>
            </a:r>
          </a:p>
          <a:p>
            <a:pPr lvl="0"/>
            <a:r>
              <a:rPr lang="en-US" dirty="0" smtClean="0"/>
              <a:t>Temporal cohesion: grouped together because of when they are processed – e.g., initialization code</a:t>
            </a:r>
          </a:p>
          <a:p>
            <a:pPr lvl="0"/>
            <a:r>
              <a:rPr lang="en-US" dirty="0" smtClean="0"/>
              <a:t>Communicational cohesion: grouped together because they use the same data (whether encapsulated or not)</a:t>
            </a:r>
          </a:p>
          <a:p>
            <a:pPr lvl="0"/>
            <a:r>
              <a:rPr lang="en-US" dirty="0" smtClean="0"/>
              <a:t>Functional cohesion: grouped because they share data and contribute to a well-defined task</a:t>
            </a:r>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6</a:t>
            </a:fld>
            <a:endParaRPr lang="en-US"/>
          </a:p>
        </p:txBody>
      </p:sp>
    </p:spTree>
    <p:extLst>
      <p:ext uri="{BB962C8B-B14F-4D97-AF65-F5344CB8AC3E}">
        <p14:creationId xmlns:p14="http://schemas.microsoft.com/office/powerpoint/2010/main" val="19078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Content Placeholder 2"/>
          <p:cNvSpPr>
            <a:spLocks noGrp="1"/>
          </p:cNvSpPr>
          <p:nvPr>
            <p:ph idx="1"/>
          </p:nvPr>
        </p:nvSpPr>
        <p:spPr/>
        <p:txBody>
          <a:bodyPr/>
          <a:lstStyle/>
          <a:p>
            <a:r>
              <a:rPr lang="en-US" sz="2000" dirty="0" smtClean="0"/>
              <a:t>Categorization is not </a:t>
            </a:r>
            <a:r>
              <a:rPr lang="en-US" sz="2000" dirty="0" smtClean="0"/>
              <a:t>precise nor even totally ordered</a:t>
            </a:r>
          </a:p>
          <a:p>
            <a:r>
              <a:rPr lang="en-US" sz="2000" dirty="0" smtClean="0"/>
              <a:t>There are a number of attempts to quantify cohesion</a:t>
            </a:r>
            <a:endParaRPr lang="en-US" sz="2000" dirty="0" smtClean="0"/>
          </a:p>
          <a:p>
            <a:r>
              <a:rPr lang="en-US" sz="2000" dirty="0" smtClean="0"/>
              <a:t>An example of an oft-cited one is LCOM (Lack of Cohesion Of Methods) based on how many reasons a class has to change</a:t>
            </a:r>
          </a:p>
          <a:p>
            <a:pPr lvl="1"/>
            <a:r>
              <a:rPr lang="en-US" sz="2000" dirty="0" smtClean="0">
                <a:latin typeface="Consolas" pitchFamily="49" charset="0"/>
                <a:cs typeface="Consolas" pitchFamily="49" charset="0"/>
              </a:rPr>
              <a:t>LCOM = </a:t>
            </a:r>
            <a:r>
              <a:rPr lang="en-US" sz="2000" dirty="0">
                <a:latin typeface="Consolas" pitchFamily="49" charset="0"/>
                <a:cs typeface="Consolas" pitchFamily="49" charset="0"/>
              </a:rPr>
              <a:t>1 – (</a:t>
            </a:r>
            <a:r>
              <a:rPr lang="en-US" sz="2000" dirty="0" smtClean="0">
                <a:latin typeface="Consolas" pitchFamily="49" charset="0"/>
                <a:cs typeface="Consolas" pitchFamily="49" charset="0"/>
              </a:rPr>
              <a:t>sum(mf)/M*F)</a:t>
            </a:r>
            <a:r>
              <a:rPr lang="en-US" sz="2000" dirty="0" smtClean="0"/>
              <a:t/>
            </a:r>
            <a:br>
              <a:rPr lang="en-US" sz="2000" dirty="0" smtClean="0"/>
            </a:br>
            <a:r>
              <a:rPr lang="en-US" sz="2000" dirty="0">
                <a:latin typeface="Consolas" pitchFamily="49" charset="0"/>
                <a:cs typeface="Consolas" pitchFamily="49" charset="0"/>
              </a:rPr>
              <a:t>M</a:t>
            </a:r>
            <a:r>
              <a:rPr lang="en-US" sz="2000" dirty="0" smtClean="0"/>
              <a:t> </a:t>
            </a:r>
            <a:r>
              <a:rPr lang="en-US" sz="2000" dirty="0" smtClean="0">
                <a:sym typeface="Symbol"/>
              </a:rPr>
              <a:t> </a:t>
            </a:r>
            <a:r>
              <a:rPr lang="en-US" sz="2000" dirty="0" smtClean="0"/>
              <a:t>#methods </a:t>
            </a:r>
            <a:r>
              <a:rPr lang="en-US" sz="2000" dirty="0"/>
              <a:t>in </a:t>
            </a:r>
            <a:r>
              <a:rPr lang="en-US" sz="2000" dirty="0" smtClean="0"/>
              <a:t>the class</a:t>
            </a:r>
            <a:br>
              <a:rPr lang="en-US" sz="2000" dirty="0" smtClean="0"/>
            </a:br>
            <a:r>
              <a:rPr lang="en-US" sz="2000" dirty="0">
                <a:latin typeface="Consolas" pitchFamily="49" charset="0"/>
                <a:cs typeface="Consolas" pitchFamily="49" charset="0"/>
              </a:rPr>
              <a:t>F</a:t>
            </a:r>
            <a:r>
              <a:rPr lang="en-US" sz="2000" dirty="0" smtClean="0"/>
              <a:t> </a:t>
            </a:r>
            <a:r>
              <a:rPr lang="en-US" sz="2000" dirty="0">
                <a:sym typeface="Symbol"/>
              </a:rPr>
              <a:t> </a:t>
            </a:r>
            <a:r>
              <a:rPr lang="en-US" sz="2000" dirty="0" smtClean="0"/>
              <a:t>#instance fields in the class</a:t>
            </a:r>
            <a:r>
              <a:rPr lang="en-US" sz="2000" dirty="0"/>
              <a:t/>
            </a:r>
            <a:br>
              <a:rPr lang="en-US" sz="2000" dirty="0"/>
            </a:br>
            <a:r>
              <a:rPr lang="en-US" sz="2000" dirty="0">
                <a:latin typeface="Consolas" pitchFamily="49" charset="0"/>
                <a:cs typeface="Consolas" pitchFamily="49" charset="0"/>
              </a:rPr>
              <a:t>mf</a:t>
            </a:r>
            <a:r>
              <a:rPr lang="en-US" sz="2000" dirty="0" smtClean="0"/>
              <a:t> </a:t>
            </a:r>
            <a:r>
              <a:rPr lang="en-US" sz="2000" dirty="0">
                <a:sym typeface="Symbol"/>
              </a:rPr>
              <a:t> </a:t>
            </a:r>
            <a:r>
              <a:rPr lang="en-US" sz="2000" dirty="0" smtClean="0"/>
              <a:t>#methods </a:t>
            </a:r>
            <a:r>
              <a:rPr lang="en-US" sz="2000" dirty="0"/>
              <a:t>of the class accessing </a:t>
            </a:r>
            <a:r>
              <a:rPr lang="en-US" sz="2000" dirty="0" smtClean="0"/>
              <a:t>field </a:t>
            </a:r>
            <a:r>
              <a:rPr lang="en-US" sz="2000" dirty="0">
                <a:latin typeface="Consolas" pitchFamily="49" charset="0"/>
                <a:cs typeface="Consolas" pitchFamily="49" charset="0"/>
              </a:rPr>
              <a:t>f</a:t>
            </a:r>
            <a:endParaRPr lang="en-US" sz="2000" dirty="0">
              <a:latin typeface="Consolas" pitchFamily="49" charset="0"/>
              <a:cs typeface="Consolas" pitchFamily="49" charset="0"/>
            </a:endParaRPr>
          </a:p>
          <a:p>
            <a:pPr lvl="1"/>
            <a:r>
              <a:rPr lang="en-US" sz="2000" dirty="0" smtClean="0"/>
              <a:t>All methods in a highly cohesive class use all the instance fields in the class – that is, </a:t>
            </a:r>
            <a:r>
              <a:rPr lang="en-US" sz="2000" dirty="0" smtClean="0">
                <a:latin typeface="Consolas" pitchFamily="49" charset="0"/>
                <a:cs typeface="Consolas" pitchFamily="49" charset="0"/>
              </a:rPr>
              <a:t>sum(mf</a:t>
            </a:r>
            <a:r>
              <a:rPr lang="en-US" sz="2000" dirty="0">
                <a:latin typeface="Consolas" pitchFamily="49" charset="0"/>
                <a:cs typeface="Consolas" pitchFamily="49" charset="0"/>
              </a:rPr>
              <a:t>) = </a:t>
            </a:r>
            <a:r>
              <a:rPr lang="en-US" sz="2000" dirty="0" smtClean="0">
                <a:latin typeface="Consolas" pitchFamily="49" charset="0"/>
                <a:cs typeface="Consolas" pitchFamily="49" charset="0"/>
              </a:rPr>
              <a:t>M*F</a:t>
            </a:r>
          </a:p>
          <a:p>
            <a:r>
              <a:rPr lang="en-US" sz="2000" dirty="0" smtClean="0"/>
              <a:t>The objective </a:t>
            </a:r>
            <a:r>
              <a:rPr lang="en-US" sz="2000" dirty="0"/>
              <a:t>of defining quantitative metrics for cohesion has, to me, been largely </a:t>
            </a:r>
            <a:r>
              <a:rPr lang="en-US" sz="2000" dirty="0" smtClean="0"/>
              <a:t>unsuccessful because (a) the connection of the metrics to our conceptual understanding is often weak and (b) the metrics rarely provide any “actionable” information</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7</a:t>
            </a:fld>
            <a:endParaRPr lang="en-US"/>
          </a:p>
        </p:txBody>
      </p:sp>
    </p:spTree>
    <p:extLst>
      <p:ext uri="{BB962C8B-B14F-4D97-AF65-F5344CB8AC3E}">
        <p14:creationId xmlns:p14="http://schemas.microsoft.com/office/powerpoint/2010/main" val="3082081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Coupling</a:t>
            </a:r>
            <a:endParaRPr lang="en-US" dirty="0"/>
          </a:p>
        </p:txBody>
      </p:sp>
      <p:sp>
        <p:nvSpPr>
          <p:cNvPr id="3" name="Content Placeholder 2"/>
          <p:cNvSpPr>
            <a:spLocks noGrp="1"/>
          </p:cNvSpPr>
          <p:nvPr>
            <p:ph idx="1"/>
          </p:nvPr>
        </p:nvSpPr>
        <p:spPr/>
        <p:txBody>
          <a:bodyPr/>
          <a:lstStyle/>
          <a:p>
            <a:r>
              <a:rPr lang="en-US" dirty="0" smtClean="0"/>
              <a:t>Given a set of modules, coupling characterizes how their entities interact across module boundaries</a:t>
            </a:r>
            <a:endParaRPr lang="en-US" dirty="0" smtClean="0"/>
          </a:p>
          <a:p>
            <a:r>
              <a:rPr lang="en-US" dirty="0" smtClean="0"/>
              <a:t>An alternative view is that </a:t>
            </a:r>
            <a:r>
              <a:rPr lang="en-US" dirty="0" smtClean="0"/>
              <a:t>coupling is </a:t>
            </a:r>
            <a:r>
              <a:rPr lang="en-US" dirty="0" smtClean="0"/>
              <a:t>the </a:t>
            </a:r>
            <a:r>
              <a:rPr lang="en-US" dirty="0"/>
              <a:t>degree to which </a:t>
            </a:r>
            <a:r>
              <a:rPr lang="en-US" dirty="0" smtClean="0"/>
              <a:t>each module relies on the other modules</a:t>
            </a:r>
            <a:br>
              <a:rPr lang="en-US" dirty="0" smtClean="0"/>
            </a:br>
            <a:endParaRPr lang="en-US" dirty="0" smtClean="0"/>
          </a:p>
          <a:p>
            <a:r>
              <a:rPr lang="en-US" dirty="0" smtClean="0"/>
              <a:t>In general, “better” (more “loosely”) coupling</a:t>
            </a:r>
          </a:p>
          <a:p>
            <a:pPr lvl="1"/>
            <a:r>
              <a:rPr lang="en-US" dirty="0" smtClean="0"/>
              <a:t>reduces the ripple effect, where making a change in one module forces changes in other modules</a:t>
            </a:r>
          </a:p>
          <a:p>
            <a:pPr lvl="1"/>
            <a:r>
              <a:rPr lang="en-US" dirty="0" smtClean="0"/>
              <a:t>simplifies building, testing and reuse</a:t>
            </a:r>
          </a:p>
          <a:p>
            <a:r>
              <a:rPr lang="en-US" dirty="0" smtClean="0"/>
              <a:t>It is usually the case that better cohesion and better coupling go hand-in-hand</a:t>
            </a:r>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8</a:t>
            </a:fld>
            <a:endParaRPr lang="en-US"/>
          </a:p>
        </p:txBody>
      </p:sp>
    </p:spTree>
    <p:extLst>
      <p:ext uri="{BB962C8B-B14F-4D97-AF65-F5344CB8AC3E}">
        <p14:creationId xmlns:p14="http://schemas.microsoft.com/office/powerpoint/2010/main" val="152430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9</a:t>
            </a:fld>
            <a:endParaRPr lang="en-US"/>
          </a:p>
        </p:txBody>
      </p:sp>
      <p:pic>
        <p:nvPicPr>
          <p:cNvPr id="1026" name="Picture 2" descr="http://teckenhjalpen.webs.com/LudoUML_v3.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9995" y="195595"/>
            <a:ext cx="5615609" cy="2507034"/>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1028" name="Picture 4" descr="http://wiki.eclipse.org/images/9/9e/Eclipselink_uml_class_diagram.gif">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9820" y="2957514"/>
            <a:ext cx="5261229" cy="3300226"/>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1030" name="Picture 6" descr="http://www.svgopen.org/2002/abstracts/Figure1.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8350" y="3305175"/>
            <a:ext cx="3105150" cy="180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381506"/>
      </p:ext>
    </p:extLst>
  </p:cSld>
  <p:clrMapOvr>
    <a:masterClrMapping/>
  </p:clrMapOvr>
</p:sld>
</file>

<file path=ppt/theme/theme1.xml><?xml version="1.0" encoding="utf-8"?>
<a:theme xmlns:a="http://schemas.openxmlformats.org/drawingml/2006/main" name="dan_design_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26270</TotalTime>
  <Words>1064</Words>
  <Application>Microsoft Office PowerPoint</Application>
  <PresentationFormat>On-screen Show (4:3)</PresentationFormat>
  <Paragraphs>198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dan_design_template</vt:lpstr>
      <vt:lpstr>CSE403 ● Software engineering ● sp12</vt:lpstr>
      <vt:lpstr>Today</vt:lpstr>
      <vt:lpstr>Cohesion</vt:lpstr>
      <vt:lpstr>stdlib.c Some removed</vt:lpstr>
      <vt:lpstr>Java 7 JDK</vt:lpstr>
      <vt:lpstr>(Some) Kinds of cohesion</vt:lpstr>
      <vt:lpstr>Metrics</vt:lpstr>
      <vt:lpstr>Coupling</vt:lpstr>
      <vt:lpstr>PowerPoint Presentation</vt:lpstr>
      <vt:lpstr>(Some) Kinds of coupling</vt:lpstr>
      <vt:lpstr>Essentially: what dependences?</vt:lpstr>
      <vt:lpstr>So many dependences</vt:lpstr>
      <vt:lpstr>Metrics</vt:lpstr>
      <vt:lpstr>Tool complications: theoretical</vt:lpstr>
      <vt:lpstr>Tool complications: practical</vt:lpstr>
      <vt:lpstr>Perfect coupling and cohesion</vt:lpstr>
      <vt:lpstr>Conceptual integrity</vt:lpstr>
      <vt:lpstr>Conceptual integrity</vt:lpstr>
      <vt:lpstr>CSE403 ● Software engineering ● sp12</vt:lpstr>
    </vt:vector>
  </TitlesOfParts>
  <Company>_x0008_ᖤ]皤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CSE403 Software Engineering</dc:title>
  <dc:creator>David Notkin</dc:creator>
  <cp:lastModifiedBy>CSE</cp:lastModifiedBy>
  <cp:revision>1415</cp:revision>
  <cp:lastPrinted>2012-04-02T15:48:38Z</cp:lastPrinted>
  <dcterms:created xsi:type="dcterms:W3CDTF">2005-03-28T18:45:14Z</dcterms:created>
  <dcterms:modified xsi:type="dcterms:W3CDTF">2012-04-13T17:15:17Z</dcterms:modified>
</cp:coreProperties>
</file>