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759" r:id="rId2"/>
  </p:sldMasterIdLst>
  <p:notesMasterIdLst>
    <p:notesMasterId r:id="rId20"/>
  </p:notesMasterIdLst>
  <p:handoutMasterIdLst>
    <p:handoutMasterId r:id="rId21"/>
  </p:handoutMasterIdLst>
  <p:sldIdLst>
    <p:sldId id="257" r:id="rId3"/>
    <p:sldId id="298" r:id="rId4"/>
    <p:sldId id="299" r:id="rId5"/>
    <p:sldId id="306" r:id="rId6"/>
    <p:sldId id="318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08" r:id="rId17"/>
    <p:sldId id="317" r:id="rId18"/>
    <p:sldId id="297" r:id="rId19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200" y="-51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80A67-0373-4B54-BBBC-0BA0E9ACD4D0}" type="slidenum">
              <a:rPr lang="en-US"/>
              <a:pPr/>
              <a:t>4</a:t>
            </a:fld>
            <a:endParaRPr 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7904" y="696277"/>
            <a:ext cx="4663513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75" y="4410066"/>
            <a:ext cx="5597553" cy="4176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pPr>
              <a:buFontTx/>
              <a:buChar char="•"/>
            </a:pPr>
            <a:r>
              <a:rPr lang="en-US"/>
              <a:t>the shape of a heap snapshot, object model, or MDD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7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79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7815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6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79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09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4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1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261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0824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41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775F55"/>
                </a:solidFill>
                <a:latin typeface="Tw Cen MT"/>
              </a:rPr>
              <a:t>UW CSE331 Autumn 2011</a:t>
            </a:r>
            <a:endParaRPr lang="en-US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E184F9-D28D-4F34-B344-F8C910EB9E1E}" type="slidenum">
              <a:rPr lang="en-US" smtClean="0">
                <a:latin typeface="Tw Cen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391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2.com/cgi/wiki?GangOfFour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dagstuhl.d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ebstepbook.com/supplements/slides/images/osi_model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file:///C:\Users\notkin\Documents\cse403-12sp\lectures\supporting%20files\interlocking%20C.vs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04434"/>
              </p:ext>
            </p:extLst>
          </p:nvPr>
        </p:nvGraphicFramePr>
        <p:xfrm>
          <a:off x="573367" y="1473050"/>
          <a:ext cx="7791981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67653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4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76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52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smtClean="0"/>
                        <a:t>Composition</a:t>
                      </a:r>
                      <a:endParaRPr lang="en-US" sz="1800" b="0" i="0" dirty="0" smtClean="0"/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Reading III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Phil </a:t>
                      </a:r>
                      <a:r>
                        <a:rPr lang="en-US" sz="1800" i="0" dirty="0" err="1" smtClean="0"/>
                        <a:t>Kimmey</a:t>
                      </a:r>
                      <a:r>
                        <a:rPr lang="en-US" sz="1800" i="0" dirty="0" smtClean="0"/>
                        <a:t> </a:t>
                      </a:r>
                      <a:r>
                        <a:rPr lang="en-US" sz="1800" i="0" baseline="0" dirty="0" smtClean="0"/>
                        <a:t>on using </a:t>
                      </a:r>
                      <a:r>
                        <a:rPr lang="en-US" sz="1800" i="0" baseline="0" dirty="0" err="1" smtClean="0"/>
                        <a:t>git</a:t>
                      </a:r>
                      <a:r>
                        <a:rPr lang="en-US" sz="1800" i="0" baseline="0" dirty="0" smtClean="0"/>
                        <a:t> @ rover.com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SDS++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Midterm review – content, format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Whence design patterns?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Gang of Four (</a:t>
            </a:r>
            <a:r>
              <a:rPr lang="en-US" dirty="0" err="1" smtClean="0"/>
              <a:t>GoF</a:t>
            </a:r>
            <a:r>
              <a:rPr lang="en-US" dirty="0" smtClean="0"/>
              <a:t>) </a:t>
            </a:r>
            <a:r>
              <a:rPr lang="en-US" sz="3200" dirty="0" smtClean="0">
                <a:sym typeface="Webdings"/>
                <a:hlinkClick r:id="rId2"/>
              </a:rPr>
              <a:t></a:t>
            </a:r>
            <a:r>
              <a:rPr lang="en-US" sz="3200" dirty="0" smtClean="0">
                <a:sym typeface="Webdings"/>
              </a:rPr>
              <a:t> </a:t>
            </a:r>
            <a:r>
              <a:rPr lang="en-US" sz="3200" dirty="0">
                <a:sym typeface="Webdings"/>
              </a:rPr>
              <a:t>–</a:t>
            </a:r>
            <a:r>
              <a:rPr lang="en-US" sz="3200" dirty="0" smtClean="0">
                <a:sym typeface="Webdings"/>
              </a:rPr>
              <a:t> Gamma, Helm, Johnson, </a:t>
            </a:r>
            <a:r>
              <a:rPr lang="en-US" sz="3200" dirty="0" err="1" smtClean="0">
                <a:sym typeface="Webdings"/>
              </a:rPr>
              <a:t>Vlissides</a:t>
            </a:r>
            <a:endParaRPr lang="en-US" sz="3200" dirty="0" smtClean="0">
              <a:sym typeface="Webdings"/>
            </a:endParaRPr>
          </a:p>
          <a:p>
            <a:r>
              <a:rPr lang="en-US" sz="3200" dirty="0" smtClean="0">
                <a:sym typeface="Webdings"/>
              </a:rPr>
              <a:t>Each an aggressive and thoughtful programmer</a:t>
            </a:r>
          </a:p>
          <a:p>
            <a:r>
              <a:rPr lang="en-US" sz="3200" dirty="0" smtClean="0">
                <a:sym typeface="Webdings"/>
              </a:rPr>
              <a:t>Empiricists, not theoreticians</a:t>
            </a:r>
          </a:p>
          <a:p>
            <a:r>
              <a:rPr lang="en-US" sz="3200" dirty="0" smtClean="0">
                <a:sym typeface="Webdings"/>
              </a:rPr>
              <a:t>Found they shared a number of “tricks” and decided to codify them – a key rule was that nothing could become a pattern unless they could identify at least three real examples</a:t>
            </a:r>
            <a:endParaRPr lang="en-US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2286000"/>
            <a:ext cx="221932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</a:rPr>
              <a:t>My first experience with patterns at </a:t>
            </a:r>
            <a:r>
              <a:rPr lang="en-US" sz="1800" dirty="0" err="1" smtClean="0">
                <a:solidFill>
                  <a:prstClr val="black"/>
                </a:solidFill>
                <a:latin typeface="Tw Cen MT"/>
              </a:rPr>
              <a:t>Dagstuhl</a:t>
            </a:r>
            <a:r>
              <a:rPr lang="en-US" sz="1800" dirty="0" smtClean="0">
                <a:solidFill>
                  <a:prstClr val="black"/>
                </a:solidFill>
                <a:latin typeface="Tw Cen MT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w Cen MT"/>
                <a:sym typeface="Webdings"/>
                <a:hlinkClick r:id="rId4"/>
              </a:rPr>
              <a:t></a:t>
            </a:r>
            <a:r>
              <a:rPr lang="en-US" sz="1800" dirty="0" smtClean="0">
                <a:solidFill>
                  <a:prstClr val="black"/>
                </a:solidFill>
                <a:latin typeface="Tw Cen MT"/>
                <a:sym typeface="Webdings"/>
              </a:rPr>
              <a:t> with Helms and </a:t>
            </a:r>
            <a:r>
              <a:rPr lang="en-US" sz="1800" dirty="0" err="1" smtClean="0">
                <a:solidFill>
                  <a:prstClr val="black"/>
                </a:solidFill>
                <a:latin typeface="Tw Cen MT"/>
                <a:sym typeface="Webdings"/>
              </a:rPr>
              <a:t>Vlissides</a:t>
            </a:r>
            <a:endParaRPr lang="en-US" sz="1800" dirty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84842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phrase “pattern” has been wildly overused since the </a:t>
            </a:r>
            <a:r>
              <a:rPr lang="en-US" dirty="0" err="1" smtClean="0"/>
              <a:t>GoF</a:t>
            </a:r>
            <a:r>
              <a:rPr lang="en-US" dirty="0" smtClean="0"/>
              <a:t> patterns have been introduced</a:t>
            </a:r>
          </a:p>
          <a:p>
            <a:r>
              <a:rPr lang="en-US" dirty="0" smtClean="0"/>
              <a:t>“pattern”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good way to write programs.”</a:t>
            </a:r>
          </a:p>
          <a:p>
            <a:pPr lvl="1"/>
            <a:r>
              <a:rPr lang="en-US" dirty="0" smtClean="0"/>
              <a:t>And “anti-pattern”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/>
              <a:t> is a bad way to write programs.”</a:t>
            </a:r>
          </a:p>
          <a:p>
            <a:r>
              <a:rPr lang="en-US" dirty="0" smtClean="0"/>
              <a:t>A graduate student recently studied so-called “security patterns” and found that very few of them were really </a:t>
            </a:r>
            <a:r>
              <a:rPr lang="en-US" dirty="0" err="1" smtClean="0"/>
              <a:t>GoF</a:t>
            </a:r>
            <a:r>
              <a:rPr lang="en-US" dirty="0" smtClean="0"/>
              <a:t>-style patterns</a:t>
            </a:r>
          </a:p>
          <a:p>
            <a:r>
              <a:rPr lang="en-US" dirty="0" err="1" smtClean="0"/>
              <a:t>GoF</a:t>
            </a:r>
            <a:r>
              <a:rPr lang="en-US" dirty="0" smtClean="0"/>
              <a:t>-style patterns have richness, history, language-independence, documentation and thus (most likely) far more staying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what if you want to guarantee that there is precisely one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in your program?  And you want that instance globally available?</a:t>
            </a:r>
          </a:p>
          <a:p>
            <a:r>
              <a:rPr lang="en-US" dirty="0" smtClean="0"/>
              <a:t>First, why might you want this?</a:t>
            </a:r>
          </a:p>
          <a:p>
            <a:r>
              <a:rPr lang="en-US" dirty="0" smtClean="0"/>
              <a:t>Second, how might you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reasons for Singleton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800" dirty="0" smtClean="0"/>
              <a:t> </a:t>
            </a:r>
            <a:r>
              <a:rPr lang="en-US" dirty="0" smtClean="0"/>
              <a:t>generator</a:t>
            </a:r>
          </a:p>
          <a:p>
            <a:r>
              <a:rPr lang="en-US" dirty="0" smtClean="0"/>
              <a:t>One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Restaurant</a:t>
            </a:r>
            <a:r>
              <a:rPr lang="en-US" dirty="0" smtClean="0"/>
              <a:t>, one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ShoppingCart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/>
              <a:t>One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800" dirty="0" smtClean="0"/>
              <a:t>, etc…</a:t>
            </a:r>
          </a:p>
          <a:p>
            <a:r>
              <a:rPr lang="en-US" sz="2800" dirty="0" smtClean="0"/>
              <a:t>Make it easier to ensure some key invariants</a:t>
            </a:r>
          </a:p>
          <a:p>
            <a:r>
              <a:rPr lang="en-US" sz="2800" dirty="0" smtClean="0"/>
              <a:t>Make it easier to control when that single instance is created – can be important for large objects</a:t>
            </a:r>
          </a:p>
          <a:p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320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solutions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2169825"/>
          </a:xfrm>
          <a:solidFill>
            <a:schemeClr val="accent1"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Singleton();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// Private constructor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prevents</a:t>
            </a:r>
            <a:br>
              <a:rPr lang="en-US" sz="18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                        // instantiation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other classes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4038600"/>
            <a:ext cx="8610600" cy="216982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1800"/>
              </a:lnSpc>
              <a:spcAft>
                <a:spcPts val="0"/>
              </a:spcAft>
              <a:buClr>
                <a:srgbClr val="DD8047"/>
              </a:buClr>
              <a:buFont typeface="Wingdings"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Singleton _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instance;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_instance)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_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instance =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Singleton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_instance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2819400"/>
            <a:ext cx="18288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w Cen MT"/>
              </a:rPr>
              <a:t>Eager allocation of instance</a:t>
            </a:r>
            <a:endParaRPr lang="en-US" sz="18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5316319"/>
            <a:ext cx="18288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w Cen MT"/>
              </a:rPr>
              <a:t>Lazy allocation of instance</a:t>
            </a:r>
            <a:endParaRPr lang="en-US" sz="18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336268"/>
            <a:ext cx="51816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w Cen MT"/>
              </a:rPr>
              <a:t>And there are more (in EJ, for instance)</a:t>
            </a:r>
            <a:endParaRPr lang="en-US" sz="1800" b="1" dirty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677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Factory Pattern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wikipedia</a:t>
            </a:r>
            <a:endParaRPr lang="en-US" dirty="0" smtClean="0"/>
          </a:p>
          <a:p>
            <a:r>
              <a:rPr lang="en-US" dirty="0" err="1" smtClean="0"/>
              <a:t>stackoverflow</a:t>
            </a:r>
            <a:endParaRPr lang="en-US" dirty="0" smtClean="0"/>
          </a:p>
          <a:p>
            <a:r>
              <a:rPr lang="en-US" dirty="0" smtClean="0"/>
              <a:t>…and who knows where?!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different kinds of dependences</a:t>
            </a:r>
          </a:p>
          <a:p>
            <a:r>
              <a:rPr lang="en-US" dirty="0" smtClean="0"/>
              <a:t>Composition of different design/abstraction mechanisms can be extraordinarily powerful</a:t>
            </a:r>
          </a:p>
          <a:p>
            <a:pPr lvl="1"/>
            <a:r>
              <a:rPr lang="en-US" dirty="0" smtClean="0"/>
              <a:t>So increasing your understanding of powerful mechanisms and patterns will surely help simplify your design over time</a:t>
            </a:r>
          </a:p>
          <a:p>
            <a:pPr lvl="1"/>
            <a:r>
              <a:rPr lang="en-US" dirty="0" smtClean="0"/>
              <a:t>This in turn may well increase some form of conceptual integrity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20697"/>
              </p:ext>
            </p:extLst>
          </p:nvPr>
        </p:nvGraphicFramePr>
        <p:xfrm>
          <a:off x="573367" y="1473050"/>
          <a:ext cx="7791981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67653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3-4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76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352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Composition</a:t>
                      </a:r>
                      <a:endParaRPr lang="en-US" sz="1800" b="0" i="0" dirty="0" smtClean="0"/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Reading III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Phil </a:t>
                      </a:r>
                      <a:r>
                        <a:rPr lang="en-US" sz="1800" i="0" dirty="0" err="1" smtClean="0"/>
                        <a:t>Kimmey</a:t>
                      </a:r>
                      <a:r>
                        <a:rPr lang="en-US" sz="1800" i="0" dirty="0" smtClean="0"/>
                        <a:t> </a:t>
                      </a:r>
                      <a:r>
                        <a:rPr lang="en-US" sz="1800" i="0" baseline="0" dirty="0" smtClean="0"/>
                        <a:t>on using </a:t>
                      </a:r>
                      <a:r>
                        <a:rPr lang="en-US" sz="1800" i="0" baseline="0" dirty="0" err="1" smtClean="0"/>
                        <a:t>git</a:t>
                      </a:r>
                      <a:r>
                        <a:rPr lang="en-US" sz="1800" i="0" baseline="0" dirty="0" smtClean="0"/>
                        <a:t> @ rover.com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SDS++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Midterm review – content, format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Orthogonality</a:t>
            </a:r>
            <a:r>
              <a:rPr lang="en-US" dirty="0" smtClean="0"/>
              <a:t> in design: when, if ever, can we use multiple good design ideas simultaneously?</a:t>
            </a:r>
          </a:p>
          <a:p>
            <a:r>
              <a:rPr lang="en-US" dirty="0" smtClean="0"/>
              <a:t>Ex: generic collections in Java</a:t>
            </a:r>
          </a:p>
          <a:p>
            <a:pPr lvl="1"/>
            <a:r>
              <a:rPr lang="en-US" dirty="0" smtClean="0"/>
              <a:t>Abstraction over the details of the collection (array, list, </a:t>
            </a:r>
            <a:r>
              <a:rPr lang="en-US" dirty="0" err="1" smtClean="0"/>
              <a:t>hashtable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Separate abstraction over the values – that is, the type of the elements</a:t>
            </a:r>
          </a:p>
          <a:p>
            <a:r>
              <a:rPr lang="en-US" dirty="0" smtClean="0"/>
              <a:t>This kind of </a:t>
            </a:r>
            <a:r>
              <a:rPr lang="en-US" dirty="0" err="1" smtClean="0"/>
              <a:t>orthogonality</a:t>
            </a:r>
            <a:r>
              <a:rPr lang="en-US" dirty="0" smtClean="0"/>
              <a:t> is very powerful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6" y="1447800"/>
            <a:ext cx="4546032" cy="4838700"/>
          </a:xfrm>
        </p:spPr>
        <p:txBody>
          <a:bodyPr/>
          <a:lstStyle/>
          <a:p>
            <a:r>
              <a:rPr lang="en-US" sz="1800" dirty="0" smtClean="0"/>
              <a:t>Used in part for program families, systems </a:t>
            </a:r>
            <a:r>
              <a:rPr lang="en-US" sz="1800" dirty="0"/>
              <a:t>that have “so much in common that it pays to study their common aspects before looking at the aspects that differentiate them</a:t>
            </a:r>
            <a:r>
              <a:rPr lang="en-US" sz="1800" dirty="0" smtClean="0"/>
              <a:t>” [</a:t>
            </a:r>
            <a:r>
              <a:rPr lang="en-US" sz="1800" dirty="0" err="1" smtClean="0"/>
              <a:t>Parnas</a:t>
            </a:r>
            <a:r>
              <a:rPr lang="en-US" sz="1800" dirty="0" smtClean="0"/>
              <a:t> 1979]</a:t>
            </a:r>
            <a:endParaRPr lang="en-US" sz="1800" dirty="0"/>
          </a:p>
          <a:p>
            <a:pPr lvl="1"/>
            <a:r>
              <a:rPr lang="en-US" sz="1800" dirty="0" smtClean="0"/>
              <a:t>For example, Microsoft operating systems, a number of the Mozilla systems, …</a:t>
            </a:r>
          </a:p>
          <a:p>
            <a:r>
              <a:rPr lang="en-US" sz="1800" dirty="0" smtClean="0"/>
              <a:t>Another kind of dependence useful for families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</a:t>
            </a:r>
            <a:r>
              <a:rPr lang="en-US" sz="1800" dirty="0" smtClean="0"/>
              <a:t>module </a:t>
            </a:r>
            <a:r>
              <a:rPr lang="en-US" sz="1800" b="1" dirty="0" smtClean="0">
                <a:latin typeface="Courier New" pitchFamily="49" charset="0"/>
              </a:rPr>
              <a:t>A</a:t>
            </a:r>
            <a:r>
              <a:rPr lang="en-US" sz="1800" dirty="0" smtClean="0"/>
              <a:t>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uses</a:t>
            </a:r>
            <a:r>
              <a:rPr lang="en-US" sz="1800" dirty="0"/>
              <a:t> a </a:t>
            </a:r>
            <a:r>
              <a:rPr lang="en-US" sz="1800" dirty="0" smtClean="0"/>
              <a:t>module </a:t>
            </a:r>
            <a:r>
              <a:rPr lang="en-US" sz="1800" b="1" dirty="0" smtClean="0">
                <a:latin typeface="Courier New" pitchFamily="49" charset="0"/>
              </a:rPr>
              <a:t>B</a:t>
            </a:r>
            <a:r>
              <a:rPr lang="en-US" sz="1800" dirty="0" smtClean="0"/>
              <a:t> </a:t>
            </a:r>
            <a:r>
              <a:rPr lang="en-US" sz="1800" dirty="0"/>
              <a:t>if the correctness of </a:t>
            </a:r>
            <a:r>
              <a:rPr lang="en-US" sz="1800" b="1" dirty="0">
                <a:latin typeface="Courier New" pitchFamily="49" charset="0"/>
              </a:rPr>
              <a:t>A</a:t>
            </a:r>
            <a:r>
              <a:rPr lang="en-US" sz="1800" dirty="0"/>
              <a:t> depends on the presence of a correct version of </a:t>
            </a:r>
            <a:r>
              <a:rPr lang="en-US" sz="1800" b="1" dirty="0" smtClean="0">
                <a:latin typeface="Courier New" pitchFamily="49" charset="0"/>
              </a:rPr>
              <a:t>B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A non-hierarchical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uses</a:t>
            </a:r>
            <a:r>
              <a:rPr lang="en-US" sz="1800" dirty="0"/>
              <a:t> relation makes it difficult to produce useful subsets of a </a:t>
            </a:r>
            <a:r>
              <a:rPr lang="en-US" sz="1800" dirty="0" smtClean="0"/>
              <a:t>system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CSE403 Sp12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http://www.webstepbook.com/supplements/slides/images/osi_mode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6" y="394791"/>
            <a:ext cx="2480806" cy="28676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791074" y="5451569"/>
            <a:ext cx="4143376" cy="120032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ipAddr</a:t>
            </a:r>
            <a:r>
              <a:rPr lang="en-US" sz="1800" b="1" dirty="0" smtClean="0">
                <a:latin typeface="Courier New" pitchFamily="49" charset="0"/>
              </a:rPr>
              <a:t> := cache(</a:t>
            </a:r>
            <a:r>
              <a:rPr lang="en-US" sz="1800" b="1" dirty="0" err="1" smtClean="0">
                <a:latin typeface="Courier New" pitchFamily="49" charset="0"/>
              </a:rPr>
              <a:t>hostName</a:t>
            </a:r>
            <a:r>
              <a:rPr lang="en-US" sz="1800" b="1" dirty="0" smtClean="0">
                <a:latin typeface="Courier New" pitchFamily="49" charset="0"/>
              </a:rPr>
              <a:t>);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if wrong(</a:t>
            </a:r>
            <a:r>
              <a:rPr lang="en-US" sz="1800" b="1" dirty="0" err="1" smtClean="0">
                <a:latin typeface="Courier New" pitchFamily="49" charset="0"/>
              </a:rPr>
              <a:t>ipAddr,hostName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ipAddr</a:t>
            </a:r>
            <a:r>
              <a:rPr lang="en-US" sz="1800" b="1" dirty="0" smtClean="0">
                <a:latin typeface="Courier New" pitchFamily="49" charset="0"/>
              </a:rPr>
              <a:t> := lookup(</a:t>
            </a:r>
            <a:r>
              <a:rPr lang="en-US" sz="1800" b="1" dirty="0" err="1" smtClean="0">
                <a:latin typeface="Courier New" pitchFamily="49" charset="0"/>
              </a:rPr>
              <a:t>hostName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err="1" smtClean="0">
                <a:latin typeface="Courier New" pitchFamily="49" charset="0"/>
              </a:rPr>
              <a:t>endif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4158" y="3649492"/>
            <a:ext cx="4176257" cy="158812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uses</a:t>
            </a:r>
            <a:r>
              <a:rPr lang="en-US" sz="1800" dirty="0"/>
              <a:t> and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invokes</a:t>
            </a:r>
            <a:r>
              <a:rPr lang="en-US" sz="1800" dirty="0"/>
              <a:t> dependences often but do not always coincide</a:t>
            </a:r>
          </a:p>
          <a:p>
            <a:pPr marL="171450" indent="-228600" algn="l">
              <a:buFont typeface="Arial" pitchFamily="34" charset="0"/>
              <a:buChar char="•"/>
            </a:pPr>
            <a:r>
              <a:rPr lang="en-US" sz="1800" dirty="0"/>
              <a:t>Invocation without </a:t>
            </a:r>
            <a:r>
              <a:rPr lang="en-US" sz="1800" dirty="0" smtClean="0"/>
              <a:t>use:</a:t>
            </a:r>
            <a:br>
              <a:rPr lang="en-US" sz="1800" dirty="0" smtClean="0"/>
            </a:br>
            <a:r>
              <a:rPr lang="en-US" sz="1800" dirty="0" smtClean="0"/>
              <a:t> name </a:t>
            </a:r>
            <a:r>
              <a:rPr lang="en-US" sz="1800" dirty="0"/>
              <a:t>service with cached hints</a:t>
            </a:r>
          </a:p>
          <a:p>
            <a:pPr marL="171450" indent="-228600" algn="l">
              <a:buFont typeface="Arial" pitchFamily="34" charset="0"/>
              <a:buChar char="•"/>
            </a:pPr>
            <a:r>
              <a:rPr lang="en-US" sz="1800" dirty="0"/>
              <a:t>Use without invocation: examples?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6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layering interact?</a:t>
            </a:r>
            <a:endParaRPr lang="en-US" dirty="0"/>
          </a:p>
        </p:txBody>
      </p:sp>
      <p:graphicFrame>
        <p:nvGraphicFramePr>
          <p:cNvPr id="43520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3650444"/>
              </p:ext>
            </p:extLst>
          </p:nvPr>
        </p:nvGraphicFramePr>
        <p:xfrm>
          <a:off x="1143000" y="3033759"/>
          <a:ext cx="5800105" cy="356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 5 Drawing" r:id="rId4" imgW="6870240" imgH="4225680" progId="Visio.Drawing.6">
                  <p:link updateAutomatic="1"/>
                </p:oleObj>
              </mc:Choice>
              <mc:Fallback>
                <p:oleObj name="VISIO 5 Drawing" r:id="rId4" imgW="6870240" imgH="4225680" progId="Visio.Drawing.6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33759"/>
                        <a:ext cx="5800105" cy="3567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762000" y="1543050"/>
            <a:ext cx="7829550" cy="4495800"/>
          </a:xfrm>
        </p:spPr>
        <p:txBody>
          <a:bodyPr/>
          <a:lstStyle/>
          <a:p>
            <a:r>
              <a:rPr lang="en-US" sz="2000" dirty="0" smtClean="0"/>
              <a:t>Information hiding modules (say, ADTs in this case) and layers are distinct concepts</a:t>
            </a:r>
          </a:p>
          <a:p>
            <a:r>
              <a:rPr lang="en-US" sz="2000" dirty="0" smtClean="0"/>
              <a:t>How and where do they overlap in a system?</a:t>
            </a:r>
          </a:p>
          <a:p>
            <a:r>
              <a:rPr lang="en-US" sz="2000" dirty="0" smtClean="0"/>
              <a:t>Are they orthogonal?</a:t>
            </a:r>
            <a:endParaRPr lang="en-US" sz="200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471-354E-4B3E-AB80-813E4C5895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24550" y="2780185"/>
            <a:ext cx="2667000" cy="1200329"/>
          </a:xfrm>
          <a:prstGeom prst="rect">
            <a:avLst/>
          </a:prstGeom>
          <a:solidFill>
            <a:srgbClr val="92D050"/>
          </a:solidFill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What kinds of secrets (potential changes)?  What kinds of families?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6703221" y="4248068"/>
            <a:ext cx="2262186" cy="346234"/>
          </a:xfrm>
          <a:prstGeom prst="wedgeEllipseCallout">
            <a:avLst>
              <a:gd name="adj1" fmla="val -12423"/>
              <a:gd name="adj2" fmla="val -1288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Arial Rounded MT Bold" pitchFamily="34" charset="0"/>
              </a:rPr>
              <a:t>Extra credit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388176" y="3722367"/>
            <a:ext cx="1109599" cy="461665"/>
          </a:xfrm>
          <a:prstGeom prst="borderCallout2">
            <a:avLst>
              <a:gd name="adj1" fmla="val 18750"/>
              <a:gd name="adj2" fmla="val -8333"/>
              <a:gd name="adj3" fmla="val 7943"/>
              <a:gd name="adj4" fmla="val 101700"/>
              <a:gd name="adj5" fmla="val -38803"/>
              <a:gd name="adj6" fmla="val 166598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Layers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82734" y="3953199"/>
            <a:ext cx="779466" cy="0"/>
          </a:xfrm>
          <a:prstGeom prst="straightConnector1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0"/>
          </p:cNvCxnSpPr>
          <p:nvPr/>
        </p:nvCxnSpPr>
        <p:spPr bwMode="auto">
          <a:xfrm>
            <a:off x="1497775" y="3953200"/>
            <a:ext cx="1712150" cy="641102"/>
          </a:xfrm>
          <a:prstGeom prst="straightConnector1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0"/>
          </p:cNvCxnSpPr>
          <p:nvPr/>
        </p:nvCxnSpPr>
        <p:spPr bwMode="auto">
          <a:xfrm>
            <a:off x="1497775" y="3953200"/>
            <a:ext cx="627092" cy="1514150"/>
          </a:xfrm>
          <a:prstGeom prst="straightConnector1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7" idx="0"/>
          </p:cNvCxnSpPr>
          <p:nvPr/>
        </p:nvCxnSpPr>
        <p:spPr bwMode="auto">
          <a:xfrm>
            <a:off x="1497775" y="3953200"/>
            <a:ext cx="1778825" cy="2323775"/>
          </a:xfrm>
          <a:prstGeom prst="straightConnector1">
            <a:avLst/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Line Callout 2 23"/>
          <p:cNvSpPr/>
          <p:nvPr/>
        </p:nvSpPr>
        <p:spPr bwMode="auto">
          <a:xfrm>
            <a:off x="4434788" y="2802926"/>
            <a:ext cx="884025" cy="461665"/>
          </a:xfrm>
          <a:prstGeom prst="borderCallout2">
            <a:avLst>
              <a:gd name="adj1" fmla="val 18750"/>
              <a:gd name="adj2" fmla="val -8333"/>
              <a:gd name="adj3" fmla="val 7943"/>
              <a:gd name="adj4" fmla="val 101700"/>
              <a:gd name="adj5" fmla="val -38803"/>
              <a:gd name="adj6" fmla="val 166598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457700" y="3264591"/>
            <a:ext cx="478627" cy="457776"/>
          </a:xfrm>
          <a:prstGeom prst="straightConnector1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936326" y="3264591"/>
            <a:ext cx="92874" cy="1009160"/>
          </a:xfrm>
          <a:prstGeom prst="straightConnector1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ounded Rectangle 28"/>
          <p:cNvSpPr/>
          <p:nvPr/>
        </p:nvSpPr>
        <p:spPr bwMode="auto">
          <a:xfrm>
            <a:off x="1143000" y="3033758"/>
            <a:ext cx="1286667" cy="346591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2575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656438" y="4768496"/>
            <a:ext cx="1286667" cy="346591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2575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300748"/>
            <a:ext cx="5801386" cy="52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Composition: Michael Jackson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962275" cy="4495800"/>
          </a:xfrm>
        </p:spPr>
        <p:txBody>
          <a:bodyPr/>
          <a:lstStyle/>
          <a:p>
            <a:r>
              <a:rPr lang="en-US" sz="2000" dirty="0" smtClean="0"/>
              <a:t>Jackson observes that we sometimes overvalue the notion of hierarchical decomposition</a:t>
            </a:r>
          </a:p>
          <a:p>
            <a:pPr lvl="1"/>
            <a:r>
              <a:rPr lang="en-US" sz="1600" dirty="0" smtClean="0"/>
              <a:t>The world itself does not have strict typing and inheritance hierarchies</a:t>
            </a:r>
          </a:p>
          <a:p>
            <a:r>
              <a:rPr lang="en-US" sz="2000" dirty="0" smtClean="0"/>
              <a:t>He argues that the CMYK printing is a better analogy for software composition at many levels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  <a:p>
            <a:r>
              <a:rPr lang="en-US" dirty="0" smtClean="0"/>
              <a:t>Why are they?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6850" y="3752850"/>
            <a:ext cx="6200775" cy="9048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Following slides from 331 au11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It’ll probably be a whirlwind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7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standard solution to a common programming problem</a:t>
            </a:r>
          </a:p>
          <a:p>
            <a:pPr lvl="1"/>
            <a:r>
              <a:rPr lang="en-US" dirty="0" smtClean="0"/>
              <a:t>a design or implementation structure that achieves a particular purpose</a:t>
            </a:r>
          </a:p>
          <a:p>
            <a:pPr lvl="1"/>
            <a:r>
              <a:rPr lang="en-US" dirty="0" smtClean="0"/>
              <a:t>a high-level programming idiom </a:t>
            </a:r>
          </a:p>
          <a:p>
            <a:r>
              <a:rPr lang="en-US" dirty="0" smtClean="0"/>
              <a:t>A technique for making code more flexible</a:t>
            </a:r>
          </a:p>
          <a:p>
            <a:pPr lvl="1"/>
            <a:r>
              <a:rPr lang="en-US" dirty="0" smtClean="0"/>
              <a:t>reduce coupling among program components</a:t>
            </a:r>
          </a:p>
          <a:p>
            <a:r>
              <a:rPr lang="en-US" dirty="0" smtClean="0"/>
              <a:t>Shorthand for describing program design</a:t>
            </a:r>
          </a:p>
          <a:p>
            <a:pPr lvl="1"/>
            <a:r>
              <a:rPr lang="en-US" dirty="0" smtClean="0"/>
              <a:t>a description of connections among program components (static structure)</a:t>
            </a:r>
          </a:p>
          <a:p>
            <a:pPr lvl="1"/>
            <a:r>
              <a:rPr lang="en-US" dirty="0" smtClean="0"/>
              <a:t>the shape of a heap snapshot or object model (dynamic 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design patterns?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Advanced programming languages like Java provide lots of powerful constructs – subtyping, interfaces, rich types and libraries, etc.</a:t>
            </a:r>
          </a:p>
          <a:p>
            <a:r>
              <a:rPr lang="en-US" dirty="0" smtClean="0"/>
              <a:t>By the nature of programming languages, they can’t make everything easy to solve</a:t>
            </a:r>
          </a:p>
          <a:p>
            <a:r>
              <a:rPr lang="en-US" dirty="0" smtClean="0"/>
              <a:t>To the first order, design patterns are intended to overcome common problems that arise in even advanced object-oriented programming languages</a:t>
            </a:r>
          </a:p>
          <a:p>
            <a:r>
              <a:rPr lang="en-US" dirty="0" smtClean="0"/>
              <a:t>They increase your vocabulary and your intellectual toolset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76200"/>
            <a:ext cx="2019300" cy="624786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No programming language is, or ever will be, perfect.</a:t>
            </a:r>
            <a:br>
              <a:rPr lang="en-US" sz="2000" b="1" dirty="0" smtClean="0">
                <a:solidFill>
                  <a:prstClr val="black"/>
                </a:solidFill>
                <a:latin typeface="Tw Cen MT"/>
              </a:rPr>
            </a:br>
            <a:endParaRPr lang="en-US" sz="2000" b="1" dirty="0" smtClean="0">
              <a:solidFill>
                <a:prstClr val="black"/>
              </a:solidFill>
              <a:latin typeface="Tw Cen M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Extra-language solutions (tools, design patterns, etc.) are needed as well.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prstClr val="black"/>
              </a:solidFill>
              <a:latin typeface="Tw Cen M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Perlis: “</a:t>
            </a:r>
            <a:r>
              <a:rPr lang="en-US" sz="2000" b="1" dirty="0">
                <a:solidFill>
                  <a:prstClr val="black"/>
                </a:solidFill>
                <a:latin typeface="Tw Cen MT"/>
              </a:rPr>
              <a:t>When someone says </a:t>
            </a: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‘I </a:t>
            </a:r>
            <a:r>
              <a:rPr lang="en-US" sz="2000" b="1" dirty="0">
                <a:solidFill>
                  <a:prstClr val="black"/>
                </a:solidFill>
                <a:latin typeface="Tw Cen MT"/>
              </a:rPr>
              <a:t>want a programming language in which I need only say what I wish done</a:t>
            </a: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,’ </a:t>
            </a:r>
            <a:r>
              <a:rPr lang="en-US" sz="2000" b="1" dirty="0">
                <a:solidFill>
                  <a:prstClr val="black"/>
                </a:solidFill>
                <a:latin typeface="Tw Cen MT"/>
              </a:rPr>
              <a:t>give him a lollipop</a:t>
            </a:r>
            <a:r>
              <a:rPr lang="en-US" sz="2000" b="1" dirty="0" smtClean="0">
                <a:solidFill>
                  <a:prstClr val="black"/>
                </a:solidFill>
                <a:latin typeface="Tw Cen MT"/>
              </a:rPr>
              <a:t>.”</a:t>
            </a:r>
            <a:endParaRPr lang="en-US" sz="20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 colleague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UW CSE331 Autumn 2011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FML.  Today I </a:t>
            </a:r>
            <a:r>
              <a:rPr lang="en-US" sz="4200" dirty="0"/>
              <a:t>g</a:t>
            </a:r>
            <a:r>
              <a:rPr lang="en-US" sz="4200" dirty="0" smtClean="0"/>
              <a:t>ot to write (in Java):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com.google.common.base.Function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com.google.common.collect.DiscreteDomains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com.google.common.collect.Iterables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com.google.common.collect.Ranges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...;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Set&lt;Integer&gt; indices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Ranges.closed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size).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DiscreteDomains.integers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Iterables.transform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(indices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new Function&lt;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Integer,Coord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apply (Integer y) {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y);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200" dirty="0"/>
              <a:t>when I wanted to write (in </a:t>
            </a:r>
            <a:r>
              <a:rPr lang="en-US" sz="4200" dirty="0" err="1"/>
              <a:t>Scala</a:t>
            </a:r>
            <a:r>
              <a:rPr lang="en-US" sz="4200" dirty="0"/>
              <a:t>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...;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size map(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_))</a:t>
            </a:r>
          </a:p>
        </p:txBody>
      </p:sp>
    </p:spTree>
    <p:extLst>
      <p:ext uri="{BB962C8B-B14F-4D97-AF65-F5344CB8AC3E}">
        <p14:creationId xmlns:p14="http://schemas.microsoft.com/office/powerpoint/2010/main" val="37939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26369</TotalTime>
  <Words>961</Words>
  <Application>Microsoft Office PowerPoint</Application>
  <PresentationFormat>On-screen Show (4:3)</PresentationFormat>
  <Paragraphs>145</Paragraphs>
  <Slides>17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dan_design_template</vt:lpstr>
      <vt:lpstr>dn-course-lecture</vt:lpstr>
      <vt:lpstr>C:\Users\notkin\Documents\cse403-12sp\lectures\supporting files\interlocking C.vsd</vt:lpstr>
      <vt:lpstr>CSE403 ● Software engineering ● sp12</vt:lpstr>
      <vt:lpstr>Today</vt:lpstr>
      <vt:lpstr>Layering in one slide</vt:lpstr>
      <vt:lpstr>ADTs and layering interact?</vt:lpstr>
      <vt:lpstr>Composition: Michael Jackson</vt:lpstr>
      <vt:lpstr>Design patterns</vt:lpstr>
      <vt:lpstr>What is a design pattern?</vt:lpstr>
      <vt:lpstr>Why design patterns?</vt:lpstr>
      <vt:lpstr>From a colleague</vt:lpstr>
      <vt:lpstr>Whence design patterns?</vt:lpstr>
      <vt:lpstr>Patterns vs. patterns</vt:lpstr>
      <vt:lpstr>An example of a GoF pattern</vt:lpstr>
      <vt:lpstr>Possible reasons for Singleton</vt:lpstr>
      <vt:lpstr>Several solutions</vt:lpstr>
      <vt:lpstr>Abstract Factory Pattern</vt:lpstr>
      <vt:lpstr>Points to make</vt:lpstr>
      <vt:lpstr>CSE403 ● Software engineering ● sp12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1429</cp:revision>
  <cp:lastPrinted>2012-04-02T15:48:38Z</cp:lastPrinted>
  <dcterms:created xsi:type="dcterms:W3CDTF">2005-03-28T18:45:14Z</dcterms:created>
  <dcterms:modified xsi:type="dcterms:W3CDTF">2012-04-16T16:39:46Z</dcterms:modified>
</cp:coreProperties>
</file>