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24" r:id="rId2"/>
    <p:sldId id="328" r:id="rId3"/>
    <p:sldId id="326" r:id="rId4"/>
    <p:sldId id="325" r:id="rId5"/>
    <p:sldId id="329" r:id="rId6"/>
    <p:sldId id="296" r:id="rId7"/>
    <p:sldId id="314" r:id="rId8"/>
    <p:sldId id="309" r:id="rId9"/>
    <p:sldId id="317" r:id="rId10"/>
    <p:sldId id="318" r:id="rId11"/>
    <p:sldId id="319" r:id="rId12"/>
    <p:sldId id="327" r:id="rId13"/>
    <p:sldId id="330" r:id="rId14"/>
    <p:sldId id="308" r:id="rId15"/>
    <p:sldId id="320" r:id="rId16"/>
    <p:sldId id="302" r:id="rId17"/>
    <p:sldId id="333" r:id="rId18"/>
    <p:sldId id="334" r:id="rId19"/>
    <p:sldId id="332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5708" autoAdjust="0"/>
  </p:normalViewPr>
  <p:slideViewPr>
    <p:cSldViewPr snapToGrid="0" snapToObjects="1">
      <p:cViewPr>
        <p:scale>
          <a:sx n="70" d="100"/>
          <a:sy n="70" d="100"/>
        </p:scale>
        <p:origin x="-2730" y="-126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FC52-F89D-46D9-ACF4-12E60CF1F219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507EA1-240C-4923-8421-BD29A858EB93}">
      <dgm:prSet phldrT="[Text]"/>
      <dgm:spPr/>
      <dgm:t>
        <a:bodyPr/>
        <a:lstStyle/>
        <a:p>
          <a:r>
            <a:rPr lang="en-US" b="1" baseline="0" dirty="0" smtClean="0">
              <a:solidFill>
                <a:schemeClr val="tx1"/>
              </a:solidFill>
            </a:rPr>
            <a:t>Software</a:t>
          </a:r>
          <a:br>
            <a:rPr lang="en-US" b="1" baseline="0" dirty="0" smtClean="0">
              <a:solidFill>
                <a:schemeClr val="tx1"/>
              </a:solidFill>
            </a:rPr>
          </a:br>
          <a:r>
            <a:rPr lang="en-US" b="1" baseline="0" dirty="0" smtClean="0">
              <a:solidFill>
                <a:schemeClr val="tx1"/>
              </a:solidFill>
            </a:rPr>
            <a:t>Crisis</a:t>
          </a:r>
          <a:endParaRPr lang="en-US" b="1" baseline="0" dirty="0">
            <a:solidFill>
              <a:schemeClr val="tx1"/>
            </a:solidFill>
          </a:endParaRPr>
        </a:p>
      </dgm:t>
    </dgm:pt>
    <dgm:pt modelId="{2D1BB140-86CE-4121-ADA0-2BAD593EFEDD}" type="parTrans" cxnId="{3328A5E4-3DA2-4A76-A64C-641B0DBB4E61}">
      <dgm:prSet/>
      <dgm:spPr/>
      <dgm:t>
        <a:bodyPr/>
        <a:lstStyle/>
        <a:p>
          <a:endParaRPr lang="en-US"/>
        </a:p>
      </dgm:t>
    </dgm:pt>
    <dgm:pt modelId="{7AE7F3D0-4692-4273-AFE1-9E9CE62021DF}" type="sibTrans" cxnId="{3328A5E4-3DA2-4A76-A64C-641B0DBB4E61}">
      <dgm:prSet/>
      <dgm:spPr/>
      <dgm:t>
        <a:bodyPr/>
        <a:lstStyle/>
        <a:p>
          <a:endParaRPr lang="en-US"/>
        </a:p>
      </dgm:t>
    </dgm:pt>
    <dgm:pt modelId="{BFE2F6C8-4117-40DB-9A87-09256D23B685}">
      <dgm:prSet phldrT="[Text]"/>
      <dgm:spPr/>
      <dgm:t>
        <a:bodyPr/>
        <a:lstStyle/>
        <a:p>
          <a:r>
            <a:rPr lang="en-US" dirty="0" smtClean="0"/>
            <a:t>SW projects are too expensive and cancelled too often</a:t>
          </a:r>
          <a:endParaRPr lang="en-US" dirty="0"/>
        </a:p>
      </dgm:t>
    </dgm:pt>
    <dgm:pt modelId="{4DB279A1-5B52-4757-ABFC-20C6206BC331}" type="parTrans" cxnId="{558DFAAA-4BF3-46BB-9419-3498EACCDE4B}">
      <dgm:prSet/>
      <dgm:spPr/>
      <dgm:t>
        <a:bodyPr/>
        <a:lstStyle/>
        <a:p>
          <a:endParaRPr lang="en-US"/>
        </a:p>
      </dgm:t>
    </dgm:pt>
    <dgm:pt modelId="{2F96B28C-CF8F-4496-AC32-DF608AE660CF}" type="sibTrans" cxnId="{558DFAAA-4BF3-46BB-9419-3498EACCDE4B}">
      <dgm:prSet/>
      <dgm:spPr/>
      <dgm:t>
        <a:bodyPr/>
        <a:lstStyle/>
        <a:p>
          <a:endParaRPr lang="en-US"/>
        </a:p>
      </dgm:t>
    </dgm:pt>
    <dgm:pt modelId="{C51E5A21-2414-4CE1-BDF9-9057BABBE591}">
      <dgm:prSet phldrT="[Text]"/>
      <dgm:spPr/>
      <dgm:t>
        <a:bodyPr/>
        <a:lstStyle/>
        <a:p>
          <a:r>
            <a:rPr lang="en-US" dirty="0" smtClean="0"/>
            <a:t>SW quality is appalling</a:t>
          </a:r>
          <a:endParaRPr lang="en-US" dirty="0"/>
        </a:p>
      </dgm:t>
    </dgm:pt>
    <dgm:pt modelId="{F8135FFE-B78B-42D1-8EF5-A47C06D152EF}" type="parTrans" cxnId="{1B85A274-FCD2-46BB-8C26-DB26E9B02C7E}">
      <dgm:prSet/>
      <dgm:spPr/>
      <dgm:t>
        <a:bodyPr/>
        <a:lstStyle/>
        <a:p>
          <a:endParaRPr lang="en-US"/>
        </a:p>
      </dgm:t>
    </dgm:pt>
    <dgm:pt modelId="{4C5AD910-DE66-40BE-8EF8-E25713BE8AC4}" type="sibTrans" cxnId="{1B85A274-FCD2-46BB-8C26-DB26E9B02C7E}">
      <dgm:prSet/>
      <dgm:spPr/>
      <dgm:t>
        <a:bodyPr/>
        <a:lstStyle/>
        <a:p>
          <a:endParaRPr lang="en-US"/>
        </a:p>
      </dgm:t>
    </dgm:pt>
    <dgm:pt modelId="{888D1E3F-2692-42E5-AFFD-049ED4A0968F}">
      <dgm:prSet phldrT="[Text]"/>
      <dgm:spPr/>
      <dgm:t>
        <a:bodyPr/>
        <a:lstStyle/>
        <a:p>
          <a:r>
            <a:rPr lang="en-US" b="1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n-US" b="1" baseline="0" dirty="0" smtClean="0">
              <a:solidFill>
                <a:schemeClr val="tx1"/>
              </a:solidFill>
            </a:rPr>
            <a:t>ngineering</a:t>
          </a:r>
          <a:endParaRPr lang="en-US" b="0" baseline="0" dirty="0" smtClean="0">
            <a:solidFill>
              <a:schemeClr val="tx1"/>
            </a:solidFill>
          </a:endParaRPr>
        </a:p>
      </dgm:t>
    </dgm:pt>
    <dgm:pt modelId="{640AE718-B7E7-439C-B5CE-6901A997CF3E}" type="parTrans" cxnId="{1DEC50BF-5DB1-4CCC-ABB2-AC4B96541C5F}">
      <dgm:prSet/>
      <dgm:spPr/>
      <dgm:t>
        <a:bodyPr/>
        <a:lstStyle/>
        <a:p>
          <a:endParaRPr lang="en-US"/>
        </a:p>
      </dgm:t>
    </dgm:pt>
    <dgm:pt modelId="{E7ED9217-4F33-4B51-8FED-D1996F590BAA}" type="sibTrans" cxnId="{1DEC50BF-5DB1-4CCC-ABB2-AC4B96541C5F}">
      <dgm:prSet/>
      <dgm:spPr/>
      <dgm:t>
        <a:bodyPr/>
        <a:lstStyle/>
        <a:p>
          <a:endParaRPr lang="en-US"/>
        </a:p>
      </dgm:t>
    </dgm:pt>
    <dgm:pt modelId="{2289CE77-307C-4D9C-976A-5C3787484673}">
      <dgm:prSet phldrT="[Text]"/>
      <dgm:spPr/>
      <dgm:t>
        <a:bodyPr/>
        <a:lstStyle/>
        <a:p>
          <a:r>
            <a:rPr lang="en-US" dirty="0" smtClean="0"/>
            <a:t>Make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</a:t>
          </a:r>
          <a:r>
            <a:rPr lang="en-US" dirty="0" smtClean="0"/>
            <a:t>a </a:t>
          </a:r>
          <a:r>
            <a:rPr lang="en-US" i="1" dirty="0" smtClean="0"/>
            <a:t>real</a:t>
          </a:r>
          <a:r>
            <a:rPr lang="en-US" dirty="0" smtClean="0"/>
            <a:t> engineering discipline</a:t>
          </a:r>
          <a:endParaRPr lang="en-US" dirty="0"/>
        </a:p>
      </dgm:t>
    </dgm:pt>
    <dgm:pt modelId="{2DDAACE3-4235-42D9-801D-E00516EEA599}" type="parTrans" cxnId="{6DB628A8-1C68-4AA2-A12B-51EC40E41C99}">
      <dgm:prSet/>
      <dgm:spPr/>
      <dgm:t>
        <a:bodyPr/>
        <a:lstStyle/>
        <a:p>
          <a:endParaRPr lang="en-US"/>
        </a:p>
      </dgm:t>
    </dgm:pt>
    <dgm:pt modelId="{7D2ACAA0-ABFC-420B-9EFE-01DD49C4EDE7}" type="sibTrans" cxnId="{6DB628A8-1C68-4AA2-A12B-51EC40E41C99}">
      <dgm:prSet/>
      <dgm:spPr/>
      <dgm:t>
        <a:bodyPr/>
        <a:lstStyle/>
        <a:p>
          <a:endParaRPr lang="en-US"/>
        </a:p>
      </dgm:t>
    </dgm:pt>
    <dgm:pt modelId="{6E212769-43D5-4F57-93DA-FDCD16E933AF}">
      <dgm:prSet phldrT="[Text]"/>
      <dgm:spPr/>
      <dgm:t>
        <a:bodyPr/>
        <a:lstStyle/>
        <a:p>
          <a:r>
            <a:rPr lang="en-US" dirty="0" smtClean="0"/>
            <a:t>Define strong mathematical basis, standard of practice, etc.</a:t>
          </a:r>
          <a:endParaRPr lang="en-US" dirty="0"/>
        </a:p>
      </dgm:t>
    </dgm:pt>
    <dgm:pt modelId="{DFE7901A-106A-4124-8DFB-D37F1001192B}" type="parTrans" cxnId="{90907019-42DD-4419-851C-23C6F92344E6}">
      <dgm:prSet/>
      <dgm:spPr/>
      <dgm:t>
        <a:bodyPr/>
        <a:lstStyle/>
        <a:p>
          <a:endParaRPr lang="en-US"/>
        </a:p>
      </dgm:t>
    </dgm:pt>
    <dgm:pt modelId="{5F66E913-3C89-426B-99A3-451C29AB007E}" type="sibTrans" cxnId="{90907019-42DD-4419-851C-23C6F92344E6}">
      <dgm:prSet/>
      <dgm:spPr/>
      <dgm:t>
        <a:bodyPr/>
        <a:lstStyle/>
        <a:p>
          <a:endParaRPr lang="en-US"/>
        </a:p>
      </dgm:t>
    </dgm:pt>
    <dgm:pt modelId="{9D70BCC6-C65C-4856-8DB8-8CE313E0F255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BCA2AB9C-EE1F-4115-A149-9A869F79EE2C}" type="parTrans" cxnId="{3B55B16D-D90D-4F7E-88C6-5F92DE981D74}">
      <dgm:prSet/>
      <dgm:spPr/>
      <dgm:t>
        <a:bodyPr/>
        <a:lstStyle/>
        <a:p>
          <a:endParaRPr lang="en-US"/>
        </a:p>
      </dgm:t>
    </dgm:pt>
    <dgm:pt modelId="{7EFC0955-BEFC-4E60-88D7-9CE1BC232A57}" type="sibTrans" cxnId="{3B55B16D-D90D-4F7E-88C6-5F92DE981D74}">
      <dgm:prSet/>
      <dgm:spPr/>
      <dgm:t>
        <a:bodyPr/>
        <a:lstStyle/>
        <a:p>
          <a:endParaRPr lang="en-US"/>
        </a:p>
      </dgm:t>
    </dgm:pt>
    <dgm:pt modelId="{FFCA3847-DEF2-4ADB-9086-A231270B40F2}">
      <dgm:prSet phldrT="[Text]"/>
      <dgm:spPr/>
      <dgm:t>
        <a:bodyPr/>
        <a:lstStyle/>
        <a:p>
          <a:r>
            <a:rPr lang="en-US" dirty="0" smtClean="0"/>
            <a:t>Define and adhere to a standard lifecycle, methodology, …</a:t>
          </a:r>
          <a:endParaRPr lang="en-US" dirty="0"/>
        </a:p>
      </dgm:t>
    </dgm:pt>
    <dgm:pt modelId="{78C4562C-FC49-49E4-83D8-9D049B8B1643}" type="parTrans" cxnId="{0BE05CFE-6284-4FCC-867E-ADE98067C36E}">
      <dgm:prSet/>
      <dgm:spPr/>
      <dgm:t>
        <a:bodyPr/>
        <a:lstStyle/>
        <a:p>
          <a:endParaRPr lang="en-US"/>
        </a:p>
      </dgm:t>
    </dgm:pt>
    <dgm:pt modelId="{2D710639-0B28-46F5-9DC0-93F86C118E0C}" type="sibTrans" cxnId="{0BE05CFE-6284-4FCC-867E-ADE98067C36E}">
      <dgm:prSet/>
      <dgm:spPr/>
      <dgm:t>
        <a:bodyPr/>
        <a:lstStyle/>
        <a:p>
          <a:endParaRPr lang="en-US"/>
        </a:p>
      </dgm:t>
    </dgm:pt>
    <dgm:pt modelId="{4FE694E4-0C9B-4046-AD1B-776BC5573446}">
      <dgm:prSet phldrT="[Text]"/>
      <dgm:spPr/>
      <dgm:t>
        <a:bodyPr/>
        <a:lstStyle/>
        <a:p>
          <a:r>
            <a:rPr lang="en-US" dirty="0" smtClean="0"/>
            <a:t>State requirements, design, etc. precisely and rigorously</a:t>
          </a:r>
          <a:endParaRPr lang="en-US" dirty="0"/>
        </a:p>
      </dgm:t>
    </dgm:pt>
    <dgm:pt modelId="{15698D7A-DB12-4AE1-B6E0-2238B9EDB846}" type="parTrans" cxnId="{40193AEF-FDA5-4B43-87FB-0C06E8AE0161}">
      <dgm:prSet/>
      <dgm:spPr/>
      <dgm:t>
        <a:bodyPr/>
        <a:lstStyle/>
        <a:p>
          <a:endParaRPr lang="en-US"/>
        </a:p>
      </dgm:t>
    </dgm:pt>
    <dgm:pt modelId="{F2141BCE-AC29-433B-A0F3-220709094876}" type="sibTrans" cxnId="{40193AEF-FDA5-4B43-87FB-0C06E8AE0161}">
      <dgm:prSet/>
      <dgm:spPr/>
      <dgm:t>
        <a:bodyPr/>
        <a:lstStyle/>
        <a:p>
          <a:endParaRPr lang="en-US"/>
        </a:p>
      </dgm:t>
    </dgm:pt>
    <dgm:pt modelId="{7BE77710-1C26-461B-A7C2-72E49748A5A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…  it’s a crisis! …</a:t>
          </a:r>
          <a:endParaRPr lang="en-US" dirty="0">
            <a:solidFill>
              <a:srgbClr val="FF0000"/>
            </a:solidFill>
          </a:endParaRPr>
        </a:p>
      </dgm:t>
    </dgm:pt>
    <dgm:pt modelId="{1915DED2-62B2-4234-B10E-F2C1C78D69B0}" type="parTrans" cxnId="{3ABC8633-C127-457F-84C9-DECD93FA9F37}">
      <dgm:prSet/>
      <dgm:spPr/>
      <dgm:t>
        <a:bodyPr/>
        <a:lstStyle/>
        <a:p>
          <a:endParaRPr lang="en-US"/>
        </a:p>
      </dgm:t>
    </dgm:pt>
    <dgm:pt modelId="{E5D0FEEF-019D-4F0E-9403-B1EC74604DB7}" type="sibTrans" cxnId="{3ABC8633-C127-457F-84C9-DECD93FA9F37}">
      <dgm:prSet/>
      <dgm:spPr/>
      <dgm:t>
        <a:bodyPr/>
        <a:lstStyle/>
        <a:p>
          <a:endParaRPr lang="en-US"/>
        </a:p>
      </dgm:t>
    </dgm:pt>
    <dgm:pt modelId="{D727A0FA-248F-442F-A985-431E52112A34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D46313AE-18E1-46B1-901D-263FDE2A55F1}" type="parTrans" cxnId="{9ABDDDF9-BBD8-45F4-BDEA-D28F83DBD038}">
      <dgm:prSet/>
      <dgm:spPr/>
      <dgm:t>
        <a:bodyPr/>
        <a:lstStyle/>
        <a:p>
          <a:endParaRPr lang="en-US"/>
        </a:p>
      </dgm:t>
    </dgm:pt>
    <dgm:pt modelId="{7982CEE3-2383-4CD9-BB8A-93BD388DFFF5}" type="sibTrans" cxnId="{9ABDDDF9-BBD8-45F4-BDEA-D28F83DBD038}">
      <dgm:prSet/>
      <dgm:spPr/>
      <dgm:t>
        <a:bodyPr/>
        <a:lstStyle/>
        <a:p>
          <a:endParaRPr lang="en-US"/>
        </a:p>
      </dgm:t>
    </dgm:pt>
    <dgm:pt modelId="{62F1DE5A-9E69-4B8F-BA23-5A3CD776CA2C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BD5BDAD3-955C-4D13-9B60-892F069DB0E9}" type="parTrans" cxnId="{D2099508-B52B-4F7F-B72E-62BB684F5CF1}">
      <dgm:prSet/>
      <dgm:spPr/>
      <dgm:t>
        <a:bodyPr/>
        <a:lstStyle/>
        <a:p>
          <a:endParaRPr lang="en-US"/>
        </a:p>
      </dgm:t>
    </dgm:pt>
    <dgm:pt modelId="{6BE95447-52E0-4A33-80C1-1DB94D5DC02E}" type="sibTrans" cxnId="{D2099508-B52B-4F7F-B72E-62BB684F5CF1}">
      <dgm:prSet/>
      <dgm:spPr/>
      <dgm:t>
        <a:bodyPr/>
        <a:lstStyle/>
        <a:p>
          <a:endParaRPr lang="en-US"/>
        </a:p>
      </dgm:t>
    </dgm:pt>
    <dgm:pt modelId="{B9F7C84B-1BC8-4FFC-BD87-0EA9133E888E}" type="pres">
      <dgm:prSet presAssocID="{7ED6FC52-F89D-46D9-ACF4-12E60CF1F2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18BFB6-A46E-426F-80D6-CD8B7AFB885F}" type="pres">
      <dgm:prSet presAssocID="{3B507EA1-240C-4923-8421-BD29A858EB93}" presName="composite" presStyleCnt="0"/>
      <dgm:spPr/>
    </dgm:pt>
    <dgm:pt modelId="{6603A8E0-9ADC-42C7-960C-286F2FDA7259}" type="pres">
      <dgm:prSet presAssocID="{3B507EA1-240C-4923-8421-BD29A858EB9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200EC-D491-493E-A88B-471A7C287B63}" type="pres">
      <dgm:prSet presAssocID="{3B507EA1-240C-4923-8421-BD29A858EB9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AED08-50E7-4A9B-9BEB-B6E86B1396D3}" type="pres">
      <dgm:prSet presAssocID="{7AE7F3D0-4692-4273-AFE1-9E9CE62021DF}" presName="sp" presStyleCnt="0"/>
      <dgm:spPr/>
    </dgm:pt>
    <dgm:pt modelId="{3B034B3F-7BDA-4B7A-97FE-7FFF4B826B2D}" type="pres">
      <dgm:prSet presAssocID="{888D1E3F-2692-42E5-AFFD-049ED4A0968F}" presName="composite" presStyleCnt="0"/>
      <dgm:spPr/>
    </dgm:pt>
    <dgm:pt modelId="{5BAA56B1-E6CC-47FA-B557-74B400F4633D}" type="pres">
      <dgm:prSet presAssocID="{888D1E3F-2692-42E5-AFFD-049ED4A0968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7288E-7A3D-40DF-9CEF-53820C3D149C}" type="pres">
      <dgm:prSet presAssocID="{888D1E3F-2692-42E5-AFFD-049ED4A0968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CE331-A316-4328-8576-AF5F7FA7A2F1}" type="pres">
      <dgm:prSet presAssocID="{E7ED9217-4F33-4B51-8FED-D1996F590BAA}" presName="sp" presStyleCnt="0"/>
      <dgm:spPr/>
    </dgm:pt>
    <dgm:pt modelId="{9B95C2AF-CF5E-4330-BAD5-7AC65B30D5B9}" type="pres">
      <dgm:prSet presAssocID="{9D70BCC6-C65C-4856-8DB8-8CE313E0F255}" presName="composite" presStyleCnt="0"/>
      <dgm:spPr/>
    </dgm:pt>
    <dgm:pt modelId="{0F7DA3DD-D091-44D4-ADAF-261E95C8B2F3}" type="pres">
      <dgm:prSet presAssocID="{9D70BCC6-C65C-4856-8DB8-8CE313E0F2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1C9F1-E1D3-41C7-879A-5A6F68684C78}" type="pres">
      <dgm:prSet presAssocID="{9D70BCC6-C65C-4856-8DB8-8CE313E0F2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99508-B52B-4F7F-B72E-62BB684F5CF1}" srcId="{9D70BCC6-C65C-4856-8DB8-8CE313E0F255}" destId="{62F1DE5A-9E69-4B8F-BA23-5A3CD776CA2C}" srcOrd="2" destOrd="0" parTransId="{BD5BDAD3-955C-4D13-9B60-892F069DB0E9}" sibTransId="{6BE95447-52E0-4A33-80C1-1DB94D5DC02E}"/>
    <dgm:cxn modelId="{4C1EB6FE-7C5F-4B58-997F-BD0AC3A8BEDF}" type="presOf" srcId="{C51E5A21-2414-4CE1-BDF9-9057BABBE591}" destId="{8D7200EC-D491-493E-A88B-471A7C287B63}" srcOrd="0" destOrd="1" presId="urn:microsoft.com/office/officeart/2005/8/layout/chevron2"/>
    <dgm:cxn modelId="{FC005FBE-9619-46FE-83D0-A1F860975A11}" type="presOf" srcId="{4FE694E4-0C9B-4046-AD1B-776BC5573446}" destId="{83F1C9F1-E1D3-41C7-879A-5A6F68684C78}" srcOrd="0" destOrd="1" presId="urn:microsoft.com/office/officeart/2005/8/layout/chevron2"/>
    <dgm:cxn modelId="{3B55B16D-D90D-4F7E-88C6-5F92DE981D74}" srcId="{7ED6FC52-F89D-46D9-ACF4-12E60CF1F219}" destId="{9D70BCC6-C65C-4856-8DB8-8CE313E0F255}" srcOrd="2" destOrd="0" parTransId="{BCA2AB9C-EE1F-4115-A149-9A869F79EE2C}" sibTransId="{7EFC0955-BEFC-4E60-88D7-9CE1BC232A57}"/>
    <dgm:cxn modelId="{C871DF8E-B361-4D39-8040-B1F2A856DB5D}" type="presOf" srcId="{2289CE77-307C-4D9C-976A-5C3787484673}" destId="{C027288E-7A3D-40DF-9CEF-53820C3D149C}" srcOrd="0" destOrd="0" presId="urn:microsoft.com/office/officeart/2005/8/layout/chevron2"/>
    <dgm:cxn modelId="{1DEC50BF-5DB1-4CCC-ABB2-AC4B96541C5F}" srcId="{7ED6FC52-F89D-46D9-ACF4-12E60CF1F219}" destId="{888D1E3F-2692-42E5-AFFD-049ED4A0968F}" srcOrd="1" destOrd="0" parTransId="{640AE718-B7E7-439C-B5CE-6901A997CF3E}" sibTransId="{E7ED9217-4F33-4B51-8FED-D1996F590BAA}"/>
    <dgm:cxn modelId="{40193AEF-FDA5-4B43-87FB-0C06E8AE0161}" srcId="{9D70BCC6-C65C-4856-8DB8-8CE313E0F255}" destId="{4FE694E4-0C9B-4046-AD1B-776BC5573446}" srcOrd="1" destOrd="0" parTransId="{15698D7A-DB12-4AE1-B6E0-2238B9EDB846}" sibTransId="{F2141BCE-AC29-433B-A0F3-220709094876}"/>
    <dgm:cxn modelId="{63E1C04C-13D9-4F5B-84DF-ADA4B028B547}" type="presOf" srcId="{FFCA3847-DEF2-4ADB-9086-A231270B40F2}" destId="{83F1C9F1-E1D3-41C7-879A-5A6F68684C78}" srcOrd="0" destOrd="0" presId="urn:microsoft.com/office/officeart/2005/8/layout/chevron2"/>
    <dgm:cxn modelId="{035429AD-A062-416E-8949-3069ADBDCEAF}" type="presOf" srcId="{3B507EA1-240C-4923-8421-BD29A858EB93}" destId="{6603A8E0-9ADC-42C7-960C-286F2FDA7259}" srcOrd="0" destOrd="0" presId="urn:microsoft.com/office/officeart/2005/8/layout/chevron2"/>
    <dgm:cxn modelId="{8B368C76-BCEB-461C-815E-F9F733E2AC16}" type="presOf" srcId="{62F1DE5A-9E69-4B8F-BA23-5A3CD776CA2C}" destId="{83F1C9F1-E1D3-41C7-879A-5A6F68684C78}" srcOrd="0" destOrd="2" presId="urn:microsoft.com/office/officeart/2005/8/layout/chevron2"/>
    <dgm:cxn modelId="{BFD918A6-0929-4305-A03C-5017F33C1C9D}" type="presOf" srcId="{7ED6FC52-F89D-46D9-ACF4-12E60CF1F219}" destId="{B9F7C84B-1BC8-4FFC-BD87-0EA9133E888E}" srcOrd="0" destOrd="0" presId="urn:microsoft.com/office/officeart/2005/8/layout/chevron2"/>
    <dgm:cxn modelId="{0BE05CFE-6284-4FCC-867E-ADE98067C36E}" srcId="{9D70BCC6-C65C-4856-8DB8-8CE313E0F255}" destId="{FFCA3847-DEF2-4ADB-9086-A231270B40F2}" srcOrd="0" destOrd="0" parTransId="{78C4562C-FC49-49E4-83D8-9D049B8B1643}" sibTransId="{2D710639-0B28-46F5-9DC0-93F86C118E0C}"/>
    <dgm:cxn modelId="{9ABDDDF9-BBD8-45F4-BDEA-D28F83DBD038}" srcId="{888D1E3F-2692-42E5-AFFD-049ED4A0968F}" destId="{D727A0FA-248F-442F-A985-431E52112A34}" srcOrd="2" destOrd="0" parTransId="{D46313AE-18E1-46B1-901D-263FDE2A55F1}" sibTransId="{7982CEE3-2383-4CD9-BB8A-93BD388DFFF5}"/>
    <dgm:cxn modelId="{012BC6D0-0306-4920-911A-45E494C39B51}" type="presOf" srcId="{888D1E3F-2692-42E5-AFFD-049ED4A0968F}" destId="{5BAA56B1-E6CC-47FA-B557-74B400F4633D}" srcOrd="0" destOrd="0" presId="urn:microsoft.com/office/officeart/2005/8/layout/chevron2"/>
    <dgm:cxn modelId="{B01D9390-9D16-42EF-ABA4-1CC90B5B3A24}" type="presOf" srcId="{7BE77710-1C26-461B-A7C2-72E49748A5A3}" destId="{8D7200EC-D491-493E-A88B-471A7C287B63}" srcOrd="0" destOrd="2" presId="urn:microsoft.com/office/officeart/2005/8/layout/chevron2"/>
    <dgm:cxn modelId="{1B85A274-FCD2-46BB-8C26-DB26E9B02C7E}" srcId="{3B507EA1-240C-4923-8421-BD29A858EB93}" destId="{C51E5A21-2414-4CE1-BDF9-9057BABBE591}" srcOrd="1" destOrd="0" parTransId="{F8135FFE-B78B-42D1-8EF5-A47C06D152EF}" sibTransId="{4C5AD910-DE66-40BE-8EF8-E25713BE8AC4}"/>
    <dgm:cxn modelId="{E4EB72E9-7F06-45FE-A8C2-2FC847F88EAB}" type="presOf" srcId="{D727A0FA-248F-442F-A985-431E52112A34}" destId="{C027288E-7A3D-40DF-9CEF-53820C3D149C}" srcOrd="0" destOrd="2" presId="urn:microsoft.com/office/officeart/2005/8/layout/chevron2"/>
    <dgm:cxn modelId="{558DFAAA-4BF3-46BB-9419-3498EACCDE4B}" srcId="{3B507EA1-240C-4923-8421-BD29A858EB93}" destId="{BFE2F6C8-4117-40DB-9A87-09256D23B685}" srcOrd="0" destOrd="0" parTransId="{4DB279A1-5B52-4757-ABFC-20C6206BC331}" sibTransId="{2F96B28C-CF8F-4496-AC32-DF608AE660CF}"/>
    <dgm:cxn modelId="{3ABC8633-C127-457F-84C9-DECD93FA9F37}" srcId="{3B507EA1-240C-4923-8421-BD29A858EB93}" destId="{7BE77710-1C26-461B-A7C2-72E49748A5A3}" srcOrd="2" destOrd="0" parTransId="{1915DED2-62B2-4234-B10E-F2C1C78D69B0}" sibTransId="{E5D0FEEF-019D-4F0E-9403-B1EC74604DB7}"/>
    <dgm:cxn modelId="{6DB628A8-1C68-4AA2-A12B-51EC40E41C99}" srcId="{888D1E3F-2692-42E5-AFFD-049ED4A0968F}" destId="{2289CE77-307C-4D9C-976A-5C3787484673}" srcOrd="0" destOrd="0" parTransId="{2DDAACE3-4235-42D9-801D-E00516EEA599}" sibTransId="{7D2ACAA0-ABFC-420B-9EFE-01DD49C4EDE7}"/>
    <dgm:cxn modelId="{5EE9FF91-726F-4E9F-A5FD-418585A4062B}" type="presOf" srcId="{9D70BCC6-C65C-4856-8DB8-8CE313E0F255}" destId="{0F7DA3DD-D091-44D4-ADAF-261E95C8B2F3}" srcOrd="0" destOrd="0" presId="urn:microsoft.com/office/officeart/2005/8/layout/chevron2"/>
    <dgm:cxn modelId="{7B449002-5B43-4185-A7F2-52C5292D68DF}" type="presOf" srcId="{BFE2F6C8-4117-40DB-9A87-09256D23B685}" destId="{8D7200EC-D491-493E-A88B-471A7C287B63}" srcOrd="0" destOrd="0" presId="urn:microsoft.com/office/officeart/2005/8/layout/chevron2"/>
    <dgm:cxn modelId="{3328A5E4-3DA2-4A76-A64C-641B0DBB4E61}" srcId="{7ED6FC52-F89D-46D9-ACF4-12E60CF1F219}" destId="{3B507EA1-240C-4923-8421-BD29A858EB93}" srcOrd="0" destOrd="0" parTransId="{2D1BB140-86CE-4121-ADA0-2BAD593EFEDD}" sibTransId="{7AE7F3D0-4692-4273-AFE1-9E9CE62021DF}"/>
    <dgm:cxn modelId="{228A563E-176F-4986-8633-10966DBA714D}" type="presOf" srcId="{6E212769-43D5-4F57-93DA-FDCD16E933AF}" destId="{C027288E-7A3D-40DF-9CEF-53820C3D149C}" srcOrd="0" destOrd="1" presId="urn:microsoft.com/office/officeart/2005/8/layout/chevron2"/>
    <dgm:cxn modelId="{90907019-42DD-4419-851C-23C6F92344E6}" srcId="{888D1E3F-2692-42E5-AFFD-049ED4A0968F}" destId="{6E212769-43D5-4F57-93DA-FDCD16E933AF}" srcOrd="1" destOrd="0" parTransId="{DFE7901A-106A-4124-8DFB-D37F1001192B}" sibTransId="{5F66E913-3C89-426B-99A3-451C29AB007E}"/>
    <dgm:cxn modelId="{9AAEDFCC-9DA2-4A9E-A1B7-A7A88A61A52D}" type="presParOf" srcId="{B9F7C84B-1BC8-4FFC-BD87-0EA9133E888E}" destId="{B318BFB6-A46E-426F-80D6-CD8B7AFB885F}" srcOrd="0" destOrd="0" presId="urn:microsoft.com/office/officeart/2005/8/layout/chevron2"/>
    <dgm:cxn modelId="{B019678E-31A0-4D75-8924-BDCC892E87D9}" type="presParOf" srcId="{B318BFB6-A46E-426F-80D6-CD8B7AFB885F}" destId="{6603A8E0-9ADC-42C7-960C-286F2FDA7259}" srcOrd="0" destOrd="0" presId="urn:microsoft.com/office/officeart/2005/8/layout/chevron2"/>
    <dgm:cxn modelId="{B9B30714-CBC6-4351-B39D-245B341DC2C0}" type="presParOf" srcId="{B318BFB6-A46E-426F-80D6-CD8B7AFB885F}" destId="{8D7200EC-D491-493E-A88B-471A7C287B63}" srcOrd="1" destOrd="0" presId="urn:microsoft.com/office/officeart/2005/8/layout/chevron2"/>
    <dgm:cxn modelId="{1289CC31-261A-4A1D-9349-9A74FA5C3833}" type="presParOf" srcId="{B9F7C84B-1BC8-4FFC-BD87-0EA9133E888E}" destId="{B76AED08-50E7-4A9B-9BEB-B6E86B1396D3}" srcOrd="1" destOrd="0" presId="urn:microsoft.com/office/officeart/2005/8/layout/chevron2"/>
    <dgm:cxn modelId="{8E16AFAA-C7BC-4DB2-AB88-4B2DED5EAB72}" type="presParOf" srcId="{B9F7C84B-1BC8-4FFC-BD87-0EA9133E888E}" destId="{3B034B3F-7BDA-4B7A-97FE-7FFF4B826B2D}" srcOrd="2" destOrd="0" presId="urn:microsoft.com/office/officeart/2005/8/layout/chevron2"/>
    <dgm:cxn modelId="{F1DE95AC-13B4-4BE3-95B2-83DE3CFC313F}" type="presParOf" srcId="{3B034B3F-7BDA-4B7A-97FE-7FFF4B826B2D}" destId="{5BAA56B1-E6CC-47FA-B557-74B400F4633D}" srcOrd="0" destOrd="0" presId="urn:microsoft.com/office/officeart/2005/8/layout/chevron2"/>
    <dgm:cxn modelId="{7A0C63B2-1344-4B0F-8237-6159D2DAD8D1}" type="presParOf" srcId="{3B034B3F-7BDA-4B7A-97FE-7FFF4B826B2D}" destId="{C027288E-7A3D-40DF-9CEF-53820C3D149C}" srcOrd="1" destOrd="0" presId="urn:microsoft.com/office/officeart/2005/8/layout/chevron2"/>
    <dgm:cxn modelId="{68D9E579-F652-4BB8-B6D8-2D271DFF8B33}" type="presParOf" srcId="{B9F7C84B-1BC8-4FFC-BD87-0EA9133E888E}" destId="{258CE331-A316-4328-8576-AF5F7FA7A2F1}" srcOrd="3" destOrd="0" presId="urn:microsoft.com/office/officeart/2005/8/layout/chevron2"/>
    <dgm:cxn modelId="{10BBC4CE-FBC0-4222-B28A-3492B9D6514E}" type="presParOf" srcId="{B9F7C84B-1BC8-4FFC-BD87-0EA9133E888E}" destId="{9B95C2AF-CF5E-4330-BAD5-7AC65B30D5B9}" srcOrd="4" destOrd="0" presId="urn:microsoft.com/office/officeart/2005/8/layout/chevron2"/>
    <dgm:cxn modelId="{37915C92-20F7-475A-AB81-501EF94C2BAE}" type="presParOf" srcId="{9B95C2AF-CF5E-4330-BAD5-7AC65B30D5B9}" destId="{0F7DA3DD-D091-44D4-ADAF-261E95C8B2F3}" srcOrd="0" destOrd="0" presId="urn:microsoft.com/office/officeart/2005/8/layout/chevron2"/>
    <dgm:cxn modelId="{422DE2A2-EA38-4A73-A643-0F0FB2B5292B}" type="presParOf" srcId="{9B95C2AF-CF5E-4330-BAD5-7AC65B30D5B9}" destId="{83F1C9F1-E1D3-41C7-879A-5A6F68684C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D6FC52-F89D-46D9-ACF4-12E60CF1F219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507EA1-240C-4923-8421-BD29A858EB93}">
      <dgm:prSet phldrT="[Text]"/>
      <dgm:spPr/>
      <dgm:t>
        <a:bodyPr/>
        <a:lstStyle/>
        <a:p>
          <a:r>
            <a:rPr lang="en-US" b="1" baseline="0" dirty="0" smtClean="0">
              <a:solidFill>
                <a:schemeClr val="tx1"/>
              </a:solidFill>
            </a:rPr>
            <a:t>Software</a:t>
          </a:r>
          <a:br>
            <a:rPr lang="en-US" b="1" baseline="0" dirty="0" smtClean="0">
              <a:solidFill>
                <a:schemeClr val="tx1"/>
              </a:solidFill>
            </a:rPr>
          </a:br>
          <a:r>
            <a:rPr lang="en-US" b="1" baseline="0" dirty="0" smtClean="0">
              <a:solidFill>
                <a:schemeClr val="tx1"/>
              </a:solidFill>
            </a:rPr>
            <a:t>Crisis</a:t>
          </a:r>
          <a:endParaRPr lang="en-US" b="1" baseline="0" dirty="0">
            <a:solidFill>
              <a:schemeClr val="tx1"/>
            </a:solidFill>
          </a:endParaRPr>
        </a:p>
      </dgm:t>
    </dgm:pt>
    <dgm:pt modelId="{2D1BB140-86CE-4121-ADA0-2BAD593EFEDD}" type="parTrans" cxnId="{3328A5E4-3DA2-4A76-A64C-641B0DBB4E61}">
      <dgm:prSet/>
      <dgm:spPr/>
      <dgm:t>
        <a:bodyPr/>
        <a:lstStyle/>
        <a:p>
          <a:endParaRPr lang="en-US"/>
        </a:p>
      </dgm:t>
    </dgm:pt>
    <dgm:pt modelId="{7AE7F3D0-4692-4273-AFE1-9E9CE62021DF}" type="sibTrans" cxnId="{3328A5E4-3DA2-4A76-A64C-641B0DBB4E61}">
      <dgm:prSet/>
      <dgm:spPr/>
      <dgm:t>
        <a:bodyPr/>
        <a:lstStyle/>
        <a:p>
          <a:endParaRPr lang="en-US"/>
        </a:p>
      </dgm:t>
    </dgm:pt>
    <dgm:pt modelId="{BFE2F6C8-4117-40DB-9A87-09256D23B685}">
      <dgm:prSet phldrT="[Text]" custT="1"/>
      <dgm:spPr/>
      <dgm:t>
        <a:bodyPr/>
        <a:lstStyle/>
        <a:p>
          <a:r>
            <a:rPr lang="en-US" sz="1800" dirty="0" smtClean="0"/>
            <a:t>For the AIDS crisis, we’d like to eliminate AIDS</a:t>
          </a:r>
          <a:endParaRPr lang="en-US" sz="1800" dirty="0"/>
        </a:p>
      </dgm:t>
    </dgm:pt>
    <dgm:pt modelId="{4DB279A1-5B52-4757-ABFC-20C6206BC331}" type="parTrans" cxnId="{558DFAAA-4BF3-46BB-9419-3498EACCDE4B}">
      <dgm:prSet/>
      <dgm:spPr/>
      <dgm:t>
        <a:bodyPr/>
        <a:lstStyle/>
        <a:p>
          <a:endParaRPr lang="en-US"/>
        </a:p>
      </dgm:t>
    </dgm:pt>
    <dgm:pt modelId="{2F96B28C-CF8F-4496-AC32-DF608AE660CF}" type="sibTrans" cxnId="{558DFAAA-4BF3-46BB-9419-3498EACCDE4B}">
      <dgm:prSet/>
      <dgm:spPr/>
      <dgm:t>
        <a:bodyPr/>
        <a:lstStyle/>
        <a:p>
          <a:endParaRPr lang="en-US"/>
        </a:p>
      </dgm:t>
    </dgm:pt>
    <dgm:pt modelId="{888D1E3F-2692-42E5-AFFD-049ED4A0968F}">
      <dgm:prSet phldrT="[Text]"/>
      <dgm:spPr/>
      <dgm:t>
        <a:bodyPr/>
        <a:lstStyle/>
        <a:p>
          <a:r>
            <a:rPr lang="en-US" b="1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n-US" b="1" baseline="0" dirty="0" smtClean="0">
              <a:solidFill>
                <a:schemeClr val="tx1"/>
              </a:solidFill>
            </a:rPr>
            <a:t>ngineering</a:t>
          </a:r>
          <a:endParaRPr lang="en-US" b="0" baseline="0" dirty="0" smtClean="0">
            <a:solidFill>
              <a:schemeClr val="tx1"/>
            </a:solidFill>
          </a:endParaRPr>
        </a:p>
      </dgm:t>
    </dgm:pt>
    <dgm:pt modelId="{640AE718-B7E7-439C-B5CE-6901A997CF3E}" type="parTrans" cxnId="{1DEC50BF-5DB1-4CCC-ABB2-AC4B96541C5F}">
      <dgm:prSet/>
      <dgm:spPr/>
      <dgm:t>
        <a:bodyPr/>
        <a:lstStyle/>
        <a:p>
          <a:endParaRPr lang="en-US"/>
        </a:p>
      </dgm:t>
    </dgm:pt>
    <dgm:pt modelId="{E7ED9217-4F33-4B51-8FED-D1996F590BAA}" type="sibTrans" cxnId="{1DEC50BF-5DB1-4CCC-ABB2-AC4B96541C5F}">
      <dgm:prSet/>
      <dgm:spPr/>
      <dgm:t>
        <a:bodyPr/>
        <a:lstStyle/>
        <a:p>
          <a:endParaRPr lang="en-US"/>
        </a:p>
      </dgm:t>
    </dgm:pt>
    <dgm:pt modelId="{2289CE77-307C-4D9C-976A-5C3787484673}">
      <dgm:prSet phldrT="[Text]" custT="1"/>
      <dgm:spPr/>
      <dgm:t>
        <a:bodyPr/>
        <a:lstStyle/>
        <a:p>
          <a:r>
            <a:rPr lang="en-US" sz="1800" dirty="0" smtClean="0"/>
            <a:t>Many of the goals and steps toward </a:t>
          </a: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</a:t>
          </a:r>
          <a:r>
            <a:rPr lang="en-US" sz="1800" dirty="0" smtClean="0"/>
            <a:t>are reasonable</a:t>
          </a:r>
          <a:endParaRPr lang="en-US" sz="1800" dirty="0"/>
        </a:p>
      </dgm:t>
    </dgm:pt>
    <dgm:pt modelId="{2DDAACE3-4235-42D9-801D-E00516EEA599}" type="parTrans" cxnId="{6DB628A8-1C68-4AA2-A12B-51EC40E41C99}">
      <dgm:prSet/>
      <dgm:spPr/>
      <dgm:t>
        <a:bodyPr/>
        <a:lstStyle/>
        <a:p>
          <a:endParaRPr lang="en-US"/>
        </a:p>
      </dgm:t>
    </dgm:pt>
    <dgm:pt modelId="{7D2ACAA0-ABFC-420B-9EFE-01DD49C4EDE7}" type="sibTrans" cxnId="{6DB628A8-1C68-4AA2-A12B-51EC40E41C99}">
      <dgm:prSet/>
      <dgm:spPr/>
      <dgm:t>
        <a:bodyPr/>
        <a:lstStyle/>
        <a:p>
          <a:endParaRPr lang="en-US"/>
        </a:p>
      </dgm:t>
    </dgm:pt>
    <dgm:pt modelId="{6E212769-43D5-4F57-93DA-FDCD16E933AF}">
      <dgm:prSet phldrT="[Text]" custT="1"/>
      <dgm:spPr/>
      <dgm:t>
        <a:bodyPr/>
        <a:lstStyle/>
        <a:p>
          <a:r>
            <a:rPr lang="en-US" sz="1800" dirty="0" smtClean="0"/>
            <a:t>Many of the analogies to traditional engineering are flawed</a:t>
          </a:r>
          <a:endParaRPr lang="en-US" sz="1800" dirty="0"/>
        </a:p>
      </dgm:t>
    </dgm:pt>
    <dgm:pt modelId="{DFE7901A-106A-4124-8DFB-D37F1001192B}" type="parTrans" cxnId="{90907019-42DD-4419-851C-23C6F92344E6}">
      <dgm:prSet/>
      <dgm:spPr/>
      <dgm:t>
        <a:bodyPr/>
        <a:lstStyle/>
        <a:p>
          <a:endParaRPr lang="en-US"/>
        </a:p>
      </dgm:t>
    </dgm:pt>
    <dgm:pt modelId="{5F66E913-3C89-426B-99A3-451C29AB007E}" type="sibTrans" cxnId="{90907019-42DD-4419-851C-23C6F92344E6}">
      <dgm:prSet/>
      <dgm:spPr/>
      <dgm:t>
        <a:bodyPr/>
        <a:lstStyle/>
        <a:p>
          <a:endParaRPr lang="en-US"/>
        </a:p>
      </dgm:t>
    </dgm:pt>
    <dgm:pt modelId="{9D70BCC6-C65C-4856-8DB8-8CE313E0F255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BCA2AB9C-EE1F-4115-A149-9A869F79EE2C}" type="parTrans" cxnId="{3B55B16D-D90D-4F7E-88C6-5F92DE981D74}">
      <dgm:prSet/>
      <dgm:spPr/>
      <dgm:t>
        <a:bodyPr/>
        <a:lstStyle/>
        <a:p>
          <a:endParaRPr lang="en-US"/>
        </a:p>
      </dgm:t>
    </dgm:pt>
    <dgm:pt modelId="{7EFC0955-BEFC-4E60-88D7-9CE1BC232A57}" type="sibTrans" cxnId="{3B55B16D-D90D-4F7E-88C6-5F92DE981D74}">
      <dgm:prSet/>
      <dgm:spPr/>
      <dgm:t>
        <a:bodyPr/>
        <a:lstStyle/>
        <a:p>
          <a:endParaRPr lang="en-US"/>
        </a:p>
      </dgm:t>
    </dgm:pt>
    <dgm:pt modelId="{FFCA3847-DEF2-4ADB-9086-A231270B40F2}">
      <dgm:prSet phldrT="[Text]" custT="1"/>
      <dgm:spPr/>
      <dgm:t>
        <a:bodyPr/>
        <a:lstStyle/>
        <a:p>
          <a:r>
            <a:rPr lang="en-US" sz="1800" dirty="0" smtClean="0"/>
            <a:t>Processes help when consistent with the problem to be solved</a:t>
          </a:r>
          <a:endParaRPr lang="en-US" sz="1800" dirty="0"/>
        </a:p>
      </dgm:t>
    </dgm:pt>
    <dgm:pt modelId="{78C4562C-FC49-49E4-83D8-9D049B8B1643}" type="parTrans" cxnId="{0BE05CFE-6284-4FCC-867E-ADE98067C36E}">
      <dgm:prSet/>
      <dgm:spPr/>
      <dgm:t>
        <a:bodyPr/>
        <a:lstStyle/>
        <a:p>
          <a:endParaRPr lang="en-US"/>
        </a:p>
      </dgm:t>
    </dgm:pt>
    <dgm:pt modelId="{2D710639-0B28-46F5-9DC0-93F86C118E0C}" type="sibTrans" cxnId="{0BE05CFE-6284-4FCC-867E-ADE98067C36E}">
      <dgm:prSet/>
      <dgm:spPr/>
      <dgm:t>
        <a:bodyPr/>
        <a:lstStyle/>
        <a:p>
          <a:endParaRPr lang="en-US"/>
        </a:p>
      </dgm:t>
    </dgm:pt>
    <dgm:pt modelId="{D727A0FA-248F-442F-A985-431E52112A34}">
      <dgm:prSet phldrT="[Text]" custT="1"/>
      <dgm:spPr/>
      <dgm:t>
        <a:bodyPr/>
        <a:lstStyle/>
        <a:p>
          <a:r>
            <a:rPr lang="en-US" sz="1800" baseline="0" dirty="0" smtClean="0">
              <a:solidFill>
                <a:schemeClr val="accent6"/>
              </a:solidFill>
            </a:rPr>
            <a:t>We need to improve our ability to efficiently produce high-quality SW, but SW has fundamentally different characteristics</a:t>
          </a:r>
          <a:endParaRPr lang="en-US" sz="1800" dirty="0"/>
        </a:p>
      </dgm:t>
    </dgm:pt>
    <dgm:pt modelId="{D46313AE-18E1-46B1-901D-263FDE2A55F1}" type="parTrans" cxnId="{9ABDDDF9-BBD8-45F4-BDEA-D28F83DBD038}">
      <dgm:prSet/>
      <dgm:spPr/>
      <dgm:t>
        <a:bodyPr/>
        <a:lstStyle/>
        <a:p>
          <a:endParaRPr lang="en-US"/>
        </a:p>
      </dgm:t>
    </dgm:pt>
    <dgm:pt modelId="{7982CEE3-2383-4CD9-BB8A-93BD388DFFF5}" type="sibTrans" cxnId="{9ABDDDF9-BBD8-45F4-BDEA-D28F83DBD038}">
      <dgm:prSet/>
      <dgm:spPr/>
      <dgm:t>
        <a:bodyPr/>
        <a:lstStyle/>
        <a:p>
          <a:endParaRPr lang="en-US"/>
        </a:p>
      </dgm:t>
    </dgm:pt>
    <dgm:pt modelId="{62F1DE5A-9E69-4B8F-BA23-5A3CD776CA2C}">
      <dgm:prSet phldrT="[Text]" custT="1"/>
      <dgm:spPr/>
      <dgm:t>
        <a:bodyPr/>
        <a:lstStyle/>
        <a:p>
          <a:r>
            <a:rPr lang="en-US" sz="1800" dirty="0" smtClean="0"/>
            <a:t>No process/method applies to all problems in </a:t>
          </a:r>
          <a:r>
            <a:rPr lang="en-US" sz="1800" dirty="0" smtClean="0"/>
            <a:t>all situations</a:t>
          </a:r>
          <a:endParaRPr lang="en-US" sz="1800" dirty="0"/>
        </a:p>
      </dgm:t>
    </dgm:pt>
    <dgm:pt modelId="{BD5BDAD3-955C-4D13-9B60-892F069DB0E9}" type="parTrans" cxnId="{D2099508-B52B-4F7F-B72E-62BB684F5CF1}">
      <dgm:prSet/>
      <dgm:spPr/>
      <dgm:t>
        <a:bodyPr/>
        <a:lstStyle/>
        <a:p>
          <a:endParaRPr lang="en-US"/>
        </a:p>
      </dgm:t>
    </dgm:pt>
    <dgm:pt modelId="{6BE95447-52E0-4A33-80C1-1DB94D5DC02E}" type="sibTrans" cxnId="{D2099508-B52B-4F7F-B72E-62BB684F5CF1}">
      <dgm:prSet/>
      <dgm:spPr/>
      <dgm:t>
        <a:bodyPr/>
        <a:lstStyle/>
        <a:p>
          <a:endParaRPr lang="en-US"/>
        </a:p>
      </dgm:t>
    </dgm:pt>
    <dgm:pt modelId="{82852301-2ADD-4845-B207-D6C61206BC39}">
      <dgm:prSet phldrT="[Text]" custT="1"/>
      <dgm:spPr/>
      <dgm:t>
        <a:bodyPr/>
        <a:lstStyle/>
        <a:p>
          <a:r>
            <a:rPr lang="en-US" sz="1800" dirty="0" smtClean="0"/>
            <a:t>For the Cuban missile crisis, try to eliminate missiles in Cuba</a:t>
          </a:r>
          <a:endParaRPr lang="en-US" sz="1800" dirty="0"/>
        </a:p>
      </dgm:t>
    </dgm:pt>
    <dgm:pt modelId="{A87C5458-0D06-4E01-BAF7-A590BE986F08}" type="parTrans" cxnId="{BDA3F950-0055-4726-B394-C1D39A4D94AF}">
      <dgm:prSet/>
      <dgm:spPr/>
      <dgm:t>
        <a:bodyPr/>
        <a:lstStyle/>
        <a:p>
          <a:endParaRPr lang="en-US"/>
        </a:p>
      </dgm:t>
    </dgm:pt>
    <dgm:pt modelId="{BE9F9C1A-A892-4833-AD04-FBC2632DD83A}" type="sibTrans" cxnId="{BDA3F950-0055-4726-B394-C1D39A4D94AF}">
      <dgm:prSet/>
      <dgm:spPr/>
      <dgm:t>
        <a:bodyPr/>
        <a:lstStyle/>
        <a:p>
          <a:endParaRPr lang="en-US"/>
        </a:p>
      </dgm:t>
    </dgm:pt>
    <dgm:pt modelId="{C844D6CF-0EC3-424B-B61B-79F656FE7381}">
      <dgm:prSet phldrT="[Text]" custT="1"/>
      <dgm:spPr/>
      <dgm:t>
        <a:bodyPr/>
        <a:lstStyle/>
        <a:p>
          <a:r>
            <a:rPr lang="en-US" sz="1800" baseline="0" dirty="0" smtClean="0">
              <a:solidFill>
                <a:schemeClr val="accent6"/>
              </a:solidFill>
            </a:rPr>
            <a:t>If SW is a crisis, give us another technology like it!</a:t>
          </a:r>
          <a:endParaRPr lang="en-US" sz="1800" baseline="0" dirty="0">
            <a:solidFill>
              <a:schemeClr val="accent6"/>
            </a:solidFill>
          </a:endParaRPr>
        </a:p>
      </dgm:t>
    </dgm:pt>
    <dgm:pt modelId="{5AC6F44D-0E21-460F-805B-2EDB79566E7E}" type="parTrans" cxnId="{9E578295-4B4C-4F31-A6D9-65AED3D0889C}">
      <dgm:prSet/>
      <dgm:spPr/>
      <dgm:t>
        <a:bodyPr/>
        <a:lstStyle/>
        <a:p>
          <a:endParaRPr lang="en-US"/>
        </a:p>
      </dgm:t>
    </dgm:pt>
    <dgm:pt modelId="{F4121B25-08CA-45A2-A3BB-98A8CAC3DFD5}" type="sibTrans" cxnId="{9E578295-4B4C-4F31-A6D9-65AED3D0889C}">
      <dgm:prSet/>
      <dgm:spPr/>
      <dgm:t>
        <a:bodyPr/>
        <a:lstStyle/>
        <a:p>
          <a:endParaRPr lang="en-US"/>
        </a:p>
      </dgm:t>
    </dgm:pt>
    <dgm:pt modelId="{BD50D0EB-87AD-4A1F-B29B-C1D01771AB86}">
      <dgm:prSet phldrT="[Text]" custT="1"/>
      <dgm:spPr/>
      <dgm:t>
        <a:bodyPr/>
        <a:lstStyle/>
        <a:p>
          <a:r>
            <a:rPr lang="en-US" sz="1800" baseline="0" dirty="0" smtClean="0">
              <a:solidFill>
                <a:schemeClr val="accent6"/>
              </a:solidFill>
            </a:rPr>
            <a:t>Many processes and methods, in pursuit of </a:t>
          </a:r>
          <a:r>
            <a:rPr lang="en-US" sz="1800" baseline="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</a:t>
          </a:r>
          <a:r>
            <a:rPr lang="en-US" sz="1800" baseline="0" dirty="0" smtClean="0">
              <a:solidFill>
                <a:schemeClr val="accent6"/>
              </a:solidFill>
            </a:rPr>
            <a:t>, try to take the “soft” out of SW</a:t>
          </a:r>
          <a:endParaRPr lang="en-US" sz="1800" dirty="0"/>
        </a:p>
      </dgm:t>
    </dgm:pt>
    <dgm:pt modelId="{3A80A77A-3692-4657-8E55-65A8BF3E4518}" type="parTrans" cxnId="{CF087A82-0D16-4A4B-BD5C-84884391F220}">
      <dgm:prSet/>
      <dgm:spPr/>
      <dgm:t>
        <a:bodyPr/>
        <a:lstStyle/>
        <a:p>
          <a:endParaRPr lang="en-US"/>
        </a:p>
      </dgm:t>
    </dgm:pt>
    <dgm:pt modelId="{B2ADB2F7-C440-41ED-8EF7-389AE1EBA02F}" type="sibTrans" cxnId="{CF087A82-0D16-4A4B-BD5C-84884391F220}">
      <dgm:prSet/>
      <dgm:spPr/>
      <dgm:t>
        <a:bodyPr/>
        <a:lstStyle/>
        <a:p>
          <a:endParaRPr lang="en-US"/>
        </a:p>
      </dgm:t>
    </dgm:pt>
    <dgm:pt modelId="{B9F7C84B-1BC8-4FFC-BD87-0EA9133E888E}" type="pres">
      <dgm:prSet presAssocID="{7ED6FC52-F89D-46D9-ACF4-12E60CF1F2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18BFB6-A46E-426F-80D6-CD8B7AFB885F}" type="pres">
      <dgm:prSet presAssocID="{3B507EA1-240C-4923-8421-BD29A858EB93}" presName="composite" presStyleCnt="0"/>
      <dgm:spPr/>
    </dgm:pt>
    <dgm:pt modelId="{6603A8E0-9ADC-42C7-960C-286F2FDA7259}" type="pres">
      <dgm:prSet presAssocID="{3B507EA1-240C-4923-8421-BD29A858EB9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200EC-D491-493E-A88B-471A7C287B63}" type="pres">
      <dgm:prSet presAssocID="{3B507EA1-240C-4923-8421-BD29A858EB9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AED08-50E7-4A9B-9BEB-B6E86B1396D3}" type="pres">
      <dgm:prSet presAssocID="{7AE7F3D0-4692-4273-AFE1-9E9CE62021DF}" presName="sp" presStyleCnt="0"/>
      <dgm:spPr/>
    </dgm:pt>
    <dgm:pt modelId="{3B034B3F-7BDA-4B7A-97FE-7FFF4B826B2D}" type="pres">
      <dgm:prSet presAssocID="{888D1E3F-2692-42E5-AFFD-049ED4A0968F}" presName="composite" presStyleCnt="0"/>
      <dgm:spPr/>
    </dgm:pt>
    <dgm:pt modelId="{5BAA56B1-E6CC-47FA-B557-74B400F4633D}" type="pres">
      <dgm:prSet presAssocID="{888D1E3F-2692-42E5-AFFD-049ED4A0968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7288E-7A3D-40DF-9CEF-53820C3D149C}" type="pres">
      <dgm:prSet presAssocID="{888D1E3F-2692-42E5-AFFD-049ED4A0968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CE331-A316-4328-8576-AF5F7FA7A2F1}" type="pres">
      <dgm:prSet presAssocID="{E7ED9217-4F33-4B51-8FED-D1996F590BAA}" presName="sp" presStyleCnt="0"/>
      <dgm:spPr/>
    </dgm:pt>
    <dgm:pt modelId="{9B95C2AF-CF5E-4330-BAD5-7AC65B30D5B9}" type="pres">
      <dgm:prSet presAssocID="{9D70BCC6-C65C-4856-8DB8-8CE313E0F255}" presName="composite" presStyleCnt="0"/>
      <dgm:spPr/>
    </dgm:pt>
    <dgm:pt modelId="{0F7DA3DD-D091-44D4-ADAF-261E95C8B2F3}" type="pres">
      <dgm:prSet presAssocID="{9D70BCC6-C65C-4856-8DB8-8CE313E0F2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1C9F1-E1D3-41C7-879A-5A6F68684C78}" type="pres">
      <dgm:prSet presAssocID="{9D70BCC6-C65C-4856-8DB8-8CE313E0F2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DFAAA-4BF3-46BB-9419-3498EACCDE4B}" srcId="{3B507EA1-240C-4923-8421-BD29A858EB93}" destId="{BFE2F6C8-4117-40DB-9A87-09256D23B685}" srcOrd="0" destOrd="0" parTransId="{4DB279A1-5B52-4757-ABFC-20C6206BC331}" sibTransId="{2F96B28C-CF8F-4496-AC32-DF608AE660CF}"/>
    <dgm:cxn modelId="{D2099508-B52B-4F7F-B72E-62BB684F5CF1}" srcId="{9D70BCC6-C65C-4856-8DB8-8CE313E0F255}" destId="{62F1DE5A-9E69-4B8F-BA23-5A3CD776CA2C}" srcOrd="1" destOrd="0" parTransId="{BD5BDAD3-955C-4D13-9B60-892F069DB0E9}" sibTransId="{6BE95447-52E0-4A33-80C1-1DB94D5DC02E}"/>
    <dgm:cxn modelId="{0BE05CFE-6284-4FCC-867E-ADE98067C36E}" srcId="{9D70BCC6-C65C-4856-8DB8-8CE313E0F255}" destId="{FFCA3847-DEF2-4ADB-9086-A231270B40F2}" srcOrd="0" destOrd="0" parTransId="{78C4562C-FC49-49E4-83D8-9D049B8B1643}" sibTransId="{2D710639-0B28-46F5-9DC0-93F86C118E0C}"/>
    <dgm:cxn modelId="{6DB628A8-1C68-4AA2-A12B-51EC40E41C99}" srcId="{888D1E3F-2692-42E5-AFFD-049ED4A0968F}" destId="{2289CE77-307C-4D9C-976A-5C3787484673}" srcOrd="0" destOrd="0" parTransId="{2DDAACE3-4235-42D9-801D-E00516EEA599}" sibTransId="{7D2ACAA0-ABFC-420B-9EFE-01DD49C4EDE7}"/>
    <dgm:cxn modelId="{1531ECB2-8B74-418B-A372-3EF5F13FC1A3}" type="presOf" srcId="{6E212769-43D5-4F57-93DA-FDCD16E933AF}" destId="{C027288E-7A3D-40DF-9CEF-53820C3D149C}" srcOrd="0" destOrd="1" presId="urn:microsoft.com/office/officeart/2005/8/layout/chevron2"/>
    <dgm:cxn modelId="{B1D77786-1274-4DA2-A0A3-49254E404039}" type="presOf" srcId="{C844D6CF-0EC3-424B-B61B-79F656FE7381}" destId="{8D7200EC-D491-493E-A88B-471A7C287B63}" srcOrd="0" destOrd="2" presId="urn:microsoft.com/office/officeart/2005/8/layout/chevron2"/>
    <dgm:cxn modelId="{3B55B16D-D90D-4F7E-88C6-5F92DE981D74}" srcId="{7ED6FC52-F89D-46D9-ACF4-12E60CF1F219}" destId="{9D70BCC6-C65C-4856-8DB8-8CE313E0F255}" srcOrd="2" destOrd="0" parTransId="{BCA2AB9C-EE1F-4115-A149-9A869F79EE2C}" sibTransId="{7EFC0955-BEFC-4E60-88D7-9CE1BC232A57}"/>
    <dgm:cxn modelId="{CF648128-B83E-4C1F-A0C7-13FC3B6198FC}" type="presOf" srcId="{BFE2F6C8-4117-40DB-9A87-09256D23B685}" destId="{8D7200EC-D491-493E-A88B-471A7C287B63}" srcOrd="0" destOrd="0" presId="urn:microsoft.com/office/officeart/2005/8/layout/chevron2"/>
    <dgm:cxn modelId="{9E578295-4B4C-4F31-A6D9-65AED3D0889C}" srcId="{3B507EA1-240C-4923-8421-BD29A858EB93}" destId="{C844D6CF-0EC3-424B-B61B-79F656FE7381}" srcOrd="2" destOrd="0" parTransId="{5AC6F44D-0E21-460F-805B-2EDB79566E7E}" sibTransId="{F4121B25-08CA-45A2-A3BB-98A8CAC3DFD5}"/>
    <dgm:cxn modelId="{A86F4B17-468C-4F63-9397-29ADE294D0C0}" type="presOf" srcId="{888D1E3F-2692-42E5-AFFD-049ED4A0968F}" destId="{5BAA56B1-E6CC-47FA-B557-74B400F4633D}" srcOrd="0" destOrd="0" presId="urn:microsoft.com/office/officeart/2005/8/layout/chevron2"/>
    <dgm:cxn modelId="{16056A1D-1721-478D-BC63-35C80C61F528}" type="presOf" srcId="{BD50D0EB-87AD-4A1F-B29B-C1D01771AB86}" destId="{83F1C9F1-E1D3-41C7-879A-5A6F68684C78}" srcOrd="0" destOrd="2" presId="urn:microsoft.com/office/officeart/2005/8/layout/chevron2"/>
    <dgm:cxn modelId="{A007D423-3F35-4508-9076-411E014178B1}" type="presOf" srcId="{2289CE77-307C-4D9C-976A-5C3787484673}" destId="{C027288E-7A3D-40DF-9CEF-53820C3D149C}" srcOrd="0" destOrd="0" presId="urn:microsoft.com/office/officeart/2005/8/layout/chevron2"/>
    <dgm:cxn modelId="{B0C003BA-089B-49EA-A4BB-F134F3FC9302}" type="presOf" srcId="{7ED6FC52-F89D-46D9-ACF4-12E60CF1F219}" destId="{B9F7C84B-1BC8-4FFC-BD87-0EA9133E888E}" srcOrd="0" destOrd="0" presId="urn:microsoft.com/office/officeart/2005/8/layout/chevron2"/>
    <dgm:cxn modelId="{2575F936-D5FF-4EB7-A537-F56B17CF9FCD}" type="presOf" srcId="{9D70BCC6-C65C-4856-8DB8-8CE313E0F255}" destId="{0F7DA3DD-D091-44D4-ADAF-261E95C8B2F3}" srcOrd="0" destOrd="0" presId="urn:microsoft.com/office/officeart/2005/8/layout/chevron2"/>
    <dgm:cxn modelId="{2BF9BA3D-8BB1-4E12-B4C0-04400A145470}" type="presOf" srcId="{FFCA3847-DEF2-4ADB-9086-A231270B40F2}" destId="{83F1C9F1-E1D3-41C7-879A-5A6F68684C78}" srcOrd="0" destOrd="0" presId="urn:microsoft.com/office/officeart/2005/8/layout/chevron2"/>
    <dgm:cxn modelId="{BDA3F950-0055-4726-B394-C1D39A4D94AF}" srcId="{3B507EA1-240C-4923-8421-BD29A858EB93}" destId="{82852301-2ADD-4845-B207-D6C61206BC39}" srcOrd="1" destOrd="0" parTransId="{A87C5458-0D06-4E01-BAF7-A590BE986F08}" sibTransId="{BE9F9C1A-A892-4833-AD04-FBC2632DD83A}"/>
    <dgm:cxn modelId="{45C1E703-42AF-41CC-8FB6-F7214B0533F2}" type="presOf" srcId="{D727A0FA-248F-442F-A985-431E52112A34}" destId="{C027288E-7A3D-40DF-9CEF-53820C3D149C}" srcOrd="0" destOrd="2" presId="urn:microsoft.com/office/officeart/2005/8/layout/chevron2"/>
    <dgm:cxn modelId="{C67B1138-3934-4BED-A1E9-CBC2CB5673EC}" type="presOf" srcId="{3B507EA1-240C-4923-8421-BD29A858EB93}" destId="{6603A8E0-9ADC-42C7-960C-286F2FDA7259}" srcOrd="0" destOrd="0" presId="urn:microsoft.com/office/officeart/2005/8/layout/chevron2"/>
    <dgm:cxn modelId="{CF087A82-0D16-4A4B-BD5C-84884391F220}" srcId="{9D70BCC6-C65C-4856-8DB8-8CE313E0F255}" destId="{BD50D0EB-87AD-4A1F-B29B-C1D01771AB86}" srcOrd="2" destOrd="0" parTransId="{3A80A77A-3692-4657-8E55-65A8BF3E4518}" sibTransId="{B2ADB2F7-C440-41ED-8EF7-389AE1EBA02F}"/>
    <dgm:cxn modelId="{9ABDDDF9-BBD8-45F4-BDEA-D28F83DBD038}" srcId="{888D1E3F-2692-42E5-AFFD-049ED4A0968F}" destId="{D727A0FA-248F-442F-A985-431E52112A34}" srcOrd="2" destOrd="0" parTransId="{D46313AE-18E1-46B1-901D-263FDE2A55F1}" sibTransId="{7982CEE3-2383-4CD9-BB8A-93BD388DFFF5}"/>
    <dgm:cxn modelId="{1DEC50BF-5DB1-4CCC-ABB2-AC4B96541C5F}" srcId="{7ED6FC52-F89D-46D9-ACF4-12E60CF1F219}" destId="{888D1E3F-2692-42E5-AFFD-049ED4A0968F}" srcOrd="1" destOrd="0" parTransId="{640AE718-B7E7-439C-B5CE-6901A997CF3E}" sibTransId="{E7ED9217-4F33-4B51-8FED-D1996F590BAA}"/>
    <dgm:cxn modelId="{7FB57038-7C13-4797-B96A-5AFDD541BC61}" type="presOf" srcId="{62F1DE5A-9E69-4B8F-BA23-5A3CD776CA2C}" destId="{83F1C9F1-E1D3-41C7-879A-5A6F68684C78}" srcOrd="0" destOrd="1" presId="urn:microsoft.com/office/officeart/2005/8/layout/chevron2"/>
    <dgm:cxn modelId="{43A81F9A-E979-47BF-8F66-1A00B23227B1}" type="presOf" srcId="{82852301-2ADD-4845-B207-D6C61206BC39}" destId="{8D7200EC-D491-493E-A88B-471A7C287B63}" srcOrd="0" destOrd="1" presId="urn:microsoft.com/office/officeart/2005/8/layout/chevron2"/>
    <dgm:cxn modelId="{90907019-42DD-4419-851C-23C6F92344E6}" srcId="{888D1E3F-2692-42E5-AFFD-049ED4A0968F}" destId="{6E212769-43D5-4F57-93DA-FDCD16E933AF}" srcOrd="1" destOrd="0" parTransId="{DFE7901A-106A-4124-8DFB-D37F1001192B}" sibTransId="{5F66E913-3C89-426B-99A3-451C29AB007E}"/>
    <dgm:cxn modelId="{3328A5E4-3DA2-4A76-A64C-641B0DBB4E61}" srcId="{7ED6FC52-F89D-46D9-ACF4-12E60CF1F219}" destId="{3B507EA1-240C-4923-8421-BD29A858EB93}" srcOrd="0" destOrd="0" parTransId="{2D1BB140-86CE-4121-ADA0-2BAD593EFEDD}" sibTransId="{7AE7F3D0-4692-4273-AFE1-9E9CE62021DF}"/>
    <dgm:cxn modelId="{BB7E0269-1C95-40AB-ADF8-D784B94B66F1}" type="presParOf" srcId="{B9F7C84B-1BC8-4FFC-BD87-0EA9133E888E}" destId="{B318BFB6-A46E-426F-80D6-CD8B7AFB885F}" srcOrd="0" destOrd="0" presId="urn:microsoft.com/office/officeart/2005/8/layout/chevron2"/>
    <dgm:cxn modelId="{2E6D81CE-1BB5-4688-8677-FB60F3AA3D08}" type="presParOf" srcId="{B318BFB6-A46E-426F-80D6-CD8B7AFB885F}" destId="{6603A8E0-9ADC-42C7-960C-286F2FDA7259}" srcOrd="0" destOrd="0" presId="urn:microsoft.com/office/officeart/2005/8/layout/chevron2"/>
    <dgm:cxn modelId="{E6A75066-CB03-426A-9517-A1085644B3A5}" type="presParOf" srcId="{B318BFB6-A46E-426F-80D6-CD8B7AFB885F}" destId="{8D7200EC-D491-493E-A88B-471A7C287B63}" srcOrd="1" destOrd="0" presId="urn:microsoft.com/office/officeart/2005/8/layout/chevron2"/>
    <dgm:cxn modelId="{D09F28B8-3CE7-420C-AA38-E710EEA84C32}" type="presParOf" srcId="{B9F7C84B-1BC8-4FFC-BD87-0EA9133E888E}" destId="{B76AED08-50E7-4A9B-9BEB-B6E86B1396D3}" srcOrd="1" destOrd="0" presId="urn:microsoft.com/office/officeart/2005/8/layout/chevron2"/>
    <dgm:cxn modelId="{447BFE8F-5B17-4794-912B-A77BF1566EC3}" type="presParOf" srcId="{B9F7C84B-1BC8-4FFC-BD87-0EA9133E888E}" destId="{3B034B3F-7BDA-4B7A-97FE-7FFF4B826B2D}" srcOrd="2" destOrd="0" presId="urn:microsoft.com/office/officeart/2005/8/layout/chevron2"/>
    <dgm:cxn modelId="{947F3FB4-F053-4952-BF7C-AD8274182451}" type="presParOf" srcId="{3B034B3F-7BDA-4B7A-97FE-7FFF4B826B2D}" destId="{5BAA56B1-E6CC-47FA-B557-74B400F4633D}" srcOrd="0" destOrd="0" presId="urn:microsoft.com/office/officeart/2005/8/layout/chevron2"/>
    <dgm:cxn modelId="{DFFE185A-469B-43C9-A245-17827616B32A}" type="presParOf" srcId="{3B034B3F-7BDA-4B7A-97FE-7FFF4B826B2D}" destId="{C027288E-7A3D-40DF-9CEF-53820C3D149C}" srcOrd="1" destOrd="0" presId="urn:microsoft.com/office/officeart/2005/8/layout/chevron2"/>
    <dgm:cxn modelId="{1EA22A79-7814-46C6-B81F-B50C98D082AC}" type="presParOf" srcId="{B9F7C84B-1BC8-4FFC-BD87-0EA9133E888E}" destId="{258CE331-A316-4328-8576-AF5F7FA7A2F1}" srcOrd="3" destOrd="0" presId="urn:microsoft.com/office/officeart/2005/8/layout/chevron2"/>
    <dgm:cxn modelId="{D7C21954-9E8F-4FDC-8472-F0A01116F1DF}" type="presParOf" srcId="{B9F7C84B-1BC8-4FFC-BD87-0EA9133E888E}" destId="{9B95C2AF-CF5E-4330-BAD5-7AC65B30D5B9}" srcOrd="4" destOrd="0" presId="urn:microsoft.com/office/officeart/2005/8/layout/chevron2"/>
    <dgm:cxn modelId="{FEBFCFBA-B20B-49E9-8BB7-48E553135CC9}" type="presParOf" srcId="{9B95C2AF-CF5E-4330-BAD5-7AC65B30D5B9}" destId="{0F7DA3DD-D091-44D4-ADAF-261E95C8B2F3}" srcOrd="0" destOrd="0" presId="urn:microsoft.com/office/officeart/2005/8/layout/chevron2"/>
    <dgm:cxn modelId="{F7C7393D-85FB-43AA-8C44-341E99A3C961}" type="presParOf" srcId="{9B95C2AF-CF5E-4330-BAD5-7AC65B30D5B9}" destId="{83F1C9F1-E1D3-41C7-879A-5A6F68684C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B48E46-C001-432C-A160-55E7234EAB48}" type="doc">
      <dgm:prSet loTypeId="urn:microsoft.com/office/officeart/2005/8/layout/vProcess5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16BEC2F-A3BB-488D-994E-531E239D2DCB}">
      <dgm:prSet phldrT="[Text]" custT="1"/>
      <dgm:spPr/>
      <dgm:t>
        <a:bodyPr/>
        <a:lstStyle/>
        <a:p>
          <a:r>
            <a:rPr lang="en-US" sz="3200" b="0" dirty="0" smtClean="0"/>
            <a:t>Topics &amp; constraints</a:t>
          </a:r>
          <a:br>
            <a:rPr lang="en-US" sz="3200" b="0" dirty="0" smtClean="0"/>
          </a:br>
          <a:r>
            <a:rPr lang="en-US" sz="3200" b="0" dirty="0" smtClean="0"/>
            <a:t>KNOW </a:t>
          </a:r>
          <a:r>
            <a:rPr lang="en-US" sz="3200" b="0" dirty="0" smtClean="0">
              <a:sym typeface="Symbol"/>
            </a:rPr>
            <a:t> y</a:t>
          </a:r>
          <a:r>
            <a:rPr lang="en-US" sz="3200" b="0" dirty="0" smtClean="0"/>
            <a:t>our own ideas</a:t>
          </a:r>
          <a:br>
            <a:rPr lang="en-US" sz="3200" b="0" dirty="0" smtClean="0"/>
          </a:br>
          <a:r>
            <a:rPr lang="en-US" sz="2000" dirty="0" smtClean="0">
              <a:sym typeface="Symbol"/>
            </a:rPr>
            <a:t>form your own </a:t>
          </a:r>
          <a:r>
            <a:rPr lang="en-US" sz="2000" i="1" dirty="0" smtClean="0">
              <a:sym typeface="Symbol"/>
            </a:rPr>
            <a:t>proposal</a:t>
          </a:r>
          <a:r>
            <a:rPr lang="en-US" sz="2000" dirty="0" smtClean="0">
              <a:sym typeface="Symbol"/>
            </a:rPr>
            <a:t> teams of 3+</a:t>
          </a:r>
          <a:endParaRPr lang="en-US" sz="2000" b="0" dirty="0"/>
        </a:p>
      </dgm:t>
    </dgm:pt>
    <dgm:pt modelId="{3765C849-4794-4D8E-9322-D66D58B891A3}" type="parTrans" cxnId="{253FA755-E16C-43ED-B103-45F1ACA0C032}">
      <dgm:prSet/>
      <dgm:spPr/>
      <dgm:t>
        <a:bodyPr/>
        <a:lstStyle/>
        <a:p>
          <a:endParaRPr lang="en-US"/>
        </a:p>
      </dgm:t>
    </dgm:pt>
    <dgm:pt modelId="{6AF38657-4243-4412-ADCE-649B72B0E438}" type="sibTrans" cxnId="{253FA755-E16C-43ED-B103-45F1ACA0C032}">
      <dgm:prSet/>
      <dgm:spPr/>
      <dgm:t>
        <a:bodyPr/>
        <a:lstStyle/>
        <a:p>
          <a:endParaRPr lang="en-US"/>
        </a:p>
      </dgm:t>
    </dgm:pt>
    <dgm:pt modelId="{173525F1-D4E5-4261-8684-AA1C9B96CE5C}">
      <dgm:prSet phldrT="[Text]" custT="1"/>
      <dgm:spPr/>
      <dgm:t>
        <a:bodyPr/>
        <a:lstStyle/>
        <a:p>
          <a:r>
            <a:rPr lang="en-US" sz="3200" dirty="0" smtClean="0"/>
            <a:t>Proposals</a:t>
          </a:r>
          <a:br>
            <a:rPr lang="en-US" sz="3200" dirty="0" smtClean="0"/>
          </a:br>
          <a:r>
            <a:rPr lang="en-US" sz="3200" dirty="0" smtClean="0">
              <a:sym typeface="Symbol"/>
            </a:rPr>
            <a:t>description &amp; slides</a:t>
          </a:r>
          <a:br>
            <a:rPr lang="en-US" sz="3200" dirty="0" smtClean="0">
              <a:sym typeface="Symbol"/>
            </a:rPr>
          </a:br>
          <a:r>
            <a:rPr lang="en-US" sz="2000" dirty="0" smtClean="0">
              <a:sym typeface="Symbol"/>
            </a:rPr>
            <a:t>due 9</a:t>
          </a:r>
          <a:r>
            <a:rPr lang="en-US" sz="2000" baseline="30000" dirty="0" smtClean="0">
              <a:sym typeface="Symbol"/>
            </a:rPr>
            <a:t>30</a:t>
          </a:r>
          <a:r>
            <a:rPr lang="en-US" sz="2000" dirty="0" smtClean="0">
              <a:sym typeface="Symbol"/>
            </a:rPr>
            <a:t>AM Fri then presented/posted</a:t>
          </a:r>
          <a:endParaRPr lang="en-US" sz="2000" dirty="0"/>
        </a:p>
      </dgm:t>
    </dgm:pt>
    <dgm:pt modelId="{16B553B0-BDB4-4AD2-9061-AED378BE3093}" type="parTrans" cxnId="{8C8829AC-7CF1-493C-8776-427C32704F4A}">
      <dgm:prSet/>
      <dgm:spPr/>
      <dgm:t>
        <a:bodyPr/>
        <a:lstStyle/>
        <a:p>
          <a:endParaRPr lang="en-US"/>
        </a:p>
      </dgm:t>
    </dgm:pt>
    <dgm:pt modelId="{B64F0A93-3A1C-4920-8B0D-0DD81130C067}" type="sibTrans" cxnId="{8C8829AC-7CF1-493C-8776-427C32704F4A}">
      <dgm:prSet/>
      <dgm:spPr/>
      <dgm:t>
        <a:bodyPr/>
        <a:lstStyle/>
        <a:p>
          <a:endParaRPr lang="en-US"/>
        </a:p>
      </dgm:t>
    </dgm:pt>
    <dgm:pt modelId="{CECF9B6C-BC00-488F-BDFB-B879E2AD427C}">
      <dgm:prSet phldrT="[Text]" custT="1"/>
      <dgm:spPr/>
      <dgm:t>
        <a:bodyPr/>
        <a:lstStyle/>
        <a:p>
          <a:r>
            <a:rPr lang="en-US" sz="3200" dirty="0" smtClean="0"/>
            <a:t>Project &amp; team preferences</a:t>
          </a:r>
          <a:br>
            <a:rPr lang="en-US" sz="3200" dirty="0" smtClean="0"/>
          </a:br>
          <a:r>
            <a:rPr lang="en-US" sz="2000" dirty="0" smtClean="0">
              <a:sym typeface="Symbol"/>
            </a:rPr>
            <a:t>due 11</a:t>
          </a:r>
          <a:r>
            <a:rPr lang="en-US" sz="2000" baseline="30000" dirty="0" smtClean="0">
              <a:sym typeface="Symbol"/>
            </a:rPr>
            <a:t>00</a:t>
          </a:r>
          <a:r>
            <a:rPr lang="en-US" sz="2000" dirty="0" smtClean="0">
              <a:sym typeface="Symbol"/>
            </a:rPr>
            <a:t>PM Fri; announced by Sat 11</a:t>
          </a:r>
          <a:r>
            <a:rPr lang="en-US" sz="2000" baseline="30000" dirty="0" smtClean="0">
              <a:sym typeface="Symbol"/>
            </a:rPr>
            <a:t>00</a:t>
          </a:r>
          <a:r>
            <a:rPr lang="en-US" sz="2000" dirty="0" smtClean="0">
              <a:sym typeface="Symbol"/>
            </a:rPr>
            <a:t>PM</a:t>
          </a:r>
          <a:endParaRPr lang="en-US" sz="2000" dirty="0"/>
        </a:p>
      </dgm:t>
    </dgm:pt>
    <dgm:pt modelId="{ADBDA494-4401-4DC1-9F0F-F622FA2A3E81}" type="parTrans" cxnId="{B66B5BED-BB4C-4270-8D8B-BCD946DE7FED}">
      <dgm:prSet/>
      <dgm:spPr/>
      <dgm:t>
        <a:bodyPr/>
        <a:lstStyle/>
        <a:p>
          <a:endParaRPr lang="en-US"/>
        </a:p>
      </dgm:t>
    </dgm:pt>
    <dgm:pt modelId="{0202C4A1-FA84-4C47-8479-10B126823714}" type="sibTrans" cxnId="{B66B5BED-BB4C-4270-8D8B-BCD946DE7FED}">
      <dgm:prSet/>
      <dgm:spPr/>
      <dgm:t>
        <a:bodyPr/>
        <a:lstStyle/>
        <a:p>
          <a:endParaRPr lang="en-US"/>
        </a:p>
      </dgm:t>
    </dgm:pt>
    <dgm:pt modelId="{AA500889-8674-4F9C-AD7C-4111B915F790}" type="pres">
      <dgm:prSet presAssocID="{BCB48E46-C001-432C-A160-55E7234EAB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F8956-F508-4530-80E5-396560970102}" type="pres">
      <dgm:prSet presAssocID="{BCB48E46-C001-432C-A160-55E7234EAB48}" presName="dummyMaxCanvas" presStyleCnt="0">
        <dgm:presLayoutVars/>
      </dgm:prSet>
      <dgm:spPr/>
    </dgm:pt>
    <dgm:pt modelId="{826A57A1-27C2-4B20-92AA-25693DDA0E04}" type="pres">
      <dgm:prSet presAssocID="{BCB48E46-C001-432C-A160-55E7234EAB4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A570C-2E99-4556-8801-D633B2A83325}" type="pres">
      <dgm:prSet presAssocID="{BCB48E46-C001-432C-A160-55E7234EAB4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5030A-4AEB-400E-83BA-86C83AC320B9}" type="pres">
      <dgm:prSet presAssocID="{BCB48E46-C001-432C-A160-55E7234EAB4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92DC0-9D27-4D99-9BAC-1E1885283F32}" type="pres">
      <dgm:prSet presAssocID="{BCB48E46-C001-432C-A160-55E7234EAB4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0EE8D-2154-43C0-B2B2-96299FA7D635}" type="pres">
      <dgm:prSet presAssocID="{BCB48E46-C001-432C-A160-55E7234EAB4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44F0-CCC3-4FCD-869C-F179711D25F0}" type="pres">
      <dgm:prSet presAssocID="{BCB48E46-C001-432C-A160-55E7234EAB4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59412-FE7A-477E-B5B3-40E823538DC5}" type="pres">
      <dgm:prSet presAssocID="{BCB48E46-C001-432C-A160-55E7234EAB4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3A288-10F3-4081-98A7-650E7A459929}" type="pres">
      <dgm:prSet presAssocID="{BCB48E46-C001-432C-A160-55E7234EAB4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50F524-B756-4D9D-A9B2-9357F8AEBF22}" type="presOf" srcId="{CECF9B6C-BC00-488F-BDFB-B879E2AD427C}" destId="{26E5030A-4AEB-400E-83BA-86C83AC320B9}" srcOrd="0" destOrd="0" presId="urn:microsoft.com/office/officeart/2005/8/layout/vProcess5"/>
    <dgm:cxn modelId="{8CA11761-0A1B-4283-8D36-F2FD5E097FD8}" type="presOf" srcId="{6AF38657-4243-4412-ADCE-649B72B0E438}" destId="{18D92DC0-9D27-4D99-9BAC-1E1885283F32}" srcOrd="0" destOrd="0" presId="urn:microsoft.com/office/officeart/2005/8/layout/vProcess5"/>
    <dgm:cxn modelId="{253FA755-E16C-43ED-B103-45F1ACA0C032}" srcId="{BCB48E46-C001-432C-A160-55E7234EAB48}" destId="{B16BEC2F-A3BB-488D-994E-531E239D2DCB}" srcOrd="0" destOrd="0" parTransId="{3765C849-4794-4D8E-9322-D66D58B891A3}" sibTransId="{6AF38657-4243-4412-ADCE-649B72B0E438}"/>
    <dgm:cxn modelId="{0CE396E7-A713-4E33-A39D-018273B93091}" type="presOf" srcId="{173525F1-D4E5-4261-8684-AA1C9B96CE5C}" destId="{4C3A570C-2E99-4556-8801-D633B2A83325}" srcOrd="0" destOrd="0" presId="urn:microsoft.com/office/officeart/2005/8/layout/vProcess5"/>
    <dgm:cxn modelId="{74BD08F6-70DE-4462-B5CA-0D0C76918086}" type="presOf" srcId="{B64F0A93-3A1C-4920-8B0D-0DD81130C067}" destId="{63C0EE8D-2154-43C0-B2B2-96299FA7D635}" srcOrd="0" destOrd="0" presId="urn:microsoft.com/office/officeart/2005/8/layout/vProcess5"/>
    <dgm:cxn modelId="{EE27D858-DD58-45E6-9AEF-C3CFF9878B8C}" type="presOf" srcId="{173525F1-D4E5-4261-8684-AA1C9B96CE5C}" destId="{5A759412-FE7A-477E-B5B3-40E823538DC5}" srcOrd="1" destOrd="0" presId="urn:microsoft.com/office/officeart/2005/8/layout/vProcess5"/>
    <dgm:cxn modelId="{B66B5BED-BB4C-4270-8D8B-BCD946DE7FED}" srcId="{BCB48E46-C001-432C-A160-55E7234EAB48}" destId="{CECF9B6C-BC00-488F-BDFB-B879E2AD427C}" srcOrd="2" destOrd="0" parTransId="{ADBDA494-4401-4DC1-9F0F-F622FA2A3E81}" sibTransId="{0202C4A1-FA84-4C47-8479-10B126823714}"/>
    <dgm:cxn modelId="{30FA4FA3-B6C2-4EC6-A444-176071EBCB90}" type="presOf" srcId="{B16BEC2F-A3BB-488D-994E-531E239D2DCB}" destId="{826A57A1-27C2-4B20-92AA-25693DDA0E04}" srcOrd="0" destOrd="0" presId="urn:microsoft.com/office/officeart/2005/8/layout/vProcess5"/>
    <dgm:cxn modelId="{92057FB3-B483-48D0-AF6F-B176A958A81C}" type="presOf" srcId="{BCB48E46-C001-432C-A160-55E7234EAB48}" destId="{AA500889-8674-4F9C-AD7C-4111B915F790}" srcOrd="0" destOrd="0" presId="urn:microsoft.com/office/officeart/2005/8/layout/vProcess5"/>
    <dgm:cxn modelId="{8C8829AC-7CF1-493C-8776-427C32704F4A}" srcId="{BCB48E46-C001-432C-A160-55E7234EAB48}" destId="{173525F1-D4E5-4261-8684-AA1C9B96CE5C}" srcOrd="1" destOrd="0" parTransId="{16B553B0-BDB4-4AD2-9061-AED378BE3093}" sibTransId="{B64F0A93-3A1C-4920-8B0D-0DD81130C067}"/>
    <dgm:cxn modelId="{1E75F049-A70B-48E1-9FBE-442202793FA7}" type="presOf" srcId="{CECF9B6C-BC00-488F-BDFB-B879E2AD427C}" destId="{6513A288-10F3-4081-98A7-650E7A459929}" srcOrd="1" destOrd="0" presId="urn:microsoft.com/office/officeart/2005/8/layout/vProcess5"/>
    <dgm:cxn modelId="{3449D54B-A61D-44AE-A90F-863202A71893}" type="presOf" srcId="{B16BEC2F-A3BB-488D-994E-531E239D2DCB}" destId="{4DDC44F0-CCC3-4FCD-869C-F179711D25F0}" srcOrd="1" destOrd="0" presId="urn:microsoft.com/office/officeart/2005/8/layout/vProcess5"/>
    <dgm:cxn modelId="{1BB90ADF-46BA-4E5E-99D5-14901580FEB4}" type="presParOf" srcId="{AA500889-8674-4F9C-AD7C-4111B915F790}" destId="{A6DF8956-F508-4530-80E5-396560970102}" srcOrd="0" destOrd="0" presId="urn:microsoft.com/office/officeart/2005/8/layout/vProcess5"/>
    <dgm:cxn modelId="{CF9D08CE-61B9-4BC9-96E0-55B6EF1B2A63}" type="presParOf" srcId="{AA500889-8674-4F9C-AD7C-4111B915F790}" destId="{826A57A1-27C2-4B20-92AA-25693DDA0E04}" srcOrd="1" destOrd="0" presId="urn:microsoft.com/office/officeart/2005/8/layout/vProcess5"/>
    <dgm:cxn modelId="{580B972E-18BC-4A89-B186-85892EFA42C0}" type="presParOf" srcId="{AA500889-8674-4F9C-AD7C-4111B915F790}" destId="{4C3A570C-2E99-4556-8801-D633B2A83325}" srcOrd="2" destOrd="0" presId="urn:microsoft.com/office/officeart/2005/8/layout/vProcess5"/>
    <dgm:cxn modelId="{2273B678-2B7D-4BE8-ACA3-51A35163BB1C}" type="presParOf" srcId="{AA500889-8674-4F9C-AD7C-4111B915F790}" destId="{26E5030A-4AEB-400E-83BA-86C83AC320B9}" srcOrd="3" destOrd="0" presId="urn:microsoft.com/office/officeart/2005/8/layout/vProcess5"/>
    <dgm:cxn modelId="{F0A405A8-AAED-4CAB-8E4C-5C9207B6DC87}" type="presParOf" srcId="{AA500889-8674-4F9C-AD7C-4111B915F790}" destId="{18D92DC0-9D27-4D99-9BAC-1E1885283F32}" srcOrd="4" destOrd="0" presId="urn:microsoft.com/office/officeart/2005/8/layout/vProcess5"/>
    <dgm:cxn modelId="{4164C554-31B1-4755-94C3-5823482A1E34}" type="presParOf" srcId="{AA500889-8674-4F9C-AD7C-4111B915F790}" destId="{63C0EE8D-2154-43C0-B2B2-96299FA7D635}" srcOrd="5" destOrd="0" presId="urn:microsoft.com/office/officeart/2005/8/layout/vProcess5"/>
    <dgm:cxn modelId="{FEC463C0-B7FB-41A3-AA7B-35E6C5701B0D}" type="presParOf" srcId="{AA500889-8674-4F9C-AD7C-4111B915F790}" destId="{4DDC44F0-CCC3-4FCD-869C-F179711D25F0}" srcOrd="6" destOrd="0" presId="urn:microsoft.com/office/officeart/2005/8/layout/vProcess5"/>
    <dgm:cxn modelId="{8AC108EF-1AFD-4C52-8ABB-8B8D1AAE7C9A}" type="presParOf" srcId="{AA500889-8674-4F9C-AD7C-4111B915F790}" destId="{5A759412-FE7A-477E-B5B3-40E823538DC5}" srcOrd="7" destOrd="0" presId="urn:microsoft.com/office/officeart/2005/8/layout/vProcess5"/>
    <dgm:cxn modelId="{5E1761B6-142D-412B-9396-944CBDE76BF7}" type="presParOf" srcId="{AA500889-8674-4F9C-AD7C-4111B915F790}" destId="{6513A288-10F3-4081-98A7-650E7A45992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4E6BB5-CB57-4F76-914E-E9B6262088B1}" type="doc">
      <dgm:prSet loTypeId="urn:microsoft.com/office/officeart/2005/8/layout/process4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343D052-D6EC-4FBA-8D1B-5C51C86CFC9B}">
      <dgm:prSet phldrT="[Text]" custT="1"/>
      <dgm:spPr/>
      <dgm:t>
        <a:bodyPr/>
        <a:lstStyle/>
        <a:p>
          <a:r>
            <a:rPr lang="en-US" sz="2000" dirty="0" smtClean="0"/>
            <a:t>Requirements</a:t>
          </a:r>
          <a:endParaRPr lang="en-US" sz="2000" dirty="0"/>
        </a:p>
      </dgm:t>
    </dgm:pt>
    <dgm:pt modelId="{BB317EBD-41D9-473F-A1AE-31AA8B1F97F6}" type="parTrans" cxnId="{EC6BCEA5-C552-4278-B821-4A63505663FE}">
      <dgm:prSet/>
      <dgm:spPr/>
      <dgm:t>
        <a:bodyPr/>
        <a:lstStyle/>
        <a:p>
          <a:endParaRPr lang="en-US"/>
        </a:p>
      </dgm:t>
    </dgm:pt>
    <dgm:pt modelId="{D9B1F4B1-8A96-44D7-ACAA-6B37DABABC10}" type="sibTrans" cxnId="{EC6BCEA5-C552-4278-B821-4A63505663FE}">
      <dgm:prSet/>
      <dgm:spPr/>
      <dgm:t>
        <a:bodyPr/>
        <a:lstStyle/>
        <a:p>
          <a:endParaRPr lang="en-US"/>
        </a:p>
      </dgm:t>
    </dgm:pt>
    <dgm:pt modelId="{E5A92597-9A8F-436F-B5B8-B76BAA641761}">
      <dgm:prSet phldrT="[Text]" custT="1"/>
      <dgm:spPr/>
      <dgm:t>
        <a:bodyPr/>
        <a:lstStyle/>
        <a:p>
          <a:r>
            <a:rPr lang="en-US" sz="2000" dirty="0" smtClean="0"/>
            <a:t>Design</a:t>
          </a:r>
          <a:endParaRPr lang="en-US" sz="2000" dirty="0"/>
        </a:p>
      </dgm:t>
    </dgm:pt>
    <dgm:pt modelId="{6FCB11A3-82AB-47A6-A87E-C89A935D751F}" type="parTrans" cxnId="{01A8FC6C-D42F-40CC-895E-861C18F2C93B}">
      <dgm:prSet/>
      <dgm:spPr/>
      <dgm:t>
        <a:bodyPr/>
        <a:lstStyle/>
        <a:p>
          <a:endParaRPr lang="en-US"/>
        </a:p>
      </dgm:t>
    </dgm:pt>
    <dgm:pt modelId="{447629FB-241D-46AA-8520-C8D589AD667A}" type="sibTrans" cxnId="{01A8FC6C-D42F-40CC-895E-861C18F2C93B}">
      <dgm:prSet/>
      <dgm:spPr/>
      <dgm:t>
        <a:bodyPr/>
        <a:lstStyle/>
        <a:p>
          <a:endParaRPr lang="en-US"/>
        </a:p>
      </dgm:t>
    </dgm:pt>
    <dgm:pt modelId="{D8D0F508-ECAD-4055-B9B1-A17E152624AE}">
      <dgm:prSet phldrT="[Text]" custT="1"/>
      <dgm:spPr/>
      <dgm:t>
        <a:bodyPr/>
        <a:lstStyle/>
        <a:p>
          <a:r>
            <a:rPr lang="en-US" sz="2000" dirty="0" smtClean="0"/>
            <a:t>Zero-feature release</a:t>
          </a:r>
          <a:endParaRPr lang="en-US" sz="2000" dirty="0"/>
        </a:p>
      </dgm:t>
    </dgm:pt>
    <dgm:pt modelId="{C097BF94-8DD8-4DA9-BAE6-E2D400AAE5B5}" type="parTrans" cxnId="{C75E9C80-3FAE-4B08-B5C0-3C4B868745DA}">
      <dgm:prSet/>
      <dgm:spPr/>
      <dgm:t>
        <a:bodyPr/>
        <a:lstStyle/>
        <a:p>
          <a:endParaRPr lang="en-US"/>
        </a:p>
      </dgm:t>
    </dgm:pt>
    <dgm:pt modelId="{AA3DE733-C780-4C95-8CF7-F78E3FDDC746}" type="sibTrans" cxnId="{C75E9C80-3FAE-4B08-B5C0-3C4B868745DA}">
      <dgm:prSet/>
      <dgm:spPr/>
      <dgm:t>
        <a:bodyPr/>
        <a:lstStyle/>
        <a:p>
          <a:endParaRPr lang="en-US"/>
        </a:p>
      </dgm:t>
    </dgm:pt>
    <dgm:pt modelId="{26C03966-8EC6-4C11-B6AC-33706C8C5FD8}">
      <dgm:prSet phldrT="[Text]" custT="1"/>
      <dgm:spPr/>
      <dgm:t>
        <a:bodyPr/>
        <a:lstStyle/>
        <a:p>
          <a:r>
            <a:rPr lang="en-US" sz="2000" dirty="0" smtClean="0"/>
            <a:t>Beta-release</a:t>
          </a:r>
          <a:endParaRPr lang="en-US" sz="2000" dirty="0"/>
        </a:p>
      </dgm:t>
    </dgm:pt>
    <dgm:pt modelId="{AAEDA0EC-4799-4CEE-820F-B40F338292BB}" type="parTrans" cxnId="{CC1A71F8-0AF1-47B8-B255-17230D8BD1D7}">
      <dgm:prSet/>
      <dgm:spPr/>
      <dgm:t>
        <a:bodyPr/>
        <a:lstStyle/>
        <a:p>
          <a:endParaRPr lang="en-US"/>
        </a:p>
      </dgm:t>
    </dgm:pt>
    <dgm:pt modelId="{EB183AD7-C8A8-4F6D-BBA7-CEFD5A2E9413}" type="sibTrans" cxnId="{CC1A71F8-0AF1-47B8-B255-17230D8BD1D7}">
      <dgm:prSet/>
      <dgm:spPr/>
      <dgm:t>
        <a:bodyPr/>
        <a:lstStyle/>
        <a:p>
          <a:endParaRPr lang="en-US"/>
        </a:p>
      </dgm:t>
    </dgm:pt>
    <dgm:pt modelId="{42A064AB-66B5-400C-8DBD-0A0703B28E0A}">
      <dgm:prSet phldrT="[Text]" custT="1"/>
      <dgm:spPr/>
      <dgm:t>
        <a:bodyPr/>
        <a:lstStyle/>
        <a:p>
          <a:r>
            <a:rPr lang="en-US" sz="2000" dirty="0" smtClean="0"/>
            <a:t>Final release</a:t>
          </a:r>
          <a:endParaRPr lang="en-US" sz="2000" dirty="0"/>
        </a:p>
      </dgm:t>
    </dgm:pt>
    <dgm:pt modelId="{D46A4610-32AD-4C95-A063-2671CE288136}" type="parTrans" cxnId="{8CB8B213-A836-45FF-8EC9-1B390E0D98D1}">
      <dgm:prSet/>
      <dgm:spPr/>
      <dgm:t>
        <a:bodyPr/>
        <a:lstStyle/>
        <a:p>
          <a:endParaRPr lang="en-US"/>
        </a:p>
      </dgm:t>
    </dgm:pt>
    <dgm:pt modelId="{560E74DE-DC86-45D4-80AF-CFF303828E14}" type="sibTrans" cxnId="{8CB8B213-A836-45FF-8EC9-1B390E0D98D1}">
      <dgm:prSet/>
      <dgm:spPr/>
      <dgm:t>
        <a:bodyPr/>
        <a:lstStyle/>
        <a:p>
          <a:endParaRPr lang="en-US"/>
        </a:p>
      </dgm:t>
    </dgm:pt>
    <dgm:pt modelId="{C4E21C3B-C9C7-4EC0-B0D9-EE93A88FBF09}" type="pres">
      <dgm:prSet presAssocID="{834E6BB5-CB57-4F76-914E-E9B6262088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9F76B8-A58A-445A-B7DC-90B781267786}" type="pres">
      <dgm:prSet presAssocID="{42A064AB-66B5-400C-8DBD-0A0703B28E0A}" presName="boxAndChildren" presStyleCnt="0"/>
      <dgm:spPr/>
    </dgm:pt>
    <dgm:pt modelId="{D6E05CFE-6F30-4D47-84A1-8693F2C93128}" type="pres">
      <dgm:prSet presAssocID="{42A064AB-66B5-400C-8DBD-0A0703B28E0A}" presName="parentTextBox" presStyleLbl="node1" presStyleIdx="0" presStyleCnt="5"/>
      <dgm:spPr/>
      <dgm:t>
        <a:bodyPr/>
        <a:lstStyle/>
        <a:p>
          <a:endParaRPr lang="en-US"/>
        </a:p>
      </dgm:t>
    </dgm:pt>
    <dgm:pt modelId="{9218485F-6BA7-4CFF-B4B8-29A23A82F99E}" type="pres">
      <dgm:prSet presAssocID="{EB183AD7-C8A8-4F6D-BBA7-CEFD5A2E9413}" presName="sp" presStyleCnt="0"/>
      <dgm:spPr/>
    </dgm:pt>
    <dgm:pt modelId="{9E62FD83-EED0-4DCB-8A50-87982ADE124F}" type="pres">
      <dgm:prSet presAssocID="{26C03966-8EC6-4C11-B6AC-33706C8C5FD8}" presName="arrowAndChildren" presStyleCnt="0"/>
      <dgm:spPr/>
    </dgm:pt>
    <dgm:pt modelId="{9B4E83F8-5145-46B2-9B3E-845B70BDDCC0}" type="pres">
      <dgm:prSet presAssocID="{26C03966-8EC6-4C11-B6AC-33706C8C5FD8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48D52553-67A8-4FB1-90F7-4D65ED00DBF2}" type="pres">
      <dgm:prSet presAssocID="{AA3DE733-C780-4C95-8CF7-F78E3FDDC746}" presName="sp" presStyleCnt="0"/>
      <dgm:spPr/>
    </dgm:pt>
    <dgm:pt modelId="{3AE1570B-2F86-4F88-A402-7FDDDEF01BFF}" type="pres">
      <dgm:prSet presAssocID="{D8D0F508-ECAD-4055-B9B1-A17E152624AE}" presName="arrowAndChildren" presStyleCnt="0"/>
      <dgm:spPr/>
    </dgm:pt>
    <dgm:pt modelId="{64677CD0-1E94-4B43-9292-E16E4449CEE7}" type="pres">
      <dgm:prSet presAssocID="{D8D0F508-ECAD-4055-B9B1-A17E152624AE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538ADDD9-4E2E-44C2-8FD2-38CD3D6B0CCC}" type="pres">
      <dgm:prSet presAssocID="{447629FB-241D-46AA-8520-C8D589AD667A}" presName="sp" presStyleCnt="0"/>
      <dgm:spPr/>
    </dgm:pt>
    <dgm:pt modelId="{73789C5E-0E1A-421A-BF1D-735C96AFDB57}" type="pres">
      <dgm:prSet presAssocID="{E5A92597-9A8F-436F-B5B8-B76BAA641761}" presName="arrowAndChildren" presStyleCnt="0"/>
      <dgm:spPr/>
    </dgm:pt>
    <dgm:pt modelId="{ED2EF661-3218-481E-A6CF-AEC1142E338A}" type="pres">
      <dgm:prSet presAssocID="{E5A92597-9A8F-436F-B5B8-B76BAA641761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AE2E20E1-49B2-43B6-8679-0FD39224CC7C}" type="pres">
      <dgm:prSet presAssocID="{D9B1F4B1-8A96-44D7-ACAA-6B37DABABC10}" presName="sp" presStyleCnt="0"/>
      <dgm:spPr/>
    </dgm:pt>
    <dgm:pt modelId="{26CE8B0E-80AE-4977-818F-EAC1AAB49500}" type="pres">
      <dgm:prSet presAssocID="{5343D052-D6EC-4FBA-8D1B-5C51C86CFC9B}" presName="arrowAndChildren" presStyleCnt="0"/>
      <dgm:spPr/>
    </dgm:pt>
    <dgm:pt modelId="{8AB381EA-2083-40B3-B974-B41EA7B269B5}" type="pres">
      <dgm:prSet presAssocID="{5343D052-D6EC-4FBA-8D1B-5C51C86CFC9B}" presName="parentTextArrow" presStyleLbl="node1" presStyleIdx="4" presStyleCnt="5" custLinFactNeighborX="205" custLinFactNeighborY="2448"/>
      <dgm:spPr/>
      <dgm:t>
        <a:bodyPr/>
        <a:lstStyle/>
        <a:p>
          <a:endParaRPr lang="en-US"/>
        </a:p>
      </dgm:t>
    </dgm:pt>
  </dgm:ptLst>
  <dgm:cxnLst>
    <dgm:cxn modelId="{C27C4A52-2FBB-423F-8622-D5F401ABF67A}" type="presOf" srcId="{26C03966-8EC6-4C11-B6AC-33706C8C5FD8}" destId="{9B4E83F8-5145-46B2-9B3E-845B70BDDCC0}" srcOrd="0" destOrd="0" presId="urn:microsoft.com/office/officeart/2005/8/layout/process4"/>
    <dgm:cxn modelId="{EEB6EA7E-8CBC-41F2-9400-4A8F2EB31AE6}" type="presOf" srcId="{5343D052-D6EC-4FBA-8D1B-5C51C86CFC9B}" destId="{8AB381EA-2083-40B3-B974-B41EA7B269B5}" srcOrd="0" destOrd="0" presId="urn:microsoft.com/office/officeart/2005/8/layout/process4"/>
    <dgm:cxn modelId="{01A8FC6C-D42F-40CC-895E-861C18F2C93B}" srcId="{834E6BB5-CB57-4F76-914E-E9B6262088B1}" destId="{E5A92597-9A8F-436F-B5B8-B76BAA641761}" srcOrd="1" destOrd="0" parTransId="{6FCB11A3-82AB-47A6-A87E-C89A935D751F}" sibTransId="{447629FB-241D-46AA-8520-C8D589AD667A}"/>
    <dgm:cxn modelId="{CC1A71F8-0AF1-47B8-B255-17230D8BD1D7}" srcId="{834E6BB5-CB57-4F76-914E-E9B6262088B1}" destId="{26C03966-8EC6-4C11-B6AC-33706C8C5FD8}" srcOrd="3" destOrd="0" parTransId="{AAEDA0EC-4799-4CEE-820F-B40F338292BB}" sibTransId="{EB183AD7-C8A8-4F6D-BBA7-CEFD5A2E9413}"/>
    <dgm:cxn modelId="{D5D97DC3-DA72-4CF8-9D1D-E8BC7B42CD8C}" type="presOf" srcId="{42A064AB-66B5-400C-8DBD-0A0703B28E0A}" destId="{D6E05CFE-6F30-4D47-84A1-8693F2C93128}" srcOrd="0" destOrd="0" presId="urn:microsoft.com/office/officeart/2005/8/layout/process4"/>
    <dgm:cxn modelId="{C75E9C80-3FAE-4B08-B5C0-3C4B868745DA}" srcId="{834E6BB5-CB57-4F76-914E-E9B6262088B1}" destId="{D8D0F508-ECAD-4055-B9B1-A17E152624AE}" srcOrd="2" destOrd="0" parTransId="{C097BF94-8DD8-4DA9-BAE6-E2D400AAE5B5}" sibTransId="{AA3DE733-C780-4C95-8CF7-F78E3FDDC746}"/>
    <dgm:cxn modelId="{EC6BCEA5-C552-4278-B821-4A63505663FE}" srcId="{834E6BB5-CB57-4F76-914E-E9B6262088B1}" destId="{5343D052-D6EC-4FBA-8D1B-5C51C86CFC9B}" srcOrd="0" destOrd="0" parTransId="{BB317EBD-41D9-473F-A1AE-31AA8B1F97F6}" sibTransId="{D9B1F4B1-8A96-44D7-ACAA-6B37DABABC10}"/>
    <dgm:cxn modelId="{ECD95D2C-F9BF-4735-A67C-90269538EC08}" type="presOf" srcId="{E5A92597-9A8F-436F-B5B8-B76BAA641761}" destId="{ED2EF661-3218-481E-A6CF-AEC1142E338A}" srcOrd="0" destOrd="0" presId="urn:microsoft.com/office/officeart/2005/8/layout/process4"/>
    <dgm:cxn modelId="{D996158E-EF2A-4818-929B-203C12E47289}" type="presOf" srcId="{D8D0F508-ECAD-4055-B9B1-A17E152624AE}" destId="{64677CD0-1E94-4B43-9292-E16E4449CEE7}" srcOrd="0" destOrd="0" presId="urn:microsoft.com/office/officeart/2005/8/layout/process4"/>
    <dgm:cxn modelId="{8CB8B213-A836-45FF-8EC9-1B390E0D98D1}" srcId="{834E6BB5-CB57-4F76-914E-E9B6262088B1}" destId="{42A064AB-66B5-400C-8DBD-0A0703B28E0A}" srcOrd="4" destOrd="0" parTransId="{D46A4610-32AD-4C95-A063-2671CE288136}" sibTransId="{560E74DE-DC86-45D4-80AF-CFF303828E14}"/>
    <dgm:cxn modelId="{37EC46F5-973F-4851-9421-8CF216CD694D}" type="presOf" srcId="{834E6BB5-CB57-4F76-914E-E9B6262088B1}" destId="{C4E21C3B-C9C7-4EC0-B0D9-EE93A88FBF09}" srcOrd="0" destOrd="0" presId="urn:microsoft.com/office/officeart/2005/8/layout/process4"/>
    <dgm:cxn modelId="{1F4AF2E4-4154-4864-997C-E9779A94371B}" type="presParOf" srcId="{C4E21C3B-C9C7-4EC0-B0D9-EE93A88FBF09}" destId="{289F76B8-A58A-445A-B7DC-90B781267786}" srcOrd="0" destOrd="0" presId="urn:microsoft.com/office/officeart/2005/8/layout/process4"/>
    <dgm:cxn modelId="{6EEAC1D1-62DE-40A6-A272-66A8DBD0A70C}" type="presParOf" srcId="{289F76B8-A58A-445A-B7DC-90B781267786}" destId="{D6E05CFE-6F30-4D47-84A1-8693F2C93128}" srcOrd="0" destOrd="0" presId="urn:microsoft.com/office/officeart/2005/8/layout/process4"/>
    <dgm:cxn modelId="{01C8ACEF-19A0-4319-A6A7-8137FA8581E4}" type="presParOf" srcId="{C4E21C3B-C9C7-4EC0-B0D9-EE93A88FBF09}" destId="{9218485F-6BA7-4CFF-B4B8-29A23A82F99E}" srcOrd="1" destOrd="0" presId="urn:microsoft.com/office/officeart/2005/8/layout/process4"/>
    <dgm:cxn modelId="{421F427C-85F7-4F0A-87EA-F23D58183311}" type="presParOf" srcId="{C4E21C3B-C9C7-4EC0-B0D9-EE93A88FBF09}" destId="{9E62FD83-EED0-4DCB-8A50-87982ADE124F}" srcOrd="2" destOrd="0" presId="urn:microsoft.com/office/officeart/2005/8/layout/process4"/>
    <dgm:cxn modelId="{CC63FB21-CDDD-4FCE-B30B-15B51C011395}" type="presParOf" srcId="{9E62FD83-EED0-4DCB-8A50-87982ADE124F}" destId="{9B4E83F8-5145-46B2-9B3E-845B70BDDCC0}" srcOrd="0" destOrd="0" presId="urn:microsoft.com/office/officeart/2005/8/layout/process4"/>
    <dgm:cxn modelId="{B53A45F0-86B8-4F1D-AA32-8942E6BC3627}" type="presParOf" srcId="{C4E21C3B-C9C7-4EC0-B0D9-EE93A88FBF09}" destId="{48D52553-67A8-4FB1-90F7-4D65ED00DBF2}" srcOrd="3" destOrd="0" presId="urn:microsoft.com/office/officeart/2005/8/layout/process4"/>
    <dgm:cxn modelId="{B3793EB5-BC36-4863-97ED-3E702100C5E7}" type="presParOf" srcId="{C4E21C3B-C9C7-4EC0-B0D9-EE93A88FBF09}" destId="{3AE1570B-2F86-4F88-A402-7FDDDEF01BFF}" srcOrd="4" destOrd="0" presId="urn:microsoft.com/office/officeart/2005/8/layout/process4"/>
    <dgm:cxn modelId="{B1D7B571-0787-4CE3-BEA6-4579F825B4E8}" type="presParOf" srcId="{3AE1570B-2F86-4F88-A402-7FDDDEF01BFF}" destId="{64677CD0-1E94-4B43-9292-E16E4449CEE7}" srcOrd="0" destOrd="0" presId="urn:microsoft.com/office/officeart/2005/8/layout/process4"/>
    <dgm:cxn modelId="{CD22ECD6-8323-485A-A7CF-6D6621BC861F}" type="presParOf" srcId="{C4E21C3B-C9C7-4EC0-B0D9-EE93A88FBF09}" destId="{538ADDD9-4E2E-44C2-8FD2-38CD3D6B0CCC}" srcOrd="5" destOrd="0" presId="urn:microsoft.com/office/officeart/2005/8/layout/process4"/>
    <dgm:cxn modelId="{75A90C41-F732-4B90-97E6-83BE08E1F459}" type="presParOf" srcId="{C4E21C3B-C9C7-4EC0-B0D9-EE93A88FBF09}" destId="{73789C5E-0E1A-421A-BF1D-735C96AFDB57}" srcOrd="6" destOrd="0" presId="urn:microsoft.com/office/officeart/2005/8/layout/process4"/>
    <dgm:cxn modelId="{699B703E-B5AB-4D13-9EB4-5F17F45AE5CD}" type="presParOf" srcId="{73789C5E-0E1A-421A-BF1D-735C96AFDB57}" destId="{ED2EF661-3218-481E-A6CF-AEC1142E338A}" srcOrd="0" destOrd="0" presId="urn:microsoft.com/office/officeart/2005/8/layout/process4"/>
    <dgm:cxn modelId="{63627DFC-41C0-4BC6-830B-B1D43053A638}" type="presParOf" srcId="{C4E21C3B-C9C7-4EC0-B0D9-EE93A88FBF09}" destId="{AE2E20E1-49B2-43B6-8679-0FD39224CC7C}" srcOrd="7" destOrd="0" presId="urn:microsoft.com/office/officeart/2005/8/layout/process4"/>
    <dgm:cxn modelId="{061F47BB-09D0-4B64-BE26-67A3C91DA8A2}" type="presParOf" srcId="{C4E21C3B-C9C7-4EC0-B0D9-EE93A88FBF09}" destId="{26CE8B0E-80AE-4977-818F-EAC1AAB49500}" srcOrd="8" destOrd="0" presId="urn:microsoft.com/office/officeart/2005/8/layout/process4"/>
    <dgm:cxn modelId="{08FC51E7-95B7-4CAC-A5A4-4A995252B0F9}" type="presParOf" srcId="{26CE8B0E-80AE-4977-818F-EAC1AAB49500}" destId="{8AB381EA-2083-40B3-B974-B41EA7B269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3A8E0-9ADC-42C7-960C-286F2FDA7259}">
      <dsp:nvSpPr>
        <dsp:cNvPr id="0" name=""/>
        <dsp:cNvSpPr/>
      </dsp:nvSpPr>
      <dsp:spPr>
        <a:xfrm rot="5400000">
          <a:off x="-269369" y="269821"/>
          <a:ext cx="1795797" cy="12570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</a:rPr>
            <a:t>Software</a:t>
          </a:r>
          <a:br>
            <a:rPr lang="en-US" sz="1600" b="1" kern="1200" baseline="0" dirty="0" smtClean="0">
              <a:solidFill>
                <a:schemeClr val="tx1"/>
              </a:solidFill>
            </a:rPr>
          </a:br>
          <a:r>
            <a:rPr lang="en-US" sz="1600" b="1" kern="1200" baseline="0" dirty="0" smtClean="0">
              <a:solidFill>
                <a:schemeClr val="tx1"/>
              </a:solidFill>
            </a:rPr>
            <a:t>Crisis</a:t>
          </a:r>
          <a:endParaRPr lang="en-US" sz="1600" b="1" kern="1200" baseline="0" dirty="0">
            <a:solidFill>
              <a:schemeClr val="tx1"/>
            </a:solidFill>
          </a:endParaRPr>
        </a:p>
      </dsp:txBody>
      <dsp:txXfrm rot="-5400000">
        <a:off x="1" y="628980"/>
        <a:ext cx="1257058" cy="538739"/>
      </dsp:txXfrm>
    </dsp:sp>
    <dsp:sp modelId="{8D7200EC-D491-493E-A88B-471A7C287B63}">
      <dsp:nvSpPr>
        <dsp:cNvPr id="0" name=""/>
        <dsp:cNvSpPr/>
      </dsp:nvSpPr>
      <dsp:spPr>
        <a:xfrm rot="5400000">
          <a:off x="4233072" y="-2975562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SW projects are too expensive and cancelled too often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SW quality is appalling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FF0000"/>
              </a:solidFill>
            </a:rPr>
            <a:t>…  it’s a crisis! …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257058" y="57433"/>
        <a:ext cx="7062316" cy="1053306"/>
      </dsp:txXfrm>
    </dsp:sp>
    <dsp:sp modelId="{5BAA56B1-E6CC-47FA-B557-74B400F4633D}">
      <dsp:nvSpPr>
        <dsp:cNvPr id="0" name=""/>
        <dsp:cNvSpPr/>
      </dsp:nvSpPr>
      <dsp:spPr>
        <a:xfrm rot="5400000">
          <a:off x="-269369" y="1873370"/>
          <a:ext cx="1795797" cy="1257058"/>
        </a:xfrm>
        <a:prstGeom prst="chevron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n-US" sz="1600" b="1" kern="1200" baseline="0" dirty="0" smtClean="0">
              <a:solidFill>
                <a:schemeClr val="tx1"/>
              </a:solidFill>
            </a:rPr>
            <a:t>ngineering</a:t>
          </a:r>
          <a:endParaRPr lang="en-US" sz="1600" b="0" kern="1200" baseline="0" dirty="0" smtClean="0">
            <a:solidFill>
              <a:schemeClr val="tx1"/>
            </a:solidFill>
          </a:endParaRPr>
        </a:p>
      </dsp:txBody>
      <dsp:txXfrm rot="-5400000">
        <a:off x="1" y="2232529"/>
        <a:ext cx="1257058" cy="538739"/>
      </dsp:txXfrm>
    </dsp:sp>
    <dsp:sp modelId="{C027288E-7A3D-40DF-9CEF-53820C3D149C}">
      <dsp:nvSpPr>
        <dsp:cNvPr id="0" name=""/>
        <dsp:cNvSpPr/>
      </dsp:nvSpPr>
      <dsp:spPr>
        <a:xfrm rot="5400000">
          <a:off x="4233072" y="-1372013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Make 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</a:t>
          </a:r>
          <a:r>
            <a:rPr lang="en-US" sz="2000" kern="1200" dirty="0" smtClean="0"/>
            <a:t>a </a:t>
          </a:r>
          <a:r>
            <a:rPr lang="en-US" sz="2000" i="1" kern="1200" dirty="0" smtClean="0"/>
            <a:t>real</a:t>
          </a:r>
          <a:r>
            <a:rPr lang="en-US" sz="2000" kern="1200" dirty="0" smtClean="0"/>
            <a:t> engineering discipline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strong mathematical basis, standard of practice, etc.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 rot="-5400000">
        <a:off x="1257058" y="1660982"/>
        <a:ext cx="7062316" cy="1053306"/>
      </dsp:txXfrm>
    </dsp:sp>
    <dsp:sp modelId="{0F7DA3DD-D091-44D4-ADAF-261E95C8B2F3}">
      <dsp:nvSpPr>
        <dsp:cNvPr id="0" name=""/>
        <dsp:cNvSpPr/>
      </dsp:nvSpPr>
      <dsp:spPr>
        <a:xfrm rot="5400000">
          <a:off x="-269369" y="3476919"/>
          <a:ext cx="1795797" cy="1257058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Process</a:t>
          </a:r>
          <a:endParaRPr lang="en-US" sz="1600" kern="1200" dirty="0"/>
        </a:p>
      </dsp:txBody>
      <dsp:txXfrm rot="-5400000">
        <a:off x="1" y="3836078"/>
        <a:ext cx="1257058" cy="538739"/>
      </dsp:txXfrm>
    </dsp:sp>
    <dsp:sp modelId="{83F1C9F1-E1D3-41C7-879A-5A6F68684C78}">
      <dsp:nvSpPr>
        <dsp:cNvPr id="0" name=""/>
        <dsp:cNvSpPr/>
      </dsp:nvSpPr>
      <dsp:spPr>
        <a:xfrm rot="5400000">
          <a:off x="4233072" y="231535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and adhere to a standard lifecycle, methodology, …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State requirements, design, etc. precisely and rigorously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…</a:t>
          </a:r>
          <a:endParaRPr lang="en-US" sz="2000" kern="1200" dirty="0"/>
        </a:p>
      </dsp:txBody>
      <dsp:txXfrm rot="-5400000">
        <a:off x="1257058" y="3264531"/>
        <a:ext cx="7062316" cy="1053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3A8E0-9ADC-42C7-960C-286F2FDA7259}">
      <dsp:nvSpPr>
        <dsp:cNvPr id="0" name=""/>
        <dsp:cNvSpPr/>
      </dsp:nvSpPr>
      <dsp:spPr>
        <a:xfrm rot="5400000">
          <a:off x="-269369" y="269821"/>
          <a:ext cx="1795797" cy="12570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</a:rPr>
            <a:t>Software</a:t>
          </a:r>
          <a:br>
            <a:rPr lang="en-US" sz="1600" b="1" kern="1200" baseline="0" dirty="0" smtClean="0">
              <a:solidFill>
                <a:schemeClr val="tx1"/>
              </a:solidFill>
            </a:rPr>
          </a:br>
          <a:r>
            <a:rPr lang="en-US" sz="1600" b="1" kern="1200" baseline="0" dirty="0" smtClean="0">
              <a:solidFill>
                <a:schemeClr val="tx1"/>
              </a:solidFill>
            </a:rPr>
            <a:t>Crisis</a:t>
          </a:r>
          <a:endParaRPr lang="en-US" sz="1600" b="1" kern="1200" baseline="0" dirty="0">
            <a:solidFill>
              <a:schemeClr val="tx1"/>
            </a:solidFill>
          </a:endParaRPr>
        </a:p>
      </dsp:txBody>
      <dsp:txXfrm rot="-5400000">
        <a:off x="1" y="628980"/>
        <a:ext cx="1257058" cy="538739"/>
      </dsp:txXfrm>
    </dsp:sp>
    <dsp:sp modelId="{8D7200EC-D491-493E-A88B-471A7C287B63}">
      <dsp:nvSpPr>
        <dsp:cNvPr id="0" name=""/>
        <dsp:cNvSpPr/>
      </dsp:nvSpPr>
      <dsp:spPr>
        <a:xfrm rot="5400000">
          <a:off x="4233072" y="-2975562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For the AIDS crisis, we’d like to eliminate AIDS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For the Cuban missile crisis, try to eliminate missiles in Cuba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smtClean="0">
              <a:solidFill>
                <a:schemeClr val="accent6"/>
              </a:solidFill>
            </a:rPr>
            <a:t>If SW is a crisis, give us another technology like it!</a:t>
          </a:r>
          <a:endParaRPr lang="en-US" sz="1800" kern="1200" baseline="0" dirty="0">
            <a:solidFill>
              <a:schemeClr val="accent6"/>
            </a:solidFill>
          </a:endParaRPr>
        </a:p>
      </dsp:txBody>
      <dsp:txXfrm rot="-5400000">
        <a:off x="1257058" y="57433"/>
        <a:ext cx="7062316" cy="1053306"/>
      </dsp:txXfrm>
    </dsp:sp>
    <dsp:sp modelId="{5BAA56B1-E6CC-47FA-B557-74B400F4633D}">
      <dsp:nvSpPr>
        <dsp:cNvPr id="0" name=""/>
        <dsp:cNvSpPr/>
      </dsp:nvSpPr>
      <dsp:spPr>
        <a:xfrm rot="5400000">
          <a:off x="-269369" y="1873370"/>
          <a:ext cx="1795797" cy="1257058"/>
        </a:xfrm>
        <a:prstGeom prst="chevron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n-US" sz="1600" b="1" kern="1200" baseline="0" dirty="0" smtClean="0">
              <a:solidFill>
                <a:schemeClr val="tx1"/>
              </a:solidFill>
            </a:rPr>
            <a:t>ngineering</a:t>
          </a:r>
          <a:endParaRPr lang="en-US" sz="1600" b="0" kern="1200" baseline="0" dirty="0" smtClean="0">
            <a:solidFill>
              <a:schemeClr val="tx1"/>
            </a:solidFill>
          </a:endParaRPr>
        </a:p>
      </dsp:txBody>
      <dsp:txXfrm rot="-5400000">
        <a:off x="1" y="2232529"/>
        <a:ext cx="1257058" cy="538739"/>
      </dsp:txXfrm>
    </dsp:sp>
    <dsp:sp modelId="{C027288E-7A3D-40DF-9CEF-53820C3D149C}">
      <dsp:nvSpPr>
        <dsp:cNvPr id="0" name=""/>
        <dsp:cNvSpPr/>
      </dsp:nvSpPr>
      <dsp:spPr>
        <a:xfrm rot="5400000">
          <a:off x="4233072" y="-1372013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Many of the goals and steps toward </a:t>
          </a:r>
          <a:r>
            <a:rPr 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</a:t>
          </a:r>
          <a:r>
            <a:rPr lang="en-US" sz="1800" kern="1200" dirty="0" smtClean="0"/>
            <a:t>are reasonable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Many of the analogies to traditional engineering are flawed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smtClean="0">
              <a:solidFill>
                <a:schemeClr val="accent6"/>
              </a:solidFill>
            </a:rPr>
            <a:t>We need to improve our ability to efficiently produce high-quality SW, but SW has fundamentally different characteristics</a:t>
          </a:r>
          <a:endParaRPr lang="en-US" sz="1800" kern="1200" dirty="0"/>
        </a:p>
      </dsp:txBody>
      <dsp:txXfrm rot="-5400000">
        <a:off x="1257058" y="1660982"/>
        <a:ext cx="7062316" cy="1053306"/>
      </dsp:txXfrm>
    </dsp:sp>
    <dsp:sp modelId="{0F7DA3DD-D091-44D4-ADAF-261E95C8B2F3}">
      <dsp:nvSpPr>
        <dsp:cNvPr id="0" name=""/>
        <dsp:cNvSpPr/>
      </dsp:nvSpPr>
      <dsp:spPr>
        <a:xfrm rot="5400000">
          <a:off x="-269369" y="3476919"/>
          <a:ext cx="1795797" cy="1257058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Process</a:t>
          </a:r>
          <a:endParaRPr lang="en-US" sz="1600" kern="1200" dirty="0"/>
        </a:p>
      </dsp:txBody>
      <dsp:txXfrm rot="-5400000">
        <a:off x="1" y="3836078"/>
        <a:ext cx="1257058" cy="538739"/>
      </dsp:txXfrm>
    </dsp:sp>
    <dsp:sp modelId="{83F1C9F1-E1D3-41C7-879A-5A6F68684C78}">
      <dsp:nvSpPr>
        <dsp:cNvPr id="0" name=""/>
        <dsp:cNvSpPr/>
      </dsp:nvSpPr>
      <dsp:spPr>
        <a:xfrm rot="5400000">
          <a:off x="4233072" y="231535"/>
          <a:ext cx="1167268" cy="7119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Processes help when consistent with the problem to be solved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process/method applies to all problems in </a:t>
          </a:r>
          <a:r>
            <a:rPr lang="en-US" sz="1800" kern="1200" dirty="0" smtClean="0"/>
            <a:t>all situations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smtClean="0">
              <a:solidFill>
                <a:schemeClr val="accent6"/>
              </a:solidFill>
            </a:rPr>
            <a:t>Many processes and methods, in pursuit of </a:t>
          </a:r>
          <a:r>
            <a:rPr lang="en-US" sz="1800" kern="1200" baseline="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</a:t>
          </a:r>
          <a:r>
            <a:rPr lang="en-US" sz="1800" kern="1200" baseline="0" dirty="0" smtClean="0">
              <a:solidFill>
                <a:schemeClr val="accent6"/>
              </a:solidFill>
            </a:rPr>
            <a:t>, try to take the “soft” out of SW</a:t>
          </a:r>
          <a:endParaRPr lang="en-US" sz="1800" kern="1200" dirty="0"/>
        </a:p>
      </dsp:txBody>
      <dsp:txXfrm rot="-5400000">
        <a:off x="1257058" y="3264531"/>
        <a:ext cx="7062316" cy="1053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A57A1-27C2-4B20-92AA-25693DDA0E04}">
      <dsp:nvSpPr>
        <dsp:cNvPr id="0" name=""/>
        <dsp:cNvSpPr/>
      </dsp:nvSpPr>
      <dsp:spPr>
        <a:xfrm>
          <a:off x="0" y="0"/>
          <a:ext cx="6606540" cy="134874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Topics &amp; constraints</a:t>
          </a:r>
          <a:br>
            <a:rPr lang="en-US" sz="3200" b="0" kern="1200" dirty="0" smtClean="0"/>
          </a:br>
          <a:r>
            <a:rPr lang="en-US" sz="3200" b="0" kern="1200" dirty="0" smtClean="0"/>
            <a:t>KNOW </a:t>
          </a:r>
          <a:r>
            <a:rPr lang="en-US" sz="3200" b="0" kern="1200" dirty="0" smtClean="0">
              <a:sym typeface="Symbol"/>
            </a:rPr>
            <a:t> y</a:t>
          </a:r>
          <a:r>
            <a:rPr lang="en-US" sz="3200" b="0" kern="1200" dirty="0" smtClean="0"/>
            <a:t>our own ideas</a:t>
          </a:r>
          <a:br>
            <a:rPr lang="en-US" sz="3200" b="0" kern="1200" dirty="0" smtClean="0"/>
          </a:br>
          <a:r>
            <a:rPr lang="en-US" sz="2000" kern="1200" dirty="0" smtClean="0">
              <a:sym typeface="Symbol"/>
            </a:rPr>
            <a:t>form your own </a:t>
          </a:r>
          <a:r>
            <a:rPr lang="en-US" sz="2000" i="1" kern="1200" dirty="0" smtClean="0">
              <a:sym typeface="Symbol"/>
            </a:rPr>
            <a:t>proposal</a:t>
          </a:r>
          <a:r>
            <a:rPr lang="en-US" sz="2000" kern="1200" dirty="0" smtClean="0">
              <a:sym typeface="Symbol"/>
            </a:rPr>
            <a:t> teams of 3+</a:t>
          </a:r>
          <a:endParaRPr lang="en-US" sz="2000" b="0" kern="1200" dirty="0"/>
        </a:p>
      </dsp:txBody>
      <dsp:txXfrm>
        <a:off x="39503" y="39503"/>
        <a:ext cx="5151144" cy="1269734"/>
      </dsp:txXfrm>
    </dsp:sp>
    <dsp:sp modelId="{4C3A570C-2E99-4556-8801-D633B2A83325}">
      <dsp:nvSpPr>
        <dsp:cNvPr id="0" name=""/>
        <dsp:cNvSpPr/>
      </dsp:nvSpPr>
      <dsp:spPr>
        <a:xfrm>
          <a:off x="582929" y="1573529"/>
          <a:ext cx="6606540" cy="134874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Proposals</a:t>
          </a:r>
          <a:br>
            <a:rPr lang="en-US" sz="3200" kern="1200" dirty="0" smtClean="0"/>
          </a:br>
          <a:r>
            <a:rPr lang="en-US" sz="3200" kern="1200" dirty="0" smtClean="0">
              <a:sym typeface="Symbol"/>
            </a:rPr>
            <a:t>description &amp; slides</a:t>
          </a:r>
          <a:br>
            <a:rPr lang="en-US" sz="3200" kern="1200" dirty="0" smtClean="0">
              <a:sym typeface="Symbol"/>
            </a:rPr>
          </a:br>
          <a:r>
            <a:rPr lang="en-US" sz="2000" kern="1200" dirty="0" smtClean="0">
              <a:sym typeface="Symbol"/>
            </a:rPr>
            <a:t>due 9</a:t>
          </a:r>
          <a:r>
            <a:rPr lang="en-US" sz="2000" kern="1200" baseline="30000" dirty="0" smtClean="0">
              <a:sym typeface="Symbol"/>
            </a:rPr>
            <a:t>30</a:t>
          </a:r>
          <a:r>
            <a:rPr lang="en-US" sz="2000" kern="1200" dirty="0" smtClean="0">
              <a:sym typeface="Symbol"/>
            </a:rPr>
            <a:t>AM Fri then presented/posted</a:t>
          </a:r>
          <a:endParaRPr lang="en-US" sz="2000" kern="1200" dirty="0"/>
        </a:p>
      </dsp:txBody>
      <dsp:txXfrm>
        <a:off x="622432" y="1613032"/>
        <a:ext cx="5067923" cy="1269734"/>
      </dsp:txXfrm>
    </dsp:sp>
    <dsp:sp modelId="{26E5030A-4AEB-400E-83BA-86C83AC320B9}">
      <dsp:nvSpPr>
        <dsp:cNvPr id="0" name=""/>
        <dsp:cNvSpPr/>
      </dsp:nvSpPr>
      <dsp:spPr>
        <a:xfrm>
          <a:off x="1165859" y="3147059"/>
          <a:ext cx="6606540" cy="134874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Project &amp; team preferences</a:t>
          </a:r>
          <a:br>
            <a:rPr lang="en-US" sz="3200" kern="1200" dirty="0" smtClean="0"/>
          </a:br>
          <a:r>
            <a:rPr lang="en-US" sz="2000" kern="1200" dirty="0" smtClean="0">
              <a:sym typeface="Symbol"/>
            </a:rPr>
            <a:t>due 11</a:t>
          </a:r>
          <a:r>
            <a:rPr lang="en-US" sz="2000" kern="1200" baseline="30000" dirty="0" smtClean="0">
              <a:sym typeface="Symbol"/>
            </a:rPr>
            <a:t>00</a:t>
          </a:r>
          <a:r>
            <a:rPr lang="en-US" sz="2000" kern="1200" dirty="0" smtClean="0">
              <a:sym typeface="Symbol"/>
            </a:rPr>
            <a:t>PM Fri; announced by Sat 11</a:t>
          </a:r>
          <a:r>
            <a:rPr lang="en-US" sz="2000" kern="1200" baseline="30000" dirty="0" smtClean="0">
              <a:sym typeface="Symbol"/>
            </a:rPr>
            <a:t>00</a:t>
          </a:r>
          <a:r>
            <a:rPr lang="en-US" sz="2000" kern="1200" dirty="0" smtClean="0">
              <a:sym typeface="Symbol"/>
            </a:rPr>
            <a:t>PM</a:t>
          </a:r>
          <a:endParaRPr lang="en-US" sz="2000" kern="1200" dirty="0"/>
        </a:p>
      </dsp:txBody>
      <dsp:txXfrm>
        <a:off x="1205362" y="3186562"/>
        <a:ext cx="5067923" cy="1269734"/>
      </dsp:txXfrm>
    </dsp:sp>
    <dsp:sp modelId="{18D92DC0-9D27-4D99-9BAC-1E1885283F32}">
      <dsp:nvSpPr>
        <dsp:cNvPr id="0" name=""/>
        <dsp:cNvSpPr/>
      </dsp:nvSpPr>
      <dsp:spPr>
        <a:xfrm>
          <a:off x="5729859" y="1022794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927112" y="1022794"/>
        <a:ext cx="482175" cy="659702"/>
      </dsp:txXfrm>
    </dsp:sp>
    <dsp:sp modelId="{63C0EE8D-2154-43C0-B2B2-96299FA7D635}">
      <dsp:nvSpPr>
        <dsp:cNvPr id="0" name=""/>
        <dsp:cNvSpPr/>
      </dsp:nvSpPr>
      <dsp:spPr>
        <a:xfrm>
          <a:off x="6312789" y="2587332"/>
          <a:ext cx="876681" cy="87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10042" y="2587332"/>
        <a:ext cx="482175" cy="659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05CFE-6F30-4D47-84A1-8693F2C93128}">
      <dsp:nvSpPr>
        <dsp:cNvPr id="0" name=""/>
        <dsp:cNvSpPr/>
      </dsp:nvSpPr>
      <dsp:spPr>
        <a:xfrm>
          <a:off x="0" y="4077127"/>
          <a:ext cx="4370570" cy="668886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release</a:t>
          </a:r>
          <a:endParaRPr lang="en-US" sz="2000" kern="1200" dirty="0"/>
        </a:p>
      </dsp:txBody>
      <dsp:txXfrm>
        <a:off x="0" y="4077127"/>
        <a:ext cx="4370570" cy="668886"/>
      </dsp:txXfrm>
    </dsp:sp>
    <dsp:sp modelId="{9B4E83F8-5145-46B2-9B3E-845B70BDDCC0}">
      <dsp:nvSpPr>
        <dsp:cNvPr id="0" name=""/>
        <dsp:cNvSpPr/>
      </dsp:nvSpPr>
      <dsp:spPr>
        <a:xfrm rot="10800000">
          <a:off x="0" y="3058413"/>
          <a:ext cx="4370570" cy="1028747"/>
        </a:xfrm>
        <a:prstGeom prst="upArrowCallo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6566"/>
                <a:lumOff val="1944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6566"/>
                <a:lumOff val="1944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6566"/>
                <a:lumOff val="194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Beta-release</a:t>
          </a:r>
          <a:endParaRPr lang="en-US" sz="2000" kern="1200" dirty="0"/>
        </a:p>
      </dsp:txBody>
      <dsp:txXfrm rot="10800000">
        <a:off x="0" y="3058413"/>
        <a:ext cx="4370570" cy="668449"/>
      </dsp:txXfrm>
    </dsp:sp>
    <dsp:sp modelId="{64677CD0-1E94-4B43-9292-E16E4449CEE7}">
      <dsp:nvSpPr>
        <dsp:cNvPr id="0" name=""/>
        <dsp:cNvSpPr/>
      </dsp:nvSpPr>
      <dsp:spPr>
        <a:xfrm rot="10800000">
          <a:off x="0" y="2039698"/>
          <a:ext cx="4370570" cy="1028747"/>
        </a:xfrm>
        <a:prstGeom prst="upArrowCallo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131"/>
                <a:lumOff val="38886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131"/>
                <a:lumOff val="38886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131"/>
                <a:lumOff val="388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Zero-feature release</a:t>
          </a:r>
          <a:endParaRPr lang="en-US" sz="2000" kern="1200" dirty="0"/>
        </a:p>
      </dsp:txBody>
      <dsp:txXfrm rot="10800000">
        <a:off x="0" y="2039698"/>
        <a:ext cx="4370570" cy="668449"/>
      </dsp:txXfrm>
    </dsp:sp>
    <dsp:sp modelId="{ED2EF661-3218-481E-A6CF-AEC1142E338A}">
      <dsp:nvSpPr>
        <dsp:cNvPr id="0" name=""/>
        <dsp:cNvSpPr/>
      </dsp:nvSpPr>
      <dsp:spPr>
        <a:xfrm rot="10800000">
          <a:off x="0" y="1020984"/>
          <a:ext cx="4370570" cy="1028747"/>
        </a:xfrm>
        <a:prstGeom prst="upArrowCallo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131"/>
                <a:lumOff val="38886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131"/>
                <a:lumOff val="38886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131"/>
                <a:lumOff val="388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Design</a:t>
          </a:r>
          <a:endParaRPr lang="en-US" sz="2000" kern="1200" dirty="0"/>
        </a:p>
      </dsp:txBody>
      <dsp:txXfrm rot="10800000">
        <a:off x="0" y="1020984"/>
        <a:ext cx="4370570" cy="668449"/>
      </dsp:txXfrm>
    </dsp:sp>
    <dsp:sp modelId="{8AB381EA-2083-40B3-B974-B41EA7B269B5}">
      <dsp:nvSpPr>
        <dsp:cNvPr id="0" name=""/>
        <dsp:cNvSpPr/>
      </dsp:nvSpPr>
      <dsp:spPr>
        <a:xfrm rot="10800000">
          <a:off x="0" y="27453"/>
          <a:ext cx="4370570" cy="1028747"/>
        </a:xfrm>
        <a:prstGeom prst="upArrowCallo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6566"/>
                <a:lumOff val="1944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6566"/>
                <a:lumOff val="1944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6566"/>
                <a:lumOff val="194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Requirements</a:t>
          </a:r>
          <a:endParaRPr lang="en-US" sz="2000" kern="1200" dirty="0"/>
        </a:p>
      </dsp:txBody>
      <dsp:txXfrm rot="10800000">
        <a:off x="0" y="27453"/>
        <a:ext cx="4370570" cy="66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Building the right software system is as important as building the software system right</a:t>
            </a:r>
          </a:p>
          <a:p>
            <a:pPr lvl="1"/>
            <a:r>
              <a:rPr lang="en-US" dirty="0" smtClean="0"/>
              <a:t>Scale causes the problems to qualitatively differ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97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atalyst.uw.edu/gopost/board/notkin/26877/" TargetMode="External"/><Relationship Id="rId3" Type="http://schemas.openxmlformats.org/officeDocument/2006/relationships/hyperlink" Target="http://www.cs.washington.edu/education/courses/cse403/12sp/project-proposals.html" TargetMode="External"/><Relationship Id="rId7" Type="http://schemas.openxmlformats.org/officeDocument/2006/relationships/hyperlink" Target="https://www.cs.washington.edu/education/courses/cse403/12sp/calendar/calendar.html" TargetMode="External"/><Relationship Id="rId2" Type="http://schemas.openxmlformats.org/officeDocument/2006/relationships/hyperlink" Target="https://docs.google.com/a/cs.washington.edu/document/d/1CJmrFtQNsStlSIXurXEk3CqEC_VJwXGcOv4lpaS4Pr0/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education/courses/cse403/12sp/" TargetMode="External"/><Relationship Id="rId5" Type="http://schemas.openxmlformats.org/officeDocument/2006/relationships/hyperlink" Target="https://catalyst.uw.edu/webq/survey/notkin/162303" TargetMode="External"/><Relationship Id="rId4" Type="http://schemas.openxmlformats.org/officeDocument/2006/relationships/hyperlink" Target="https://catalyst.uw.edu/webq/survey/notkin/162305" TargetMode="External"/><Relationship Id="rId9" Type="http://schemas.openxmlformats.org/officeDocument/2006/relationships/hyperlink" Target="https://catalyst.uw.edu/gradebook/notkin/61949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lib.washington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i.uzh.ch/icse2012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403/12sp/project-proposals.html" TargetMode="External"/><Relationship Id="rId2" Type="http://schemas.openxmlformats.org/officeDocument/2006/relationships/hyperlink" Target="https://docs.google.com/a/cs.washington.edu/document/d/1CJmrFtQNsStlSIXurXEk3CqEC_VJwXGcOv4lpaS4Pr0/edi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atalyst.uw.edu/webq/survey/notkin/162303" TargetMode="External"/><Relationship Id="rId4" Type="http://schemas.openxmlformats.org/officeDocument/2006/relationships/hyperlink" Target="https://catalyst.uw.edu/webq/survey/notkin/16230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yst.uw.edu/webq/survey/cseadv/1621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yst.uw.edu/gopost/board/notkin/2687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homes/notkin/bok_assessment.pdf" TargetMode="External"/><Relationship Id="rId2" Type="http://schemas.openxmlformats.org/officeDocument/2006/relationships/hyperlink" Target="http://www.computer.org/portal/web/swebok/html/cont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538286"/>
              </p:ext>
            </p:extLst>
          </p:nvPr>
        </p:nvGraphicFramePr>
        <p:xfrm>
          <a:off x="228597" y="1504949"/>
          <a:ext cx="8669514" cy="4114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46092"/>
                <a:gridCol w="1629015"/>
                <a:gridCol w="1751960"/>
                <a:gridCol w="1521439"/>
                <a:gridCol w="1921008"/>
              </a:tblGrid>
              <a:tr h="267653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Weeks 1 &amp; 2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76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Overview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Course plans &amp; expectations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hlinkClick r:id="rId2"/>
                        </a:rPr>
                        <a:t>Tools</a:t>
                      </a:r>
                      <a:r>
                        <a:rPr lang="en-US" dirty="0" smtClean="0"/>
                        <a:t> &amp; tool questions (section)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Lifecycle &amp;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roject milestones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KNOW project overview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i="1" baseline="0" dirty="0" smtClean="0">
                          <a:hlinkClick r:id="rId3"/>
                        </a:rPr>
                        <a:t>Proposal descriptions &amp; slides</a:t>
                      </a:r>
                      <a:r>
                        <a:rPr lang="en-US" sz="1400" i="1" baseline="0" dirty="0" smtClean="0"/>
                        <a:t> by 9:30AM</a:t>
                      </a:r>
                      <a:endParaRPr lang="en-US" sz="1400" b="0" i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/>
                        <a:t>Proposal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dirty="0" smtClean="0"/>
                        <a:t>presentations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i="1" baseline="0" dirty="0" smtClean="0">
                          <a:hlinkClick r:id="rId4"/>
                        </a:rPr>
                        <a:t>Project</a:t>
                      </a:r>
                      <a:r>
                        <a:rPr lang="en-US" sz="1400" i="1" baseline="0" dirty="0" smtClean="0"/>
                        <a:t> &amp; </a:t>
                      </a:r>
                      <a:r>
                        <a:rPr lang="en-US" sz="1400" i="1" baseline="0" dirty="0" smtClean="0">
                          <a:hlinkClick r:id="rId5"/>
                        </a:rPr>
                        <a:t>team</a:t>
                      </a:r>
                      <a:r>
                        <a:rPr lang="en-US" sz="1400" i="1" baseline="0" dirty="0" smtClean="0"/>
                        <a:t> preferences by 11PM</a:t>
                      </a:r>
                      <a:endParaRPr lang="en-US" sz="1400" b="0" i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Teams announced by 11PM Saturday</a:t>
                      </a:r>
                      <a:endParaRPr lang="en-US" sz="14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meetings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(JHN 75,</a:t>
                      </a:r>
                      <a:r>
                        <a:rPr lang="en-US" baseline="0" smtClean="0"/>
                        <a:t/>
                      </a:r>
                      <a:br>
                        <a:rPr lang="en-US" baseline="0" smtClean="0"/>
                      </a:br>
                      <a:r>
                        <a:rPr lang="en-US" baseline="0" smtClean="0"/>
                        <a:t>9</a:t>
                      </a:r>
                      <a:r>
                        <a:rPr lang="en-US" baseline="30000" smtClean="0"/>
                        <a:t>30</a:t>
                      </a:r>
                      <a:r>
                        <a:rPr lang="en-US" baseline="0" smtClean="0"/>
                        <a:t>-10</a:t>
                      </a:r>
                      <a:r>
                        <a:rPr lang="en-US" baseline="30000" smtClean="0"/>
                        <a:t>20</a:t>
                      </a:r>
                      <a:r>
                        <a:rPr lang="en-US" baseline="0" smtClean="0"/>
                        <a:t>AM)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Teams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Sections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</a:t>
                      </a:r>
                      <a:r>
                        <a:rPr lang="en-US" sz="1800" kern="1200" baseline="0" dirty="0" smtClean="0"/>
                        <a:t>JHN 75,</a:t>
                      </a:r>
                      <a:br>
                        <a:rPr lang="en-US" sz="1800" kern="1200" baseline="0" dirty="0" smtClean="0"/>
                      </a:br>
                      <a:r>
                        <a:rPr lang="en-US" baseline="0" dirty="0" smtClean="0"/>
                        <a:t>9</a:t>
                      </a:r>
                      <a:r>
                        <a:rPr lang="en-US" baseline="30000" dirty="0" smtClean="0"/>
                        <a:t>30</a:t>
                      </a:r>
                      <a:r>
                        <a:rPr lang="en-US" baseline="0" dirty="0" smtClean="0"/>
                        <a:t>-10</a:t>
                      </a:r>
                      <a:r>
                        <a:rPr lang="en-US" baseline="30000" dirty="0" smtClean="0"/>
                        <a:t>20</a:t>
                      </a:r>
                      <a:r>
                        <a:rPr lang="en-US" baseline="0" dirty="0" smtClean="0"/>
                        <a:t>AM</a:t>
                      </a:r>
                      <a:r>
                        <a:rPr lang="en-US" dirty="0" smtClean="0"/>
                        <a:t>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685800" y="5870601"/>
            <a:ext cx="7772400" cy="4405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David </a:t>
            </a:r>
            <a:r>
              <a:rPr lang="en-US" dirty="0" err="1" smtClean="0">
                <a:solidFill>
                  <a:srgbClr val="7030A0"/>
                </a:solidFill>
              </a:rPr>
              <a:t>Notkin</a:t>
            </a:r>
            <a:r>
              <a:rPr lang="en-US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dirty="0" err="1" smtClean="0">
                <a:solidFill>
                  <a:srgbClr val="7030A0"/>
                </a:solidFill>
              </a:rPr>
              <a:t>Kıvanç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Muşlu</a:t>
            </a:r>
            <a:r>
              <a:rPr lang="en-US" dirty="0" smtClean="0">
                <a:solidFill>
                  <a:srgbClr val="7030A0"/>
                </a:solidFill>
              </a:rPr>
              <a:t> (TA) </a:t>
            </a:r>
            <a:r>
              <a:rPr lang="en-US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dirty="0" smtClean="0">
                <a:solidFill>
                  <a:srgbClr val="7030A0"/>
                </a:solidFill>
              </a:rPr>
              <a:t>Anton </a:t>
            </a:r>
            <a:r>
              <a:rPr lang="en-US" dirty="0" err="1" smtClean="0">
                <a:solidFill>
                  <a:srgbClr val="7030A0"/>
                </a:solidFill>
              </a:rPr>
              <a:t>Osobov</a:t>
            </a:r>
            <a:r>
              <a:rPr lang="en-US" dirty="0" smtClean="0">
                <a:solidFill>
                  <a:srgbClr val="7030A0"/>
                </a:solidFill>
              </a:rPr>
              <a:t> (TA)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  <a:latin typeface="Calibri"/>
                <a:cs typeface="Calibri"/>
                <a:hlinkClick r:id="rId6"/>
              </a:rPr>
              <a:t>web</a:t>
            </a:r>
            <a:r>
              <a:rPr lang="en-US" dirty="0">
                <a:solidFill>
                  <a:srgbClr val="7030A0"/>
                </a:solidFill>
                <a:latin typeface="Calibri"/>
                <a:cs typeface="Calibri"/>
              </a:rPr>
              <a:t> ● </a:t>
            </a:r>
            <a:r>
              <a:rPr lang="en-US" dirty="0">
                <a:solidFill>
                  <a:srgbClr val="7030A0"/>
                </a:solidFill>
                <a:latin typeface="Calibri"/>
                <a:cs typeface="Calibri"/>
                <a:hlinkClick r:id="rId7"/>
              </a:rPr>
              <a:t>calendar</a:t>
            </a:r>
            <a:r>
              <a:rPr lang="en-US" dirty="0">
                <a:solidFill>
                  <a:srgbClr val="7030A0"/>
                </a:solidFill>
                <a:latin typeface="Calibri"/>
                <a:cs typeface="Calibri"/>
              </a:rPr>
              <a:t> ● </a:t>
            </a:r>
            <a:r>
              <a:rPr lang="en-US" dirty="0" smtClean="0">
                <a:solidFill>
                  <a:srgbClr val="7030A0"/>
                </a:solidFill>
                <a:latin typeface="Calibri"/>
                <a:cs typeface="Calibri"/>
                <a:hlinkClick r:id="rId8"/>
              </a:rPr>
              <a:t>discussions</a:t>
            </a:r>
            <a:r>
              <a:rPr lang="en-US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7030A0"/>
                </a:solidFill>
                <a:latin typeface="Calibri"/>
                <a:cs typeface="Calibri"/>
              </a:rPr>
              <a:t>●</a:t>
            </a:r>
            <a:r>
              <a:rPr lang="en-US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alibri"/>
                <a:cs typeface="Calibri"/>
                <a:hlinkClick r:id="rId9"/>
              </a:rPr>
              <a:t>gradebook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about 403?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you likely rationally understand the distinctions between programming and software engineering</a:t>
            </a:r>
          </a:p>
          <a:p>
            <a:r>
              <a:rPr lang="en-US" dirty="0" smtClean="0"/>
              <a:t>Experience, however, shows that few of you are likely to understand the distinctions viscerally</a:t>
            </a:r>
          </a:p>
          <a:p>
            <a:r>
              <a:rPr lang="en-US" dirty="0" smtClean="0"/>
              <a:t>Thus, our primary vehicle for the course is a group project – groups of about six who take high-level requirements through implementation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The overarching intent of the project is to spread this understanding from your brain to your belly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10 week project to do?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approximate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Ill-defined requirements</a:t>
            </a:r>
          </a:p>
          <a:p>
            <a:r>
              <a:rPr lang="en-US" sz="2000" dirty="0" smtClean="0"/>
              <a:t>Customers</a:t>
            </a:r>
          </a:p>
          <a:p>
            <a:r>
              <a:rPr lang="en-US" sz="2000" dirty="0" smtClean="0"/>
              <a:t>Time-pressure</a:t>
            </a:r>
          </a:p>
          <a:p>
            <a:r>
              <a:rPr lang="en-US" sz="2000" dirty="0" smtClean="0"/>
              <a:t>Teamwork</a:t>
            </a:r>
          </a:p>
          <a:p>
            <a:r>
              <a:rPr lang="en-US" sz="2000" dirty="0" smtClean="0"/>
              <a:t>Different team roles</a:t>
            </a:r>
          </a:p>
          <a:p>
            <a:r>
              <a:rPr lang="en-US" sz="2000" dirty="0" smtClean="0"/>
              <a:t>Control over design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Can’t approximate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/>
              <a:t>Global, distributed teams</a:t>
            </a:r>
          </a:p>
          <a:p>
            <a:r>
              <a:rPr lang="en-US" sz="2000" dirty="0" smtClean="0"/>
              <a:t>Full womb-to-tomb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ompetitors</a:t>
            </a:r>
          </a:p>
          <a:p>
            <a:r>
              <a:rPr lang="en-US" sz="2000" dirty="0" smtClean="0"/>
              <a:t>Project cancellation, extensions</a:t>
            </a:r>
          </a:p>
          <a:p>
            <a:r>
              <a:rPr lang="en-US" sz="2000" dirty="0" smtClean="0"/>
              <a:t>Feedback from real users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1083" y="4999649"/>
            <a:ext cx="8541834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Your biggest challenges are to define an appropriate scope for the project and to structure your team, your process, and your product to allow for planned and unplanned 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selection 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87981"/>
              </p:ext>
            </p:extLst>
          </p:nvPr>
        </p:nvGraphicFramePr>
        <p:xfrm>
          <a:off x="685800" y="16002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9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proposals: 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783920574"/>
              </p:ext>
            </p:extLst>
          </p:nvPr>
        </p:nvGraphicFramePr>
        <p:xfrm>
          <a:off x="931420" y="1447800"/>
          <a:ext cx="4370570" cy="4748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ontent Placeholder 9"/>
          <p:cNvSpPr>
            <a:spLocks noGrp="1"/>
          </p:cNvSpPr>
          <p:nvPr>
            <p:ph idx="1"/>
          </p:nvPr>
        </p:nvSpPr>
        <p:spPr>
          <a:xfrm>
            <a:off x="5489812" y="1299949"/>
            <a:ext cx="3312994" cy="4495800"/>
          </a:xfrm>
        </p:spPr>
        <p:txBody>
          <a:bodyPr/>
          <a:lstStyle/>
          <a:p>
            <a:r>
              <a:rPr lang="en-US" sz="2000" dirty="0" smtClean="0"/>
              <a:t>Where does testing fit in? Documentation? Team structure? Bug database? Etc.?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Mostly everywhere – these milestones focus on keeping the customer’s needs in the forefront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 milestones, and associated documents, should be the basis for a great portfolio for potential employers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1481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to watch for include…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 slow start</a:t>
            </a:r>
          </a:p>
          <a:p>
            <a:r>
              <a:rPr lang="en-US" sz="2000" dirty="0" smtClean="0"/>
              <a:t>Insufficient team meeting time</a:t>
            </a:r>
          </a:p>
          <a:p>
            <a:r>
              <a:rPr lang="en-US" sz="2000" dirty="0" smtClean="0"/>
              <a:t>Choosing project software solely because you want to learn it</a:t>
            </a:r>
          </a:p>
          <a:p>
            <a:r>
              <a:rPr lang="en-US" sz="2000" dirty="0" smtClean="0"/>
              <a:t>Ignoring the importance of understanding the domain</a:t>
            </a:r>
          </a:p>
          <a:p>
            <a:r>
              <a:rPr lang="en-US" sz="2000" dirty="0" smtClean="0"/>
              <a:t>Too much time making non-critical decisions</a:t>
            </a:r>
          </a:p>
          <a:p>
            <a:r>
              <a:rPr lang="en-US" sz="2000" dirty="0" smtClean="0"/>
              <a:t>Too much time making critical decisions</a:t>
            </a:r>
          </a:p>
          <a:p>
            <a:r>
              <a:rPr lang="en-US" sz="2000" dirty="0" smtClean="0"/>
              <a:t>“Super-programmers” who try to take over and make it a “mere matter of programming”</a:t>
            </a:r>
          </a:p>
          <a:p>
            <a:r>
              <a:rPr lang="en-US" sz="2000" dirty="0" smtClean="0"/>
              <a:t>Too much/too little time getting tools to work</a:t>
            </a:r>
          </a:p>
          <a:p>
            <a:r>
              <a:rPr lang="en-US" sz="2000" dirty="0" smtClean="0"/>
              <a:t>Too much/too little focus on documentation</a:t>
            </a:r>
          </a:p>
          <a:p>
            <a:r>
              <a:rPr lang="en-US" sz="2000" dirty="0" smtClean="0"/>
              <a:t>Isolating or marginalizing one or more team members</a:t>
            </a:r>
          </a:p>
          <a:p>
            <a:r>
              <a:rPr lang="en-US" sz="2000" dirty="0" smtClean="0"/>
              <a:t>Assuming nothing will go wrong</a:t>
            </a:r>
          </a:p>
          <a:p>
            <a:r>
              <a:rPr lang="en-US" sz="2000" dirty="0" smtClean="0"/>
              <a:t>Overly high expectations about what is achievable</a:t>
            </a:r>
          </a:p>
          <a:p>
            <a:r>
              <a:rPr lang="en-US" sz="2000" dirty="0" smtClean="0"/>
              <a:t>Nothing works unless everything works</a:t>
            </a:r>
          </a:p>
          <a:p>
            <a:r>
              <a:rPr lang="en-US" sz="2000" dirty="0" smtClean="0"/>
              <a:t>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14727-0A28-4CC5-9A36-E56E237283A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Keep your eyes on the prize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 value a working system that does less over a non-working system that potentially does more</a:t>
            </a:r>
          </a:p>
          <a:p>
            <a:r>
              <a:rPr lang="en-US" sz="2400" dirty="0" smtClean="0"/>
              <a:t>I value a system that reflects realism over unrealistic conceptual beauty – but this is a tough line to toe</a:t>
            </a:r>
          </a:p>
          <a:p>
            <a:r>
              <a:rPr lang="en-US" dirty="0" smtClean="0"/>
              <a:t>I value a team that coordinates continuously over occasional “catching up” with each other</a:t>
            </a:r>
          </a:p>
          <a:p>
            <a:r>
              <a:rPr lang="en-US" sz="2400" dirty="0" smtClean="0"/>
              <a:t>I value a team that surfaces and deals with rather than hides and tries to avoid any difficulties</a:t>
            </a:r>
          </a:p>
          <a:p>
            <a:r>
              <a:rPr lang="en-US" dirty="0" smtClean="0"/>
              <a:t>I value a team that asks for help when they need it over a team that doesn’t</a:t>
            </a:r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14727-0A28-4CC5-9A36-E56E237283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52803"/>
              </p:ext>
            </p:extLst>
          </p:nvPr>
        </p:nvGraphicFramePr>
        <p:xfrm>
          <a:off x="904168" y="1397000"/>
          <a:ext cx="7293293" cy="3337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19780"/>
                <a:gridCol w="767080"/>
                <a:gridCol w="2439353"/>
                <a:gridCol w="7670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 ● 35%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 ● 65%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proposal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2%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 status reports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summaries/questions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8% 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Midterm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&amp; planning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Midterm II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Zero-feature release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participation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Beta-release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retrospective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release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Extra credit is considered</a:t>
                      </a:r>
                      <a:r>
                        <a:rPr lang="en-US" i="1" baseline="0" dirty="0" smtClean="0"/>
                        <a:t> after the basic course grades are assigned</a:t>
                      </a:r>
                      <a:endParaRPr lang="en-US" i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presentation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retrospective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2463421" y="5381744"/>
            <a:ext cx="4217158" cy="1123712"/>
          </a:xfrm>
          <a:prstGeom prst="wedgeRoundRectCallout">
            <a:avLst>
              <a:gd name="adj1" fmla="val 28034"/>
              <a:gd name="adj2" fmla="val -10697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Members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a group get the same grade, except in unusual circumstances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</a:t>
            </a:r>
            <a:r>
              <a:rPr lang="en-US" dirty="0"/>
              <a:t>has been written about software engineering both from industrial and also from academic perspectives. The intent of the reading assignments </a:t>
            </a:r>
            <a:r>
              <a:rPr lang="en-US" dirty="0" smtClean="0"/>
              <a:t>is </a:t>
            </a:r>
            <a:r>
              <a:rPr lang="en-US" dirty="0"/>
              <a:t>to have you see how experts in the field look at various issues and problems in software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There will be eight weeks of readings – the first three weeks are posted</a:t>
            </a:r>
          </a:p>
          <a:p>
            <a:r>
              <a:rPr lang="en-US" dirty="0" smtClean="0"/>
              <a:t>Each week there will be questions to be answered sometimes in a one-page document and sometimes via a Catalyst quiz (due Mondays at 11PM)</a:t>
            </a:r>
            <a:endParaRPr lang="en-US" dirty="0"/>
          </a:p>
          <a:p>
            <a:r>
              <a:rPr lang="en-US" dirty="0" smtClean="0"/>
              <a:t>Some readings will require you to login via the </a:t>
            </a:r>
            <a:r>
              <a:rPr lang="en-US" dirty="0" smtClean="0">
                <a:hlinkClick r:id="rId2" action="ppaction://hlinkfile"/>
              </a:rPr>
              <a:t>lib.washington.edu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and end of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Notkin</a:t>
            </a:r>
            <a:r>
              <a:rPr lang="en-US" dirty="0"/>
              <a:t> (June 1-9) &amp; </a:t>
            </a:r>
            <a:r>
              <a:rPr lang="en-US" dirty="0" err="1"/>
              <a:t>Muşlu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 </a:t>
            </a:r>
            <a:r>
              <a:rPr lang="en-US" dirty="0">
                <a:sym typeface="Wingdings"/>
                <a:hlinkClick r:id="rId2"/>
              </a:rPr>
              <a:t>ICSE 2012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Zürich</a:t>
            </a:r>
          </a:p>
          <a:p>
            <a:r>
              <a:rPr lang="en-US" dirty="0"/>
              <a:t>No final</a:t>
            </a:r>
          </a:p>
          <a:p>
            <a:r>
              <a:rPr lang="en-US" dirty="0"/>
              <a:t>Project presentations May 31 (</a:t>
            </a:r>
            <a:r>
              <a:rPr lang="en-US" dirty="0" err="1"/>
              <a:t>Th</a:t>
            </a:r>
            <a:r>
              <a:rPr lang="en-US" dirty="0"/>
              <a:t>) and June 1 (F)</a:t>
            </a:r>
          </a:p>
          <a:p>
            <a:r>
              <a:rPr lang="en-US" dirty="0"/>
              <a:t>Individual and team retrospectives due finals week</a:t>
            </a:r>
          </a:p>
          <a:p>
            <a:r>
              <a:rPr lang="en-US" dirty="0"/>
              <a:t>Grades from Switzerland or 40,000</a:t>
            </a:r>
            <a:r>
              <a:rPr lang="en-US" dirty="0" smtClean="0"/>
              <a:t>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midterms (in class, open note, open book, closed electronics, closed neighbors) April 25, May 23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12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43697"/>
              </p:ext>
            </p:extLst>
          </p:nvPr>
        </p:nvGraphicFramePr>
        <p:xfrm>
          <a:off x="228597" y="341172"/>
          <a:ext cx="8669515" cy="3992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18567"/>
                <a:gridCol w="1649239"/>
                <a:gridCol w="1733903"/>
                <a:gridCol w="1733903"/>
                <a:gridCol w="1733903"/>
              </a:tblGrid>
              <a:tr h="273921"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76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Tomorrow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Overview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Course plans &amp; expectations</a:t>
                      </a:r>
                      <a:br>
                        <a:rPr lang="en-US" dirty="0" smtClean="0"/>
                      </a:br>
                      <a:endParaRPr lang="en-US" dirty="0" smtClean="0"/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Form</a:t>
                      </a:r>
                      <a:r>
                        <a:rPr lang="en-US" b="1" i="0" baseline="0" dirty="0" smtClean="0"/>
                        <a:t> project proposal groups ASAP</a:t>
                      </a:r>
                      <a:endParaRPr lang="en-US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hlinkClick r:id="rId2"/>
                        </a:rPr>
                        <a:t>Tools</a:t>
                      </a:r>
                      <a:r>
                        <a:rPr lang="en-US" dirty="0" smtClean="0"/>
                        <a:t> &amp; tool questions (section)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Lifecycle &amp;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roject milestones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KNOW project overview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  <a:br>
                        <a:rPr lang="en-US" dirty="0" smtClean="0"/>
                      </a:br>
                      <a:endParaRPr lang="en-US" dirty="0" smtClean="0"/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Meet with your project proposal groups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i="0" baseline="0" dirty="0" smtClean="0">
                          <a:hlinkClick r:id="rId3"/>
                        </a:rPr>
                        <a:t>Proposal descriptions &amp; slides</a:t>
                      </a:r>
                      <a:r>
                        <a:rPr lang="en-US" sz="1400" b="1" i="0" baseline="0" dirty="0" smtClean="0"/>
                        <a:t> by 9:30AM</a:t>
                      </a:r>
                      <a:br>
                        <a:rPr lang="en-US" sz="1400" b="1" i="0" baseline="0" dirty="0" smtClean="0"/>
                      </a:br>
                      <a:endParaRPr lang="en-US" sz="1400" b="1" i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i="0" baseline="0" dirty="0" smtClean="0"/>
                        <a:t>Posted on web ASAP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/>
                        <a:t>Proposal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dirty="0" smtClean="0"/>
                        <a:t>presentations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i="0" baseline="0" dirty="0" smtClean="0">
                          <a:hlinkClick r:id="rId4"/>
                        </a:rPr>
                        <a:t>Project</a:t>
                      </a:r>
                      <a:r>
                        <a:rPr lang="en-US" sz="1400" b="1" i="0" baseline="0" dirty="0" smtClean="0"/>
                        <a:t> &amp; </a:t>
                      </a:r>
                      <a:r>
                        <a:rPr lang="en-US" sz="1400" b="1" i="0" baseline="0" dirty="0" smtClean="0">
                          <a:hlinkClick r:id="rId5"/>
                        </a:rPr>
                        <a:t>team</a:t>
                      </a:r>
                      <a:r>
                        <a:rPr lang="en-US" sz="1400" b="1" i="0" baseline="0" dirty="0" smtClean="0"/>
                        <a:t> preferences by 11PM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Teams announced by 11PM Saturday</a:t>
                      </a:r>
                      <a:endParaRPr lang="en-US" sz="14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4887" y="5024734"/>
            <a:ext cx="65742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rial Rounded MT Bold" pitchFamily="34" charset="0"/>
                <a:sym typeface="Symbol"/>
              </a:rPr>
              <a:t>Any questions </a:t>
            </a:r>
            <a:endParaRPr lang="en-US" sz="66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ctrTitle"/>
          </p:nvPr>
        </p:nvSpPr>
        <p:spPr>
          <a:xfrm>
            <a:off x="685800" y="21432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/>
              <a:t>We need mentors for new CSE students!</a:t>
            </a:r>
          </a:p>
        </p:txBody>
      </p:sp>
      <p:sp>
        <p:nvSpPr>
          <p:cNvPr id="52" name="Shape 52"/>
          <p:cNvSpPr>
            <a:spLocks noGrp="1"/>
          </p:cNvSpPr>
          <p:nvPr>
            <p:ph type="subTitle" idx="1"/>
          </p:nvPr>
        </p:nvSpPr>
        <p:spPr>
          <a:xfrm>
            <a:off x="615749" y="3793851"/>
            <a:ext cx="8381400" cy="2400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dirty="0"/>
              <a:t>We still need about </a:t>
            </a:r>
            <a:r>
              <a:rPr sz="2400" b="1" dirty="0"/>
              <a:t>20 CSE</a:t>
            </a:r>
            <a:r>
              <a:rPr sz="2400" dirty="0"/>
              <a:t> majors to serve as mentors for new students this week. The Welcome Night is this Wed 430pm - 6pm (food included) in the Allen Center Atrium. </a:t>
            </a:r>
          </a:p>
          <a:p>
            <a:endParaRPr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dirty="0"/>
              <a:t>Please sign up via </a:t>
            </a:r>
            <a:r>
              <a:rPr sz="2400" dirty="0">
                <a:hlinkClick r:id="rId3"/>
              </a:rPr>
              <a:t>catalyst</a:t>
            </a:r>
            <a:r>
              <a:rPr sz="2400" dirty="0"/>
              <a:t>: </a:t>
            </a:r>
            <a:r>
              <a:rPr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https://catalyst.uw.edu/webq/survey/cseadv/162148</a:t>
            </a:r>
          </a:p>
        </p:txBody>
      </p:sp>
      <p:sp>
        <p:nvSpPr>
          <p:cNvPr id="53" name="Shape 53"/>
          <p:cNvSpPr/>
          <p:nvPr/>
        </p:nvSpPr>
        <p:spPr>
          <a:xfrm>
            <a:off x="297400" y="413400"/>
            <a:ext cx="1609051" cy="187083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x="6974325" y="413400"/>
            <a:ext cx="1609051" cy="187083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808667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3360"/>
            <a:ext cx="7772400" cy="1143000"/>
          </a:xfrm>
        </p:spPr>
        <p:txBody>
          <a:bodyPr/>
          <a:lstStyle/>
          <a:p>
            <a:r>
              <a:rPr lang="en-US" dirty="0" smtClean="0"/>
              <a:t>Two definitions </a:t>
            </a:r>
            <a:r>
              <a:rPr lang="en-US" dirty="0"/>
              <a:t>of SE</a:t>
            </a:r>
            <a:br>
              <a:rPr lang="en-US" dirty="0"/>
            </a:br>
            <a:r>
              <a:rPr lang="en-US" sz="2800" dirty="0" err="1"/>
              <a:t>SE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 </a:t>
            </a:r>
            <a:r>
              <a:rPr lang="en-US" sz="2800" dirty="0"/>
              <a:t>software engineering </a:t>
            </a:r>
            <a:r>
              <a:rPr lang="en-US" sz="2800" dirty="0">
                <a:latin typeface="Calibri"/>
                <a:cs typeface="Calibri"/>
              </a:rPr>
              <a:t>●</a:t>
            </a:r>
            <a:r>
              <a:rPr lang="en-US" sz="2800" dirty="0"/>
              <a:t> SW </a:t>
            </a:r>
            <a:r>
              <a:rPr lang="en-US" sz="2800" dirty="0">
                <a:sym typeface="Symbol"/>
              </a:rPr>
              <a:t> </a:t>
            </a:r>
            <a:r>
              <a:rPr lang="en-US" sz="2800" dirty="0" smtClean="0"/>
              <a:t>software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 from womb to tomb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…the application of a systematic, disciplined, quantifiable approach to the development, operation, and maintenance of SW [IEEE]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Oval Callout 10"/>
          <p:cNvSpPr/>
          <p:nvPr/>
        </p:nvSpPr>
        <p:spPr bwMode="auto">
          <a:xfrm>
            <a:off x="371475" y="5175207"/>
            <a:ext cx="8443913" cy="1038701"/>
          </a:xfrm>
          <a:prstGeom prst="wedgeEllipseCallout">
            <a:avLst>
              <a:gd name="adj1" fmla="val -12423"/>
              <a:gd name="adj2" fmla="val -1288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Arial Rounded MT Bold" pitchFamily="34" charset="0"/>
              </a:rPr>
              <a:t>The first student to put an accurate summary on Catalyst </a:t>
            </a:r>
            <a:r>
              <a:rPr lang="en-US" sz="1600" b="1" dirty="0" err="1" smtClean="0">
                <a:latin typeface="Arial Rounded MT Bold" pitchFamily="34" charset="0"/>
              </a:rPr>
              <a:t>GoPost</a:t>
            </a:r>
            <a:r>
              <a:rPr lang="en-US" sz="1600" b="1" dirty="0" smtClean="0">
                <a:latin typeface="Arial Rounded MT Bold" pitchFamily="34" charset="0"/>
              </a:rPr>
              <a:t> </a:t>
            </a:r>
            <a:r>
              <a:rPr lang="en-US" sz="1600" b="1" dirty="0" smtClean="0">
                <a:latin typeface="Arial Rounded MT Bold" pitchFamily="34" charset="0"/>
                <a:hlinkClick r:id="rId2"/>
              </a:rPr>
              <a:t>summaries/discussions</a:t>
            </a:r>
            <a:r>
              <a:rPr lang="en-US" sz="1600" b="1" dirty="0" smtClean="0">
                <a:latin typeface="Arial Rounded MT Bold" pitchFamily="34" charset="0"/>
              </a:rPr>
              <a:t> (</a:t>
            </a:r>
            <a:r>
              <a:rPr lang="en-US" sz="1600" b="1" dirty="0">
                <a:latin typeface="Arial Rounded MT Bold" pitchFamily="34" charset="0"/>
              </a:rPr>
              <a:t>after lecture) </a:t>
            </a:r>
            <a:r>
              <a:rPr lang="en-US" sz="1600" b="1" dirty="0" smtClean="0">
                <a:latin typeface="Arial Rounded MT Bold" pitchFamily="34" charset="0"/>
              </a:rPr>
              <a:t>gets extra credit – maximum three per student during the quarter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5" y="3477860"/>
            <a:ext cx="4986353" cy="830997"/>
          </a:xfrm>
          <a:prstGeom prst="rect">
            <a:avLst/>
          </a:prstGeom>
          <a:solidFill>
            <a:srgbClr val="92D050"/>
          </a:solidFill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Strengths and weaknesses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of the definitions?</a:t>
            </a:r>
          </a:p>
        </p:txBody>
      </p:sp>
    </p:spTree>
    <p:extLst>
      <p:ext uri="{BB962C8B-B14F-4D97-AF65-F5344CB8AC3E}">
        <p14:creationId xmlns:p14="http://schemas.microsoft.com/office/powerpoint/2010/main" val="35050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engineering: engineering?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936761" cy="4495800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SWEBOK</a:t>
            </a:r>
            <a:r>
              <a:rPr lang="en-US" sz="2000" dirty="0" smtClean="0"/>
              <a:t> – SE Body of Knowledge 2004 (v3 ongoing)</a:t>
            </a:r>
          </a:p>
          <a:p>
            <a:pPr lvl="1"/>
            <a:r>
              <a:rPr lang="en-US" sz="2000" dirty="0" smtClean="0"/>
              <a:t>SW requirements, SW design, SW construction, SW testing, SW maintenance, SW configuration management, SE management, SE process, SE tools and methods, SW quality, related disciplines,…</a:t>
            </a:r>
          </a:p>
          <a:p>
            <a:pPr lvl="1"/>
            <a:r>
              <a:rPr lang="en-US" sz="2000" dirty="0" smtClean="0"/>
              <a:t>Fifth of five purposes: “…to </a:t>
            </a:r>
            <a:r>
              <a:rPr lang="en-US" sz="2000" dirty="0"/>
              <a:t>provide a basis for certification and licensing of software </a:t>
            </a:r>
            <a:r>
              <a:rPr lang="en-US" sz="2000" dirty="0" smtClean="0"/>
              <a:t>engineers”</a:t>
            </a:r>
          </a:p>
          <a:p>
            <a:pPr lvl="2"/>
            <a:r>
              <a:rPr lang="en-US" sz="2000" dirty="0" smtClean="0"/>
              <a:t>Engineers are licensed per-state; only Texas licenses software engineers: 56349 PEs:  ~20K CIV, ~8K ELE, 56 SWE (11 from universities)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ea typeface="+mn-ea"/>
                <a:cs typeface="+mn-cs"/>
              </a:rPr>
              <a:t>“Designing </a:t>
            </a:r>
            <a:r>
              <a:rPr lang="en-US" sz="2000" dirty="0">
                <a:ea typeface="+mn-ea"/>
                <a:cs typeface="+mn-cs"/>
              </a:rPr>
              <a:t>and constructing … works of public utility” </a:t>
            </a:r>
            <a:r>
              <a:rPr lang="en-US" sz="1600" cap="small" dirty="0">
                <a:solidFill>
                  <a:srgbClr val="0070C0"/>
                </a:solidFill>
                <a:ea typeface="+mn-ea"/>
                <a:cs typeface="+mn-cs"/>
              </a:rPr>
              <a:t>&lt;</a:t>
            </a:r>
            <a:r>
              <a:rPr lang="en-US" sz="1600" b="1" cap="small" dirty="0">
                <a:solidFill>
                  <a:srgbClr val="0070C0"/>
                </a:solidFill>
                <a:ea typeface="+mn-ea"/>
                <a:cs typeface="+mn-cs"/>
              </a:rPr>
              <a:t>OED</a:t>
            </a:r>
            <a:r>
              <a:rPr lang="en-US" sz="1600" cap="small" dirty="0" smtClean="0">
                <a:solidFill>
                  <a:srgbClr val="0070C0"/>
                </a:solidFill>
                <a:ea typeface="+mn-ea"/>
                <a:cs typeface="+mn-cs"/>
              </a:rPr>
              <a:t>&gt;</a:t>
            </a:r>
            <a:r>
              <a:rPr lang="en-US" sz="2000" dirty="0">
                <a:ea typeface="+mn-ea"/>
                <a:cs typeface="+mn-cs"/>
              </a:rPr>
              <a:t>;</a:t>
            </a:r>
            <a:r>
              <a:rPr lang="en-US" sz="1600" cap="small" dirty="0" smtClean="0">
                <a:solidFill>
                  <a:srgbClr val="0070C0"/>
                </a:solidFill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making software “machines </a:t>
            </a:r>
            <a:r>
              <a:rPr lang="en-US" sz="2000" dirty="0">
                <a:ea typeface="+mn-ea"/>
                <a:cs typeface="+mn-cs"/>
              </a:rPr>
              <a:t>to serve useful purposes in the world” </a:t>
            </a:r>
            <a:r>
              <a:rPr lang="en-US" sz="1600" cap="small" dirty="0" smtClean="0">
                <a:solidFill>
                  <a:srgbClr val="0070C0"/>
                </a:solidFill>
                <a:ea typeface="+mn-ea"/>
                <a:cs typeface="+mn-cs"/>
              </a:rPr>
              <a:t>&lt;</a:t>
            </a:r>
            <a:r>
              <a:rPr lang="en-US" sz="1600" b="1" cap="small" dirty="0" smtClean="0">
                <a:solidFill>
                  <a:srgbClr val="0070C0"/>
                </a:solidFill>
                <a:ea typeface="+mn-ea"/>
                <a:cs typeface="+mn-cs"/>
              </a:rPr>
              <a:t>Michael Jackson</a:t>
            </a:r>
            <a:r>
              <a:rPr lang="en-US" sz="1600" cap="small" dirty="0" smtClean="0">
                <a:solidFill>
                  <a:srgbClr val="0070C0"/>
                </a:solidFill>
                <a:ea typeface="+mn-ea"/>
                <a:cs typeface="+mn-cs"/>
              </a:rPr>
              <a:t>&gt;</a:t>
            </a:r>
            <a:endParaRPr lang="en-US" sz="2000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689419" y="2453878"/>
            <a:ext cx="1261395" cy="3642122"/>
          </a:xfrm>
          <a:prstGeom prst="wedgeRoundRectCallout">
            <a:avLst>
              <a:gd name="adj1" fmla="val -75073"/>
              <a:gd name="adj2" fmla="val -6809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/>
            <a:r>
              <a:rPr lang="en-US" sz="1600" i="1" dirty="0"/>
              <a:t>An Assessment of Software Engineering Body of Knowledge Efforts: </a:t>
            </a:r>
            <a:r>
              <a:rPr lang="en-US" sz="1600" i="1" dirty="0">
                <a:hlinkClick r:id="rId3"/>
              </a:rPr>
              <a:t>A Report to the ACM Council</a:t>
            </a:r>
            <a:r>
              <a:rPr lang="en-US" sz="1600" i="1" dirty="0"/>
              <a:t> </a:t>
            </a:r>
            <a:r>
              <a:rPr lang="en-US" sz="1600" dirty="0"/>
              <a:t>– </a:t>
            </a:r>
            <a:r>
              <a:rPr lang="en-US" sz="1600" dirty="0" err="1"/>
              <a:t>Notkin</a:t>
            </a:r>
            <a:r>
              <a:rPr lang="en-US" sz="1600" dirty="0"/>
              <a:t>, </a:t>
            </a:r>
            <a:r>
              <a:rPr lang="en-US" sz="1600" dirty="0" err="1"/>
              <a:t>Gorlick</a:t>
            </a:r>
            <a:r>
              <a:rPr lang="en-US" sz="1600" dirty="0"/>
              <a:t>, Shaw (2000)</a:t>
            </a:r>
          </a:p>
        </p:txBody>
      </p:sp>
    </p:spTree>
    <p:extLst>
      <p:ext uri="{BB962C8B-B14F-4D97-AF65-F5344CB8AC3E}">
        <p14:creationId xmlns:p14="http://schemas.microsoft.com/office/powerpoint/2010/main" val="35779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804" y="2506283"/>
            <a:ext cx="4986353" cy="830997"/>
          </a:xfrm>
          <a:prstGeom prst="rect">
            <a:avLst/>
          </a:prstGeom>
          <a:solidFill>
            <a:srgbClr val="92D050"/>
          </a:solidFill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Software engineering: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same as programming?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3724277" y="3621899"/>
            <a:ext cx="2262186" cy="346234"/>
          </a:xfrm>
          <a:prstGeom prst="wedgeEllipseCallout">
            <a:avLst>
              <a:gd name="adj1" fmla="val -12423"/>
              <a:gd name="adj2" fmla="val -1288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Arial Rounded MT Bold" pitchFamily="34" charset="0"/>
              </a:rPr>
              <a:t>Extra credit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7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standard SE 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94766378"/>
              </p:ext>
            </p:extLst>
          </p:nvPr>
        </p:nvGraphicFramePr>
        <p:xfrm>
          <a:off x="361244" y="1397000"/>
          <a:ext cx="8376356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Appalling quality and cost: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Zune leap year bug – 30MB models failed to boot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Mars Polar Lander crash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…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3690" y="3352800"/>
            <a:ext cx="37084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Any other favorite examples?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SE 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4F5D-B194-4D02-97B9-FEAAE1970A5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5851844"/>
              </p:ext>
            </p:extLst>
          </p:nvPr>
        </p:nvGraphicFramePr>
        <p:xfrm>
          <a:off x="361244" y="1397000"/>
          <a:ext cx="8376356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SW challenging to engineer?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Discrete nature of software</a:t>
            </a:r>
          </a:p>
          <a:p>
            <a:r>
              <a:rPr lang="en-US" dirty="0" smtClean="0"/>
              <a:t>Scale and complexity of software – even given abstraction</a:t>
            </a:r>
          </a:p>
          <a:p>
            <a:r>
              <a:rPr lang="en-US" dirty="0" smtClean="0"/>
              <a:t>Ability to adapt software – and subsequent pressures to do so</a:t>
            </a:r>
          </a:p>
          <a:p>
            <a:r>
              <a:rPr lang="en-US" dirty="0" smtClean="0"/>
              <a:t>Astonishing demand for software</a:t>
            </a:r>
          </a:p>
          <a:p>
            <a:r>
              <a:rPr lang="en-US" dirty="0" smtClean="0"/>
              <a:t>Exceedingly rapid changes in the underlying technologies</a:t>
            </a:r>
          </a:p>
          <a:p>
            <a:r>
              <a:rPr lang="en-US" dirty="0" smtClean="0"/>
              <a:t>Frequent lack of clarity about requirements</a:t>
            </a:r>
          </a:p>
          <a:p>
            <a:r>
              <a:rPr lang="en-US" dirty="0" smtClean="0"/>
              <a:t>Communication among teams can be difficult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4F5D-B194-4D02-97B9-FEAAE1970A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18771</TotalTime>
  <Words>1337</Words>
  <Application>Microsoft Office PowerPoint</Application>
  <PresentationFormat>On-screen Show (4:3)</PresentationFormat>
  <Paragraphs>248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CSE403 ● Software engineering ●  sp12</vt:lpstr>
      <vt:lpstr>We need mentors for new CSE students!</vt:lpstr>
      <vt:lpstr>Two definitions of SE SE  software engineering ● SW  software</vt:lpstr>
      <vt:lpstr>Software engineering: engineering?</vt:lpstr>
      <vt:lpstr>PowerPoint Presentation</vt:lpstr>
      <vt:lpstr>A standard SE introduction</vt:lpstr>
      <vt:lpstr>Appalling quality and cost: examples</vt:lpstr>
      <vt:lpstr>My SE introduction</vt:lpstr>
      <vt:lpstr>Why is SW challenging to engineer?</vt:lpstr>
      <vt:lpstr>So, what about 403?</vt:lpstr>
      <vt:lpstr>What’s a 10 week project to do?</vt:lpstr>
      <vt:lpstr>Project selection process</vt:lpstr>
      <vt:lpstr>After proposals: milestones</vt:lpstr>
      <vt:lpstr>Pitfalls to watch for include…</vt:lpstr>
      <vt:lpstr>Keep your eyes on the prize</vt:lpstr>
      <vt:lpstr>Grading</vt:lpstr>
      <vt:lpstr>Readings</vt:lpstr>
      <vt:lpstr>Exams and end of year</vt:lpstr>
      <vt:lpstr>PowerPoint Presentation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889</cp:revision>
  <dcterms:created xsi:type="dcterms:W3CDTF">2005-03-28T18:45:14Z</dcterms:created>
  <dcterms:modified xsi:type="dcterms:W3CDTF">2012-03-26T18:33:01Z</dcterms:modified>
</cp:coreProperties>
</file>