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24" r:id="rId2"/>
    <p:sldId id="378" r:id="rId3"/>
    <p:sldId id="343" r:id="rId4"/>
    <p:sldId id="335" r:id="rId5"/>
    <p:sldId id="373" r:id="rId6"/>
    <p:sldId id="337" r:id="rId7"/>
    <p:sldId id="374" r:id="rId8"/>
    <p:sldId id="371" r:id="rId9"/>
    <p:sldId id="372" r:id="rId10"/>
    <p:sldId id="342" r:id="rId11"/>
    <p:sldId id="376" r:id="rId12"/>
    <p:sldId id="375" r:id="rId13"/>
    <p:sldId id="339" r:id="rId14"/>
    <p:sldId id="345" r:id="rId15"/>
    <p:sldId id="348" r:id="rId16"/>
    <p:sldId id="349" r:id="rId17"/>
    <p:sldId id="344" r:id="rId18"/>
    <p:sldId id="353" r:id="rId19"/>
    <p:sldId id="354" r:id="rId20"/>
    <p:sldId id="379" r:id="rId21"/>
    <p:sldId id="357" r:id="rId22"/>
    <p:sldId id="360" r:id="rId23"/>
    <p:sldId id="361" r:id="rId24"/>
    <p:sldId id="363" r:id="rId25"/>
    <p:sldId id="380" r:id="rId26"/>
    <p:sldId id="367" r:id="rId27"/>
    <p:sldId id="368" r:id="rId28"/>
    <p:sldId id="370" r:id="rId29"/>
    <p:sldId id="332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5708" autoAdjust="0"/>
  </p:normalViewPr>
  <p:slideViewPr>
    <p:cSldViewPr snapToGrid="0" snapToObjects="1">
      <p:cViewPr>
        <p:scale>
          <a:sx n="90" d="100"/>
          <a:sy n="90" d="100"/>
        </p:scale>
        <p:origin x="-1590" y="-84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54661-6C03-4D19-96E2-48E4D6C82D20}" type="doc">
      <dgm:prSet loTypeId="urn:microsoft.com/office/officeart/2005/8/layout/gear1" loCatId="cycle" qsTypeId="urn:microsoft.com/office/officeart/2005/8/quickstyle/simple1" qsCatId="simple" csTypeId="urn:microsoft.com/office/officeart/2005/8/colors/accent2_3" csCatId="accent2" phldr="1"/>
      <dgm:spPr/>
    </dgm:pt>
    <dgm:pt modelId="{057AEF33-8FBA-41DF-9FB8-93BBB4E5212A}">
      <dgm:prSet phldrT="[Text]"/>
      <dgm:spPr/>
      <dgm:t>
        <a:bodyPr/>
        <a:lstStyle/>
        <a:p>
          <a:r>
            <a:rPr lang="en-US" dirty="0" smtClean="0"/>
            <a:t>Cycle</a:t>
          </a:r>
          <a:endParaRPr lang="en-US" dirty="0"/>
        </a:p>
      </dgm:t>
    </dgm:pt>
    <dgm:pt modelId="{0FED8476-065D-4F29-A42E-6EF8AD4C402D}" type="parTrans" cxnId="{D4412FCE-1140-4E60-BDED-A74D82169487}">
      <dgm:prSet/>
      <dgm:spPr/>
      <dgm:t>
        <a:bodyPr/>
        <a:lstStyle/>
        <a:p>
          <a:endParaRPr lang="en-US"/>
        </a:p>
      </dgm:t>
    </dgm:pt>
    <dgm:pt modelId="{8B5F9B88-0C93-4007-B877-211C83F417DE}" type="sibTrans" cxnId="{D4412FCE-1140-4E60-BDED-A74D82169487}">
      <dgm:prSet/>
      <dgm:spPr/>
      <dgm:t>
        <a:bodyPr/>
        <a:lstStyle/>
        <a:p>
          <a:endParaRPr lang="en-US"/>
        </a:p>
      </dgm:t>
    </dgm:pt>
    <dgm:pt modelId="{901DAB97-37E1-45D1-AB5E-9F94389CBF29}">
      <dgm:prSet phldrT="[Text]"/>
      <dgm:spPr/>
      <dgm:t>
        <a:bodyPr/>
        <a:lstStyle/>
        <a:p>
          <a:r>
            <a:rPr lang="en-US" dirty="0" smtClean="0"/>
            <a:t>Life</a:t>
          </a:r>
          <a:endParaRPr lang="en-US" dirty="0"/>
        </a:p>
      </dgm:t>
    </dgm:pt>
    <dgm:pt modelId="{8FD657B6-C404-4BB0-A68C-9505510FA724}" type="parTrans" cxnId="{5EB1714F-0202-4B20-AECE-0C7A1ECBFF69}">
      <dgm:prSet/>
      <dgm:spPr/>
      <dgm:t>
        <a:bodyPr/>
        <a:lstStyle/>
        <a:p>
          <a:endParaRPr lang="en-US"/>
        </a:p>
      </dgm:t>
    </dgm:pt>
    <dgm:pt modelId="{A831FAB5-9B61-4C2A-9E1C-5C01F3EBFF92}" type="sibTrans" cxnId="{5EB1714F-0202-4B20-AECE-0C7A1ECBFF69}">
      <dgm:prSet/>
      <dgm:spPr/>
      <dgm:t>
        <a:bodyPr/>
        <a:lstStyle/>
        <a:p>
          <a:endParaRPr lang="en-US"/>
        </a:p>
      </dgm:t>
    </dgm:pt>
    <dgm:pt modelId="{78ADB958-17AC-4A85-8E2D-51F6558A4DCB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2E82A935-0058-4907-BDA3-21B878DE47B2}" type="parTrans" cxnId="{4E1BC8D0-DBD7-4007-8C72-F981BAA80286}">
      <dgm:prSet/>
      <dgm:spPr/>
      <dgm:t>
        <a:bodyPr/>
        <a:lstStyle/>
        <a:p>
          <a:endParaRPr lang="en-US"/>
        </a:p>
      </dgm:t>
    </dgm:pt>
    <dgm:pt modelId="{FC65A366-8F20-47CE-86C6-7A4859F266C6}" type="sibTrans" cxnId="{4E1BC8D0-DBD7-4007-8C72-F981BAA80286}">
      <dgm:prSet/>
      <dgm:spPr/>
      <dgm:t>
        <a:bodyPr/>
        <a:lstStyle/>
        <a:p>
          <a:endParaRPr lang="en-US"/>
        </a:p>
      </dgm:t>
    </dgm:pt>
    <dgm:pt modelId="{74099BE8-153A-4E11-A8CA-BED85FF9409E}" type="pres">
      <dgm:prSet presAssocID="{D0354661-6C03-4D19-96E2-48E4D6C82D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F9A607-FCD4-4512-BC2A-246FC92A4B64}" type="pres">
      <dgm:prSet presAssocID="{057AEF33-8FBA-41DF-9FB8-93BBB4E5212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420A-9CD6-4AEC-A430-48441692479D}" type="pres">
      <dgm:prSet presAssocID="{057AEF33-8FBA-41DF-9FB8-93BBB4E5212A}" presName="gear1srcNode" presStyleLbl="node1" presStyleIdx="0" presStyleCnt="3"/>
      <dgm:spPr/>
      <dgm:t>
        <a:bodyPr/>
        <a:lstStyle/>
        <a:p>
          <a:endParaRPr lang="en-US"/>
        </a:p>
      </dgm:t>
    </dgm:pt>
    <dgm:pt modelId="{44961E8A-63F6-4B65-B17C-990DF9A9209B}" type="pres">
      <dgm:prSet presAssocID="{057AEF33-8FBA-41DF-9FB8-93BBB4E5212A}" presName="gear1dstNode" presStyleLbl="node1" presStyleIdx="0" presStyleCnt="3"/>
      <dgm:spPr/>
      <dgm:t>
        <a:bodyPr/>
        <a:lstStyle/>
        <a:p>
          <a:endParaRPr lang="en-US"/>
        </a:p>
      </dgm:t>
    </dgm:pt>
    <dgm:pt modelId="{86A96455-EAB2-44CA-B208-27C895B72A98}" type="pres">
      <dgm:prSet presAssocID="{901DAB97-37E1-45D1-AB5E-9F94389CBF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12EAD-6906-4A34-B61D-EF594DB0563D}" type="pres">
      <dgm:prSet presAssocID="{901DAB97-37E1-45D1-AB5E-9F94389CBF29}" presName="gear2srcNode" presStyleLbl="node1" presStyleIdx="1" presStyleCnt="3"/>
      <dgm:spPr/>
      <dgm:t>
        <a:bodyPr/>
        <a:lstStyle/>
        <a:p>
          <a:endParaRPr lang="en-US"/>
        </a:p>
      </dgm:t>
    </dgm:pt>
    <dgm:pt modelId="{DB721804-76C0-49A0-9EC0-E726FF76CA68}" type="pres">
      <dgm:prSet presAssocID="{901DAB97-37E1-45D1-AB5E-9F94389CBF29}" presName="gear2dstNode" presStyleLbl="node1" presStyleIdx="1" presStyleCnt="3"/>
      <dgm:spPr/>
      <dgm:t>
        <a:bodyPr/>
        <a:lstStyle/>
        <a:p>
          <a:endParaRPr lang="en-US"/>
        </a:p>
      </dgm:t>
    </dgm:pt>
    <dgm:pt modelId="{EE033BB3-232F-4DA9-9DA8-A59911F30EC7}" type="pres">
      <dgm:prSet presAssocID="{78ADB958-17AC-4A85-8E2D-51F6558A4DCB}" presName="gear3" presStyleLbl="node1" presStyleIdx="2" presStyleCnt="3"/>
      <dgm:spPr/>
      <dgm:t>
        <a:bodyPr/>
        <a:lstStyle/>
        <a:p>
          <a:endParaRPr lang="en-US"/>
        </a:p>
      </dgm:t>
    </dgm:pt>
    <dgm:pt modelId="{B88BF81B-8A82-44FB-89B5-AE7435D3E85C}" type="pres">
      <dgm:prSet presAssocID="{78ADB958-17AC-4A85-8E2D-51F6558A4DC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F0968-C717-44F5-94DE-AEFA9A2539ED}" type="pres">
      <dgm:prSet presAssocID="{78ADB958-17AC-4A85-8E2D-51F6558A4DCB}" presName="gear3srcNode" presStyleLbl="node1" presStyleIdx="2" presStyleCnt="3"/>
      <dgm:spPr/>
      <dgm:t>
        <a:bodyPr/>
        <a:lstStyle/>
        <a:p>
          <a:endParaRPr lang="en-US"/>
        </a:p>
      </dgm:t>
    </dgm:pt>
    <dgm:pt modelId="{4A29985F-4904-4654-9FDD-3BEB4F6353D9}" type="pres">
      <dgm:prSet presAssocID="{78ADB958-17AC-4A85-8E2D-51F6558A4DCB}" presName="gear3dstNode" presStyleLbl="node1" presStyleIdx="2" presStyleCnt="3"/>
      <dgm:spPr/>
      <dgm:t>
        <a:bodyPr/>
        <a:lstStyle/>
        <a:p>
          <a:endParaRPr lang="en-US"/>
        </a:p>
      </dgm:t>
    </dgm:pt>
    <dgm:pt modelId="{DB2CD33C-6620-4B67-AE59-ABFFB599B4EF}" type="pres">
      <dgm:prSet presAssocID="{8B5F9B88-0C93-4007-B877-211C83F417D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7DD4A99-6496-43E4-81EC-1C9C7AB73279}" type="pres">
      <dgm:prSet presAssocID="{A831FAB5-9B61-4C2A-9E1C-5C01F3EBFF9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156C490-DC9A-4B7A-AD58-77C93F5B5255}" type="pres">
      <dgm:prSet presAssocID="{FC65A366-8F20-47CE-86C6-7A4859F266C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B427E19-DB0A-4991-8B01-552DAFFA134B}" type="presOf" srcId="{057AEF33-8FBA-41DF-9FB8-93BBB4E5212A}" destId="{0CF9A607-FCD4-4512-BC2A-246FC92A4B64}" srcOrd="0" destOrd="0" presId="urn:microsoft.com/office/officeart/2005/8/layout/gear1"/>
    <dgm:cxn modelId="{758481C8-7913-41D0-95F7-F009BD0525EF}" type="presOf" srcId="{901DAB97-37E1-45D1-AB5E-9F94389CBF29}" destId="{DB721804-76C0-49A0-9EC0-E726FF76CA68}" srcOrd="2" destOrd="0" presId="urn:microsoft.com/office/officeart/2005/8/layout/gear1"/>
    <dgm:cxn modelId="{EE38C4BC-8AE8-4EE5-9A9D-5839F7AB378F}" type="presOf" srcId="{FC65A366-8F20-47CE-86C6-7A4859F266C6}" destId="{1156C490-DC9A-4B7A-AD58-77C93F5B5255}" srcOrd="0" destOrd="0" presId="urn:microsoft.com/office/officeart/2005/8/layout/gear1"/>
    <dgm:cxn modelId="{D4412FCE-1140-4E60-BDED-A74D82169487}" srcId="{D0354661-6C03-4D19-96E2-48E4D6C82D20}" destId="{057AEF33-8FBA-41DF-9FB8-93BBB4E5212A}" srcOrd="0" destOrd="0" parTransId="{0FED8476-065D-4F29-A42E-6EF8AD4C402D}" sibTransId="{8B5F9B88-0C93-4007-B877-211C83F417DE}"/>
    <dgm:cxn modelId="{3A1C6E4A-D59D-44A2-A1D2-AF8550820298}" type="presOf" srcId="{901DAB97-37E1-45D1-AB5E-9F94389CBF29}" destId="{86A96455-EAB2-44CA-B208-27C895B72A98}" srcOrd="0" destOrd="0" presId="urn:microsoft.com/office/officeart/2005/8/layout/gear1"/>
    <dgm:cxn modelId="{AA24C9B1-1A3E-4919-B9E5-6B02EEB13DF7}" type="presOf" srcId="{D0354661-6C03-4D19-96E2-48E4D6C82D20}" destId="{74099BE8-153A-4E11-A8CA-BED85FF9409E}" srcOrd="0" destOrd="0" presId="urn:microsoft.com/office/officeart/2005/8/layout/gear1"/>
    <dgm:cxn modelId="{7DFB6D3F-6EEB-4F8B-8F95-9502D4526C65}" type="presOf" srcId="{78ADB958-17AC-4A85-8E2D-51F6558A4DCB}" destId="{4A29985F-4904-4654-9FDD-3BEB4F6353D9}" srcOrd="3" destOrd="0" presId="urn:microsoft.com/office/officeart/2005/8/layout/gear1"/>
    <dgm:cxn modelId="{070D238B-7DEB-4567-A98A-742C622E621D}" type="presOf" srcId="{78ADB958-17AC-4A85-8E2D-51F6558A4DCB}" destId="{EE033BB3-232F-4DA9-9DA8-A59911F30EC7}" srcOrd="0" destOrd="0" presId="urn:microsoft.com/office/officeart/2005/8/layout/gear1"/>
    <dgm:cxn modelId="{4E1BC8D0-DBD7-4007-8C72-F981BAA80286}" srcId="{D0354661-6C03-4D19-96E2-48E4D6C82D20}" destId="{78ADB958-17AC-4A85-8E2D-51F6558A4DCB}" srcOrd="2" destOrd="0" parTransId="{2E82A935-0058-4907-BDA3-21B878DE47B2}" sibTransId="{FC65A366-8F20-47CE-86C6-7A4859F266C6}"/>
    <dgm:cxn modelId="{5EB1714F-0202-4B20-AECE-0C7A1ECBFF69}" srcId="{D0354661-6C03-4D19-96E2-48E4D6C82D20}" destId="{901DAB97-37E1-45D1-AB5E-9F94389CBF29}" srcOrd="1" destOrd="0" parTransId="{8FD657B6-C404-4BB0-A68C-9505510FA724}" sibTransId="{A831FAB5-9B61-4C2A-9E1C-5C01F3EBFF92}"/>
    <dgm:cxn modelId="{39BCFECA-3733-4495-9E93-9516AE560DAD}" type="presOf" srcId="{057AEF33-8FBA-41DF-9FB8-93BBB4E5212A}" destId="{44961E8A-63F6-4B65-B17C-990DF9A9209B}" srcOrd="2" destOrd="0" presId="urn:microsoft.com/office/officeart/2005/8/layout/gear1"/>
    <dgm:cxn modelId="{E760F60D-9EA5-4FFC-883B-5A45174ED5AD}" type="presOf" srcId="{A831FAB5-9B61-4C2A-9E1C-5C01F3EBFF92}" destId="{C7DD4A99-6496-43E4-81EC-1C9C7AB73279}" srcOrd="0" destOrd="0" presId="urn:microsoft.com/office/officeart/2005/8/layout/gear1"/>
    <dgm:cxn modelId="{9A127995-DC50-4D6F-92C1-2C0ABE370767}" type="presOf" srcId="{78ADB958-17AC-4A85-8E2D-51F6558A4DCB}" destId="{B88BF81B-8A82-44FB-89B5-AE7435D3E85C}" srcOrd="1" destOrd="0" presId="urn:microsoft.com/office/officeart/2005/8/layout/gear1"/>
    <dgm:cxn modelId="{A965E3EC-E45E-4139-B56A-E5C2544428CF}" type="presOf" srcId="{901DAB97-37E1-45D1-AB5E-9F94389CBF29}" destId="{CE712EAD-6906-4A34-B61D-EF594DB0563D}" srcOrd="1" destOrd="0" presId="urn:microsoft.com/office/officeart/2005/8/layout/gear1"/>
    <dgm:cxn modelId="{6C8F2D4C-434D-4CA2-A63B-ED1BFD46FB72}" type="presOf" srcId="{78ADB958-17AC-4A85-8E2D-51F6558A4DCB}" destId="{994F0968-C717-44F5-94DE-AEFA9A2539ED}" srcOrd="2" destOrd="0" presId="urn:microsoft.com/office/officeart/2005/8/layout/gear1"/>
    <dgm:cxn modelId="{2BEFBAE8-07C4-49C9-A9E4-7CE668E830AD}" type="presOf" srcId="{8B5F9B88-0C93-4007-B877-211C83F417DE}" destId="{DB2CD33C-6620-4B67-AE59-ABFFB599B4EF}" srcOrd="0" destOrd="0" presId="urn:microsoft.com/office/officeart/2005/8/layout/gear1"/>
    <dgm:cxn modelId="{A230877E-0450-4DC6-893A-26C665A6F1EC}" type="presOf" srcId="{057AEF33-8FBA-41DF-9FB8-93BBB4E5212A}" destId="{70EA420A-9CD6-4AEC-A430-48441692479D}" srcOrd="1" destOrd="0" presId="urn:microsoft.com/office/officeart/2005/8/layout/gear1"/>
    <dgm:cxn modelId="{3BB34019-007B-444F-9882-3A3A4B34A1EB}" type="presParOf" srcId="{74099BE8-153A-4E11-A8CA-BED85FF9409E}" destId="{0CF9A607-FCD4-4512-BC2A-246FC92A4B64}" srcOrd="0" destOrd="0" presId="urn:microsoft.com/office/officeart/2005/8/layout/gear1"/>
    <dgm:cxn modelId="{48AFFDD1-B56C-4534-8958-B2EE28D2B056}" type="presParOf" srcId="{74099BE8-153A-4E11-A8CA-BED85FF9409E}" destId="{70EA420A-9CD6-4AEC-A430-48441692479D}" srcOrd="1" destOrd="0" presId="urn:microsoft.com/office/officeart/2005/8/layout/gear1"/>
    <dgm:cxn modelId="{B55FEB3D-152A-4089-A393-A19FE88DB9CA}" type="presParOf" srcId="{74099BE8-153A-4E11-A8CA-BED85FF9409E}" destId="{44961E8A-63F6-4B65-B17C-990DF9A9209B}" srcOrd="2" destOrd="0" presId="urn:microsoft.com/office/officeart/2005/8/layout/gear1"/>
    <dgm:cxn modelId="{5C02E521-04CF-4D33-8ED3-E166A8445808}" type="presParOf" srcId="{74099BE8-153A-4E11-A8CA-BED85FF9409E}" destId="{86A96455-EAB2-44CA-B208-27C895B72A98}" srcOrd="3" destOrd="0" presId="urn:microsoft.com/office/officeart/2005/8/layout/gear1"/>
    <dgm:cxn modelId="{3CDCE6F3-8D49-4A35-A105-D1EB1750796E}" type="presParOf" srcId="{74099BE8-153A-4E11-A8CA-BED85FF9409E}" destId="{CE712EAD-6906-4A34-B61D-EF594DB0563D}" srcOrd="4" destOrd="0" presId="urn:microsoft.com/office/officeart/2005/8/layout/gear1"/>
    <dgm:cxn modelId="{4B4D472D-E012-4A27-A5CD-CC1CB890F5F5}" type="presParOf" srcId="{74099BE8-153A-4E11-A8CA-BED85FF9409E}" destId="{DB721804-76C0-49A0-9EC0-E726FF76CA68}" srcOrd="5" destOrd="0" presId="urn:microsoft.com/office/officeart/2005/8/layout/gear1"/>
    <dgm:cxn modelId="{4632A098-FEC9-4482-8D39-16CBC925B8D0}" type="presParOf" srcId="{74099BE8-153A-4E11-A8CA-BED85FF9409E}" destId="{EE033BB3-232F-4DA9-9DA8-A59911F30EC7}" srcOrd="6" destOrd="0" presId="urn:microsoft.com/office/officeart/2005/8/layout/gear1"/>
    <dgm:cxn modelId="{29880044-D3AD-4A0B-9DF0-2D285591AE57}" type="presParOf" srcId="{74099BE8-153A-4E11-A8CA-BED85FF9409E}" destId="{B88BF81B-8A82-44FB-89B5-AE7435D3E85C}" srcOrd="7" destOrd="0" presId="urn:microsoft.com/office/officeart/2005/8/layout/gear1"/>
    <dgm:cxn modelId="{1A199E95-2491-4CF8-9032-3B7538DDC9BF}" type="presParOf" srcId="{74099BE8-153A-4E11-A8CA-BED85FF9409E}" destId="{994F0968-C717-44F5-94DE-AEFA9A2539ED}" srcOrd="8" destOrd="0" presId="urn:microsoft.com/office/officeart/2005/8/layout/gear1"/>
    <dgm:cxn modelId="{F66B1827-C7A0-4EDA-BED5-E69E61A834EA}" type="presParOf" srcId="{74099BE8-153A-4E11-A8CA-BED85FF9409E}" destId="{4A29985F-4904-4654-9FDD-3BEB4F6353D9}" srcOrd="9" destOrd="0" presId="urn:microsoft.com/office/officeart/2005/8/layout/gear1"/>
    <dgm:cxn modelId="{BB40EF31-A8A8-40CF-8066-B9F7DAA33919}" type="presParOf" srcId="{74099BE8-153A-4E11-A8CA-BED85FF9409E}" destId="{DB2CD33C-6620-4B67-AE59-ABFFB599B4EF}" srcOrd="10" destOrd="0" presId="urn:microsoft.com/office/officeart/2005/8/layout/gear1"/>
    <dgm:cxn modelId="{22EC056A-297C-4D16-945A-05DBB04DD6F2}" type="presParOf" srcId="{74099BE8-153A-4E11-A8CA-BED85FF9409E}" destId="{C7DD4A99-6496-43E4-81EC-1C9C7AB73279}" srcOrd="11" destOrd="0" presId="urn:microsoft.com/office/officeart/2005/8/layout/gear1"/>
    <dgm:cxn modelId="{8C5E5CC0-08A6-44B8-81C2-D27B87A7122D}" type="presParOf" srcId="{74099BE8-153A-4E11-A8CA-BED85FF9409E}" destId="{1156C490-DC9A-4B7A-AD58-77C93F5B52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9A607-FCD4-4512-BC2A-246FC92A4B64}">
      <dsp:nvSpPr>
        <dsp:cNvPr id="0" name=""/>
        <dsp:cNvSpPr/>
      </dsp:nvSpPr>
      <dsp:spPr>
        <a:xfrm>
          <a:off x="1080633" y="1047441"/>
          <a:ext cx="1280206" cy="1280206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Cycle</a:t>
          </a:r>
          <a:endParaRPr lang="en-US" sz="900" kern="1200" dirty="0"/>
        </a:p>
      </dsp:txBody>
      <dsp:txXfrm>
        <a:off x="1338011" y="1347323"/>
        <a:ext cx="765450" cy="658052"/>
      </dsp:txXfrm>
    </dsp:sp>
    <dsp:sp modelId="{86A96455-EAB2-44CA-B208-27C895B72A98}">
      <dsp:nvSpPr>
        <dsp:cNvPr id="0" name=""/>
        <dsp:cNvSpPr/>
      </dsp:nvSpPr>
      <dsp:spPr>
        <a:xfrm>
          <a:off x="335786" y="744847"/>
          <a:ext cx="931059" cy="931059"/>
        </a:xfrm>
        <a:prstGeom prst="gear6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Life</a:t>
          </a:r>
          <a:endParaRPr lang="en-US" sz="900" kern="1200" dirty="0"/>
        </a:p>
      </dsp:txBody>
      <dsp:txXfrm>
        <a:off x="570183" y="980661"/>
        <a:ext cx="462265" cy="459431"/>
      </dsp:txXfrm>
    </dsp:sp>
    <dsp:sp modelId="{EE033BB3-232F-4DA9-9DA8-A59911F30EC7}">
      <dsp:nvSpPr>
        <dsp:cNvPr id="0" name=""/>
        <dsp:cNvSpPr/>
      </dsp:nvSpPr>
      <dsp:spPr>
        <a:xfrm rot="20700000">
          <a:off x="857274" y="102511"/>
          <a:ext cx="912247" cy="912247"/>
        </a:xfrm>
        <a:prstGeom prst="gear6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Software</a:t>
          </a:r>
          <a:endParaRPr lang="en-US" sz="900" kern="1200" dirty="0"/>
        </a:p>
      </dsp:txBody>
      <dsp:txXfrm rot="-20700000">
        <a:off x="1057357" y="302594"/>
        <a:ext cx="512082" cy="512082"/>
      </dsp:txXfrm>
    </dsp:sp>
    <dsp:sp modelId="{DB2CD33C-6620-4B67-AE59-ABFFB599B4EF}">
      <dsp:nvSpPr>
        <dsp:cNvPr id="0" name=""/>
        <dsp:cNvSpPr/>
      </dsp:nvSpPr>
      <dsp:spPr>
        <a:xfrm>
          <a:off x="963040" y="864901"/>
          <a:ext cx="1638664" cy="1638664"/>
        </a:xfrm>
        <a:prstGeom prst="circularArrow">
          <a:avLst>
            <a:gd name="adj1" fmla="val 4687"/>
            <a:gd name="adj2" fmla="val 299029"/>
            <a:gd name="adj3" fmla="val 2444290"/>
            <a:gd name="adj4" fmla="val 16025852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4A99-6496-43E4-81EC-1C9C7AB73279}">
      <dsp:nvSpPr>
        <dsp:cNvPr id="0" name=""/>
        <dsp:cNvSpPr/>
      </dsp:nvSpPr>
      <dsp:spPr>
        <a:xfrm>
          <a:off x="170897" y="546849"/>
          <a:ext cx="1190591" cy="11905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5364"/>
            <a:lumOff val="129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6C490-DC9A-4B7A-AD58-77C93F5B5255}">
      <dsp:nvSpPr>
        <dsp:cNvPr id="0" name=""/>
        <dsp:cNvSpPr/>
      </dsp:nvSpPr>
      <dsp:spPr>
        <a:xfrm>
          <a:off x="646262" y="-89294"/>
          <a:ext cx="1283697" cy="12836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688DA-F7D1-4AD9-B35A-0A2CD29BEF5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0E30-FE5D-4E44-BCC0-8F57B2E75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39875255-8E73-4D19-AD83-DC4E54D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BF8D-8908-4A04-B951-EEE8F886BF0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are some of the common phases?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F656-7631-46EA-A97E-265733E02F8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early cancellation of bad projects is a major benefit</a:t>
            </a:r>
          </a:p>
          <a:p>
            <a:pPr lvl="1" eaLnBrk="1" hangingPunct="1"/>
            <a:r>
              <a:rPr lang="en-US" smtClean="0"/>
              <a:t>confidence that you're building the right product is a major benefit</a:t>
            </a:r>
          </a:p>
          <a:p>
            <a:pPr lvl="1" eaLnBrk="1" hangingPunct="1"/>
            <a:r>
              <a:rPr lang="en-US" smtClean="0"/>
              <a:t>Example:  Linux on compute nodes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 to pages in the text book SG: 54-59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87B8B-B8FD-4AC7-8ED4-BC642D4946B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6A737-196C-4D72-8F7A-DF97992195B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Most used model at Cray – makes sense</a:t>
            </a:r>
          </a:p>
          <a:p>
            <a:pPr eaLnBrk="1" hangingPunct="1"/>
            <a:r>
              <a:rPr lang="en-US" dirty="0" smtClean="0"/>
              <a:t>Prioritize features for delivery</a:t>
            </a:r>
          </a:p>
          <a:p>
            <a:pPr eaLnBrk="1" hangingPunct="1"/>
            <a:r>
              <a:rPr lang="en-US" dirty="0" smtClean="0"/>
              <a:t>Fun with themed releases/capabilities (marketing likes it too), </a:t>
            </a:r>
            <a:r>
              <a:rPr lang="en-US" dirty="0" err="1" smtClean="0"/>
              <a:t>ie</a:t>
            </a:r>
            <a:r>
              <a:rPr lang="en-US" dirty="0" smtClean="0"/>
              <a:t>. Move from Catamount to Linux</a:t>
            </a:r>
          </a:p>
          <a:p>
            <a:pPr eaLnBrk="1" hangingPunct="1"/>
            <a:r>
              <a:rPr lang="en-US" dirty="0" smtClean="0"/>
              <a:t>Another risk – feature creep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83F2B-F64C-46B7-BFC8-097B0A90E6D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CLASS OF PROBS LENDS ITSELF TO THIS MODEL?   Class:  User interface </a:t>
            </a:r>
          </a:p>
          <a:p>
            <a:pPr eaLnBrk="1" hangingPunct="1"/>
            <a:r>
              <a:rPr lang="en-US" smtClean="0"/>
              <a:t>Example – our work for NSA … not quite sure what they want,  added difficulty that do not have close involvement</a:t>
            </a:r>
          </a:p>
          <a:p>
            <a:pPr eaLnBrk="1" hangingPunct="1"/>
            <a:r>
              <a:rPr lang="en-US" smtClean="0"/>
              <a:t>Example – Urban Sim</a:t>
            </a:r>
          </a:p>
          <a:p>
            <a:pPr eaLnBrk="1" hangingPunct="1"/>
            <a:r>
              <a:rPr lang="en-US" smtClean="0"/>
              <a:t>Prototype actually becomes the product (is not thrown away)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800" dirty="0"/>
              <a:t>Reasonable understanding of what to deliver.</a:t>
            </a:r>
          </a:p>
          <a:p>
            <a:pPr eaLnBrk="1" hangingPunct="1"/>
            <a:r>
              <a:rPr lang="en-US" sz="800" u="sng" dirty="0"/>
              <a:t>Waterfall:</a:t>
            </a:r>
            <a:r>
              <a:rPr lang="en-US" sz="800" dirty="0"/>
              <a:t> Has been done before; requirements well understood. </a:t>
            </a:r>
            <a:r>
              <a:rPr lang="en-US" sz="800" u="sng" dirty="0"/>
              <a:t>Staged delivery</a:t>
            </a:r>
            <a:r>
              <a:rPr lang="en-US" sz="800" dirty="0"/>
              <a:t> or </a:t>
            </a:r>
            <a:r>
              <a:rPr lang="en-US" sz="800" u="sng" dirty="0"/>
              <a:t>Spiral</a:t>
            </a:r>
            <a:r>
              <a:rPr lang="en-US" sz="800" dirty="0"/>
              <a:t> are also appropriate for this software dev project.</a:t>
            </a:r>
          </a:p>
          <a:p>
            <a:pPr eaLnBrk="1" hangingPunct="1"/>
            <a:r>
              <a:rPr lang="en-US" sz="800" dirty="0"/>
              <a:t>2. </a:t>
            </a:r>
            <a:r>
              <a:rPr lang="en-US" dirty="0" smtClean="0"/>
              <a:t>More progressive models, showing intermediate progress, good for this situation are </a:t>
            </a:r>
            <a:r>
              <a:rPr lang="en-US" u="sng" dirty="0" smtClean="0"/>
              <a:t>Staged delivery</a:t>
            </a:r>
            <a:r>
              <a:rPr lang="en-US" dirty="0" smtClean="0"/>
              <a:t> or </a:t>
            </a:r>
            <a:r>
              <a:rPr lang="en-US" u="sng" dirty="0" smtClean="0"/>
              <a:t>Spiral.</a:t>
            </a:r>
            <a:endParaRPr lang="en-US" dirty="0" smtClean="0"/>
          </a:p>
          <a:p>
            <a:pPr eaLnBrk="1" hangingPunct="1"/>
            <a:r>
              <a:rPr lang="en-US" dirty="0" smtClean="0"/>
              <a:t>Could also map Waterfall to this situation, as it's an overhaul of a current system.</a:t>
            </a:r>
            <a:endParaRPr lang="en-US" sz="800" dirty="0"/>
          </a:p>
          <a:p>
            <a:pPr eaLnBrk="1" hangingPunct="1"/>
            <a:r>
              <a:rPr lang="en-US" sz="800" dirty="0"/>
              <a:t> 3. Need interaction with the customers to see how well the system is working. All features needed</a:t>
            </a:r>
          </a:p>
          <a:p>
            <a:pPr eaLnBrk="1" hangingPunct="1"/>
            <a:r>
              <a:rPr lang="en-US" sz="800" dirty="0"/>
              <a:t>may not be known upfront. </a:t>
            </a:r>
            <a:r>
              <a:rPr lang="en-US" sz="800" u="sng" dirty="0"/>
              <a:t>Evolutionary prototyping</a:t>
            </a:r>
            <a:r>
              <a:rPr lang="en-US" sz="800" dirty="0"/>
              <a:t> most appropriate to get that feedback.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998D1-DC75-4C0B-8F5D-11A0AF349FD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800" dirty="0"/>
              <a:t>Reasonable understanding of what to deliver.</a:t>
            </a:r>
          </a:p>
          <a:p>
            <a:pPr eaLnBrk="1" hangingPunct="1"/>
            <a:r>
              <a:rPr lang="en-US" sz="800" u="sng" dirty="0"/>
              <a:t>Waterfall:</a:t>
            </a:r>
            <a:r>
              <a:rPr lang="en-US" sz="800" dirty="0"/>
              <a:t> Has been done before; requirements well understood. </a:t>
            </a:r>
            <a:r>
              <a:rPr lang="en-US" sz="800" u="sng" dirty="0"/>
              <a:t>Staged delivery</a:t>
            </a:r>
            <a:r>
              <a:rPr lang="en-US" sz="800" dirty="0"/>
              <a:t> or </a:t>
            </a:r>
            <a:r>
              <a:rPr lang="en-US" sz="800" u="sng" dirty="0"/>
              <a:t>Spiral</a:t>
            </a:r>
            <a:r>
              <a:rPr lang="en-US" sz="800" dirty="0"/>
              <a:t> are also appropriate for this software dev project.</a:t>
            </a:r>
          </a:p>
          <a:p>
            <a:pPr eaLnBrk="1" hangingPunct="1"/>
            <a:r>
              <a:rPr lang="en-US" sz="800" dirty="0"/>
              <a:t>2. </a:t>
            </a:r>
            <a:r>
              <a:rPr lang="en-US" dirty="0" smtClean="0"/>
              <a:t>More progressive models, showing intermediate progress, good for this situation are </a:t>
            </a:r>
            <a:r>
              <a:rPr lang="en-US" u="sng" dirty="0" smtClean="0"/>
              <a:t>Staged delivery</a:t>
            </a:r>
            <a:r>
              <a:rPr lang="en-US" dirty="0" smtClean="0"/>
              <a:t> or </a:t>
            </a:r>
            <a:r>
              <a:rPr lang="en-US" u="sng" dirty="0" smtClean="0"/>
              <a:t>Spiral.</a:t>
            </a:r>
            <a:endParaRPr lang="en-US" dirty="0" smtClean="0"/>
          </a:p>
          <a:p>
            <a:pPr eaLnBrk="1" hangingPunct="1"/>
            <a:r>
              <a:rPr lang="en-US" dirty="0" smtClean="0"/>
              <a:t>Could also map Waterfall to this situation, as it's an overhaul of a current system.</a:t>
            </a:r>
            <a:endParaRPr lang="en-US" sz="800" dirty="0"/>
          </a:p>
          <a:p>
            <a:pPr eaLnBrk="1" hangingPunct="1"/>
            <a:r>
              <a:rPr lang="en-US" sz="800" dirty="0"/>
              <a:t> 3. Need interaction with the customers to see how well the system is working. All features needed</a:t>
            </a:r>
          </a:p>
          <a:p>
            <a:pPr eaLnBrk="1" hangingPunct="1"/>
            <a:r>
              <a:rPr lang="en-US" sz="800" dirty="0"/>
              <a:t>may not be known upfront. </a:t>
            </a:r>
            <a:r>
              <a:rPr lang="en-US" sz="800" u="sng" dirty="0"/>
              <a:t>Evolutionary prototyping</a:t>
            </a:r>
            <a:r>
              <a:rPr lang="en-US" sz="800" dirty="0"/>
              <a:t> most appropriate to get that feedback.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998D1-DC75-4C0B-8F5D-11A0AF349FD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DCA80-2AB1-4C69-A021-C693D413C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DCA80-2AB1-4C69-A021-C693D413C3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DCA80-2AB1-4C69-A021-C693D413C3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01D26-83DB-4B66-B9F8-BE5705706FE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Have you done any ad hoc projects?  Assignments?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75255-8E73-4D19-AD83-DC4E54DE3B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0B12-5343-4C28-8D9A-FB7AA9D512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#3 example:  Developed a library interface suitable for one client but not another</a:t>
            </a:r>
          </a:p>
          <a:p>
            <a:pPr eaLnBrk="1" hangingPunct="1"/>
            <a:r>
              <a:rPr lang="en-US" dirty="0" smtClean="0"/>
              <a:t>#5 no example:  Write a little tool for myself to filter mail to help me write my performance review.  What’s the difference:  small, I’m only customer, don’t have to maintain</a:t>
            </a:r>
          </a:p>
          <a:p>
            <a:pPr eaLnBrk="1" hangingPunct="1"/>
            <a:r>
              <a:rPr lang="en-US" b="1" dirty="0" smtClean="0"/>
              <a:t>Any drawbacks of using a model?  Does every project need to use one?</a:t>
            </a:r>
          </a:p>
          <a:p>
            <a:r>
              <a:rPr lang="en-US" dirty="0" smtClean="0"/>
              <a:t>Can lead to compromises and artificial constraints</a:t>
            </a:r>
          </a:p>
          <a:p>
            <a:r>
              <a:rPr lang="en-US" dirty="0" smtClean="0"/>
              <a:t>Risk of overemphasizing process (not the end in itself)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Ways of evaluating models</a:t>
            </a:r>
          </a:p>
          <a:p>
            <a:pPr lvl="1"/>
            <a:r>
              <a:rPr lang="en-US" dirty="0" smtClean="0"/>
              <a:t>risk management, quality/cost control, predictability, visibility of progress, customer involvement/feedback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DFC58-DDBA-410E-9B35-F4AA81EB599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Phases don’t overlap, document/signoff driven, result not until end.  No integration until end!</a:t>
            </a:r>
          </a:p>
          <a:p>
            <a:pPr eaLnBrk="1" hangingPunct="1"/>
            <a:r>
              <a:rPr lang="en-US" dirty="0" smtClean="0"/>
              <a:t>Linear, inflexible   ** Refer to Computerworld Article **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005F4-A169-4187-BC12-E2E3A021A0D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real life, overlap.  Design finds a flaw in requirements.  Coding finds problem with design.</a:t>
            </a:r>
          </a:p>
          <a:p>
            <a:pPr eaLnBrk="1" hangingPunct="1"/>
            <a:r>
              <a:rPr lang="en-US" smtClean="0"/>
              <a:t>Example use: critical software where spec needs to be complete  </a:t>
            </a:r>
          </a:p>
          <a:p>
            <a:pPr eaLnBrk="1" hangingPunct="1"/>
            <a:r>
              <a:rPr lang="en-US" smtClean="0"/>
              <a:t>Example use: second generation of the software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A9A2CF-3181-487B-9AD4-744EA61661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55DCD-DD53-4D27-9759-E8ED78E7B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FF4E-8388-456E-B82C-8E57F90A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8D94-0481-4444-BA16-CFAE62D37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FA2C-3B3E-4FA6-BAFA-85683040B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7209-3C7B-48C7-A0A0-09EFA8C63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3D72-9E2E-4A7D-BE67-19327E6AD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4727-0A28-4CC5-9A36-E56E2372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4F5D-B194-4D02-97B9-FEAAE197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A1E8F-9E64-4F57-9C28-9B348329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6C8F-A7E5-44F2-AD5A-C53FC410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87CC-CFCD-4586-8CBB-65EEB103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80008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80008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80008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7A9A2CF-3181-487B-9AD4-744EA616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www.cs.washington.edu/education/courses/cse403/12sp/project-proposals.html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.png"/><Relationship Id="rId2" Type="http://schemas.openxmlformats.org/officeDocument/2006/relationships/hyperlink" Target="https://docs.google.com/a/cs.washington.edu/document/d/1CJmrFtQNsStlSIXurXEk3CqEC_VJwXGcOv4lpaS4Pr0/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s://depts.washington.edu/knowjsis/home/" TargetMode="External"/><Relationship Id="rId5" Type="http://schemas.openxmlformats.org/officeDocument/2006/relationships/hyperlink" Target="https://catalyst.uw.edu/webq/survey/notkin/162303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s://catalyst.uw.edu/webq/survey/notkin/162305" TargetMode="External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://www.stevemcconnell.com/sg.htm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.xml"/><Relationship Id="rId7" Type="http://schemas.openxmlformats.org/officeDocument/2006/relationships/hyperlink" Target="http://www.stevemcconnell.com/sg.htm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oleObject" Target="../embeddings/oleObject1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0" Type="http://schemas.openxmlformats.org/officeDocument/2006/relationships/image" Target="../media/image12.png"/><Relationship Id="rId4" Type="http://schemas.openxmlformats.org/officeDocument/2006/relationships/tags" Target="../tags/tag28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403/12sp/project-proposals.html" TargetMode="External"/><Relationship Id="rId2" Type="http://schemas.openxmlformats.org/officeDocument/2006/relationships/hyperlink" Target="https://docs.google.com/a/cs.washington.edu/document/d/1CJmrFtQNsStlSIXurXEk3CqEC_VJwXGcOv4lpaS4Pr0/edi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atalyst.uw.edu/webq/survey/notkin/162303" TargetMode="External"/><Relationship Id="rId4" Type="http://schemas.openxmlformats.org/officeDocument/2006/relationships/hyperlink" Target="https://catalyst.uw.edu/webq/survey/notkin/1623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ictionary.reference.com/browse/complexity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s.washington.edu/homes/suinlee/figures/systems-genetics2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nformatics.indiana.edu/rocha/figures/IPP_3_clusters_labels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00809"/>
              </p:ext>
            </p:extLst>
          </p:nvPr>
        </p:nvGraphicFramePr>
        <p:xfrm>
          <a:off x="228597" y="1473050"/>
          <a:ext cx="8669514" cy="2926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21468"/>
                <a:gridCol w="1286540"/>
                <a:gridCol w="1796902"/>
                <a:gridCol w="2043596"/>
                <a:gridCol w="1921008"/>
              </a:tblGrid>
              <a:tr h="267653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 1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7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Overview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Course plans &amp; expectations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hlinkClick r:id="rId2"/>
                        </a:rPr>
                        <a:t>Tools</a:t>
                      </a:r>
                      <a:r>
                        <a:rPr lang="en-US" dirty="0" smtClean="0"/>
                        <a:t> &amp; tool questions (section)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Lifecycle &amp;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roject milestones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KNOW project overview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600" i="1" dirty="0" smtClean="0"/>
                        <a:t>JB</a:t>
                      </a:r>
                      <a:r>
                        <a:rPr lang="en-US" sz="1600" i="1" baseline="0" dirty="0" smtClean="0"/>
                        <a:t> office hours 2-3PM Atrium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section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i="1" dirty="0" smtClean="0"/>
                        <a:t>JB</a:t>
                      </a:r>
                      <a:r>
                        <a:rPr lang="en-US" sz="1600" i="1" baseline="0" dirty="0" smtClean="0"/>
                        <a:t> office hours 11:30AM-12:30 PM Atrium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i="1" baseline="0" dirty="0" smtClean="0"/>
                        <a:t>DN office hours 9:00-10:00AM &amp; 11:30-noon</a:t>
                      </a:r>
                      <a:endParaRPr lang="en-US" sz="160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hlinkClick r:id="rId3"/>
                        </a:rPr>
                        <a:t>Proposal descriptions &amp; slides</a:t>
                      </a:r>
                      <a:r>
                        <a:rPr lang="en-US" sz="1400" i="1" baseline="0" dirty="0" smtClean="0"/>
                        <a:t> by 9:30AM</a:t>
                      </a:r>
                      <a:endParaRPr lang="en-US" sz="1400" b="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/>
                        <a:t>Proposal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smtClean="0"/>
                        <a:t>presentations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hlinkClick r:id="rId4"/>
                        </a:rPr>
                        <a:t>Project</a:t>
                      </a:r>
                      <a:r>
                        <a:rPr lang="en-US" sz="1400" i="1" baseline="0" dirty="0" smtClean="0"/>
                        <a:t> &amp; </a:t>
                      </a:r>
                      <a:r>
                        <a:rPr lang="en-US" sz="1400" i="1" baseline="0" dirty="0" smtClean="0">
                          <a:hlinkClick r:id="rId5"/>
                        </a:rPr>
                        <a:t>team</a:t>
                      </a:r>
                      <a:r>
                        <a:rPr lang="en-US" sz="1400" i="1" baseline="0" dirty="0" smtClean="0"/>
                        <a:t> preferences by 11PM</a:t>
                      </a:r>
                      <a:endParaRPr lang="en-US" sz="1400" b="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Teams announced by 11PM Saturday</a:t>
                      </a:r>
                      <a:endParaRPr lang="en-US" sz="14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CSE403</a:t>
            </a:r>
            <a:r>
              <a:rPr lang="en-US" sz="3200" dirty="0">
                <a:solidFill>
                  <a:srgbClr val="7030A0"/>
                </a:solidFill>
                <a:latin typeface="Calibri"/>
                <a:cs typeface="Calibri"/>
              </a:rPr>
              <a:t> ●</a:t>
            </a:r>
            <a:r>
              <a:rPr lang="en-US" sz="3200" dirty="0" smtClean="0"/>
              <a:t> Software engineering </a:t>
            </a:r>
            <a:r>
              <a:rPr lang="en-US" sz="3200" dirty="0">
                <a:solidFill>
                  <a:srgbClr val="7030A0"/>
                </a:solidFill>
                <a:latin typeface="Calibri"/>
                <a:cs typeface="Calibri"/>
              </a:rPr>
              <a:t>● </a:t>
            </a:r>
            <a:r>
              <a:rPr lang="en-US" sz="320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3200" dirty="0" smtClean="0"/>
              <a:t>sp12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3056649"/>
              </p:ext>
            </p:extLst>
          </p:nvPr>
        </p:nvGraphicFramePr>
        <p:xfrm>
          <a:off x="646893" y="4391609"/>
          <a:ext cx="2394032" cy="232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65227" y="4690270"/>
            <a:ext cx="5632884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Software development lifecycle</a:t>
            </a:r>
            <a:br>
              <a:rPr lang="en-US" sz="2800" dirty="0" smtClean="0"/>
            </a:br>
            <a:r>
              <a:rPr lang="en-US" sz="2000" i="1" dirty="0" smtClean="0"/>
              <a:t>the power of process</a:t>
            </a:r>
          </a:p>
        </p:txBody>
      </p:sp>
      <p:pic>
        <p:nvPicPr>
          <p:cNvPr id="3074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3" y="5794224"/>
            <a:ext cx="2800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Ad-hoc development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487320"/>
            <a:ext cx="3810000" cy="4495800"/>
          </a:xfrm>
        </p:spPr>
        <p:txBody>
          <a:bodyPr/>
          <a:lstStyle/>
          <a:p>
            <a:r>
              <a:rPr lang="en-US" sz="2400" dirty="0" smtClean="0"/>
              <a:t>Advantages</a:t>
            </a:r>
          </a:p>
          <a:p>
            <a:pPr lvl="1"/>
            <a:r>
              <a:rPr lang="en-US" sz="2000" dirty="0" smtClean="0"/>
              <a:t>Easy to learn</a:t>
            </a:r>
          </a:p>
          <a:p>
            <a:pPr lvl="1"/>
            <a:r>
              <a:rPr lang="en-US" sz="2000" dirty="0" smtClean="0"/>
              <a:t>Easy to use</a:t>
            </a:r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/>
              <a:t>May ignore some important tasks like testing and design</a:t>
            </a:r>
          </a:p>
          <a:p>
            <a:pPr lvl="1"/>
            <a:r>
              <a:rPr lang="en-US" sz="2000" dirty="0"/>
              <a:t>Unclear when to start or stop each task</a:t>
            </a:r>
          </a:p>
          <a:p>
            <a:pPr lvl="1"/>
            <a:r>
              <a:rPr lang="en-US" sz="2000" dirty="0"/>
              <a:t>Scales poorly to </a:t>
            </a:r>
            <a:r>
              <a:rPr lang="en-US" sz="2000" dirty="0" smtClean="0"/>
              <a:t>teams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799" y="2487320"/>
            <a:ext cx="4238767" cy="4495800"/>
          </a:xfrm>
        </p:spPr>
        <p:txBody>
          <a:bodyPr/>
          <a:lstStyle/>
          <a:p>
            <a:pPr lvl="1"/>
            <a:r>
              <a:rPr lang="en-US" sz="2000" dirty="0" smtClean="0"/>
              <a:t>Hard to review/evaluate work</a:t>
            </a:r>
          </a:p>
          <a:p>
            <a:pPr lvl="1"/>
            <a:r>
              <a:rPr lang="en-US" sz="2000" dirty="0" smtClean="0"/>
              <a:t>Code may not match users’ needs – no requirements!</a:t>
            </a:r>
          </a:p>
          <a:p>
            <a:pPr lvl="1"/>
            <a:r>
              <a:rPr lang="en-US" sz="2000" dirty="0" smtClean="0"/>
              <a:t>Code likely to be inflexible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cs typeface="Arial" charset="0"/>
              </a:rPr>
              <a:t>No way to assess progress, quality or risks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cs typeface="Arial" charset="0"/>
              </a:rPr>
              <a:t>Unlikely to accommodate changes without a major design overhaul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cs typeface="Arial" charset="0"/>
              </a:rPr>
              <a:t>Unclear delivery features (scope), timing, and </a:t>
            </a:r>
            <a:r>
              <a:rPr lang="en-US" sz="2000" dirty="0" smtClean="0">
                <a:cs typeface="Arial" charset="0"/>
              </a:rPr>
              <a:t>support</a:t>
            </a:r>
            <a:endParaRPr lang="en-US" sz="2000" dirty="0" smtClean="0"/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35674" y="1417638"/>
            <a:ext cx="8072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Creating </a:t>
            </a:r>
            <a:r>
              <a:rPr lang="en-US" dirty="0"/>
              <a:t>software without any formal guidelines or </a:t>
            </a:r>
            <a:r>
              <a:rPr lang="en-US" dirty="0" smtClean="0"/>
              <a:t>process; </a:t>
            </a:r>
            <a:r>
              <a:rPr lang="en-US" dirty="0"/>
              <a:t>e</a:t>
            </a:r>
            <a:r>
              <a:rPr lang="en-US" dirty="0" smtClean="0"/>
              <a:t>ver </a:t>
            </a:r>
            <a:r>
              <a:rPr lang="en-US" dirty="0"/>
              <a:t>done this for a project or assignment?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93D72-9E2E-4A7D-BE67-19327E6AD9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6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know as code-and-fix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81991" y="4545659"/>
            <a:ext cx="8021472" cy="1471172"/>
          </a:xfrm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It doesn’t manage or tame complexity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And the later </a:t>
            </a:r>
            <a:r>
              <a:rPr lang="en-US" dirty="0">
                <a:latin typeface="Arial" charset="0"/>
                <a:cs typeface="Arial" charset="0"/>
              </a:rPr>
              <a:t>a problem is found in software, the more costly it is to </a:t>
            </a:r>
            <a:r>
              <a:rPr lang="en-US" dirty="0" smtClean="0">
                <a:latin typeface="Arial" charset="0"/>
                <a:cs typeface="Arial" charset="0"/>
              </a:rPr>
              <a:t>fix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14727-0A28-4CC5-9A36-E56E237283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23578" y="1447800"/>
            <a:ext cx="7105844" cy="30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3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complexity: break it down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identify different </a:t>
            </a:r>
            <a:r>
              <a:rPr lang="en-US" sz="2000" i="1" dirty="0" smtClean="0"/>
              <a:t>activities</a:t>
            </a:r>
            <a:r>
              <a:rPr lang="en-US" sz="2000" dirty="0" smtClean="0"/>
              <a:t> that we know – from experience – we will have to do (such as testing)</a:t>
            </a:r>
          </a:p>
          <a:p>
            <a:r>
              <a:rPr lang="en-US" sz="2000" dirty="0" smtClean="0"/>
              <a:t>We identify different </a:t>
            </a:r>
            <a:r>
              <a:rPr lang="en-US" sz="2000" i="1" dirty="0" smtClean="0"/>
              <a:t>milestones</a:t>
            </a:r>
            <a:r>
              <a:rPr lang="en-US" sz="2000" dirty="0" smtClean="0"/>
              <a:t> that we know – from experience – we will have to produce (such as requirements)</a:t>
            </a:r>
          </a:p>
          <a:p>
            <a:r>
              <a:rPr lang="en-US" sz="2000" dirty="0" smtClean="0"/>
              <a:t>We identify different </a:t>
            </a:r>
            <a:r>
              <a:rPr lang="en-US" sz="2000" i="1" dirty="0" smtClean="0"/>
              <a:t>roles</a:t>
            </a:r>
            <a:r>
              <a:rPr lang="en-US" sz="2000" dirty="0" smtClean="0"/>
              <a:t> – from experience – that people will perform in a project (such as designers)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We identify a </a:t>
            </a:r>
            <a:r>
              <a:rPr lang="en-US" sz="2000" i="1" dirty="0"/>
              <a:t>process</a:t>
            </a:r>
            <a:r>
              <a:rPr lang="en-US" sz="2000" dirty="0"/>
              <a:t> that increases our confidence that people in those roles will address all the activities effectively and produce a quality set of </a:t>
            </a:r>
            <a:r>
              <a:rPr lang="en-US" sz="2000" dirty="0" smtClean="0"/>
              <a:t>milestones</a:t>
            </a:r>
          </a:p>
          <a:p>
            <a:r>
              <a:rPr lang="en-US" sz="2000" dirty="0" smtClean="0"/>
              <a:t>The specifics of these dimensions – people, activities, milestones – and the way they interact characterizes different lifecycles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14727-0A28-4CC5-9A36-E56E237283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3854382"/>
            <a:ext cx="7772400" cy="2547582"/>
          </a:xfrm>
        </p:spPr>
        <p:txBody>
          <a:bodyPr/>
          <a:lstStyle/>
          <a:p>
            <a:r>
              <a:rPr lang="en-US" dirty="0" smtClean="0"/>
              <a:t>These are largely different sides of the same (three-sided) coin</a:t>
            </a:r>
          </a:p>
          <a:p>
            <a:r>
              <a:rPr lang="en-US" dirty="0" smtClean="0"/>
              <a:t>It’s never 1:1:1</a:t>
            </a:r>
          </a:p>
          <a:p>
            <a:pPr lvl="1"/>
            <a:r>
              <a:rPr lang="en-US" dirty="0" smtClean="0"/>
              <a:t>An individual may be a programmer and a tester</a:t>
            </a:r>
          </a:p>
          <a:p>
            <a:pPr lvl="1"/>
            <a:r>
              <a:rPr lang="en-US" dirty="0" smtClean="0"/>
              <a:t>Multiple milestones will include designs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3D72-9E2E-4A7D-BE67-19327E6AD9E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16478"/>
              </p:ext>
            </p:extLst>
          </p:nvPr>
        </p:nvGraphicFramePr>
        <p:xfrm>
          <a:off x="1524000" y="1478888"/>
          <a:ext cx="6096000" cy="2123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Role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Activity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Milestone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dirty="0" smtClean="0"/>
                        <a:t>esigner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rogrammer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plans and 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4726171" y="209725"/>
            <a:ext cx="4173280" cy="919401"/>
          </a:xfrm>
          <a:prstGeom prst="wedgeRoundRectCallout">
            <a:avLst>
              <a:gd name="adj1" fmla="val -14973"/>
              <a:gd name="adj2" fmla="val 8909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M</a:t>
            </a:r>
            <a:r>
              <a:rPr lang="en-US" sz="1600" dirty="0" smtClean="0"/>
              <a:t>ilestones are also points </a:t>
            </a:r>
            <a:r>
              <a:rPr lang="en-US" sz="1600" dirty="0"/>
              <a:t>in time – </a:t>
            </a:r>
            <a:r>
              <a:rPr lang="en-US" sz="1600" dirty="0" smtClean="0"/>
              <a:t>deadlines – but they </a:t>
            </a:r>
            <a:r>
              <a:rPr lang="en-US" sz="1600" dirty="0"/>
              <a:t>are accompanied by </a:t>
            </a:r>
            <a:r>
              <a:rPr lang="en-US" sz="1600" dirty="0" smtClean="0"/>
              <a:t>deliverables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Benefits of using a lifecycle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It provides a structure for organizing work</a:t>
            </a:r>
          </a:p>
          <a:p>
            <a:r>
              <a:rPr lang="en-US" dirty="0" smtClean="0"/>
              <a:t>It forces us to think of the “big picture” and follow steps so that we reach it without glaring deficiencies</a:t>
            </a:r>
          </a:p>
          <a:p>
            <a:r>
              <a:rPr lang="en-US" dirty="0" smtClean="0"/>
              <a:t>Without it you may make decisions that are individually on target but collectively misdirected</a:t>
            </a:r>
          </a:p>
          <a:p>
            <a:r>
              <a:rPr lang="en-US" dirty="0" smtClean="0"/>
              <a:t>It is a management tool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5508" y="5710158"/>
            <a:ext cx="6288203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“…I have always found that plans are useless, but planning is indispensable.” –D.D. Eisenhower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640" y="4225902"/>
            <a:ext cx="4986353" cy="461665"/>
          </a:xfrm>
          <a:prstGeom prst="rect">
            <a:avLst/>
          </a:prstGeom>
          <a:solidFill>
            <a:srgbClr val="92D050"/>
          </a:solid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Drawbacks?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3847113" y="5013966"/>
            <a:ext cx="2262186" cy="346234"/>
          </a:xfrm>
          <a:prstGeom prst="wedgeEllipseCallout">
            <a:avLst>
              <a:gd name="adj1" fmla="val -12423"/>
              <a:gd name="adj2" fmla="val -1288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Arial Rounded MT Bold" pitchFamily="34" charset="0"/>
              </a:rPr>
              <a:t>Extra credit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Project with little attention to process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graph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1371600"/>
            <a:ext cx="7354888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10070" y="1447800"/>
            <a:ext cx="457200" cy="5257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6894" y="6151563"/>
            <a:ext cx="566382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latin typeface="Arial Unicode MS" pitchFamily="34" charset="-128"/>
              </a:rPr>
              <a:t>Survival Guide: McConnell </a:t>
            </a:r>
            <a:r>
              <a:rPr lang="en-US" sz="1600" dirty="0" smtClean="0">
                <a:latin typeface="Arial Unicode MS" pitchFamily="34" charset="-128"/>
              </a:rPr>
              <a:t>p. 24</a:t>
            </a:r>
            <a:endParaRPr lang="en-US" sz="1600" dirty="0">
              <a:latin typeface="Arial Unicode MS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graph2">
            <a:hlinkClick r:id="rId7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43340" y="1394635"/>
            <a:ext cx="7762460" cy="50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70000"/>
            </a:camera>
            <a:lightRig rig="threePt" dir="t"/>
          </a:scene3d>
        </p:spPr>
      </p:pic>
      <p:sp>
        <p:nvSpPr>
          <p:cNvPr id="143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5390" y="1371600"/>
            <a:ext cx="70866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With early attention to process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53400" y="1143000"/>
            <a:ext cx="304800" cy="5181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6894" y="6397227"/>
            <a:ext cx="566382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latin typeface="Arial Unicode MS" pitchFamily="34" charset="-128"/>
              </a:rPr>
              <a:t>Survival Guide: McConnell </a:t>
            </a:r>
            <a:r>
              <a:rPr lang="en-US" sz="1600" dirty="0" smtClean="0">
                <a:latin typeface="Arial Unicode MS" pitchFamily="34" charset="-128"/>
              </a:rPr>
              <a:t>p. 25</a:t>
            </a:r>
            <a:endParaRPr lang="en-US" sz="1600" dirty="0">
              <a:latin typeface="Arial Unicode MS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F5D-B194-4D02-97B9-FEAAE1970A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lifecycle models </a:t>
            </a:r>
            <a:r>
              <a:rPr lang="en-US" sz="2400" dirty="0" smtClean="0"/>
              <a:t>(past code-and-fix)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waterfall</a:t>
            </a:r>
            <a:r>
              <a:rPr lang="en-US" dirty="0" smtClean="0"/>
              <a:t>: standard phases – requirements, design, code, test, … </a:t>
            </a:r>
            <a:r>
              <a:rPr lang="en-US" dirty="0"/>
              <a:t>–</a:t>
            </a:r>
            <a:r>
              <a:rPr lang="en-US" dirty="0" smtClean="0"/>
              <a:t> in order</a:t>
            </a:r>
            <a:endParaRPr lang="en-US" dirty="0"/>
          </a:p>
          <a:p>
            <a:r>
              <a:rPr lang="en-US" u="sng" dirty="0" smtClean="0"/>
              <a:t>spiral</a:t>
            </a:r>
            <a:r>
              <a:rPr lang="en-US" dirty="0" smtClean="0"/>
              <a:t>: assess risks at each step; do most critical action first</a:t>
            </a:r>
          </a:p>
          <a:p>
            <a:r>
              <a:rPr lang="en-US" u="sng" dirty="0"/>
              <a:t>staged delivery</a:t>
            </a:r>
            <a:r>
              <a:rPr lang="en-US" dirty="0"/>
              <a:t>: build initial requirement specifications for several releases, then design-and-code each in </a:t>
            </a:r>
            <a:r>
              <a:rPr lang="en-US" dirty="0" smtClean="0"/>
              <a:t>sequence</a:t>
            </a:r>
            <a:endParaRPr lang="en-US" u="sng" dirty="0" smtClean="0"/>
          </a:p>
          <a:p>
            <a:r>
              <a:rPr lang="en-US" u="sng" dirty="0" smtClean="0"/>
              <a:t>evolutionary prototyping</a:t>
            </a:r>
            <a:r>
              <a:rPr lang="en-US" dirty="0" smtClean="0"/>
              <a:t>: build an initial small requirement specification, code it, then “evolve” the specification and code as needed</a:t>
            </a:r>
          </a:p>
          <a:p>
            <a:r>
              <a:rPr lang="en-US" u="sng" dirty="0" smtClean="0"/>
              <a:t>agile</a:t>
            </a:r>
            <a:r>
              <a:rPr lang="en-US" dirty="0" smtClean="0"/>
              <a:t>: very flexible, customer-oriented variations of evolutionary prototyping (more coming next week)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0868229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10" y="1556423"/>
            <a:ext cx="6712353" cy="50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Waterfall model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Waterfall model tradeoffs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600200"/>
            <a:ext cx="3141921" cy="4495800"/>
          </a:xfrm>
        </p:spPr>
        <p:txBody>
          <a:bodyPr/>
          <a:lstStyle/>
          <a:p>
            <a:r>
              <a:rPr lang="en-US" sz="2000" dirty="0" smtClean="0"/>
              <a:t>Can work well for well-understood but complex projects</a:t>
            </a:r>
          </a:p>
          <a:p>
            <a:pPr lvl="1"/>
            <a:r>
              <a:rPr lang="en-US" sz="1800" dirty="0" smtClean="0"/>
              <a:t>Tackles all planning upfront</a:t>
            </a:r>
          </a:p>
          <a:p>
            <a:r>
              <a:rPr lang="en-US" sz="2000" dirty="0" smtClean="0"/>
              <a:t>Supports inexperienced teams</a:t>
            </a:r>
          </a:p>
          <a:p>
            <a:pPr lvl="1"/>
            <a:r>
              <a:rPr lang="en-US" sz="1800" dirty="0" smtClean="0"/>
              <a:t>Orderly, easy-to-follow sequential model</a:t>
            </a:r>
          </a:p>
          <a:p>
            <a:pPr lvl="1"/>
            <a:r>
              <a:rPr lang="en-US" sz="1800" dirty="0" smtClean="0"/>
              <a:t>Reviews at each stage determine if the product is ready to advance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029740" y="1600200"/>
            <a:ext cx="4428460" cy="4495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Hard to </a:t>
            </a:r>
            <a:r>
              <a:rPr lang="en-US" sz="2000" dirty="0">
                <a:latin typeface="Arial" charset="0"/>
                <a:cs typeface="Arial" charset="0"/>
              </a:rPr>
              <a:t>specify </a:t>
            </a:r>
            <a:r>
              <a:rPr lang="en-US" sz="2000" dirty="0" smtClean="0">
                <a:latin typeface="Arial" charset="0"/>
                <a:cs typeface="Arial" charset="0"/>
              </a:rPr>
              <a:t>requirements </a:t>
            </a:r>
            <a:r>
              <a:rPr lang="en-US" sz="2000" dirty="0">
                <a:latin typeface="Arial" charset="0"/>
                <a:cs typeface="Arial" charset="0"/>
              </a:rPr>
              <a:t>of a stage completely </a:t>
            </a:r>
            <a:r>
              <a:rPr lang="en-US" sz="2000" dirty="0" smtClean="0">
                <a:latin typeface="Arial" charset="0"/>
                <a:cs typeface="Arial" charset="0"/>
              </a:rPr>
              <a:t>and correctly </a:t>
            </a:r>
            <a:r>
              <a:rPr lang="en-US" sz="2000" dirty="0">
                <a:latin typeface="Arial" charset="0"/>
                <a:cs typeface="Arial" charset="0"/>
              </a:rPr>
              <a:t>upfront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Rigid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linear,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not adaptable to change in the product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Costly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"swim upstream"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charset="0"/>
                <a:cs typeface="Arial" charset="0"/>
              </a:rPr>
              <a:t>No </a:t>
            </a:r>
            <a:r>
              <a:rPr lang="en-US" sz="2000" dirty="0">
                <a:latin typeface="Arial" charset="0"/>
                <a:cs typeface="Arial" charset="0"/>
              </a:rPr>
              <a:t>sense of progress until </a:t>
            </a:r>
            <a:r>
              <a:rPr lang="en-US" sz="2000" dirty="0" smtClean="0">
                <a:latin typeface="Arial" charset="0"/>
                <a:cs typeface="Arial" charset="0"/>
              </a:rPr>
              <a:t>end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Nothing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show until almost done ("we're 90% done, I swear!")</a:t>
            </a:r>
            <a:endParaRPr lang="en-US" sz="1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Integration occurs at the very end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Defies “integrate early and often” rule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N</a:t>
            </a:r>
            <a:r>
              <a:rPr lang="en-US" sz="2000" dirty="0" smtClean="0">
                <a:latin typeface="Arial" charset="0"/>
                <a:cs typeface="Arial" charset="0"/>
              </a:rPr>
              <a:t>o </a:t>
            </a:r>
            <a:r>
              <a:rPr lang="en-US" sz="2000" dirty="0">
                <a:latin typeface="Arial" charset="0"/>
                <a:cs typeface="Arial" charset="0"/>
              </a:rPr>
              <a:t>feedback until end </a:t>
            </a:r>
            <a:r>
              <a:rPr lang="en-US" sz="2000" dirty="0" smtClean="0">
                <a:latin typeface="Arial" charset="0"/>
                <a:cs typeface="Arial" charset="0"/>
              </a:rPr>
              <a:t>to customer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103"/>
            <a:ext cx="7772400" cy="1143000"/>
          </a:xfrm>
        </p:spPr>
        <p:txBody>
          <a:bodyPr/>
          <a:lstStyle/>
          <a:p>
            <a:r>
              <a:rPr lang="en-US" dirty="0" smtClean="0"/>
              <a:t>Two goals of software engineering</a:t>
            </a:r>
            <a:br>
              <a:rPr lang="en-US" dirty="0" smtClean="0"/>
            </a:br>
            <a:r>
              <a:rPr lang="en-US" sz="2800" dirty="0" smtClean="0"/>
              <a:t>Barry Boehm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the right system</a:t>
            </a:r>
          </a:p>
          <a:p>
            <a:pPr lvl="1"/>
            <a:r>
              <a:rPr lang="en-US" i="1" dirty="0" smtClean="0"/>
              <a:t>Validation</a:t>
            </a:r>
            <a:r>
              <a:rPr lang="en-US" dirty="0" smtClean="0"/>
              <a:t>: Does the program meet the users’ needs?</a:t>
            </a:r>
          </a:p>
          <a:p>
            <a:r>
              <a:rPr lang="en-US" dirty="0" smtClean="0"/>
              <a:t>Building the system right</a:t>
            </a:r>
          </a:p>
          <a:p>
            <a:pPr lvl="1"/>
            <a:r>
              <a:rPr lang="en-US" i="1" dirty="0" smtClean="0"/>
              <a:t>Verification</a:t>
            </a:r>
            <a:r>
              <a:rPr lang="en-US" dirty="0" smtClean="0"/>
              <a:t>: Does the program meet the specification?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 – risk-oriented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2344479" cy="4495800"/>
          </a:xfrm>
        </p:spPr>
        <p:txBody>
          <a:bodyPr/>
          <a:lstStyle/>
          <a:p>
            <a:r>
              <a:rPr lang="en-US" sz="2000" dirty="0" smtClean="0"/>
              <a:t>Determine objectives and constraints</a:t>
            </a:r>
          </a:p>
          <a:p>
            <a:r>
              <a:rPr lang="en-US" sz="2000" dirty="0" smtClean="0"/>
              <a:t>Identify and resolve risks</a:t>
            </a:r>
          </a:p>
          <a:p>
            <a:r>
              <a:rPr lang="en-US" sz="2000" dirty="0" smtClean="0"/>
              <a:t>Evaluate options to resolve risks</a:t>
            </a:r>
          </a:p>
          <a:p>
            <a:r>
              <a:rPr lang="en-US" sz="2000" dirty="0" smtClean="0"/>
              <a:t>Developer and verify deliverables</a:t>
            </a:r>
          </a:p>
          <a:p>
            <a:r>
              <a:rPr lang="en-US" sz="2000" dirty="0" smtClean="0"/>
              <a:t>Plan next spiral</a:t>
            </a:r>
          </a:p>
          <a:p>
            <a:r>
              <a:rPr lang="en-US" sz="2000" dirty="0" smtClean="0"/>
              <a:t>Commit (or not) to next spiral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93D72-9E2E-4A7D-BE67-19327E6AD9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03217" y="1733099"/>
            <a:ext cx="5328648" cy="4566082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295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 – tradeoffs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lot of planning and management</a:t>
            </a:r>
          </a:p>
          <a:p>
            <a:r>
              <a:rPr lang="en-US" dirty="0" smtClean="0"/>
              <a:t>Frequent changes of task</a:t>
            </a:r>
          </a:p>
          <a:p>
            <a:r>
              <a:rPr lang="en-US" dirty="0" smtClean="0"/>
              <a:t>Requires customer and contract flexibility</a:t>
            </a:r>
          </a:p>
          <a:p>
            <a:r>
              <a:rPr lang="en-US" dirty="0" smtClean="0"/>
              <a:t>Must be able to assess risk properly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Take on the big risks early, make decisions</a:t>
            </a:r>
          </a:p>
          <a:p>
            <a:pPr lvl="1"/>
            <a:r>
              <a:rPr lang="en-US" smtClean="0"/>
              <a:t>Right product?</a:t>
            </a:r>
          </a:p>
          <a:p>
            <a:pPr lvl="1"/>
            <a:r>
              <a:rPr lang="en-US" smtClean="0"/>
              <a:t>Can we implement?</a:t>
            </a:r>
          </a:p>
          <a:p>
            <a:r>
              <a:rPr lang="en-US" smtClean="0"/>
              <a:t>Progresses carefully to a result – clearer tasks each spiral</a:t>
            </a:r>
          </a:p>
          <a:p>
            <a:r>
              <a:rPr lang="en-US" smtClean="0"/>
              <a:t>As costs increase, risks decrease!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8D94-0481-4444-BA16-CFAE62D37DF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Staged delivery model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4901609"/>
            <a:ext cx="7772400" cy="1194391"/>
          </a:xfrm>
        </p:spPr>
        <p:txBody>
          <a:bodyPr/>
          <a:lstStyle/>
          <a:p>
            <a:r>
              <a:rPr lang="en-US" sz="2000" dirty="0"/>
              <a:t>Waterfall-like beginnings</a:t>
            </a:r>
          </a:p>
          <a:p>
            <a:r>
              <a:rPr lang="en-US" sz="2000" dirty="0"/>
              <a:t>Then, short release </a:t>
            </a:r>
            <a:r>
              <a:rPr lang="en-US" sz="2000" dirty="0" smtClean="0"/>
              <a:t>cycles: plan</a:t>
            </a:r>
            <a:r>
              <a:rPr lang="en-US" sz="2000" dirty="0"/>
              <a:t>, design, execute, test, </a:t>
            </a:r>
            <a:r>
              <a:rPr lang="en-US" sz="2000" dirty="0" smtClean="0"/>
              <a:t>release, with </a:t>
            </a:r>
            <a:r>
              <a:rPr lang="en-US" sz="2000" dirty="0"/>
              <a:t>delivery possible at the end of any </a:t>
            </a:r>
            <a:r>
              <a:rPr lang="en-US" sz="2000" dirty="0" smtClean="0"/>
              <a:t>cycle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3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73268519"/>
              </p:ext>
            </p:extLst>
          </p:nvPr>
        </p:nvGraphicFramePr>
        <p:xfrm>
          <a:off x="1800451" y="1474381"/>
          <a:ext cx="54768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Bitmap Image" r:id="rId7" imgW="8764223" imgH="5095238" progId="PBrush">
                  <p:embed/>
                </p:oleObj>
              </mc:Choice>
              <mc:Fallback>
                <p:oleObj name="Bitmap Image" r:id="rId7" imgW="8764223" imgH="50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451" y="1474381"/>
                        <a:ext cx="5476875" cy="3181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7030A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3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Staged-delivery tradeoffs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Can ship at the end of any release cycle</a:t>
            </a:r>
          </a:p>
          <a:p>
            <a:r>
              <a:rPr lang="en-US" sz="2400" dirty="0" smtClean="0"/>
              <a:t>Intermediate deliveries show progress, satisfy customers, and lead to feedback</a:t>
            </a:r>
          </a:p>
          <a:p>
            <a:r>
              <a:rPr lang="en-US" sz="2400" dirty="0" smtClean="0"/>
              <a:t>Problems are visible early (e.g., integration)</a:t>
            </a:r>
          </a:p>
          <a:p>
            <a:r>
              <a:rPr lang="en-US" sz="2400" dirty="0" smtClean="0"/>
              <a:t>Facilitates shorter, more predictable release cycles</a:t>
            </a:r>
          </a:p>
          <a:p>
            <a:r>
              <a:rPr lang="en-US" sz="2400" dirty="0" smtClean="0"/>
              <a:t>Prioritize features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Requires tight coordination with documentation, management, </a:t>
            </a:r>
            <a:r>
              <a:rPr lang="en-US" sz="2400" dirty="0" smtClean="0">
                <a:latin typeface="Arial" charset="0"/>
                <a:cs typeface="Arial" charset="0"/>
              </a:rPr>
              <a:t>marketing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Product must be </a:t>
            </a:r>
            <a:r>
              <a:rPr lang="en-US" sz="2400" dirty="0" smtClean="0">
                <a:latin typeface="Arial" charset="0"/>
                <a:cs typeface="Arial" charset="0"/>
              </a:rPr>
              <a:t>decomposable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Extra releases cause </a:t>
            </a:r>
            <a:r>
              <a:rPr lang="en-US" sz="2400" dirty="0" smtClean="0">
                <a:latin typeface="Arial" charset="0"/>
                <a:cs typeface="Arial" charset="0"/>
              </a:rPr>
              <a:t>overhead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Feature creep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2141" y="5714093"/>
            <a:ext cx="3924300" cy="78175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buSzPct val="75000"/>
              <a:buFont typeface="Wingdings 2" pitchFamily="18" charset="2"/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Very practical, widely used and successful</a:t>
            </a:r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384438"/>
              </p:ext>
            </p:extLst>
          </p:nvPr>
        </p:nvGraphicFramePr>
        <p:xfrm>
          <a:off x="2964762" y="1371600"/>
          <a:ext cx="6105525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Bitmap Image" r:id="rId8" imgW="7419048" imgH="3304762" progId="PBrush">
                  <p:embed/>
                </p:oleObj>
              </mc:Choice>
              <mc:Fallback>
                <p:oleObj name="Bitmap Image" r:id="rId8" imgW="7419048" imgH="330476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762" y="1371600"/>
                        <a:ext cx="6105525" cy="271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Evolutionary prototyping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05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784001" y="3948191"/>
            <a:ext cx="59436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080" y="1600200"/>
            <a:ext cx="2677682" cy="4495800"/>
          </a:xfrm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Develop a skeleton system and evolve it for </a:t>
            </a:r>
            <a:r>
              <a:rPr lang="en-US" sz="2000" dirty="0" smtClean="0">
                <a:latin typeface="Arial" charset="0"/>
                <a:cs typeface="Arial" charset="0"/>
              </a:rPr>
              <a:t>delivery</a:t>
            </a:r>
          </a:p>
          <a:p>
            <a:r>
              <a:rPr lang="en-US" sz="2000" dirty="0" smtClean="0"/>
              <a:t>Staged </a:t>
            </a:r>
            <a:r>
              <a:rPr lang="en-US" sz="2000" dirty="0"/>
              <a:t>delivery:  requirements are known ahead of time</a:t>
            </a:r>
          </a:p>
          <a:p>
            <a:r>
              <a:rPr lang="en-US" sz="2000" dirty="0" smtClean="0"/>
              <a:t>Evolutionary:  </a:t>
            </a:r>
            <a:r>
              <a:rPr lang="en-US" sz="2000" dirty="0"/>
              <a:t>discovered by customer feedback on each </a:t>
            </a:r>
            <a:r>
              <a:rPr lang="en-US" sz="2000" dirty="0" smtClean="0"/>
              <a:t>release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6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process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Requires close customer involvement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Assumes user's initial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specification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is flexible</a:t>
            </a:r>
          </a:p>
          <a:p>
            <a:r>
              <a:rPr lang="en-US" dirty="0">
                <a:latin typeface="Arial" charset="0"/>
                <a:cs typeface="Arial" charset="0"/>
              </a:rPr>
              <a:t>Problems with planning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Feature </a:t>
            </a:r>
            <a:r>
              <a:rPr lang="en-US" sz="2000" dirty="0">
                <a:latin typeface="Arial" charset="0"/>
                <a:cs typeface="Arial" charset="0"/>
              </a:rPr>
              <a:t>creep, major design decisions, use of time, etc.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Hard to estimate completion schedule or feature set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Unclear how many iterations will be needed to finish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Integration problems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Temporary </a:t>
            </a:r>
            <a:r>
              <a:rPr lang="en-US" dirty="0">
                <a:latin typeface="Arial" pitchFamily="34" charset="0"/>
                <a:cs typeface="Arial" pitchFamily="34" charset="0"/>
              </a:rPr>
              <a:t>fixes become permanent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constraints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are there so many models?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choice of a model depends on the project circumstances and requirements</a:t>
            </a:r>
          </a:p>
          <a:p>
            <a:r>
              <a:rPr lang="en-US" dirty="0" smtClean="0"/>
              <a:t>A good choice of a model can result in a vastly more productive environment than a bad choice</a:t>
            </a:r>
          </a:p>
          <a:p>
            <a:r>
              <a:rPr lang="en-US" dirty="0" smtClean="0"/>
              <a:t>A cocktail of models is frequently used in practice to get the best of all worlds – models are often combined or tailored to environment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“Models” are as often descriptive as they are prescriptive</a:t>
            </a:r>
          </a:p>
          <a:p>
            <a:pPr lvl="1"/>
            <a:r>
              <a:rPr lang="en-US" sz="1800" dirty="0" err="1" smtClean="0"/>
              <a:t>Parnas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smtClean="0"/>
              <a:t>Clements</a:t>
            </a:r>
            <a:r>
              <a:rPr lang="en-US" sz="1800" dirty="0"/>
              <a:t>. </a:t>
            </a:r>
            <a:r>
              <a:rPr lang="en-US" sz="1800" dirty="0" smtClean="0"/>
              <a:t>A </a:t>
            </a:r>
            <a:r>
              <a:rPr lang="en-US" sz="1800" dirty="0"/>
              <a:t>rational design process: How and why to fake it. </a:t>
            </a:r>
            <a:r>
              <a:rPr lang="en-US" sz="1800" i="1" dirty="0"/>
              <a:t>IEEE Trans. </a:t>
            </a:r>
            <a:r>
              <a:rPr lang="en-US" sz="1800" i="1" dirty="0" smtClean="0"/>
              <a:t>Software </a:t>
            </a:r>
            <a:r>
              <a:rPr lang="en-US" sz="1800" i="1" dirty="0"/>
              <a:t>Eng.</a:t>
            </a:r>
            <a:r>
              <a:rPr lang="en-US" sz="1800" dirty="0"/>
              <a:t> </a:t>
            </a:r>
            <a:r>
              <a:rPr lang="en-US" sz="1800" i="1" dirty="0"/>
              <a:t>12</a:t>
            </a:r>
            <a:r>
              <a:rPr lang="en-US" sz="1800" dirty="0"/>
              <a:t>, 2 (</a:t>
            </a:r>
            <a:r>
              <a:rPr lang="en-US" sz="1800" dirty="0" smtClean="0"/>
              <a:t>Feb </a:t>
            </a:r>
            <a:r>
              <a:rPr lang="en-US" sz="1800" dirty="0"/>
              <a:t>1986), 251-257.</a:t>
            </a:r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“best” model depends on…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task at hand</a:t>
            </a:r>
          </a:p>
          <a:p>
            <a:r>
              <a:rPr lang="en-US" dirty="0" smtClean="0"/>
              <a:t>Risk management</a:t>
            </a:r>
          </a:p>
          <a:p>
            <a:r>
              <a:rPr lang="en-US" dirty="0" smtClean="0"/>
              <a:t>Quality / cost control</a:t>
            </a:r>
          </a:p>
          <a:p>
            <a:r>
              <a:rPr lang="en-US" dirty="0" smtClean="0"/>
              <a:t>Predictability</a:t>
            </a:r>
          </a:p>
          <a:p>
            <a:r>
              <a:rPr lang="en-US" dirty="0" smtClean="0"/>
              <a:t>Visibility of progress</a:t>
            </a:r>
          </a:p>
          <a:p>
            <a:r>
              <a:rPr lang="en-US" dirty="0" smtClean="0"/>
              <a:t>Customer involvement and feedback</a:t>
            </a:r>
          </a:p>
          <a:p>
            <a:r>
              <a:rPr lang="en-US" dirty="0" smtClean="0"/>
              <a:t>Team experience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Better question: best model for …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system to control anti-lock braking in a car?</a:t>
            </a:r>
          </a:p>
          <a:p>
            <a:r>
              <a:rPr lang="en-US" dirty="0" smtClean="0"/>
              <a:t>A hospital accounting system that replaces an existing system?</a:t>
            </a:r>
          </a:p>
          <a:p>
            <a:r>
              <a:rPr lang="en-US" dirty="0" smtClean="0"/>
              <a:t>An interactive system that allows airline passengers to quickly find replacement flight times (for missed or bumped reservations) from terminals installed at airports?</a:t>
            </a:r>
          </a:p>
          <a:p>
            <a:r>
              <a:rPr lang="en-US" dirty="0" smtClean="0"/>
              <a:t>A specific 403 project?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11831"/>
              </p:ext>
            </p:extLst>
          </p:nvPr>
        </p:nvGraphicFramePr>
        <p:xfrm>
          <a:off x="228597" y="341172"/>
          <a:ext cx="8669515" cy="402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18567"/>
                <a:gridCol w="1649239"/>
                <a:gridCol w="1733903"/>
                <a:gridCol w="1733903"/>
                <a:gridCol w="1733903"/>
              </a:tblGrid>
              <a:tr h="273921">
                <a:tc gridSpan="5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7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Tomorrow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Overview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Course plans &amp; expectations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hlinkClick r:id="rId2"/>
                        </a:rPr>
                        <a:t>Tools</a:t>
                      </a:r>
                      <a:r>
                        <a:rPr lang="en-US" dirty="0" smtClean="0"/>
                        <a:t> &amp; tool questions (section)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Lifecycle &amp;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roject milestones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KNOW project overview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1" i="0" dirty="0" smtClean="0"/>
                        <a:t>Form</a:t>
                      </a:r>
                      <a:r>
                        <a:rPr lang="en-US" b="1" i="0" baseline="0" dirty="0" smtClean="0"/>
                        <a:t> project proposal groups NOW </a:t>
                      </a:r>
                      <a:r>
                        <a:rPr lang="en-US" sz="1200" b="1" i="0" baseline="0" dirty="0" smtClean="0"/>
                        <a:t>(if you haven’t yet)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KNOW++: JB office hours</a:t>
                      </a:r>
                      <a:endParaRPr lang="en-US" sz="1800" b="1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section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b="1" i="0" dirty="0" smtClean="0"/>
                        <a:t>Meet with your project proposal groups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KNOW++: JB office hours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b="1" i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DN office hours 9-10 &amp; 11:30-12</a:t>
                      </a:r>
                      <a:endParaRPr lang="en-US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baseline="0" dirty="0" smtClean="0">
                          <a:hlinkClick r:id="rId3"/>
                        </a:rPr>
                        <a:t>Proposal descriptions &amp; slides</a:t>
                      </a:r>
                      <a:r>
                        <a:rPr lang="en-US" sz="1400" b="1" i="0" baseline="0" dirty="0" smtClean="0"/>
                        <a:t> by 9:30AM</a:t>
                      </a:r>
                      <a:br>
                        <a:rPr lang="en-US" sz="1400" b="1" i="0" baseline="0" dirty="0" smtClean="0"/>
                      </a:br>
                      <a:endParaRPr lang="en-US" sz="1400" b="1" i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baseline="0" dirty="0" smtClean="0"/>
                        <a:t>Posted on web ASAP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/>
                        <a:t>Proposal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smtClean="0"/>
                        <a:t>presentations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baseline="0" dirty="0" smtClean="0">
                          <a:hlinkClick r:id="rId4"/>
                        </a:rPr>
                        <a:t>Project</a:t>
                      </a:r>
                      <a:r>
                        <a:rPr lang="en-US" sz="1400" b="1" i="0" baseline="0" dirty="0" smtClean="0"/>
                        <a:t> &amp; </a:t>
                      </a:r>
                      <a:r>
                        <a:rPr lang="en-US" sz="1400" b="1" i="0" baseline="0" dirty="0" smtClean="0">
                          <a:hlinkClick r:id="rId5"/>
                        </a:rPr>
                        <a:t>team</a:t>
                      </a:r>
                      <a:r>
                        <a:rPr lang="en-US" sz="1400" b="1" i="0" baseline="0" dirty="0" smtClean="0"/>
                        <a:t> preferences by 11PM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Teams announced by 11PM Saturday</a:t>
                      </a:r>
                      <a:endParaRPr lang="en-US" sz="14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4887" y="5024734"/>
            <a:ext cx="6574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Rounded MT Bold" pitchFamily="34" charset="0"/>
                <a:sym typeface="Symbol"/>
              </a:rPr>
              <a:t>Any questions </a:t>
            </a:r>
            <a:endParaRPr lang="en-US" sz="6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software lifecycle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goals – software that works as specified and software that meets users’ needs – are hard to achieve for substantive systems</a:t>
            </a:r>
          </a:p>
          <a:p>
            <a:r>
              <a:rPr lang="en-US" dirty="0" smtClean="0"/>
              <a:t>The lifecycle is a series of steps or phases through which software is produced – usually over months or years, from womb to tomb</a:t>
            </a:r>
          </a:p>
          <a:p>
            <a:r>
              <a:rPr lang="en-US" dirty="0" smtClean="0"/>
              <a:t>It is a process by which teams of people can create complex software systems </a:t>
            </a:r>
          </a:p>
          <a:p>
            <a:r>
              <a:rPr lang="en-US" dirty="0" smtClean="0"/>
              <a:t>The lifecycle helps teams deal with complexity by laying out a clear set of steps to perform and associate tangible artifacts that can be assessed to determine progress, quality, etc.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sys-images/Guardian/Pix/site_furniture/2010/4/28/1272477292847/Afghanistan-powerpoint-gr-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1471402"/>
            <a:ext cx="3430137" cy="250691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672"/>
            <a:ext cx="7772400" cy="1143000"/>
          </a:xfrm>
        </p:spPr>
        <p:txBody>
          <a:bodyPr/>
          <a:lstStyle/>
          <a:p>
            <a:r>
              <a:rPr lang="en-US" dirty="0" smtClean="0"/>
              <a:t>What is complexity?</a:t>
            </a:r>
            <a:endParaRPr lang="en-US" dirty="0"/>
          </a:p>
        </p:txBody>
      </p:sp>
      <p:pic>
        <p:nvPicPr>
          <p:cNvPr id="4098" name="Picture 2" descr="http://informatics.indiana.edu/rocha/figures/IPP_3_clusters_labe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24" y="1471402"/>
            <a:ext cx="3530585" cy="27891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s.washington.edu/homes/suinlee/figures/systems-genetics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4328228"/>
            <a:ext cx="5870575" cy="239028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9496" y="5303799"/>
            <a:ext cx="2726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Dictionary.com</a:t>
            </a:r>
            <a:r>
              <a:rPr lang="en-US" sz="1200" dirty="0"/>
              <a:t>. </a:t>
            </a:r>
            <a:r>
              <a:rPr lang="en-US" sz="1200" i="1" dirty="0"/>
              <a:t>Collins English Dictionary - Complete &amp; Unabridged 10th Edition</a:t>
            </a:r>
            <a:r>
              <a:rPr lang="en-US" sz="1200" dirty="0"/>
              <a:t>. HarperCollins </a:t>
            </a:r>
            <a:r>
              <a:rPr lang="en-US" sz="1200" dirty="0" smtClean="0"/>
              <a:t>(</a:t>
            </a:r>
            <a:r>
              <a:rPr lang="en-US" sz="1200" dirty="0"/>
              <a:t>accessed: March 27, 2012).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7179" y="4367275"/>
            <a:ext cx="289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hlinkClick r:id="rId8"/>
              </a:rPr>
              <a:t>The state or quality of being intricate…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F5D-B194-4D02-97B9-FEAAE1970A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Complexity in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resource – usually time or space – is needed, based on the size of the input, to solve a specific problem using a precise model?</a:t>
            </a:r>
          </a:p>
          <a:p>
            <a:pPr lvl="1"/>
            <a:r>
              <a:rPr lang="en-US" dirty="0" smtClean="0"/>
              <a:t>Lower bound: best possible</a:t>
            </a:r>
          </a:p>
          <a:p>
            <a:pPr lvl="1"/>
            <a:r>
              <a:rPr lang="en-US" dirty="0" smtClean="0"/>
              <a:t>Upper bound: best known</a:t>
            </a:r>
          </a:p>
          <a:p>
            <a:r>
              <a:rPr lang="en-US" dirty="0" smtClean="0"/>
              <a:t>Kolmogorov complexity represents the shortest possible representation of a (often a program to compute) value</a:t>
            </a:r>
          </a:p>
          <a:p>
            <a:pPr lvl="1"/>
            <a:r>
              <a:rPr lang="en-US" sz="1800" dirty="0"/>
              <a:t>2</a:t>
            </a:r>
            <a:r>
              <a:rPr lang="en-US" sz="2000" baseline="30000" dirty="0" smtClean="0"/>
              <a:t>31542</a:t>
            </a:r>
            <a:r>
              <a:rPr lang="en-US" dirty="0" smtClean="0"/>
              <a:t> </a:t>
            </a:r>
            <a:r>
              <a:rPr lang="en-US" sz="1800" dirty="0"/>
              <a:t>vs. </a:t>
            </a:r>
            <a:r>
              <a:rPr lang="en-US" sz="1800" dirty="0" smtClean="0"/>
              <a:t>4522134566.3232335425256788888532212232342342346666193</a:t>
            </a:r>
          </a:p>
          <a:p>
            <a:r>
              <a:rPr lang="en-US" dirty="0" smtClean="0"/>
              <a:t>Fred Brooks: Essential vs. incidental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264"/>
            <a:ext cx="7772400" cy="1143000"/>
          </a:xfrm>
        </p:spPr>
        <p:txBody>
          <a:bodyPr/>
          <a:lstStyle/>
          <a:p>
            <a:r>
              <a:rPr lang="en-US" dirty="0" smtClean="0"/>
              <a:t>How complex is software?</a:t>
            </a:r>
            <a:br>
              <a:rPr lang="en-US" dirty="0" smtClean="0"/>
            </a:br>
            <a:r>
              <a:rPr lang="en-US" sz="2800" dirty="0" smtClean="0"/>
              <a:t>Possible measures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lines of code</a:t>
            </a:r>
          </a:p>
          <a:p>
            <a:r>
              <a:rPr lang="en-US" sz="2000" dirty="0" smtClean="0"/>
              <a:t># classes </a:t>
            </a:r>
          </a:p>
          <a:p>
            <a:r>
              <a:rPr lang="en-US" sz="2000" dirty="0" smtClean="0"/>
              <a:t># modules</a:t>
            </a:r>
          </a:p>
          <a:p>
            <a:r>
              <a:rPr lang="en-US" sz="2000" dirty="0" smtClean="0"/>
              <a:t># module interconnections and dependencies</a:t>
            </a:r>
          </a:p>
          <a:p>
            <a:r>
              <a:rPr lang="en-US" sz="2000" dirty="0" smtClean="0"/>
              <a:t># paths: </a:t>
            </a:r>
            <a:r>
              <a:rPr lang="en-US" sz="2000" dirty="0" err="1"/>
              <a:t>c</a:t>
            </a:r>
            <a:r>
              <a:rPr lang="en-US" sz="2000" dirty="0" err="1" smtClean="0"/>
              <a:t>yclomatic</a:t>
            </a:r>
            <a:r>
              <a:rPr lang="en-US" sz="2000" dirty="0" smtClean="0"/>
              <a:t> complexity takes a control flow graph (roughly, a “flow chart”) of a program and computes</a:t>
            </a:r>
            <a:r>
              <a:rPr lang="en-US" sz="2000" dirty="0"/>
              <a:t> 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 − </a:t>
            </a:r>
            <a:r>
              <a:rPr lang="en-US" sz="2000" i="1" dirty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 +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P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2000" i="1" dirty="0">
                <a:latin typeface="Consolas" pitchFamily="49" charset="0"/>
                <a:cs typeface="Consolas" pitchFamily="49" charset="0"/>
              </a:rPr>
              <a:t>E</a:t>
            </a:r>
            <a:r>
              <a:rPr lang="en-US" sz="2000" dirty="0"/>
              <a:t> = the number of edges of the </a:t>
            </a:r>
            <a:r>
              <a:rPr lang="en-US" sz="2000" dirty="0" smtClean="0"/>
              <a:t>graph</a:t>
            </a:r>
          </a:p>
          <a:p>
            <a:pPr lvl="1"/>
            <a:r>
              <a:rPr lang="en-US" sz="2000" i="1" dirty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2000" i="1" dirty="0">
                <a:cs typeface="Consolas" pitchFamily="49" charset="0"/>
              </a:rPr>
              <a:t> </a:t>
            </a:r>
            <a:r>
              <a:rPr lang="en-US" sz="2000" dirty="0"/>
              <a:t>= the number of nodes of the </a:t>
            </a:r>
            <a:r>
              <a:rPr lang="en-US" sz="2000" dirty="0" smtClean="0"/>
              <a:t>graph</a:t>
            </a:r>
          </a:p>
          <a:p>
            <a:pPr lvl="1"/>
            <a:r>
              <a:rPr lang="en-US" sz="2000" i="1" dirty="0"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/>
              <a:t> = the number of connected components (exit nodes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time to understand</a:t>
            </a:r>
          </a:p>
          <a:p>
            <a:r>
              <a:rPr lang="en-US" sz="2000" dirty="0" smtClean="0"/>
              <a:t># of authors</a:t>
            </a:r>
          </a:p>
          <a:p>
            <a:r>
              <a:rPr lang="en-US" sz="2000" dirty="0" smtClean="0"/>
              <a:t>… many more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035056" cy="4495800"/>
          </a:xfrm>
        </p:spPr>
        <p:txBody>
          <a:bodyPr/>
          <a:lstStyle/>
          <a:p>
            <a:r>
              <a:rPr lang="en-US" dirty="0" smtClean="0"/>
              <a:t>LOC (</a:t>
            </a:r>
            <a:r>
              <a:rPr lang="en-US" dirty="0" err="1" smtClean="0"/>
              <a:t>SLoC</a:t>
            </a:r>
            <a:r>
              <a:rPr lang="en-US" dirty="0" smtClean="0"/>
              <a:t> – </a:t>
            </a:r>
            <a:r>
              <a:rPr lang="en-US" i="1" dirty="0" smtClean="0"/>
              <a:t>source lines of code</a:t>
            </a:r>
            <a:r>
              <a:rPr lang="en-US" dirty="0" smtClean="0"/>
              <a:t>) are frequently used to characterize the size of a software system</a:t>
            </a:r>
          </a:p>
          <a:p>
            <a:pPr lvl="1"/>
            <a:r>
              <a:rPr lang="en-US" dirty="0"/>
              <a:t>Often used for </a:t>
            </a:r>
            <a:r>
              <a:rPr lang="en-US" dirty="0" smtClean="0"/>
              <a:t>cost estimation</a:t>
            </a:r>
          </a:p>
          <a:p>
            <a:r>
              <a:rPr lang="en-US" dirty="0" smtClean="0"/>
              <a:t>May be as good a proxy for complexity as anything else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70883"/>
              </p:ext>
            </p:extLst>
          </p:nvPr>
        </p:nvGraphicFramePr>
        <p:xfrm>
          <a:off x="4823578" y="1594884"/>
          <a:ext cx="4046728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3848"/>
                <a:gridCol w="145288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MSLoC</a:t>
                      </a:r>
                      <a:r>
                        <a:rPr lang="en-US" dirty="0" smtClean="0"/>
                        <a:t> (MLOC) </a:t>
                      </a:r>
                      <a:r>
                        <a:rPr lang="en-US" dirty="0" smtClean="0">
                          <a:sym typeface="Symbol"/>
                        </a:rPr>
                        <a:t></a:t>
                      </a:r>
                      <a:br>
                        <a:rPr lang="en-US" dirty="0" smtClean="0">
                          <a:sym typeface="Symbol"/>
                        </a:rPr>
                      </a:br>
                      <a:r>
                        <a:rPr lang="en-US" dirty="0" smtClean="0">
                          <a:sym typeface="Symbol"/>
                        </a:rPr>
                        <a:t>Million</a:t>
                      </a:r>
                      <a:r>
                        <a:rPr lang="en-US" baseline="0" dirty="0" smtClean="0">
                          <a:sym typeface="Symbol"/>
                        </a:rPr>
                        <a:t> Lines of Source Code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Server 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MSLoC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Debian</a:t>
                      </a:r>
                      <a:r>
                        <a:rPr lang="en-US" dirty="0" smtClean="0"/>
                        <a:t> 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324 </a:t>
                      </a:r>
                      <a:r>
                        <a:rPr lang="en-US" dirty="0" err="1" smtClean="0"/>
                        <a:t>MSLoC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46158" y="3569199"/>
            <a:ext cx="3466215" cy="28253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Downside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aying </a:t>
            </a:r>
            <a:r>
              <a:rPr lang="en-US" dirty="0"/>
              <a:t>people per LOC isn’t </a:t>
            </a:r>
            <a:r>
              <a:rPr lang="en-US" dirty="0" smtClean="0"/>
              <a:t>smart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they refactor and make the code better but smaller, should they pay you?</a:t>
            </a:r>
          </a:p>
        </p:txBody>
      </p:sp>
    </p:spTree>
    <p:extLst>
      <p:ext uri="{BB962C8B-B14F-4D97-AF65-F5344CB8AC3E}">
        <p14:creationId xmlns:p14="http://schemas.microsoft.com/office/powerpoint/2010/main" val="30117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324 MLOC?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3456" y="1810514"/>
            <a:ext cx="7356143" cy="1200329"/>
          </a:xfrm>
          <a:prstGeom prst="rect">
            <a:avLst/>
          </a:prstGeom>
          <a:pattFill prst="dashUpDiag">
            <a:fgClr>
              <a:srgbClr val="FFC000"/>
            </a:fgClr>
            <a:bgClr>
              <a:schemeClr val="bg1"/>
            </a:bgClr>
          </a:patt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Left side of the room: in small groups estimate how high 324 MLOC would be if you printed it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(assume 50 LOC/page, two-sided)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024" y="4201186"/>
            <a:ext cx="7356143" cy="1200329"/>
          </a:xfrm>
          <a:prstGeom prst="rect">
            <a:avLst/>
          </a:prstGeom>
          <a:pattFill prst="dashDnDiag">
            <a:fgClr>
              <a:srgbClr val="FFC000"/>
            </a:fgClr>
            <a:bgClr>
              <a:schemeClr val="bg1"/>
            </a:bgClr>
          </a:patt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Right side of the room: in small groups estimate how long it would take you to type 324 MLOC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(assume </a:t>
            </a:r>
            <a:r>
              <a:rPr lang="en-US" dirty="0"/>
              <a:t>5 </a:t>
            </a:r>
            <a:r>
              <a:rPr lang="en-US" dirty="0" smtClean="0"/>
              <a:t>words/LOC </a:t>
            </a:r>
            <a:r>
              <a:rPr lang="en-US" dirty="0"/>
              <a:t>@ 50 wpm 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405752" y="3395888"/>
            <a:ext cx="3618930" cy="461665"/>
          </a:xfrm>
          <a:prstGeom prst="rect">
            <a:avLst/>
          </a:prstGeom>
          <a:solidFill>
            <a:srgbClr val="FFC000"/>
          </a:solidFill>
          <a:ln cap="rnd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Two minutes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728" y="3136642"/>
            <a:ext cx="7356143" cy="461665"/>
          </a:xfrm>
          <a:prstGeom prst="rect">
            <a:avLst/>
          </a:prstGeom>
          <a:pattFill prst="dashUpDiag">
            <a:fgClr>
              <a:srgbClr val="00B0F0"/>
            </a:fgClr>
            <a:bgClr>
              <a:schemeClr val="bg1"/>
            </a:bgClr>
          </a:patt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~13,000 </a:t>
            </a:r>
            <a:r>
              <a:rPr lang="en-US" dirty="0"/>
              <a:t>inches </a:t>
            </a:r>
            <a:r>
              <a:rPr lang="en-US" dirty="0">
                <a:sym typeface="Symbol"/>
              </a:rPr>
              <a:t></a:t>
            </a:r>
            <a:r>
              <a:rPr lang="en-US" dirty="0"/>
              <a:t> 13x the height of the Allen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1648" y="5540962"/>
            <a:ext cx="7356143" cy="830997"/>
          </a:xfrm>
          <a:prstGeom prst="rect">
            <a:avLst/>
          </a:prstGeom>
          <a:pattFill prst="dashUpDiag">
            <a:fgClr>
              <a:srgbClr val="00B0F0"/>
            </a:fgClr>
            <a:bgClr>
              <a:schemeClr val="bg1"/>
            </a:bgClr>
          </a:patt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~32,000,000 </a:t>
            </a:r>
            <a:r>
              <a:rPr lang="en-US" dirty="0"/>
              <a:t>min </a:t>
            </a:r>
            <a:r>
              <a:rPr lang="en-US" dirty="0">
                <a:sym typeface="Symbol"/>
              </a:rPr>
              <a:t> 61 </a:t>
            </a:r>
            <a:r>
              <a:rPr lang="en-US" dirty="0" smtClean="0">
                <a:sym typeface="Symbol"/>
              </a:rPr>
              <a:t>years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no thinking  no sleeping </a:t>
            </a:r>
            <a:r>
              <a:rPr lang="en-US" dirty="0">
                <a:sym typeface="Symbol"/>
              </a:rPr>
              <a:t> </a:t>
            </a:r>
            <a:r>
              <a:rPr lang="en-US" dirty="0" smtClean="0">
                <a:sym typeface="Symbol"/>
              </a:rPr>
              <a:t>no breaks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1938" y="3165055"/>
            <a:ext cx="2279177" cy="138499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Ideas about how to think about this?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F5D-B194-4D02-97B9-FEAAE1970A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to 324 MLOC?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…or even 1MLOC … or even 100KLOC …?</a:t>
            </a:r>
          </a:p>
          <a:p>
            <a:r>
              <a:rPr lang="en-US" dirty="0" smtClean="0"/>
              <a:t>Especially adding in some expectations of what the program does, its correctness, etc.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F5D-B194-4D02-97B9-FEAAE1970A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82575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82575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20014</TotalTime>
  <Words>2119</Words>
  <Application>Microsoft Office PowerPoint</Application>
  <PresentationFormat>On-screen Show (4:3)</PresentationFormat>
  <Paragraphs>351</Paragraphs>
  <Slides>29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dan_design_template</vt:lpstr>
      <vt:lpstr>Bitmap Image</vt:lpstr>
      <vt:lpstr>CSE403 ● Software engineering ●  sp12</vt:lpstr>
      <vt:lpstr>Two goals of software engineering Barry Boehm</vt:lpstr>
      <vt:lpstr>The software lifecycle</vt:lpstr>
      <vt:lpstr>What is complexity?</vt:lpstr>
      <vt:lpstr>Complexity in computation</vt:lpstr>
      <vt:lpstr>How complex is software? Possible measures include</vt:lpstr>
      <vt:lpstr>Lines of Code</vt:lpstr>
      <vt:lpstr>How big is 324 MLOC?</vt:lpstr>
      <vt:lpstr>How to get to 324 MLOC?</vt:lpstr>
      <vt:lpstr>Ad-hoc development</vt:lpstr>
      <vt:lpstr>Also know as code-and-fix</vt:lpstr>
      <vt:lpstr>Managing complexity: break it down</vt:lpstr>
      <vt:lpstr>Parts of speech</vt:lpstr>
      <vt:lpstr>Benefits of using a lifecycle</vt:lpstr>
      <vt:lpstr>Project with little attention to process</vt:lpstr>
      <vt:lpstr>With early attention to process</vt:lpstr>
      <vt:lpstr>Some lifecycle models (past code-and-fix)</vt:lpstr>
      <vt:lpstr>Waterfall model</vt:lpstr>
      <vt:lpstr>Waterfall model tradeoffs</vt:lpstr>
      <vt:lpstr>Spiral model – risk-oriented</vt:lpstr>
      <vt:lpstr>Spiral model – tradeoffs</vt:lpstr>
      <vt:lpstr>Staged delivery model</vt:lpstr>
      <vt:lpstr>Staged-delivery tradeoffs</vt:lpstr>
      <vt:lpstr>Evolutionary prototyping model</vt:lpstr>
      <vt:lpstr>Evolutionary process</vt:lpstr>
      <vt:lpstr>Why are there so many models?</vt:lpstr>
      <vt:lpstr>The “best” model depends on…</vt:lpstr>
      <vt:lpstr>Better question: best model for …</vt:lpstr>
      <vt:lpstr>PowerPoint Presentation</vt:lpstr>
    </vt:vector>
  </TitlesOfParts>
  <Company>_x0008_ᖤ]皤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CSE403 Software Engineering</dc:title>
  <dc:creator>David Notkin</dc:creator>
  <cp:lastModifiedBy>CSE</cp:lastModifiedBy>
  <cp:revision>964</cp:revision>
  <dcterms:created xsi:type="dcterms:W3CDTF">2005-03-28T18:45:14Z</dcterms:created>
  <dcterms:modified xsi:type="dcterms:W3CDTF">2012-03-28T18:29:11Z</dcterms:modified>
</cp:coreProperties>
</file>