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UWCS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3" autoAdjust="0"/>
    <p:restoredTop sz="92540" autoAdjust="0"/>
  </p:normalViewPr>
  <p:slideViewPr>
    <p:cSldViewPr snapToGrid="0" snapToObjects="1">
      <p:cViewPr>
        <p:scale>
          <a:sx n="70" d="100"/>
          <a:sy n="70" d="100"/>
        </p:scale>
        <p:origin x="-1074" y="-36"/>
      </p:cViewPr>
      <p:guideLst>
        <p:guide orient="horz" pos="720"/>
        <p:guide pos="2892"/>
      </p:guideLst>
    </p:cSldViewPr>
  </p:slideViewPr>
  <p:outlineViewPr>
    <p:cViewPr>
      <p:scale>
        <a:sx n="33" d="100"/>
        <a:sy n="33" d="100"/>
      </p:scale>
      <p:origin x="48" y="13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Webq</a:t>
            </a:r>
            <a:r>
              <a:rPr lang="en-US" dirty="0" smtClean="0"/>
              <a:t> for midterm good or bad idea?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Abuse?</c:v>
                </c:pt>
              </c:strCache>
            </c:strRef>
          </c:tx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 algn="ctr">
                    <a:defRPr lang="en-US" sz="18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 algn="ctr">
                    <a:defRPr lang="en-US" sz="18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 algn="ctr">
                    <a:defRPr lang="en-US" sz="18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Good idea</c:v>
                </c:pt>
                <c:pt idx="1">
                  <c:v>Bad idea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17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390664402243834"/>
          <c:y val="0.39576182214511324"/>
          <c:w val="0.2649822448664505"/>
          <c:h val="0.292755905511811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Worried about abuse for</a:t>
            </a:r>
            <a:r>
              <a:rPr lang="en-US" baseline="0" dirty="0" smtClean="0"/>
              <a:t> online test</a:t>
            </a:r>
            <a:r>
              <a:rPr lang="en-US" dirty="0" smtClean="0"/>
              <a:t>?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Abuse?</c:v>
                </c:pt>
              </c:strCache>
            </c:strRef>
          </c:tx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 algn="ctr">
                    <a:defRPr lang="en-US" sz="18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 algn="ctr">
                    <a:defRPr lang="en-US" sz="18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 algn="ctr">
                    <a:defRPr lang="en-US" sz="18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Very concerned</c:v>
                </c:pt>
                <c:pt idx="1">
                  <c:v>A little concerned</c:v>
                </c:pt>
                <c:pt idx="2">
                  <c:v>Not concerned</c:v>
                </c:pt>
                <c:pt idx="3">
                  <c:v>No answer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8</c:v>
                </c:pt>
                <c:pt idx="1">
                  <c:v>14</c:v>
                </c:pt>
                <c:pt idx="2">
                  <c:v>11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390664402243834"/>
          <c:y val="0.39576182214511324"/>
          <c:w val="0.2649822448664505"/>
          <c:h val="0.292755905511811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8D94-0481-4444-BA16-CFAE62D37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2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CSE503 (Notkin, UW CSE)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6CA508-7CCF-413C-BAFA-4F0036B27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  <p:sldLayoutId id="2147483758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10249"/>
              </p:ext>
            </p:extLst>
          </p:nvPr>
        </p:nvGraphicFramePr>
        <p:xfrm>
          <a:off x="573367" y="1473050"/>
          <a:ext cx="7791981" cy="335612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53096"/>
                <a:gridCol w="1414130"/>
                <a:gridCol w="1552354"/>
                <a:gridCol w="1254642"/>
                <a:gridCol w="1417759"/>
              </a:tblGrid>
              <a:tr h="29836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4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Dmnd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Dmnd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Dmnd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Dmnd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239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Composition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Reading III due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Dmnd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Dmnd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Phil </a:t>
                      </a:r>
                      <a:r>
                        <a:rPr lang="en-US" sz="1800" i="0" dirty="0" err="1" smtClean="0"/>
                        <a:t>Kimmey</a:t>
                      </a:r>
                      <a:r>
                        <a:rPr lang="en-US" sz="1800" i="0" dirty="0" smtClean="0"/>
                        <a:t> </a:t>
                      </a:r>
                      <a:r>
                        <a:rPr lang="en-US" sz="1800" i="0" baseline="0" dirty="0" smtClean="0"/>
                        <a:t>on using </a:t>
                      </a:r>
                      <a:r>
                        <a:rPr lang="en-US" sz="1800" i="0" baseline="0" dirty="0" err="1" smtClean="0"/>
                        <a:t>git</a:t>
                      </a:r>
                      <a:r>
                        <a:rPr lang="en-US" sz="1800" i="0" baseline="0" dirty="0" smtClean="0"/>
                        <a:t> @ rover.com</a:t>
                      </a: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Dmnd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SDS++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Dmnd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Midterm review – content, format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7245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Testing I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No reading 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Midterm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Testing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CSE403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dirty="0" smtClean="0"/>
              <a:t> Software engineering </a:t>
            </a:r>
            <a:r>
              <a:rPr lang="en-US" sz="3200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dirty="0" smtClean="0"/>
              <a:t>sp12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568071" y="5145206"/>
            <a:ext cx="604595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Mode (In-class? </a:t>
            </a:r>
            <a:r>
              <a:rPr lang="en-US" dirty="0" err="1" smtClean="0"/>
              <a:t>Webq</a:t>
            </a:r>
            <a:r>
              <a:rPr lang="en-US" dirty="0" smtClean="0"/>
              <a:t>? Open what?)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Format (T/F, problems, etc.)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midterm survey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688950"/>
              </p:ext>
            </p:extLst>
          </p:nvPr>
        </p:nvGraphicFramePr>
        <p:xfrm>
          <a:off x="590550" y="161925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373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4F5D-B194-4D02-97B9-FEAAE1970A5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911321"/>
              </p:ext>
            </p:extLst>
          </p:nvPr>
        </p:nvGraphicFramePr>
        <p:xfrm>
          <a:off x="809625" y="304800"/>
          <a:ext cx="7848599" cy="59740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52425"/>
                <a:gridCol w="7496174"/>
              </a:tblGrid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 smtClean="0">
                          <a:effectLst/>
                        </a:rPr>
                        <a:t>… over </a:t>
                      </a:r>
                      <a:r>
                        <a:rPr lang="en-US" sz="1400" b="0" u="none" strike="noStrike" dirty="0">
                          <a:effectLst/>
                        </a:rPr>
                        <a:t>all though </a:t>
                      </a:r>
                      <a:r>
                        <a:rPr lang="en-US" sz="1400" b="0" u="none" strike="noStrike" dirty="0" err="1">
                          <a:effectLst/>
                        </a:rPr>
                        <a:t>i</a:t>
                      </a:r>
                      <a:r>
                        <a:rPr lang="en-US" sz="1400" b="0" u="none" strike="noStrike" dirty="0">
                          <a:effectLst/>
                        </a:rPr>
                        <a:t> think that paper is way to go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if "open notes, open books" allows access to digital notes (such as class slides) it is a good </a:t>
                      </a:r>
                      <a:r>
                        <a:rPr lang="en-US" sz="1400" b="0" u="none" strike="noStrike" dirty="0" smtClean="0">
                          <a:effectLst/>
                        </a:rPr>
                        <a:t>idea…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When you say closed electronics... do you mean closed internet? Open notes, that means we would get your </a:t>
                      </a:r>
                      <a:r>
                        <a:rPr lang="en-US" sz="1400" b="0" u="none" strike="noStrike" dirty="0" err="1">
                          <a:effectLst/>
                        </a:rPr>
                        <a:t>pdf</a:t>
                      </a:r>
                      <a:r>
                        <a:rPr lang="en-US" sz="1400" b="0" u="none" strike="noStrike" dirty="0">
                          <a:effectLst/>
                        </a:rPr>
                        <a:t> slides and the readings, right? (and hopefully electronically because that would be a HUGE waste of paper otherwise).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05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I think that it will be confusing and would prefer it to be </a:t>
                      </a:r>
                      <a:r>
                        <a:rPr lang="en-US" sz="1400" b="0" u="none" strike="noStrike" dirty="0" smtClean="0">
                          <a:effectLst/>
                        </a:rPr>
                        <a:t>a</a:t>
                      </a:r>
                      <a:r>
                        <a:rPr lang="en-US" sz="14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0" u="none" strike="noStrike" dirty="0" smtClean="0">
                          <a:effectLst/>
                        </a:rPr>
                        <a:t>regular </a:t>
                      </a:r>
                      <a:r>
                        <a:rPr lang="en-US" sz="1400" b="0" u="none" strike="noStrike" dirty="0">
                          <a:effectLst/>
                        </a:rPr>
                        <a:t>quiz. I still do not understand the conditions.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I think it would be impossible to enforce the closed electronics rule. So there is a lot of potential for students to Google the answers.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It requires us all to have a laptop or find an open lab machine, and it's impossible to enforce closed electronics and closed neighbor.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I have a hard time believing most people won't take advantage of electronic resources if it is online. If you are ok with that then I think it's a good idea. 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While I personally might like it better, it seems like it would be REALLY difficult to enforce closed browser... also, I'll probably study less if it's a </a:t>
                      </a:r>
                      <a:r>
                        <a:rPr lang="en-US" sz="1400" b="0" u="none" strike="noStrike" dirty="0" err="1">
                          <a:effectLst/>
                        </a:rPr>
                        <a:t>webq</a:t>
                      </a:r>
                      <a:r>
                        <a:rPr lang="en-US" sz="1400" b="0" u="none" strike="noStrike" dirty="0">
                          <a:effectLst/>
                        </a:rPr>
                        <a:t>, because there would be less pressure. Or something.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Seems impossible to enforce closed neighbor and closed electronics this way.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I would be okay with either option, although I'd imagine "closed neighbor" and "closed electronics" is probably hard to enforce if the </a:t>
                      </a:r>
                      <a:r>
                        <a:rPr lang="en-US" sz="1400" b="0" u="none" strike="noStrike" dirty="0" err="1">
                          <a:effectLst/>
                        </a:rPr>
                        <a:t>WebQ</a:t>
                      </a:r>
                      <a:r>
                        <a:rPr lang="en-US" sz="1400" b="0" u="none" strike="noStrike" dirty="0">
                          <a:effectLst/>
                        </a:rPr>
                        <a:t> is chosen. Many people would probably break it. An in-class mid-term would more reflect what we actually know.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If the </a:t>
                      </a:r>
                      <a:r>
                        <a:rPr lang="en-US" sz="1400" b="0" u="none" strike="noStrike" dirty="0" err="1">
                          <a:effectLst/>
                        </a:rPr>
                        <a:t>WebQ</a:t>
                      </a:r>
                      <a:r>
                        <a:rPr lang="en-US" sz="1400" b="0" u="none" strike="noStrike" dirty="0">
                          <a:effectLst/>
                        </a:rPr>
                        <a:t> midterm difficulty is going to have a higher difficulty than the regular midterm, then I'd rather take it in class. Otherwise I'm all for the </a:t>
                      </a:r>
                      <a:r>
                        <a:rPr lang="en-US" sz="1400" b="0" u="none" strike="noStrike" dirty="0" err="1">
                          <a:effectLst/>
                        </a:rPr>
                        <a:t>WebQ</a:t>
                      </a:r>
                      <a:r>
                        <a:rPr lang="en-US" sz="1400" b="0" u="none" strike="noStrike" dirty="0">
                          <a:effectLst/>
                        </a:rPr>
                        <a:t> midterm.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I usually spend 75% of my time writing answers out rather than thinking about the problems. I could do at least twice as much work in the allotted time on a computer than by hand.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Yes, especially as the midterm is already open-book and everything, it would be a lot more convenient for everyone to have the midterm typed. It is not only more legible, but one can type faster than write as well.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46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midterm survey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869808"/>
              </p:ext>
            </p:extLst>
          </p:nvPr>
        </p:nvGraphicFramePr>
        <p:xfrm>
          <a:off x="685800" y="16002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4F5D-B194-4D02-97B9-FEAAE1970A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890674"/>
              </p:ext>
            </p:extLst>
          </p:nvPr>
        </p:nvGraphicFramePr>
        <p:xfrm>
          <a:off x="638176" y="262890"/>
          <a:ext cx="7848599" cy="60807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52425"/>
                <a:gridCol w="7496174"/>
              </a:tblGrid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Closed neighbor is honestly very easy to exploit for online, out-of-classroom tests; the question then becomes one of fairness for those who choose to obey this and those who don't.</a:t>
                      </a:r>
                    </a:p>
                  </a:txBody>
                  <a:tcPr marL="0" marR="0" marT="0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I suggest the midterm to be a quiz but not during the class period but take home. </a:t>
                      </a: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I will be glad when someone comes up with a solution to the problem of needing a computer without access to electronic resources.</a:t>
                      </a:r>
                    </a:p>
                  </a:txBody>
                  <a:tcPr marL="0" marR="0" marT="0" marB="0" anchor="b"/>
                </a:tc>
              </a:tr>
              <a:tr h="405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If we are not being supervised, there is absolutely no way to guarantee closed neighbor.  It may as well be a take home test by this point, really.</a:t>
                      </a: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It would seriously be AWESOME to have a </a:t>
                      </a:r>
                      <a:r>
                        <a:rPr lang="en-US" sz="1400" b="0" i="0" u="none" strike="noStrike" dirty="0" err="1">
                          <a:effectLst/>
                          <a:latin typeface="Arial"/>
                        </a:rPr>
                        <a:t>Webq</a:t>
                      </a:r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take home for the final. I would opt to just bring my laptop to the classroom and take it there.</a:t>
                      </a: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Multiple choice!</a:t>
                      </a: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Personally I don't think this is a good idea at all. At least 90% of the class will abuse the closed neighbor policy. This will give these people an unfair advantage while people that don't abuse the policy will clearly be at a disadvantage. If for no other reason, this fact should take this entire idea our of consideration. I also don't like this idea because then we're at the mercy of our computers/internet connections when really the only thing we should be at the mercy of is our own knowledge and intelligence at the time of the exam. </a:t>
                      </a: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The class is so early in the morning, that most people would be at home having just woken up. And chatting in any other way would just waste exam time.</a:t>
                      </a: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understand the first question </a:t>
                      </a:r>
                      <a:r>
                        <a:rPr lang="en-US" sz="1400" b="0" i="0" u="none" strike="noStrike" dirty="0" err="1">
                          <a:effectLst/>
                          <a:latin typeface="Arial"/>
                        </a:rPr>
                        <a:t>i</a:t>
                      </a:r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do not</a:t>
                      </a: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We are all juniors and seniors 21+ adults, things like this should not still be such an issue</a:t>
                      </a: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When I'm doing software engineering I don't remove all the resources I need in the hope of memorizing something that is bound to change. Things I continue to use will be memorized, otherwise what's the harm in looking it up?</a:t>
                      </a: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why not just require people to be in the classroom? wouldn't that solve the typing problem and the handwriting problem? Provided a ta was wandering the room. Although I guess people could still IM... </a:t>
                      </a:r>
                    </a:p>
                  </a:txBody>
                  <a:tcPr marL="0" marR="0" marT="0" marB="0" anchor="b"/>
                </a:tc>
              </a:tr>
              <a:tr h="13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-+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Closed neighbor is honestly very easy to exploit for online, out-of-classroom tests; the question then becomes one of fairness for those who choose to obey this and those who don't.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621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decision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Webq</a:t>
            </a:r>
            <a:r>
              <a:rPr lang="en-US" dirty="0" smtClean="0"/>
              <a:t> to be taken </a:t>
            </a:r>
            <a:r>
              <a:rPr lang="en-US" i="1" dirty="0" smtClean="0"/>
              <a:t>only</a:t>
            </a:r>
            <a:r>
              <a:rPr lang="en-US" dirty="0" smtClean="0"/>
              <a:t> in this classroom</a:t>
            </a:r>
          </a:p>
          <a:p>
            <a:r>
              <a:rPr lang="en-US" dirty="0" smtClean="0"/>
              <a:t>Open electronics, including searching, looking at course notes, etc.</a:t>
            </a:r>
          </a:p>
          <a:p>
            <a:r>
              <a:rPr lang="en-US" dirty="0" smtClean="0"/>
              <a:t>Communication with anybody else via voice, IM, email, cell phone, text, smoke signals, or any other method during the test is </a:t>
            </a:r>
            <a:r>
              <a:rPr lang="en-US" dirty="0" smtClean="0"/>
              <a:t>not allowed – </a:t>
            </a:r>
            <a:r>
              <a:rPr lang="en-US" dirty="0" smtClean="0"/>
              <a:t>except with the course staff, of course, for questions, etc.</a:t>
            </a:r>
          </a:p>
          <a:p>
            <a:r>
              <a:rPr lang="en-US" dirty="0" smtClean="0"/>
              <a:t>We will wander around watching for </a:t>
            </a:r>
            <a:r>
              <a:rPr lang="en-US" dirty="0" smtClean="0"/>
              <a:t>disallowed activities</a:t>
            </a:r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  <a:latin typeface="Arial Black" pitchFamily="34" charset="0"/>
              </a:rPr>
              <a:t>If you do not have access to a laptop, let me know by email no later than 5PM on Tuesday – I will bring one for you to use during the test</a:t>
            </a:r>
          </a:p>
          <a:p>
            <a:r>
              <a:rPr lang="en-US" dirty="0" smtClean="0"/>
              <a:t>There are power outlets; if the wireless goes out, we’ll figure out what to do depending on the specific situation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4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Webq</a:t>
            </a:r>
            <a:r>
              <a:rPr lang="en-US" dirty="0" smtClean="0"/>
              <a:t> outline itself</a:t>
            </a:r>
          </a:p>
          <a:p>
            <a:r>
              <a:rPr lang="en-US" dirty="0" smtClean="0"/>
              <a:t>Subject to some changes including</a:t>
            </a:r>
          </a:p>
          <a:p>
            <a:pPr lvl="1"/>
            <a:r>
              <a:rPr lang="en-US" dirty="0" smtClean="0"/>
              <a:t>How many questions in each part</a:t>
            </a:r>
          </a:p>
          <a:p>
            <a:pPr lvl="1"/>
            <a:r>
              <a:rPr lang="en-US" dirty="0" smtClean="0"/>
              <a:t>The specific points assigned to each question</a:t>
            </a:r>
          </a:p>
          <a:p>
            <a:pPr lvl="1"/>
            <a:r>
              <a:rPr lang="en-US" dirty="0" smtClean="0"/>
              <a:t>The discussion question is likely to be broken down into a few parts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7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material from lectures, readings, sections, and your project/team experience to date</a:t>
            </a:r>
          </a:p>
          <a:p>
            <a:r>
              <a:rPr lang="en-US" dirty="0" smtClean="0"/>
              <a:t>Project/team: I’m not going to ask individual questions about each project – but there could be questions about team structure, the basics of your SRS and/or SDS++, the tools you use,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47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flavor of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Readings I, II and III for a general sense of the kinds of questions I might ask</a:t>
            </a:r>
          </a:p>
          <a:p>
            <a:r>
              <a:rPr lang="en-US" dirty="0" smtClean="0"/>
              <a:t>For more of a sense, I have also posted on the main web page three older (one very much older) midterms from previous 403 courses I’ve taught</a:t>
            </a:r>
          </a:p>
          <a:p>
            <a:pPr lvl="1"/>
            <a:r>
              <a:rPr lang="en-US" dirty="0" smtClean="0"/>
              <a:t>No solutions sets</a:t>
            </a:r>
          </a:p>
          <a:p>
            <a:pPr lvl="1"/>
            <a:r>
              <a:rPr lang="en-US" dirty="0" smtClean="0"/>
              <a:t>Some of the topics covered by the midterm were different (but not all, of course)</a:t>
            </a:r>
          </a:p>
          <a:p>
            <a:pPr lvl="1"/>
            <a:r>
              <a:rPr lang="en-US" dirty="0" smtClean="0"/>
              <a:t>Remember: Over time, the questions may stay the same while the answers can change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24374"/>
      </p:ext>
    </p:extLst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27218</TotalTime>
  <Words>1291</Words>
  <Application>Microsoft Office PowerPoint</Application>
  <PresentationFormat>On-screen Show (4:3)</PresentationFormat>
  <Paragraphs>123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dan_design_template</vt:lpstr>
      <vt:lpstr>CSE403 ● Software engineering ● sp12</vt:lpstr>
      <vt:lpstr>1st midterm survey</vt:lpstr>
      <vt:lpstr>PowerPoint Presentation</vt:lpstr>
      <vt:lpstr>2nd midterm survey</vt:lpstr>
      <vt:lpstr>PowerPoint Presentation</vt:lpstr>
      <vt:lpstr>My decision</vt:lpstr>
      <vt:lpstr>Format</vt:lpstr>
      <vt:lpstr>Content</vt:lpstr>
      <vt:lpstr>A flavor of the questions</vt:lpstr>
    </vt:vector>
  </TitlesOfParts>
  <Company>_x0008_ᖤ]皤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CSE403 Software Engineering</dc:title>
  <dc:creator>David Notkin</dc:creator>
  <cp:lastModifiedBy>CSE</cp:lastModifiedBy>
  <cp:revision>1450</cp:revision>
  <cp:lastPrinted>2012-04-02T15:48:38Z</cp:lastPrinted>
  <dcterms:created xsi:type="dcterms:W3CDTF">2005-03-28T18:45:14Z</dcterms:created>
  <dcterms:modified xsi:type="dcterms:W3CDTF">2012-04-20T16:12:08Z</dcterms:modified>
</cp:coreProperties>
</file>