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8" r:id="rId3"/>
    <p:sldId id="263" r:id="rId4"/>
    <p:sldId id="279" r:id="rId5"/>
    <p:sldId id="264" r:id="rId6"/>
    <p:sldId id="280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81" r:id="rId19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SE" initials="UWCS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3" autoAdjust="0"/>
    <p:restoredTop sz="92540" autoAdjust="0"/>
  </p:normalViewPr>
  <p:slideViewPr>
    <p:cSldViewPr snapToGrid="0" snapToObjects="1">
      <p:cViewPr>
        <p:scale>
          <a:sx n="120" d="100"/>
          <a:sy n="120" d="100"/>
        </p:scale>
        <p:origin x="-630" y="-90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48" y="13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2D688DA-F7D1-4AD9-B35A-0A2CD29BEF5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BCAC0E30-FE5D-4E44-BCC0-8F57B2E75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0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4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09758"/>
            <a:ext cx="559816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39875255-8E73-4D19-AD83-DC4E54DE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86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75255-8E73-4D19-AD83-DC4E54DE3B5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0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Marius and 3 point cards</a:t>
            </a:r>
          </a:p>
          <a:p>
            <a:r>
              <a:rPr lang="en-US" dirty="0" smtClean="0"/>
              <a:t>Life insurance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75255-8E73-4D19-AD83-DC4E54DE3B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A9A2CF-3181-487B-9AD4-744EA61661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55DCD-DD53-4D27-9759-E8ED78E7B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FF4E-8388-456E-B82C-8E57F90A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8D94-0481-4444-BA16-CFAE62D37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6CA508-7CCF-413C-BAFA-4F0036B27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FA2C-3B3E-4FA6-BAFA-85683040B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87209-3C7B-48C7-A0A0-09EFA8C63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3D72-9E2E-4A7D-BE67-19327E6AD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4727-0A28-4CC5-9A36-E56E2372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4F5D-B194-4D02-97B9-FEAAE1970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A1E8F-9E64-4F57-9C28-9B348329C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6C8F-A7E5-44F2-AD5A-C53FC4106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87CC-CFCD-4586-8CBB-65EEB1038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80008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80008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80008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7A9A2CF-3181-487B-9AD4-744EA6166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58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acm.acm.org/magazines/2012/5/148568-managing-technical-debt/fulltex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CSE403</a:t>
            </a:r>
            <a:r>
              <a:rPr lang="en-US" sz="3200" dirty="0">
                <a:solidFill>
                  <a:srgbClr val="7030A0"/>
                </a:solidFill>
                <a:latin typeface="Calibri"/>
                <a:cs typeface="Calibri"/>
              </a:rPr>
              <a:t> ●</a:t>
            </a:r>
            <a:r>
              <a:rPr lang="en-US" sz="3200" dirty="0" smtClean="0"/>
              <a:t> Software engineering </a:t>
            </a:r>
            <a:r>
              <a:rPr lang="en-US" sz="3200" dirty="0" smtClean="0">
                <a:solidFill>
                  <a:srgbClr val="7030A0"/>
                </a:solidFill>
                <a:latin typeface="Calibri"/>
                <a:cs typeface="Calibri"/>
              </a:rPr>
              <a:t>● </a:t>
            </a:r>
            <a:r>
              <a:rPr lang="en-US" sz="3200" dirty="0" smtClean="0"/>
              <a:t>sp12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72902"/>
              </p:ext>
            </p:extLst>
          </p:nvPr>
        </p:nvGraphicFramePr>
        <p:xfrm>
          <a:off x="323850" y="1473050"/>
          <a:ext cx="8153400" cy="372046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09725"/>
                <a:gridCol w="1275080"/>
                <a:gridCol w="1674341"/>
                <a:gridCol w="1257300"/>
                <a:gridCol w="2336954"/>
              </a:tblGrid>
              <a:tr h="298366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 7-10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83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i="0" dirty="0" smtClean="0"/>
                        <a:t>Reading due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Groups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Beta due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endParaRPr lang="en-US" sz="180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report due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Readings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 (see next slide)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i="0" dirty="0" smtClean="0"/>
                        <a:t>Midterm</a:t>
                      </a:r>
                      <a:r>
                        <a:rPr lang="en-US" b="0" i="0" baseline="0" dirty="0" smtClean="0"/>
                        <a:t> review</a:t>
                      </a:r>
                      <a:endParaRPr lang="en-US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Groups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800" i="0" dirty="0" smtClean="0"/>
                        <a:t>Midterm II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800" i="0" dirty="0" smtClean="0"/>
                        <a:t>Reading covered</a:t>
                      </a:r>
                      <a:br>
                        <a:rPr lang="en-US" sz="1800" i="0" dirty="0" smtClean="0"/>
                      </a:br>
                      <a:r>
                        <a:rPr lang="en-US" sz="1800" i="0" dirty="0" smtClean="0"/>
                        <a:t>[</a:t>
                      </a:r>
                      <a:r>
                        <a:rPr lang="en-US" sz="1800" i="0" dirty="0" err="1" smtClean="0"/>
                        <a:t>Notkin</a:t>
                      </a:r>
                      <a:r>
                        <a:rPr lang="en-US" sz="1800" i="0" baseline="0" dirty="0" smtClean="0"/>
                        <a:t> gone]</a:t>
                      </a:r>
                      <a:endParaRPr lang="en-US" sz="180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 section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Information on final presentations, etc.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Course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Progress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due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i="0" dirty="0" smtClean="0"/>
                        <a:t>Memorial Day Holiday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Groups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US" sz="1800" b="0" i="0" dirty="0" smtClean="0"/>
                        <a:t>Final release due</a:t>
                      </a:r>
                    </a:p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US" sz="1600" b="1" i="0" dirty="0" smtClean="0"/>
                        <a:t>Project</a:t>
                      </a:r>
                      <a:r>
                        <a:rPr lang="en-US" sz="1600" b="1" i="0" baseline="0" dirty="0" smtClean="0"/>
                        <a:t> Pres. I</a:t>
                      </a:r>
                      <a:endParaRPr lang="en-US" sz="16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i="0" dirty="0" smtClean="0"/>
                        <a:t>Project</a:t>
                      </a:r>
                      <a:r>
                        <a:rPr lang="en-US" sz="1600" b="1" i="0" baseline="0" dirty="0" smtClean="0"/>
                        <a:t> Pres. II</a:t>
                      </a:r>
                      <a:endParaRPr lang="en-US" sz="16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i="0" dirty="0" smtClean="0"/>
                        <a:t>Project</a:t>
                      </a:r>
                      <a:r>
                        <a:rPr lang="en-US" sz="1600" b="1" i="0" baseline="0" dirty="0" smtClean="0"/>
                        <a:t> Pres. I</a:t>
                      </a:r>
                      <a:r>
                        <a:rPr lang="en-US" sz="16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en-US" sz="16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CSE403 Sp12</a:t>
            </a:r>
            <a:endParaRPr lang="en-US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refactor?</a:t>
            </a:r>
          </a:p>
        </p:txBody>
      </p:sp>
      <p:sp>
        <p:nvSpPr>
          <p:cNvPr id="170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smtClean="0"/>
              <a:t>part of your </a:t>
            </a:r>
            <a:r>
              <a:rPr lang="en-US" dirty="0" smtClean="0"/>
              <a:t>code </a:t>
            </a:r>
            <a:r>
              <a:rPr lang="en-US" dirty="0" smtClean="0"/>
              <a:t>has </a:t>
            </a:r>
            <a:r>
              <a:rPr lang="en-US" dirty="0" smtClean="0"/>
              <a:t>three purposes</a:t>
            </a:r>
            <a:endParaRPr lang="en-US" sz="800" dirty="0" smtClean="0"/>
          </a:p>
          <a:p>
            <a:pPr lvl="1" eaLnBrk="1" hangingPunct="1"/>
            <a:r>
              <a:rPr lang="en-US" dirty="0" smtClean="0"/>
              <a:t>to execute its functionality,</a:t>
            </a:r>
          </a:p>
          <a:p>
            <a:pPr lvl="1" eaLnBrk="1" hangingPunct="1"/>
            <a:r>
              <a:rPr lang="en-US" dirty="0" smtClean="0"/>
              <a:t>to allow change,</a:t>
            </a:r>
          </a:p>
          <a:p>
            <a:pPr lvl="1" eaLnBrk="1" hangingPunct="1"/>
            <a:r>
              <a:rPr lang="en-US" dirty="0" smtClean="0"/>
              <a:t>to communicate well to developers who read </a:t>
            </a:r>
            <a:r>
              <a:rPr lang="en-US" dirty="0" smtClean="0"/>
              <a:t>it</a:t>
            </a:r>
            <a:endParaRPr lang="en-US" dirty="0"/>
          </a:p>
          <a:p>
            <a:pPr eaLnBrk="1" hangingPunct="1"/>
            <a:r>
              <a:rPr lang="en-US" dirty="0" smtClean="0"/>
              <a:t>Code that is weak in any of these dimensions can be improved</a:t>
            </a:r>
            <a:endParaRPr lang="en-US" dirty="0" smtClean="0"/>
          </a:p>
          <a:p>
            <a:r>
              <a:rPr lang="en-US" dirty="0" smtClean="0"/>
              <a:t>Refactoring improves software's design</a:t>
            </a:r>
          </a:p>
          <a:p>
            <a:pPr lvl="1"/>
            <a:r>
              <a:rPr lang="en-US" dirty="0" smtClean="0"/>
              <a:t>more extensible, flexible, understandable, </a:t>
            </a:r>
            <a:r>
              <a:rPr lang="en-US" dirty="0" smtClean="0"/>
              <a:t>faster,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Every design improvement has costs (and risks)</a:t>
            </a:r>
          </a:p>
        </p:txBody>
      </p:sp>
    </p:spTree>
    <p:extLst>
      <p:ext uri="{BB962C8B-B14F-4D97-AF65-F5344CB8AC3E}">
        <p14:creationId xmlns:p14="http://schemas.microsoft.com/office/powerpoint/2010/main" val="10015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Code “smells”: Signs you should refactor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Duplicated code</a:t>
            </a:r>
          </a:p>
          <a:p>
            <a:r>
              <a:rPr lang="en-US" dirty="0" smtClean="0"/>
              <a:t>Poor abstraction (change one place → must change others)</a:t>
            </a:r>
          </a:p>
          <a:p>
            <a:r>
              <a:rPr lang="en-US" dirty="0" smtClean="0"/>
              <a:t>Large loop, method, class, parameter list; deeply nested loop</a:t>
            </a:r>
          </a:p>
          <a:p>
            <a:r>
              <a:rPr lang="en-US" dirty="0" smtClean="0"/>
              <a:t>Module has too little cohesion</a:t>
            </a:r>
          </a:p>
          <a:p>
            <a:r>
              <a:rPr lang="en-US" dirty="0" smtClean="0"/>
              <a:t>Modules have too much coupling</a:t>
            </a:r>
          </a:p>
          <a:p>
            <a:r>
              <a:rPr lang="en-US" dirty="0" smtClean="0"/>
              <a:t>Module has poor encapsulation</a:t>
            </a:r>
          </a:p>
          <a:p>
            <a:r>
              <a:rPr lang="en-US" dirty="0" smtClean="0"/>
              <a:t>A “middle man” object doesn't do much (e.g., a “weak subclass” doesn’t use inherited functionality)</a:t>
            </a:r>
            <a:endParaRPr lang="en-US" dirty="0"/>
          </a:p>
          <a:p>
            <a:r>
              <a:rPr lang="en-US" dirty="0" smtClean="0"/>
              <a:t>Dead code</a:t>
            </a:r>
          </a:p>
          <a:p>
            <a:r>
              <a:rPr lang="en-US" dirty="0" smtClean="0"/>
              <a:t>Design is unnecessarily general</a:t>
            </a:r>
          </a:p>
          <a:p>
            <a:r>
              <a:rPr lang="en-US" dirty="0" smtClean="0"/>
              <a:t>Design is too specific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FA2C-3B3E-4FA6-BAFA-85683040B9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Low-level refactoring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Names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Renaming (methods, variables)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Naming (extracting) “magic</a:t>
            </a:r>
            <a:r>
              <a:rPr lang="en-US" sz="2000" dirty="0" smtClean="0"/>
              <a:t>”</a:t>
            </a:r>
            <a:r>
              <a:rPr lang="en-US" sz="2000" dirty="0" smtClean="0"/>
              <a:t> constants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Procedures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Extracting code into a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Extracting common functionality (including duplicate code) into a module/method/etc.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Inlining</a:t>
            </a:r>
            <a:r>
              <a:rPr lang="en-US" sz="2000" dirty="0" smtClean="0"/>
              <a:t> a method/procedure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Changing method signatures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Reordering: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Splitting one method into several to improve cohesion and readability (by reducing its size)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Putting statements that semantically belong together near each other</a:t>
            </a:r>
          </a:p>
        </p:txBody>
      </p:sp>
    </p:spTree>
    <p:extLst>
      <p:ext uri="{BB962C8B-B14F-4D97-AF65-F5344CB8AC3E}">
        <p14:creationId xmlns:p14="http://schemas.microsoft.com/office/powerpoint/2010/main" val="38271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CSE403 Sp12</a:t>
            </a:r>
            <a:endParaRPr lang="en-US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 support for refactoring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078896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variable </a:t>
            </a:r>
            <a:r>
              <a:rPr lang="en-US" dirty="0" smtClean="0"/>
              <a:t>/ method / class renaming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method or constant extraction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extraction of redundant code snippets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method signature change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extraction of an interface from a type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method </a:t>
            </a:r>
            <a:r>
              <a:rPr lang="en-US" dirty="0" err="1" smtClean="0"/>
              <a:t>inlining</a:t>
            </a:r>
            <a:endParaRPr lang="en-US" dirty="0" smtClean="0"/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providing warnings about method </a:t>
            </a:r>
            <a:br>
              <a:rPr lang="en-US" dirty="0" smtClean="0"/>
            </a:br>
            <a:r>
              <a:rPr lang="en-US" dirty="0" smtClean="0"/>
              <a:t>invocations with inconsistent parameters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help with self-documenting code </a:t>
            </a:r>
            <a:br>
              <a:rPr lang="en-US" dirty="0" smtClean="0"/>
            </a:br>
            <a:r>
              <a:rPr lang="en-US" dirty="0" smtClean="0"/>
              <a:t>through auto-completion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t="10275" b="7527"/>
          <a:stretch>
            <a:fillRect/>
          </a:stretch>
        </p:blipFill>
        <p:spPr bwMode="auto">
          <a:xfrm>
            <a:off x="5867400" y="1251281"/>
            <a:ext cx="31242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6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Higher-level refactoring</a:t>
            </a:r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Refactoring to design patterns</a:t>
            </a:r>
          </a:p>
          <a:p>
            <a:r>
              <a:rPr lang="en-US" dirty="0" smtClean="0"/>
              <a:t>Exchanging risky language idioms with safer alternatives</a:t>
            </a:r>
          </a:p>
          <a:p>
            <a:r>
              <a:rPr lang="en-US" dirty="0" smtClean="0"/>
              <a:t>Performance optimization</a:t>
            </a:r>
          </a:p>
          <a:p>
            <a:r>
              <a:rPr lang="en-US" dirty="0" smtClean="0"/>
              <a:t>Clarifying a statement that has evolved over time or is unclear</a:t>
            </a:r>
          </a:p>
          <a:p>
            <a:endParaRPr lang="en-US" dirty="0" smtClean="0"/>
          </a:p>
          <a:p>
            <a:r>
              <a:rPr lang="en-US" dirty="0" smtClean="0"/>
              <a:t>Compared to low-level refactoring, high-level is</a:t>
            </a:r>
          </a:p>
          <a:p>
            <a:pPr lvl="1"/>
            <a:r>
              <a:rPr lang="en-US" dirty="0" smtClean="0"/>
              <a:t>Not as well-supported by tools</a:t>
            </a:r>
          </a:p>
          <a:p>
            <a:pPr lvl="1"/>
            <a:r>
              <a:rPr lang="en-US" dirty="0" smtClean="0"/>
              <a:t>Much more important!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Recommended refactor plan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When you identify an area of your system that</a:t>
            </a:r>
          </a:p>
          <a:p>
            <a:pPr lvl="1"/>
            <a:r>
              <a:rPr lang="en-US" sz="2000" dirty="0" smtClean="0"/>
              <a:t>is poorly designed</a:t>
            </a:r>
          </a:p>
          <a:p>
            <a:pPr lvl="1"/>
            <a:r>
              <a:rPr lang="en-US" sz="2000" dirty="0" smtClean="0"/>
              <a:t>is poorly tested, but seems to work so far</a:t>
            </a:r>
          </a:p>
          <a:p>
            <a:pPr lvl="1"/>
            <a:r>
              <a:rPr lang="en-US" sz="2000" dirty="0" smtClean="0"/>
              <a:t>now needs new features</a:t>
            </a:r>
          </a:p>
          <a:p>
            <a:r>
              <a:rPr lang="en-US" sz="2000" dirty="0" smtClean="0"/>
              <a:t>What should you do?</a:t>
            </a:r>
          </a:p>
          <a:p>
            <a:pPr lvl="1"/>
            <a:r>
              <a:rPr lang="en-US" sz="2000" dirty="0" smtClean="0"/>
              <a:t>Write unit tests that verify the code's external correctness</a:t>
            </a:r>
          </a:p>
          <a:p>
            <a:pPr lvl="2"/>
            <a:r>
              <a:rPr lang="en-US" sz="2000" dirty="0" smtClean="0"/>
              <a:t>They should pass on the current, badly designed code</a:t>
            </a:r>
          </a:p>
          <a:p>
            <a:pPr lvl="1"/>
            <a:r>
              <a:rPr lang="en-US" sz="2000" dirty="0" smtClean="0"/>
              <a:t>Refactor the code.</a:t>
            </a:r>
          </a:p>
          <a:p>
            <a:pPr lvl="2"/>
            <a:r>
              <a:rPr lang="en-US" sz="2000" dirty="0" smtClean="0"/>
              <a:t>Some unit tests may break.  Fix the bugs</a:t>
            </a:r>
          </a:p>
          <a:p>
            <a:pPr lvl="1"/>
            <a:r>
              <a:rPr lang="en-US" sz="2000" dirty="0" smtClean="0"/>
              <a:t>Add the new features</a:t>
            </a:r>
          </a:p>
          <a:p>
            <a:pPr lvl="1"/>
            <a:r>
              <a:rPr lang="en-US" sz="2000" dirty="0" smtClean="0"/>
              <a:t>As always, keep changes small, do code reviews, etc.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don't have time to refactor!”</a:t>
            </a:r>
            <a:endParaRPr lang="en-US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/>
              <a:t>Refactoring incurs an up-front cost.</a:t>
            </a:r>
          </a:p>
          <a:p>
            <a:pPr lvl="1"/>
            <a:r>
              <a:rPr lang="en-US" sz="2000" dirty="0" smtClean="0"/>
              <a:t>some developers don't want to do it</a:t>
            </a:r>
          </a:p>
          <a:p>
            <a:pPr lvl="1"/>
            <a:r>
              <a:rPr lang="en-US" sz="2000" dirty="0" smtClean="0"/>
              <a:t>most management don't like it, because they lose time and gain “nothing” (no new features)</a:t>
            </a:r>
          </a:p>
          <a:p>
            <a:r>
              <a:rPr lang="en-US" sz="2000" dirty="0" smtClean="0"/>
              <a:t>However...</a:t>
            </a:r>
          </a:p>
          <a:p>
            <a:pPr lvl="1"/>
            <a:r>
              <a:rPr lang="en-US" sz="2000" dirty="0" smtClean="0"/>
              <a:t>well-written code is much more conducive to rapid development (some estimates put ROI at 500% or more for well-done code)</a:t>
            </a:r>
          </a:p>
          <a:p>
            <a:pPr lvl="1"/>
            <a:r>
              <a:rPr lang="en-US" sz="2000" dirty="0" smtClean="0"/>
              <a:t>finishing refactoring increases programmer morale</a:t>
            </a:r>
          </a:p>
          <a:p>
            <a:pPr lvl="2"/>
            <a:r>
              <a:rPr lang="en-US" sz="2000" dirty="0" smtClean="0"/>
              <a:t>developers prefer working in a “clean house”</a:t>
            </a:r>
          </a:p>
          <a:p>
            <a:r>
              <a:rPr lang="en-US" sz="2000" dirty="0" smtClean="0"/>
              <a:t>When to refactor?</a:t>
            </a:r>
          </a:p>
          <a:p>
            <a:pPr lvl="1"/>
            <a:r>
              <a:rPr lang="en-US" sz="2000" dirty="0" smtClean="0"/>
              <a:t>best done continuously (like testing) as part of the SE process</a:t>
            </a:r>
          </a:p>
          <a:p>
            <a:pPr lvl="1"/>
            <a:r>
              <a:rPr lang="en-US" sz="2000" dirty="0" smtClean="0"/>
              <a:t>hard to do well late in a project (like testing)</a:t>
            </a:r>
          </a:p>
          <a:p>
            <a:pPr lvl="2"/>
            <a:r>
              <a:rPr lang="en-US" sz="2000" dirty="0" smtClean="0"/>
              <a:t>Why?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CSE403 Sp12</a:t>
            </a:r>
            <a:endParaRPr lang="en-US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Should startups refactor?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Many small companies and startups skip </a:t>
            </a:r>
            <a:r>
              <a:rPr lang="en-US" dirty="0" smtClean="0"/>
              <a:t>refactoring</a:t>
            </a:r>
            <a:endParaRPr lang="en-US" dirty="0" smtClean="0"/>
          </a:p>
          <a:p>
            <a:pPr lvl="1" eaLnBrk="1" hangingPunct="1"/>
            <a:r>
              <a:rPr lang="en-US" dirty="0" smtClean="0"/>
              <a:t>“</a:t>
            </a:r>
            <a:r>
              <a:rPr lang="en-US" dirty="0" smtClean="0"/>
              <a:t>We're </a:t>
            </a:r>
            <a:r>
              <a:rPr lang="en-US" dirty="0" smtClean="0"/>
              <a:t>too small to need it</a:t>
            </a:r>
            <a:r>
              <a:rPr lang="en-US" dirty="0" smtClean="0"/>
              <a:t>!”</a:t>
            </a:r>
            <a:endParaRPr lang="en-US" dirty="0" smtClean="0"/>
          </a:p>
          <a:p>
            <a:pPr lvl="1" eaLnBrk="1" hangingPunct="1"/>
            <a:r>
              <a:rPr lang="en-US" dirty="0" smtClean="0"/>
              <a:t>“</a:t>
            </a:r>
            <a:r>
              <a:rPr lang="en-US" dirty="0" smtClean="0"/>
              <a:t>We </a:t>
            </a:r>
            <a:r>
              <a:rPr lang="en-US" dirty="0" smtClean="0"/>
              <a:t>can't afford it</a:t>
            </a:r>
            <a:r>
              <a:rPr lang="en-US" dirty="0" smtClean="0"/>
              <a:t>!”</a:t>
            </a:r>
            <a:endParaRPr lang="en-US" dirty="0" smtClean="0"/>
          </a:p>
          <a:p>
            <a:pPr eaLnBrk="1" hangingPunct="1"/>
            <a:r>
              <a:rPr lang="en-US" dirty="0" smtClean="0"/>
              <a:t>Reality</a:t>
            </a:r>
            <a:endParaRPr lang="en-US" dirty="0" smtClean="0"/>
          </a:p>
          <a:p>
            <a:pPr lvl="1" eaLnBrk="1" hangingPunct="1"/>
            <a:r>
              <a:rPr lang="en-US" dirty="0" smtClean="0"/>
              <a:t>Refactoring is an investment in quality of the company's product and code base, often their prime assets</a:t>
            </a:r>
          </a:p>
          <a:p>
            <a:pPr lvl="1" eaLnBrk="1" hangingPunct="1"/>
            <a:r>
              <a:rPr lang="en-US" dirty="0" smtClean="0"/>
              <a:t>Many web startups are using the most cutting-edge technologies, which evolve rapidly.  So should the </a:t>
            </a:r>
            <a:r>
              <a:rPr lang="en-US" dirty="0" smtClean="0"/>
              <a:t>code</a:t>
            </a:r>
            <a:endParaRPr lang="en-US" dirty="0" smtClean="0"/>
          </a:p>
          <a:p>
            <a:pPr lvl="1" eaLnBrk="1" hangingPunct="1"/>
            <a:r>
              <a:rPr lang="en-US" dirty="0" smtClean="0"/>
              <a:t>If a key team member leaves (common in startups), ...</a:t>
            </a:r>
          </a:p>
          <a:p>
            <a:pPr lvl="1" eaLnBrk="1" hangingPunct="1"/>
            <a:r>
              <a:rPr lang="en-US" dirty="0" smtClean="0"/>
              <a:t>If a new team member joins (also common), ...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31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Refactoring: reprise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“Improving </a:t>
            </a:r>
            <a:r>
              <a:rPr lang="en-US" dirty="0"/>
              <a:t>a piece of software's internal structure without altering its external </a:t>
            </a:r>
            <a:r>
              <a:rPr lang="en-US" dirty="0" smtClean="0"/>
              <a:t>behavior”</a:t>
            </a:r>
          </a:p>
          <a:p>
            <a:r>
              <a:rPr lang="en-US" dirty="0" smtClean="0"/>
              <a:t>What does “</a:t>
            </a:r>
            <a:r>
              <a:rPr lang="en-US" i="1" dirty="0"/>
              <a:t>without altering its external </a:t>
            </a:r>
            <a:r>
              <a:rPr lang="en-US" i="1" dirty="0" smtClean="0"/>
              <a:t>behavior</a:t>
            </a:r>
            <a:r>
              <a:rPr lang="en-US" dirty="0" smtClean="0"/>
              <a:t>” mean?</a:t>
            </a:r>
          </a:p>
          <a:p>
            <a:r>
              <a:rPr lang="en-US" dirty="0" smtClean="0"/>
              <a:t>How can we tell if a refactoring has left the behavior unchanged?</a:t>
            </a:r>
          </a:p>
          <a:p>
            <a:r>
              <a:rPr lang="en-US" dirty="0" smtClean="0"/>
              <a:t>Do we care?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for Midterm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Managing Technical </a:t>
            </a:r>
            <a:r>
              <a:rPr lang="en-US" b="1" dirty="0" smtClean="0"/>
              <a:t>Debt</a:t>
            </a:r>
            <a:br>
              <a:rPr lang="en-US" b="1" dirty="0" smtClean="0"/>
            </a:br>
            <a:r>
              <a:rPr lang="en-US" b="1" i="1" dirty="0" smtClean="0"/>
              <a:t>Eric Allman</a:t>
            </a:r>
            <a:br>
              <a:rPr lang="en-US" b="1" i="1" dirty="0" smtClean="0"/>
            </a:br>
            <a:r>
              <a:rPr lang="en-US" dirty="0" smtClean="0"/>
              <a:t>Communications </a:t>
            </a:r>
            <a:r>
              <a:rPr lang="en-US" dirty="0"/>
              <a:t>of the ACM </a:t>
            </a:r>
            <a:br>
              <a:rPr lang="en-US" dirty="0"/>
            </a:br>
            <a:r>
              <a:rPr lang="en-US" dirty="0"/>
              <a:t>Vol. 55 No. 5, Pages 50-55 </a:t>
            </a:r>
            <a:br>
              <a:rPr lang="en-US" dirty="0"/>
            </a:br>
            <a:r>
              <a:rPr lang="en-US" dirty="0" smtClean="0"/>
              <a:t>10.1145/2160718.2160733</a:t>
            </a:r>
            <a:br>
              <a:rPr lang="en-US" dirty="0" smtClean="0"/>
            </a:br>
            <a:r>
              <a:rPr lang="en-US" sz="1600" dirty="0">
                <a:hlinkClick r:id="rId2"/>
              </a:rPr>
              <a:t>http://cacm.acm.org/magazines/2012/5/148568-managing-technical-debt/fulltext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3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Refactoring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Belady</a:t>
            </a:r>
            <a:r>
              <a:rPr lang="en-US" dirty="0" smtClean="0">
                <a:solidFill>
                  <a:schemeClr val="tx1"/>
                </a:solidFill>
              </a:rPr>
              <a:t> and Lehman’s </a:t>
            </a:r>
            <a:r>
              <a:rPr lang="en-US" dirty="0"/>
              <a:t>(1974</a:t>
            </a:r>
            <a:r>
              <a:rPr lang="en-US" dirty="0" smtClean="0"/>
              <a:t>) Law of </a:t>
            </a:r>
            <a:r>
              <a:rPr lang="en-US" dirty="0"/>
              <a:t>Increasing Complexity </a:t>
            </a:r>
            <a:endParaRPr lang="en-US" dirty="0"/>
          </a:p>
          <a:p>
            <a:pPr lvl="1" eaLnBrk="1" hangingPunct="1"/>
            <a:r>
              <a:rPr lang="en-US" dirty="0" smtClean="0"/>
              <a:t>As a [software] system </a:t>
            </a:r>
            <a:r>
              <a:rPr lang="en-US" dirty="0"/>
              <a:t>evolves its complexity increases unless work is done to maintain or reduce </a:t>
            </a:r>
            <a:r>
              <a:rPr lang="en-US" dirty="0" smtClean="0"/>
              <a:t>it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In other words, it is natural for a program’s structure to degrade over time</a:t>
            </a:r>
          </a:p>
          <a:p>
            <a:pPr eaLnBrk="1" hangingPunct="1"/>
            <a:r>
              <a:rPr lang="en-US" dirty="0" smtClean="0"/>
              <a:t>Work done “to maintain or reduce” the program’s complexity is not directly beneficial – it doesn’t make the program do more, do it more quickly, or such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45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46B36BE-E986-4E8E-B68C-98819F1D0F88}" type="slidenum">
              <a:rPr lang="en-US" sz="1400" smtClean="0">
                <a:solidFill>
                  <a:schemeClr val="bg2"/>
                </a:solidFill>
              </a:rPr>
              <a:pPr eaLnBrk="1" hangingPunct="1"/>
              <a:t>3</a:t>
            </a:fld>
            <a:endParaRPr lang="en-US" sz="1400" smtClean="0">
              <a:solidFill>
                <a:schemeClr val="bg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600200"/>
            <a:ext cx="2749296" cy="4495800"/>
          </a:xfrm>
        </p:spPr>
        <p:txBody>
          <a:bodyPr/>
          <a:lstStyle/>
          <a:p>
            <a:r>
              <a:rPr lang="en-US" sz="2000" dirty="0" smtClean="0"/>
              <a:t>Software system structures tend to degrade in practice</a:t>
            </a:r>
          </a:p>
          <a:p>
            <a:r>
              <a:rPr lang="en-US" sz="2000" dirty="0" smtClean="0"/>
              <a:t>Not only are they complex, but they are highly likely to be incidentally complex more than essentially complex [Brooks]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28" y="1344777"/>
            <a:ext cx="60102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48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Rewritten or abandoned</a:t>
            </a:r>
            <a:endParaRPr lang="en-US" dirty="0" smtClean="0"/>
          </a:p>
        </p:txBody>
      </p:sp>
      <p:sp>
        <p:nvSpPr>
          <p:cNvPr id="1700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months pass and new versions are developed, many codebases reach one of the following states</a:t>
            </a:r>
          </a:p>
          <a:p>
            <a:pPr lvl="1"/>
            <a:r>
              <a:rPr lang="en-US" dirty="0" smtClean="0"/>
              <a:t>rewritten: Nothing remains from the original code.</a:t>
            </a:r>
          </a:p>
          <a:p>
            <a:pPr lvl="1"/>
            <a:r>
              <a:rPr lang="en-US" dirty="0" smtClean="0"/>
              <a:t>abandoned: The original code is thrown out and rewritten from scratch.</a:t>
            </a:r>
          </a:p>
          <a:p>
            <a:pPr lvl="1"/>
            <a:r>
              <a:rPr lang="en-US" dirty="0" smtClean="0"/>
              <a:t>…even if the code was initially reviewed and well-designed at the time of check-in, and even if check-ins are reviewed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“Bit rot”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does the code structure degrade?</a:t>
            </a:r>
            <a:endParaRPr lang="en-US" dirty="0"/>
          </a:p>
          <a:p>
            <a:pPr lvl="1"/>
            <a:r>
              <a:rPr lang="en-US" dirty="0"/>
              <a:t>Systems evolve to meet new needs and add new features</a:t>
            </a:r>
          </a:p>
          <a:p>
            <a:pPr lvl="1"/>
            <a:r>
              <a:rPr lang="en-US" dirty="0"/>
              <a:t>If the code's structure does not also evolve, it will </a:t>
            </a:r>
            <a:r>
              <a:rPr lang="en-US" dirty="0" smtClean="0"/>
              <a:t>“rot”</a:t>
            </a:r>
          </a:p>
          <a:p>
            <a:pPr lvl="1"/>
            <a:r>
              <a:rPr lang="en-US" dirty="0" smtClean="0"/>
              <a:t>And the value-proposition for maintaining or improving the code structure is hard to see and evaluate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CSE403 Sp12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A2C-3B3E-4FA6-BAFA-85683040B9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Modification of a software product after delivery</a:t>
            </a:r>
          </a:p>
          <a:p>
            <a:pPr lvl="1"/>
            <a:r>
              <a:rPr lang="en-US" dirty="0" smtClean="0"/>
              <a:t>fix bugs</a:t>
            </a:r>
          </a:p>
          <a:p>
            <a:pPr lvl="1"/>
            <a:r>
              <a:rPr lang="en-US" dirty="0" smtClean="0"/>
              <a:t>improve performance</a:t>
            </a:r>
          </a:p>
          <a:p>
            <a:pPr lvl="1"/>
            <a:r>
              <a:rPr lang="en-US" dirty="0" smtClean="0"/>
              <a:t>improve design</a:t>
            </a:r>
          </a:p>
          <a:p>
            <a:pPr lvl="1"/>
            <a:r>
              <a:rPr lang="en-US" dirty="0" smtClean="0"/>
              <a:t>add features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~80% of maintenance is for non-bug-fix-related activities such as adding functionality (</a:t>
            </a:r>
            <a:r>
              <a:rPr lang="en-US" dirty="0" err="1" smtClean="0"/>
              <a:t>Pigosky</a:t>
            </a:r>
            <a:r>
              <a:rPr lang="en-US" dirty="0" smtClean="0"/>
              <a:t> 1997)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Maintenance is hard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It's harder to maintain code than write new code</a:t>
            </a:r>
          </a:p>
          <a:p>
            <a:pPr lvl="1"/>
            <a:r>
              <a:rPr lang="en-US" sz="2000" dirty="0" smtClean="0"/>
              <a:t>must understand code written by another developer,</a:t>
            </a:r>
            <a:br>
              <a:rPr lang="en-US" sz="2000" dirty="0" smtClean="0"/>
            </a:br>
            <a:r>
              <a:rPr lang="en-US" sz="2000" dirty="0" smtClean="0"/>
              <a:t>or code you wrote at a different time with a different mindset</a:t>
            </a:r>
          </a:p>
          <a:p>
            <a:pPr lvl="1"/>
            <a:r>
              <a:rPr lang="en-US" sz="2000" dirty="0" smtClean="0"/>
              <a:t>danger of errors in fragile, poorly-understood code (don't touch it!)</a:t>
            </a:r>
          </a:p>
          <a:p>
            <a:r>
              <a:rPr lang="en-US" sz="2000" dirty="0" smtClean="0"/>
              <a:t>Maintenance is how </a:t>
            </a:r>
            <a:r>
              <a:rPr lang="en-US" sz="2000" dirty="0" err="1" smtClean="0"/>
              <a:t>devs</a:t>
            </a:r>
            <a:r>
              <a:rPr lang="en-US" sz="2000" dirty="0" smtClean="0"/>
              <a:t> spend most of their time</a:t>
            </a:r>
          </a:p>
          <a:p>
            <a:pPr lvl="1"/>
            <a:r>
              <a:rPr lang="en-US" sz="2000" dirty="0" smtClean="0"/>
              <a:t>Many developers hate code maintenance.  Why?</a:t>
            </a:r>
          </a:p>
          <a:p>
            <a:r>
              <a:rPr lang="en-US" sz="2000" dirty="0" smtClean="0"/>
              <a:t>With good design and advance planning, maintenance is less painful</a:t>
            </a:r>
          </a:p>
          <a:p>
            <a:pPr lvl="1"/>
            <a:r>
              <a:rPr lang="en-US" sz="2000" dirty="0" smtClean="0"/>
              <a:t>Capacity for future change must be anticipated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Q: If maintenance is harder than writing new code, why is it assigned more frequently to newbies?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54442" y="627357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CSE403 Sp12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Refactoring</a:t>
            </a:r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Improving a piece of software's internal structure without altering its external behavior</a:t>
            </a:r>
          </a:p>
          <a:p>
            <a:pPr lvl="1"/>
            <a:r>
              <a:rPr lang="en-US" dirty="0" smtClean="0"/>
              <a:t>Incurs a short-term time/work cost to reap long-term benefits</a:t>
            </a:r>
          </a:p>
          <a:p>
            <a:pPr lvl="1"/>
            <a:r>
              <a:rPr lang="en-US" dirty="0" smtClean="0"/>
              <a:t>A long-term investment in the overall quality of your system</a:t>
            </a:r>
          </a:p>
          <a:p>
            <a:r>
              <a:rPr lang="en-US" dirty="0" smtClean="0"/>
              <a:t>refactoring is not the same thing as</a:t>
            </a:r>
          </a:p>
          <a:p>
            <a:pPr lvl="1"/>
            <a:r>
              <a:rPr lang="en-US" dirty="0" smtClean="0"/>
              <a:t>rewriting code</a:t>
            </a:r>
          </a:p>
          <a:p>
            <a:pPr lvl="1"/>
            <a:r>
              <a:rPr lang="en-US" dirty="0" smtClean="0"/>
              <a:t>adding features</a:t>
            </a:r>
          </a:p>
          <a:p>
            <a:pPr lvl="1"/>
            <a:r>
              <a:rPr lang="en-US" dirty="0" smtClean="0"/>
              <a:t>debugging code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CSE403 Sp12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_design_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82575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82575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26266</TotalTime>
  <Words>1061</Words>
  <Application>Microsoft Office PowerPoint</Application>
  <PresentationFormat>On-screen Show (4:3)</PresentationFormat>
  <Paragraphs>189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dan_design_template</vt:lpstr>
      <vt:lpstr>CSE403 ● Software engineering ● sp12</vt:lpstr>
      <vt:lpstr>Reading for Midterm II</vt:lpstr>
      <vt:lpstr>Refactoring</vt:lpstr>
      <vt:lpstr>Hence…</vt:lpstr>
      <vt:lpstr>Rewritten or abandoned</vt:lpstr>
      <vt:lpstr>“Bit rot”</vt:lpstr>
      <vt:lpstr>Maintenance</vt:lpstr>
      <vt:lpstr>Maintenance is hard</vt:lpstr>
      <vt:lpstr>Refactoring</vt:lpstr>
      <vt:lpstr>Why refactor?</vt:lpstr>
      <vt:lpstr>Code “smells”: Signs you should refactor</vt:lpstr>
      <vt:lpstr>Low-level refactoring</vt:lpstr>
      <vt:lpstr>IDE support for refactoring</vt:lpstr>
      <vt:lpstr>Higher-level refactoring</vt:lpstr>
      <vt:lpstr>Recommended refactor plan</vt:lpstr>
      <vt:lpstr>“I don't have time to refactor!”</vt:lpstr>
      <vt:lpstr>Should startups refactor?</vt:lpstr>
      <vt:lpstr>Refactoring: reprise</vt:lpstr>
    </vt:vector>
  </TitlesOfParts>
  <Company>_x0008_ᖤ]皤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CSE403 Software Engineering</dc:title>
  <dc:creator>David Notkin</dc:creator>
  <cp:lastModifiedBy>David Notkin</cp:lastModifiedBy>
  <cp:revision>1405</cp:revision>
  <cp:lastPrinted>2012-04-02T15:48:38Z</cp:lastPrinted>
  <dcterms:created xsi:type="dcterms:W3CDTF">2005-03-28T18:45:14Z</dcterms:created>
  <dcterms:modified xsi:type="dcterms:W3CDTF">2012-05-18T16:46:50Z</dcterms:modified>
</cp:coreProperties>
</file>