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21.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22.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23.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24.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25.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notesSlides/notesSlide26.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notesSlides/notesSlide27.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28.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notesSlides/notesSlide29.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notesSlides/notesSlide30.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notesSlides/notesSlide31.xml" ContentType="application/vnd.openxmlformats-officedocument.presentationml.notesSlide+xml"/>
  <Override PartName="/ppt/tags/tag68.xml" ContentType="application/vnd.openxmlformats-officedocument.presentationml.tags+xml"/>
  <Override PartName="/ppt/notesSlides/notesSlide32.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39"/>
  </p:notesMasterIdLst>
  <p:handoutMasterIdLst>
    <p:handoutMasterId r:id="rId40"/>
  </p:handoutMasterIdLst>
  <p:sldIdLst>
    <p:sldId id="324" r:id="rId2"/>
    <p:sldId id="333" r:id="rId3"/>
    <p:sldId id="338" r:id="rId4"/>
    <p:sldId id="458" r:id="rId5"/>
    <p:sldId id="342" r:id="rId6"/>
    <p:sldId id="495" r:id="rId7"/>
    <p:sldId id="450" r:id="rId8"/>
    <p:sldId id="451" r:id="rId9"/>
    <p:sldId id="498" r:id="rId10"/>
    <p:sldId id="452" r:id="rId11"/>
    <p:sldId id="457" r:id="rId12"/>
    <p:sldId id="455" r:id="rId13"/>
    <p:sldId id="456" r:id="rId14"/>
    <p:sldId id="460" r:id="rId15"/>
    <p:sldId id="459" r:id="rId16"/>
    <p:sldId id="496" r:id="rId17"/>
    <p:sldId id="464" r:id="rId18"/>
    <p:sldId id="465" r:id="rId19"/>
    <p:sldId id="491" r:id="rId20"/>
    <p:sldId id="492" r:id="rId21"/>
    <p:sldId id="466" r:id="rId22"/>
    <p:sldId id="467" r:id="rId23"/>
    <p:sldId id="468" r:id="rId24"/>
    <p:sldId id="472" r:id="rId25"/>
    <p:sldId id="474" r:id="rId26"/>
    <p:sldId id="475" r:id="rId27"/>
    <p:sldId id="493" r:id="rId28"/>
    <p:sldId id="473" r:id="rId29"/>
    <p:sldId id="476" r:id="rId30"/>
    <p:sldId id="477" r:id="rId31"/>
    <p:sldId id="478" r:id="rId32"/>
    <p:sldId id="488" r:id="rId33"/>
    <p:sldId id="490" r:id="rId34"/>
    <p:sldId id="479" r:id="rId35"/>
    <p:sldId id="487" r:id="rId36"/>
    <p:sldId id="497" r:id="rId37"/>
    <p:sldId id="332" r:id="rId38"/>
  </p:sldIdLst>
  <p:sldSz cx="9144000" cy="6858000" type="screen4x3"/>
  <p:notesSz cx="6997700" cy="9283700"/>
  <p:defaultTextStyle>
    <a:defPPr>
      <a:defRPr lang="en-US"/>
    </a:defPPr>
    <a:lvl1pPr algn="ctr" rtl="0" fontAlgn="base">
      <a:spcBef>
        <a:spcPct val="20000"/>
      </a:spcBef>
      <a:spcAft>
        <a:spcPct val="0"/>
      </a:spcAft>
      <a:defRPr sz="2400" kern="1200">
        <a:solidFill>
          <a:schemeClr val="tx1"/>
        </a:solidFill>
        <a:latin typeface="Arial" charset="0"/>
        <a:ea typeface="+mn-ea"/>
        <a:cs typeface="+mn-cs"/>
      </a:defRPr>
    </a:lvl1pPr>
    <a:lvl2pPr marL="457200" algn="ctr" rtl="0" fontAlgn="base">
      <a:spcBef>
        <a:spcPct val="20000"/>
      </a:spcBef>
      <a:spcAft>
        <a:spcPct val="0"/>
      </a:spcAft>
      <a:defRPr sz="2400" kern="1200">
        <a:solidFill>
          <a:schemeClr val="tx1"/>
        </a:solidFill>
        <a:latin typeface="Arial" charset="0"/>
        <a:ea typeface="+mn-ea"/>
        <a:cs typeface="+mn-cs"/>
      </a:defRPr>
    </a:lvl2pPr>
    <a:lvl3pPr marL="914400" algn="ctr" rtl="0" fontAlgn="base">
      <a:spcBef>
        <a:spcPct val="20000"/>
      </a:spcBef>
      <a:spcAft>
        <a:spcPct val="0"/>
      </a:spcAft>
      <a:defRPr sz="2400" kern="1200">
        <a:solidFill>
          <a:schemeClr val="tx1"/>
        </a:solidFill>
        <a:latin typeface="Arial" charset="0"/>
        <a:ea typeface="+mn-ea"/>
        <a:cs typeface="+mn-cs"/>
      </a:defRPr>
    </a:lvl3pPr>
    <a:lvl4pPr marL="1371600" algn="ctr" rtl="0" fontAlgn="base">
      <a:spcBef>
        <a:spcPct val="20000"/>
      </a:spcBef>
      <a:spcAft>
        <a:spcPct val="0"/>
      </a:spcAft>
      <a:defRPr sz="2400" kern="1200">
        <a:solidFill>
          <a:schemeClr val="tx1"/>
        </a:solidFill>
        <a:latin typeface="Arial" charset="0"/>
        <a:ea typeface="+mn-ea"/>
        <a:cs typeface="+mn-cs"/>
      </a:defRPr>
    </a:lvl4pPr>
    <a:lvl5pPr marL="1828800" algn="ctr" rtl="0" fontAlgn="base">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71" autoAdjust="0"/>
    <p:restoredTop sz="82238" autoAdjust="0"/>
  </p:normalViewPr>
  <p:slideViewPr>
    <p:cSldViewPr snapToGrid="0" snapToObjects="1">
      <p:cViewPr>
        <p:scale>
          <a:sx n="80" d="100"/>
          <a:sy n="80" d="100"/>
        </p:scale>
        <p:origin x="-1866" y="-636"/>
      </p:cViewPr>
      <p:guideLst>
        <p:guide orient="horz" pos="7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sz="quarter" idx="1"/>
          </p:nvPr>
        </p:nvSpPr>
        <p:spPr>
          <a:xfrm>
            <a:off x="3963744" y="0"/>
            <a:ext cx="3032337" cy="464185"/>
          </a:xfrm>
          <a:prstGeom prst="rect">
            <a:avLst/>
          </a:prstGeom>
        </p:spPr>
        <p:txBody>
          <a:bodyPr vert="horz" lIns="93031" tIns="46516" rIns="93031" bIns="46516" rtlCol="0"/>
          <a:lstStyle>
            <a:lvl1pPr algn="r">
              <a:defRPr sz="1200"/>
            </a:lvl1pPr>
          </a:lstStyle>
          <a:p>
            <a:fld id="{F2D688DA-F7D1-4AD9-B35A-0A2CD29BEF51}" type="datetimeFigureOut">
              <a:rPr lang="en-US" smtClean="0"/>
              <a:pPr/>
              <a:t>4/2/2012</a:t>
            </a:fld>
            <a:endParaRPr lang="en-US"/>
          </a:p>
        </p:txBody>
      </p:sp>
      <p:sp>
        <p:nvSpPr>
          <p:cNvPr id="4" name="Footer Placeholder 3"/>
          <p:cNvSpPr>
            <a:spLocks noGrp="1"/>
          </p:cNvSpPr>
          <p:nvPr>
            <p:ph type="ftr" sz="quarter" idx="2"/>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a:p>
        </p:txBody>
      </p:sp>
      <p:sp>
        <p:nvSpPr>
          <p:cNvPr id="5" name="Slide Number Placeholder 4"/>
          <p:cNvSpPr>
            <a:spLocks noGrp="1"/>
          </p:cNvSpPr>
          <p:nvPr>
            <p:ph type="sldNum" sz="quarter" idx="3"/>
          </p:nvPr>
        </p:nvSpPr>
        <p:spPr>
          <a:xfrm>
            <a:off x="3963744" y="8817904"/>
            <a:ext cx="3032337" cy="464185"/>
          </a:xfrm>
          <a:prstGeom prst="rect">
            <a:avLst/>
          </a:prstGeom>
        </p:spPr>
        <p:txBody>
          <a:bodyPr vert="horz" lIns="93031" tIns="46516" rIns="93031" bIns="46516" rtlCol="0" anchor="b"/>
          <a:lstStyle>
            <a:lvl1pPr algn="r">
              <a:defRPr sz="1200"/>
            </a:lvl1pPr>
          </a:lstStyle>
          <a:p>
            <a:fld id="{BCAC0E30-FE5D-4E44-BCC0-8F57B2E759CD}" type="slidenum">
              <a:rPr lang="en-US" smtClean="0"/>
              <a:pPr/>
              <a:t>‹#›</a:t>
            </a:fld>
            <a:endParaRPr lang="en-US"/>
          </a:p>
        </p:txBody>
      </p:sp>
    </p:spTree>
    <p:extLst>
      <p:ext uri="{BB962C8B-B14F-4D97-AF65-F5344CB8AC3E}">
        <p14:creationId xmlns:p14="http://schemas.microsoft.com/office/powerpoint/2010/main" val="1977506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l" eaLnBrk="0" hangingPunct="0">
              <a:spcBef>
                <a:spcPct val="0"/>
              </a:spcBef>
              <a:defRPr sz="1200">
                <a:latin typeface="Times" pitchFamily="1" charset="0"/>
              </a:defRPr>
            </a:lvl1pPr>
          </a:lstStyle>
          <a:p>
            <a:pPr>
              <a:defRPr/>
            </a:pPr>
            <a:endParaRPr lang="en-US"/>
          </a:p>
        </p:txBody>
      </p:sp>
      <p:sp>
        <p:nvSpPr>
          <p:cNvPr id="52227" name="Rectangle 3"/>
          <p:cNvSpPr>
            <a:spLocks noGrp="1" noChangeArrowheads="1"/>
          </p:cNvSpPr>
          <p:nvPr>
            <p:ph type="dt" idx="1"/>
          </p:nvPr>
        </p:nvSpPr>
        <p:spPr bwMode="auto">
          <a:xfrm>
            <a:off x="3963744"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eaLnBrk="0" hangingPunct="0">
              <a:spcBef>
                <a:spcPct val="0"/>
              </a:spcBef>
              <a:defRPr sz="1200">
                <a:latin typeface="Times" pitchFamily="1" charset="0"/>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699770" y="4409758"/>
            <a:ext cx="5598160" cy="417766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230" name="Rectangle 6"/>
          <p:cNvSpPr>
            <a:spLocks noGrp="1" noChangeArrowheads="1"/>
          </p:cNvSpPr>
          <p:nvPr>
            <p:ph type="ftr" sz="quarter" idx="4"/>
          </p:nvPr>
        </p:nvSpPr>
        <p:spPr bwMode="auto">
          <a:xfrm>
            <a:off x="0" y="8817904"/>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l" eaLnBrk="0" hangingPunct="0">
              <a:spcBef>
                <a:spcPct val="0"/>
              </a:spcBef>
              <a:defRPr sz="1200">
                <a:latin typeface="Times" pitchFamily="1" charset="0"/>
              </a:defRPr>
            </a:lvl1pPr>
          </a:lstStyle>
          <a:p>
            <a:pPr>
              <a:defRPr/>
            </a:pPr>
            <a:endParaRPr lang="en-US"/>
          </a:p>
        </p:txBody>
      </p:sp>
      <p:sp>
        <p:nvSpPr>
          <p:cNvPr id="52231" name="Rectangle 7"/>
          <p:cNvSpPr>
            <a:spLocks noGrp="1" noChangeArrowheads="1"/>
          </p:cNvSpPr>
          <p:nvPr>
            <p:ph type="sldNum" sz="quarter" idx="5"/>
          </p:nvPr>
        </p:nvSpPr>
        <p:spPr bwMode="auto">
          <a:xfrm>
            <a:off x="3963744" y="8817904"/>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eaLnBrk="0" hangingPunct="0">
              <a:spcBef>
                <a:spcPct val="0"/>
              </a:spcBef>
              <a:defRPr sz="1200">
                <a:latin typeface="Times" pitchFamily="1" charset="0"/>
              </a:defRPr>
            </a:lvl1pPr>
          </a:lstStyle>
          <a:p>
            <a:pPr>
              <a:defRPr/>
            </a:pPr>
            <a:fld id="{39875255-8E73-4D19-AD83-DC4E54DE3B5E}" type="slidenum">
              <a:rPr lang="en-US"/>
              <a:pPr>
                <a:defRPr/>
              </a:pPr>
              <a:t>‹#›</a:t>
            </a:fld>
            <a:endParaRPr lang="en-US"/>
          </a:p>
        </p:txBody>
      </p:sp>
    </p:spTree>
    <p:extLst>
      <p:ext uri="{BB962C8B-B14F-4D97-AF65-F5344CB8AC3E}">
        <p14:creationId xmlns:p14="http://schemas.microsoft.com/office/powerpoint/2010/main" val="31588863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a:t>
            </a:fld>
            <a:endParaRPr lang="en-US"/>
          </a:p>
        </p:txBody>
      </p:sp>
    </p:spTree>
    <p:extLst>
      <p:ext uri="{BB962C8B-B14F-4D97-AF65-F5344CB8AC3E}">
        <p14:creationId xmlns:p14="http://schemas.microsoft.com/office/powerpoint/2010/main" val="3934759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10</a:t>
            </a:fld>
            <a:endParaRPr lang="en-US"/>
          </a:p>
        </p:txBody>
      </p:sp>
    </p:spTree>
    <p:extLst>
      <p:ext uri="{BB962C8B-B14F-4D97-AF65-F5344CB8AC3E}">
        <p14:creationId xmlns:p14="http://schemas.microsoft.com/office/powerpoint/2010/main" val="3215085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11</a:t>
            </a:fld>
            <a:endParaRPr lang="en-US"/>
          </a:p>
        </p:txBody>
      </p:sp>
    </p:spTree>
    <p:extLst>
      <p:ext uri="{BB962C8B-B14F-4D97-AF65-F5344CB8AC3E}">
        <p14:creationId xmlns:p14="http://schemas.microsoft.com/office/powerpoint/2010/main" val="3101228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12</a:t>
            </a:fld>
            <a:endParaRPr lang="en-US"/>
          </a:p>
        </p:txBody>
      </p:sp>
    </p:spTree>
    <p:extLst>
      <p:ext uri="{BB962C8B-B14F-4D97-AF65-F5344CB8AC3E}">
        <p14:creationId xmlns:p14="http://schemas.microsoft.com/office/powerpoint/2010/main" val="572861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13</a:t>
            </a:fld>
            <a:endParaRPr lang="en-US"/>
          </a:p>
        </p:txBody>
      </p:sp>
    </p:spTree>
    <p:extLst>
      <p:ext uri="{BB962C8B-B14F-4D97-AF65-F5344CB8AC3E}">
        <p14:creationId xmlns:p14="http://schemas.microsoft.com/office/powerpoint/2010/main" val="1203023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r>
              <a:rPr lang="en-US" smtClean="0"/>
              <a:t>Mention list of features and change to 15-20.  Feature creep.  </a:t>
            </a:r>
          </a:p>
        </p:txBody>
      </p:sp>
      <p:sp>
        <p:nvSpPr>
          <p:cNvPr id="30724" name="Slide Number Placeholder 3"/>
          <p:cNvSpPr>
            <a:spLocks noGrp="1"/>
          </p:cNvSpPr>
          <p:nvPr>
            <p:ph type="sldNum" sz="quarter" idx="5"/>
          </p:nvPr>
        </p:nvSpPr>
        <p:spPr>
          <a:noFill/>
        </p:spPr>
        <p:txBody>
          <a:bodyPr/>
          <a:lstStyle/>
          <a:p>
            <a:fld id="{F2C8DB38-133C-4F7C-941A-45B6EBB5D254}"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79981" eaLnBrk="1" fontAlgn="auto" hangingPunct="1">
              <a:spcBef>
                <a:spcPts val="0"/>
              </a:spcBef>
              <a:spcAft>
                <a:spcPts val="0"/>
              </a:spcAft>
              <a:defRPr/>
            </a:pPr>
            <a:r>
              <a:rPr lang="en-US" dirty="0" smtClean="0"/>
              <a:t>Michael Jackson suggests a more fundamental distinction between requirements and program</a:t>
            </a:r>
          </a:p>
          <a:p>
            <a:endParaRPr lang="en-US" dirty="0"/>
          </a:p>
        </p:txBody>
      </p:sp>
      <p:sp>
        <p:nvSpPr>
          <p:cNvPr id="4" name="Slide Number Placeholder 3"/>
          <p:cNvSpPr>
            <a:spLocks noGrp="1"/>
          </p:cNvSpPr>
          <p:nvPr>
            <p:ph type="sldNum" sz="quarter" idx="10"/>
          </p:nvPr>
        </p:nvSpPr>
        <p:spPr/>
        <p:txBody>
          <a:bodyPr/>
          <a:lstStyle/>
          <a:p>
            <a:fld id="{18C4DC73-7469-4B78-9DBC-BFE6F764B58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16</a:t>
            </a:fld>
            <a:endParaRPr lang="en-US"/>
          </a:p>
        </p:txBody>
      </p:sp>
    </p:spTree>
    <p:extLst>
      <p:ext uri="{BB962C8B-B14F-4D97-AF65-F5344CB8AC3E}">
        <p14:creationId xmlns:p14="http://schemas.microsoft.com/office/powerpoint/2010/main" val="25561315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17</a:t>
            </a:fld>
            <a:endParaRPr lang="en-US"/>
          </a:p>
        </p:txBody>
      </p:sp>
    </p:spTree>
    <p:extLst>
      <p:ext uri="{BB962C8B-B14F-4D97-AF65-F5344CB8AC3E}">
        <p14:creationId xmlns:p14="http://schemas.microsoft.com/office/powerpoint/2010/main" val="27852970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C4DC73-7469-4B78-9DBC-BFE6F764B58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47D287-0B53-461E-AA5D-58354D45BC4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CC98CECE-D45A-494F-A7F9-32DD22E1A8EE}" type="slidenum">
              <a:rPr lang="en-US" smtClean="0"/>
              <a:pPr/>
              <a:t>2</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47D287-0B53-461E-AA5D-58354D45BC4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21</a:t>
            </a:fld>
            <a:endParaRPr lang="en-US"/>
          </a:p>
        </p:txBody>
      </p:sp>
    </p:spTree>
    <p:extLst>
      <p:ext uri="{BB962C8B-B14F-4D97-AF65-F5344CB8AC3E}">
        <p14:creationId xmlns:p14="http://schemas.microsoft.com/office/powerpoint/2010/main" val="3635680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22</a:t>
            </a:fld>
            <a:endParaRPr lang="en-US"/>
          </a:p>
        </p:txBody>
      </p:sp>
    </p:spTree>
    <p:extLst>
      <p:ext uri="{BB962C8B-B14F-4D97-AF65-F5344CB8AC3E}">
        <p14:creationId xmlns:p14="http://schemas.microsoft.com/office/powerpoint/2010/main" val="3271324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23</a:t>
            </a:fld>
            <a:endParaRPr lang="en-US"/>
          </a:p>
        </p:txBody>
      </p:sp>
    </p:spTree>
    <p:extLst>
      <p:ext uri="{BB962C8B-B14F-4D97-AF65-F5344CB8AC3E}">
        <p14:creationId xmlns:p14="http://schemas.microsoft.com/office/powerpoint/2010/main" val="28125381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24</a:t>
            </a:fld>
            <a:endParaRPr lang="en-US"/>
          </a:p>
        </p:txBody>
      </p:sp>
    </p:spTree>
    <p:extLst>
      <p:ext uri="{BB962C8B-B14F-4D97-AF65-F5344CB8AC3E}">
        <p14:creationId xmlns:p14="http://schemas.microsoft.com/office/powerpoint/2010/main" val="26078001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A7529349-874C-485A-BB96-DF0297CB2180}" type="slidenum">
              <a:rPr lang="en-US" smtClean="0"/>
              <a:pPr/>
              <a:t>25</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smtClean="0"/>
              <a:t>Box can encapsulate the “system”</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r>
              <a:rPr lang="en-US" smtClean="0"/>
              <a:t>When you do your doc, should think about having an extension or a use</a:t>
            </a:r>
          </a:p>
        </p:txBody>
      </p:sp>
      <p:sp>
        <p:nvSpPr>
          <p:cNvPr id="32772" name="Slide Number Placeholder 3"/>
          <p:cNvSpPr>
            <a:spLocks noGrp="1"/>
          </p:cNvSpPr>
          <p:nvPr>
            <p:ph type="sldNum" sz="quarter" idx="5"/>
          </p:nvPr>
        </p:nvSpPr>
        <p:spPr>
          <a:noFill/>
        </p:spPr>
        <p:txBody>
          <a:bodyPr/>
          <a:lstStyle/>
          <a:p>
            <a:fld id="{9EF3254D-5B3C-436B-91BF-413BB622D876}"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pPr marL="0" lvl="1"/>
            <a:r>
              <a:rPr lang="en-US" sz="2300" dirty="0">
                <a:cs typeface="Arial" charset="0"/>
              </a:rPr>
              <a:t>Answer: </a:t>
            </a:r>
            <a:r>
              <a:rPr lang="en-US" sz="2300" b="1" i="1" dirty="0">
                <a:cs typeface="Arial" charset="0"/>
              </a:rPr>
              <a:t>NONE</a:t>
            </a:r>
            <a:r>
              <a:rPr lang="en-US" sz="2300" dirty="0">
                <a:cs typeface="Arial" charset="0"/>
              </a:rPr>
              <a:t>.  </a:t>
            </a:r>
            <a:r>
              <a:rPr lang="en-US" sz="1900" dirty="0">
                <a:cs typeface="Arial" charset="0"/>
              </a:rPr>
              <a:t>Most of these requirements are non-functional, so the use cases wouldn't explicitly mention them.  The user doesn't see them directly in the success scenario.</a:t>
            </a:r>
          </a:p>
          <a:p>
            <a:pPr eaLnBrk="1" hangingPunct="1"/>
            <a:endParaRPr lang="en-US" dirty="0" smtClean="0"/>
          </a:p>
        </p:txBody>
      </p:sp>
      <p:sp>
        <p:nvSpPr>
          <p:cNvPr id="29700" name="Slide Number Placeholder 3"/>
          <p:cNvSpPr>
            <a:spLocks noGrp="1"/>
          </p:cNvSpPr>
          <p:nvPr>
            <p:ph type="sldNum" sz="quarter" idx="5"/>
          </p:nvPr>
        </p:nvSpPr>
        <p:spPr>
          <a:noFill/>
        </p:spPr>
        <p:txBody>
          <a:bodyPr/>
          <a:lstStyle/>
          <a:p>
            <a:fld id="{FCF16AEB-F705-43AC-811E-8BA4FE854FF5}"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r>
              <a:rPr lang="en-US" smtClean="0"/>
              <a:t>Check out book, search book, return book</a:t>
            </a:r>
          </a:p>
          <a:p>
            <a:r>
              <a:rPr lang="en-US" smtClean="0"/>
              <a:t>Record book, search for book, generate catalog</a:t>
            </a:r>
          </a:p>
        </p:txBody>
      </p:sp>
      <p:sp>
        <p:nvSpPr>
          <p:cNvPr id="30724" name="Slide Number Placeholder 3"/>
          <p:cNvSpPr>
            <a:spLocks noGrp="1"/>
          </p:cNvSpPr>
          <p:nvPr>
            <p:ph type="sldNum" sz="quarter" idx="5"/>
          </p:nvPr>
        </p:nvSpPr>
        <p:spPr>
          <a:noFill/>
        </p:spPr>
        <p:txBody>
          <a:bodyPr/>
          <a:lstStyle/>
          <a:p>
            <a:fld id="{71E7C5EE-969F-44A5-8AA0-B75385A04C1C}"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29</a:t>
            </a:fld>
            <a:endParaRPr lang="en-US"/>
          </a:p>
        </p:txBody>
      </p:sp>
    </p:spTree>
    <p:extLst>
      <p:ext uri="{BB962C8B-B14F-4D97-AF65-F5344CB8AC3E}">
        <p14:creationId xmlns:p14="http://schemas.microsoft.com/office/powerpoint/2010/main" val="4153934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005999-7AC3-427F-AD78-52B4323A45FB}"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30</a:t>
            </a:fld>
            <a:endParaRPr lang="en-US"/>
          </a:p>
        </p:txBody>
      </p:sp>
    </p:spTree>
    <p:extLst>
      <p:ext uri="{BB962C8B-B14F-4D97-AF65-F5344CB8AC3E}">
        <p14:creationId xmlns:p14="http://schemas.microsoft.com/office/powerpoint/2010/main" val="32499387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31</a:t>
            </a:fld>
            <a:endParaRPr lang="en-US"/>
          </a:p>
        </p:txBody>
      </p:sp>
    </p:spTree>
    <p:extLst>
      <p:ext uri="{BB962C8B-B14F-4D97-AF65-F5344CB8AC3E}">
        <p14:creationId xmlns:p14="http://schemas.microsoft.com/office/powerpoint/2010/main" val="4835530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32</a:t>
            </a:fld>
            <a:endParaRPr lang="en-US"/>
          </a:p>
        </p:txBody>
      </p:sp>
    </p:spTree>
    <p:extLst>
      <p:ext uri="{BB962C8B-B14F-4D97-AF65-F5344CB8AC3E}">
        <p14:creationId xmlns:p14="http://schemas.microsoft.com/office/powerpoint/2010/main" val="2176630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33</a:t>
            </a:fld>
            <a:endParaRPr lang="en-US"/>
          </a:p>
        </p:txBody>
      </p:sp>
    </p:spTree>
    <p:extLst>
      <p:ext uri="{BB962C8B-B14F-4D97-AF65-F5344CB8AC3E}">
        <p14:creationId xmlns:p14="http://schemas.microsoft.com/office/powerpoint/2010/main" val="10744864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34</a:t>
            </a:fld>
            <a:endParaRPr lang="en-US"/>
          </a:p>
        </p:txBody>
      </p:sp>
    </p:spTree>
    <p:extLst>
      <p:ext uri="{BB962C8B-B14F-4D97-AF65-F5344CB8AC3E}">
        <p14:creationId xmlns:p14="http://schemas.microsoft.com/office/powerpoint/2010/main" val="25025252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8AA121E-B51A-453C-8E30-0EF70ACB4F94}" type="slidenum">
              <a:rPr lang="en-US" smtClean="0"/>
              <a:pPr/>
              <a:t>35</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smtClean="0"/>
              <a:t>Problems with underspecifiying?</a:t>
            </a:r>
          </a:p>
          <a:p>
            <a:pPr eaLnBrk="1" hangingPunct="1"/>
            <a:r>
              <a:rPr lang="en-US" smtClean="0"/>
              <a:t>Problems with overspecifying?</a:t>
            </a:r>
          </a:p>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B6364B-4273-440F-A781-387DBB05F2FE}" type="slidenum">
              <a:rPr lang="en-US"/>
              <a:pPr/>
              <a:t>36</a:t>
            </a:fld>
            <a:endParaRPr lang="en-US"/>
          </a:p>
        </p:txBody>
      </p:sp>
      <p:sp>
        <p:nvSpPr>
          <p:cNvPr id="569346" name="Rectangle 2"/>
          <p:cNvSpPr>
            <a:spLocks noGrp="1" noRot="1" noChangeAspect="1" noChangeArrowheads="1" noTextEdit="1"/>
          </p:cNvSpPr>
          <p:nvPr>
            <p:ph type="sldImg"/>
          </p:nvPr>
        </p:nvSpPr>
        <p:spPr>
          <a:ln/>
        </p:spPr>
      </p:sp>
      <p:sp>
        <p:nvSpPr>
          <p:cNvPr id="569347" name="Rectangle 3"/>
          <p:cNvSpPr>
            <a:spLocks noGrp="1" noChangeArrowheads="1"/>
          </p:cNvSpPr>
          <p:nvPr>
            <p:ph type="body" idx="1"/>
          </p:nvPr>
        </p:nvSpPr>
        <p:spPr/>
        <p:txBody>
          <a:bodyPr/>
          <a:lstStyle/>
          <a:p>
            <a:pPr lvl="1"/>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37</a:t>
            </a:fld>
            <a:endParaRPr lang="en-US"/>
          </a:p>
        </p:txBody>
      </p:sp>
    </p:spTree>
    <p:extLst>
      <p:ext uri="{BB962C8B-B14F-4D97-AF65-F5344CB8AC3E}">
        <p14:creationId xmlns:p14="http://schemas.microsoft.com/office/powerpoint/2010/main" val="12475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005999-7AC3-427F-AD78-52B4323A45F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755983-7E34-4CF0-8983-336D4E86D020}" type="slidenum">
              <a:rPr lang="en-US"/>
              <a:pPr/>
              <a:t>6</a:t>
            </a:fld>
            <a:endParaRPr lang="en-US"/>
          </a:p>
        </p:txBody>
      </p:sp>
      <p:sp>
        <p:nvSpPr>
          <p:cNvPr id="567298" name="Rectangle 2"/>
          <p:cNvSpPr>
            <a:spLocks noGrp="1" noRot="1" noChangeAspect="1" noChangeArrowheads="1" noTextEdit="1"/>
          </p:cNvSpPr>
          <p:nvPr>
            <p:ph type="sldImg"/>
          </p:nvPr>
        </p:nvSpPr>
        <p:spPr>
          <a:ln/>
        </p:spPr>
      </p:sp>
      <p:sp>
        <p:nvSpPr>
          <p:cNvPr id="567299" name="Rectangle 3"/>
          <p:cNvSpPr>
            <a:spLocks noGrp="1" noChangeArrowheads="1"/>
          </p:cNvSpPr>
          <p:nvPr>
            <p:ph type="body" idx="1"/>
          </p:nvPr>
        </p:nvSpPr>
        <p:spPr/>
        <p:txBody>
          <a:bodyPr/>
          <a:lstStyle/>
          <a:p>
            <a:r>
              <a:rPr lang="en-US" dirty="0"/>
              <a:t>The developers of that old code didn't want to handle dates the "right" way because of wasted time and efficiency.  But they didn't have to handle them the right way; they just had to have a layer of abstraction that (currently) did it the wrong way, but allowed them to later swap in a new version that did it the right way, that all the other code would now use.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7</a:t>
            </a:fld>
            <a:endParaRPr lang="en-US"/>
          </a:p>
        </p:txBody>
      </p:sp>
    </p:spTree>
    <p:extLst>
      <p:ext uri="{BB962C8B-B14F-4D97-AF65-F5344CB8AC3E}">
        <p14:creationId xmlns:p14="http://schemas.microsoft.com/office/powerpoint/2010/main" val="1829131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8</a:t>
            </a:fld>
            <a:endParaRPr lang="en-US"/>
          </a:p>
        </p:txBody>
      </p:sp>
    </p:spTree>
    <p:extLst>
      <p:ext uri="{BB962C8B-B14F-4D97-AF65-F5344CB8AC3E}">
        <p14:creationId xmlns:p14="http://schemas.microsoft.com/office/powerpoint/2010/main" val="3334771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18DE94-7915-4897-9BEE-3632F4518D26}" type="slidenum">
              <a:rPr lang="en-US"/>
              <a:pPr/>
              <a:t>9</a:t>
            </a:fld>
            <a:endParaRPr lang="en-US"/>
          </a:p>
        </p:txBody>
      </p:sp>
      <p:sp>
        <p:nvSpPr>
          <p:cNvPr id="573442" name="Rectangle 2"/>
          <p:cNvSpPr>
            <a:spLocks noGrp="1" noRot="1" noChangeAspect="1" noChangeArrowheads="1" noTextEdit="1"/>
          </p:cNvSpPr>
          <p:nvPr>
            <p:ph type="sldImg"/>
          </p:nvPr>
        </p:nvSpPr>
        <p:spPr>
          <a:ln/>
        </p:spPr>
      </p:sp>
      <p:sp>
        <p:nvSpPr>
          <p:cNvPr id="573443" name="Rectangle 3"/>
          <p:cNvSpPr>
            <a:spLocks noGrp="1" noChangeArrowheads="1"/>
          </p:cNvSpPr>
          <p:nvPr>
            <p:ph type="body" idx="1"/>
          </p:nvPr>
        </p:nvSpPr>
        <p:spPr/>
        <p:txBody>
          <a:bodyPr/>
          <a:lstStyle/>
          <a:p>
            <a:r>
              <a:rPr lang="en-US" dirty="0"/>
              <a:t>Answer: They are all bad!</a:t>
            </a:r>
          </a:p>
          <a:p>
            <a:r>
              <a:rPr lang="en-US" dirty="0"/>
              <a:t>- Shouldn't embed exact sales tax in the req.</a:t>
            </a:r>
          </a:p>
          <a:p>
            <a:r>
              <a:rPr lang="en-US" dirty="0"/>
              <a:t>- Compound sentence; really 3 </a:t>
            </a:r>
            <a:r>
              <a:rPr lang="en-US" dirty="0" err="1"/>
              <a:t>reqs</a:t>
            </a:r>
            <a:r>
              <a:rPr lang="en-US" dirty="0"/>
              <a:t> in one.</a:t>
            </a:r>
          </a:p>
          <a:p>
            <a:r>
              <a:rPr lang="en-US" dirty="0"/>
              <a:t>- Too vague and impossible to verify.  Be quantitative.  How many crashes per year?  Etc.</a:t>
            </a:r>
          </a:p>
          <a:p>
            <a:r>
              <a:rPr lang="en-US" dirty="0" smtClean="0"/>
              <a:t>-- </a:t>
            </a:r>
            <a:r>
              <a:rPr lang="en-US" dirty="0"/>
              <a:t>Vague.  How many connections?  How much lag (seconds)?</a:t>
            </a:r>
          </a:p>
          <a:p>
            <a:r>
              <a:rPr lang="en-US" dirty="0"/>
              <a:t>- Over-specified.  Don't describe the UI in English.</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ffectLst/>
        </p:spPr>
        <p:txBody>
          <a:bodyPr/>
          <a:lstStyle/>
          <a:p>
            <a:pPr>
              <a:defRPr/>
            </a:pPr>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ffectLst/>
        </p:spPr>
        <p:txBody>
          <a:bodyPr/>
          <a:lstStyle/>
          <a:p>
            <a:pPr>
              <a:defRPr/>
            </a:pPr>
            <a:endParaRPr lang="en-US"/>
          </a:p>
        </p:txBody>
      </p:sp>
      <p:sp>
        <p:nvSpPr>
          <p:cNvPr id="70659"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a:t>Click to edit Master subtitle style</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pPr>
              <a:defRPr/>
            </a:pPr>
            <a:r>
              <a:rPr lang="en-US" smtClean="0"/>
              <a:t>CSE403 Sp12</a:t>
            </a:r>
            <a:endParaRPr lang="en-US"/>
          </a:p>
        </p:txBody>
      </p:sp>
      <p:sp>
        <p:nvSpPr>
          <p:cNvPr id="11" name="Slide Number Placeholder 10"/>
          <p:cNvSpPr>
            <a:spLocks noGrp="1"/>
          </p:cNvSpPr>
          <p:nvPr>
            <p:ph type="sldNum" sz="quarter" idx="11"/>
          </p:nvPr>
        </p:nvSpPr>
        <p:spPr/>
        <p:txBody>
          <a:bodyPr/>
          <a:lstStyle/>
          <a:p>
            <a:pPr>
              <a:defRPr/>
            </a:pPr>
            <a:fld id="{27A9A2CF-3181-487B-9AD4-744EA61661BF}" type="slidenum">
              <a:rPr lang="en-US" smtClean="0"/>
              <a:pPr>
                <a:defRPr/>
              </a:pPr>
              <a:t>‹#›</a:t>
            </a:fld>
            <a:endParaRPr lang="en-US" dirty="0"/>
          </a:p>
        </p:txBody>
      </p:sp>
      <p:sp>
        <p:nvSpPr>
          <p:cNvPr id="12" name="Footer Placeholder 11"/>
          <p:cNvSpPr>
            <a:spLocks noGrp="1"/>
          </p:cNvSpPr>
          <p:nvPr>
            <p:ph type="ftr" sz="quarter" idx="12"/>
          </p:nvPr>
        </p:nvSpPr>
        <p:spPr/>
        <p:txBody>
          <a:body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955DCD-DD53-4D27-9759-E8ED78E7B02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BDFF4E-8388-456E-B82C-8E57F90A028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4478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F428D94-0481-4444-BA16-CFAE62D37DF3}" type="slidenum">
              <a:rPr lang="en-US"/>
              <a:pPr>
                <a:defRPr/>
              </a:pPr>
              <a:t>‹#›</a:t>
            </a:fld>
            <a:endParaRPr lang="en-US"/>
          </a:p>
        </p:txBody>
      </p:sp>
    </p:spTree>
    <p:extLst>
      <p:ext uri="{BB962C8B-B14F-4D97-AF65-F5344CB8AC3E}">
        <p14:creationId xmlns:p14="http://schemas.microsoft.com/office/powerpoint/2010/main" val="2942029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95400"/>
            <a:ext cx="8229600" cy="45307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954060-0187-497A-BA75-C56B01AF2EA7}" type="slidenum">
              <a:rPr lang="en-US"/>
              <a:pPr>
                <a:defRPr/>
              </a:pPr>
              <a:t>‹#›</a:t>
            </a:fld>
            <a:endParaRPr lang="en-US"/>
          </a:p>
        </p:txBody>
      </p:sp>
    </p:spTree>
    <p:extLst>
      <p:ext uri="{BB962C8B-B14F-4D97-AF65-F5344CB8AC3E}">
        <p14:creationId xmlns:p14="http://schemas.microsoft.com/office/powerpoint/2010/main" val="3870412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51FA2C-3B3E-4FA6-BAFA-85683040B9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687209-3C7B-48C7-A0A0-09EFA8C63A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593D72-9E2E-4A7D-BE67-19327E6AD9E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F614727-0A28-4CC5-9A36-E56E237283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17A4F5D-B194-4D02-97B9-FEAAE1970A5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81A1E8F-9E64-4F57-9C28-9B348329C9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1256C8F-A7E5-44F2-AD5A-C53FC410645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BB87CC-CFCD-4586-8CBB-65EEB103856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36"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a:solidFill>
                  <a:srgbClr val="800080"/>
                </a:solidFill>
                <a:latin typeface="Times New Roman" pitchFamily="18" charset="0"/>
              </a:defRPr>
            </a:lvl1pPr>
          </a:lstStyle>
          <a:p>
            <a:pPr>
              <a:defRPr/>
            </a:pPr>
            <a:r>
              <a:rPr lang="en-US" smtClean="0"/>
              <a:t>CSE403 Sp12</a:t>
            </a:r>
            <a:endParaRPr lang="en-US"/>
          </a:p>
        </p:txBody>
      </p:sp>
      <p:sp>
        <p:nvSpPr>
          <p:cNvPr id="69637"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solidFill>
                  <a:srgbClr val="800080"/>
                </a:solidFill>
                <a:latin typeface="Times New Roman" pitchFamily="18" charset="0"/>
              </a:defRPr>
            </a:lvl1pPr>
          </a:lstStyle>
          <a:p>
            <a:pPr>
              <a:defRPr/>
            </a:pPr>
            <a:endParaRPr lang="en-US" dirty="0"/>
          </a:p>
        </p:txBody>
      </p:sp>
      <p:sp>
        <p:nvSpPr>
          <p:cNvPr id="69638"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solidFill>
                  <a:srgbClr val="800080"/>
                </a:solidFill>
                <a:latin typeface="Times New Roman" pitchFamily="18" charset="0"/>
              </a:defRPr>
            </a:lvl1pPr>
          </a:lstStyle>
          <a:p>
            <a:pPr>
              <a:defRPr/>
            </a:pPr>
            <a:fld id="{27A9A2CF-3181-487B-9AD4-744EA61661BF}" type="slidenum">
              <a:rPr lang="en-US"/>
              <a:pPr>
                <a:defRPr/>
              </a:pPr>
              <a:t>‹#›</a:t>
            </a:fld>
            <a:endParaRPr lang="en-US" dirty="0"/>
          </a:p>
        </p:txBody>
      </p:sp>
      <p:sp>
        <p:nvSpPr>
          <p:cNvPr id="69639" name="Line 7"/>
          <p:cNvSpPr>
            <a:spLocks noChangeShapeType="1"/>
          </p:cNvSpPr>
          <p:nvPr/>
        </p:nvSpPr>
        <p:spPr bwMode="auto">
          <a:xfrm>
            <a:off x="762000" y="1295400"/>
            <a:ext cx="7543800" cy="0"/>
          </a:xfrm>
          <a:prstGeom prst="line">
            <a:avLst/>
          </a:prstGeom>
          <a:noFill/>
          <a:ln w="38100">
            <a:solidFill>
              <a:srgbClr val="800080"/>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7" r:id="rId12"/>
    <p:sldLayoutId id="2147483758" r:id="rId13"/>
  </p:sldLayoutIdLst>
  <p:hf hdr="0" ftr="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fontAlgn="base">
        <a:spcBef>
          <a:spcPct val="0"/>
        </a:spcBef>
        <a:spcAft>
          <a:spcPct val="0"/>
        </a:spcAft>
        <a:defRPr sz="3600">
          <a:solidFill>
            <a:srgbClr val="800080"/>
          </a:solidFill>
          <a:latin typeface="Arial" charset="0"/>
        </a:defRPr>
      </a:lvl6pPr>
      <a:lvl7pPr marL="914400" algn="l" rtl="0" fontAlgn="base">
        <a:spcBef>
          <a:spcPct val="0"/>
        </a:spcBef>
        <a:spcAft>
          <a:spcPct val="0"/>
        </a:spcAft>
        <a:defRPr sz="3600">
          <a:solidFill>
            <a:srgbClr val="800080"/>
          </a:solidFill>
          <a:latin typeface="Arial" charset="0"/>
        </a:defRPr>
      </a:lvl7pPr>
      <a:lvl8pPr marL="1371600" algn="l" rtl="0" fontAlgn="base">
        <a:spcBef>
          <a:spcPct val="0"/>
        </a:spcBef>
        <a:spcAft>
          <a:spcPct val="0"/>
        </a:spcAft>
        <a:defRPr sz="3600">
          <a:solidFill>
            <a:srgbClr val="800080"/>
          </a:solidFill>
          <a:latin typeface="Arial" charset="0"/>
        </a:defRPr>
      </a:lvl8pPr>
      <a:lvl9pPr marL="1828800" algn="l" rtl="0" fontAlgn="base">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2.xml"/><Relationship Id="rId4"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notesSlide" Target="../notesSlides/notesSlide13.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upload.wikimedia.org/wikipedia/commons/4/4b/Aiga_escalator.gif"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8" Type="http://schemas.openxmlformats.org/officeDocument/2006/relationships/tags" Target="../tags/tag24.xml"/><Relationship Id="rId13" Type="http://schemas.openxmlformats.org/officeDocument/2006/relationships/slideLayout" Target="../slideLayouts/slideLayout2.xml"/><Relationship Id="rId3" Type="http://schemas.openxmlformats.org/officeDocument/2006/relationships/tags" Target="../tags/tag19.xml"/><Relationship Id="rId7" Type="http://schemas.openxmlformats.org/officeDocument/2006/relationships/tags" Target="../tags/tag23.xml"/><Relationship Id="rId12" Type="http://schemas.openxmlformats.org/officeDocument/2006/relationships/tags" Target="../tags/tag28.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11" Type="http://schemas.openxmlformats.org/officeDocument/2006/relationships/tags" Target="../tags/tag27.xml"/><Relationship Id="rId5" Type="http://schemas.openxmlformats.org/officeDocument/2006/relationships/tags" Target="../tags/tag21.xml"/><Relationship Id="rId10" Type="http://schemas.openxmlformats.org/officeDocument/2006/relationships/tags" Target="../tags/tag26.xml"/><Relationship Id="rId4" Type="http://schemas.openxmlformats.org/officeDocument/2006/relationships/tags" Target="../tags/tag20.xml"/><Relationship Id="rId9" Type="http://schemas.openxmlformats.org/officeDocument/2006/relationships/tags" Target="../tags/tag25.xml"/><Relationship Id="rId14"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8" Type="http://schemas.openxmlformats.org/officeDocument/2006/relationships/tags" Target="../tags/tag36.xml"/><Relationship Id="rId13" Type="http://schemas.openxmlformats.org/officeDocument/2006/relationships/tags" Target="../tags/tag41.xml"/><Relationship Id="rId18" Type="http://schemas.openxmlformats.org/officeDocument/2006/relationships/tags" Target="../tags/tag46.xml"/><Relationship Id="rId26" Type="http://schemas.openxmlformats.org/officeDocument/2006/relationships/tags" Target="../tags/tag54.xml"/><Relationship Id="rId3" Type="http://schemas.openxmlformats.org/officeDocument/2006/relationships/tags" Target="../tags/tag31.xml"/><Relationship Id="rId21" Type="http://schemas.openxmlformats.org/officeDocument/2006/relationships/tags" Target="../tags/tag49.xml"/><Relationship Id="rId7" Type="http://schemas.openxmlformats.org/officeDocument/2006/relationships/tags" Target="../tags/tag35.xml"/><Relationship Id="rId12" Type="http://schemas.openxmlformats.org/officeDocument/2006/relationships/tags" Target="../tags/tag40.xml"/><Relationship Id="rId17" Type="http://schemas.openxmlformats.org/officeDocument/2006/relationships/tags" Target="../tags/tag45.xml"/><Relationship Id="rId25" Type="http://schemas.openxmlformats.org/officeDocument/2006/relationships/tags" Target="../tags/tag53.xml"/><Relationship Id="rId2" Type="http://schemas.openxmlformats.org/officeDocument/2006/relationships/tags" Target="../tags/tag30.xml"/><Relationship Id="rId16" Type="http://schemas.openxmlformats.org/officeDocument/2006/relationships/tags" Target="../tags/tag44.xml"/><Relationship Id="rId20" Type="http://schemas.openxmlformats.org/officeDocument/2006/relationships/tags" Target="../tags/tag48.xml"/><Relationship Id="rId1" Type="http://schemas.openxmlformats.org/officeDocument/2006/relationships/tags" Target="../tags/tag29.xml"/><Relationship Id="rId6" Type="http://schemas.openxmlformats.org/officeDocument/2006/relationships/tags" Target="../tags/tag34.xml"/><Relationship Id="rId11" Type="http://schemas.openxmlformats.org/officeDocument/2006/relationships/tags" Target="../tags/tag39.xml"/><Relationship Id="rId24" Type="http://schemas.openxmlformats.org/officeDocument/2006/relationships/tags" Target="../tags/tag52.xml"/><Relationship Id="rId5" Type="http://schemas.openxmlformats.org/officeDocument/2006/relationships/tags" Target="../tags/tag33.xml"/><Relationship Id="rId15" Type="http://schemas.openxmlformats.org/officeDocument/2006/relationships/tags" Target="../tags/tag43.xml"/><Relationship Id="rId23" Type="http://schemas.openxmlformats.org/officeDocument/2006/relationships/tags" Target="../tags/tag51.xml"/><Relationship Id="rId28" Type="http://schemas.openxmlformats.org/officeDocument/2006/relationships/notesSlide" Target="../notesSlides/notesSlide25.xml"/><Relationship Id="rId10" Type="http://schemas.openxmlformats.org/officeDocument/2006/relationships/tags" Target="../tags/tag38.xml"/><Relationship Id="rId19" Type="http://schemas.openxmlformats.org/officeDocument/2006/relationships/tags" Target="../tags/tag47.xml"/><Relationship Id="rId4" Type="http://schemas.openxmlformats.org/officeDocument/2006/relationships/tags" Target="../tags/tag32.xml"/><Relationship Id="rId9" Type="http://schemas.openxmlformats.org/officeDocument/2006/relationships/tags" Target="../tags/tag37.xml"/><Relationship Id="rId14" Type="http://schemas.openxmlformats.org/officeDocument/2006/relationships/tags" Target="../tags/tag42.xml"/><Relationship Id="rId22" Type="http://schemas.openxmlformats.org/officeDocument/2006/relationships/tags" Target="../tags/tag50.xml"/><Relationship Id="rId27"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image" Target="../media/image6.jpeg"/><Relationship Id="rId4"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8.xml"/><Relationship Id="rId1" Type="http://schemas.openxmlformats.org/officeDocument/2006/relationships/tags" Target="../tags/tag57.xml"/><Relationship Id="rId4"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5" Type="http://schemas.openxmlformats.org/officeDocument/2006/relationships/notesSlide" Target="../notesSlides/notesSlide28.xml"/><Relationship Id="rId4"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Grammatical_mood"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5.xml"/><Relationship Id="rId1" Type="http://schemas.openxmlformats.org/officeDocument/2006/relationships/tags" Target="../tags/tag64.xml"/><Relationship Id="rId4"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67.xml"/><Relationship Id="rId1" Type="http://schemas.openxmlformats.org/officeDocument/2006/relationships/tags" Target="../tags/tag66.xml"/><Relationship Id="rId4"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0.xml"/><Relationship Id="rId1" Type="http://schemas.openxmlformats.org/officeDocument/2006/relationships/tags" Target="../tags/tag69.xml"/><Relationship Id="rId4"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5" Type="http://schemas.openxmlformats.org/officeDocument/2006/relationships/notesSlide" Target="../notesSlides/notesSlide35.xml"/><Relationship Id="rId4"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catalyst.uw.edu/collectit/dropbox/notkin/20734"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674508434"/>
              </p:ext>
            </p:extLst>
          </p:nvPr>
        </p:nvGraphicFramePr>
        <p:xfrm>
          <a:off x="228597" y="1473050"/>
          <a:ext cx="8095324" cy="3596640"/>
        </p:xfrm>
        <a:graphic>
          <a:graphicData uri="http://schemas.openxmlformats.org/drawingml/2006/table">
            <a:tbl>
              <a:tblPr firstRow="1" bandRow="1">
                <a:tableStyleId>{912C8C85-51F0-491E-9774-3900AFEF0FD7}</a:tableStyleId>
              </a:tblPr>
              <a:tblGrid>
                <a:gridCol w="2337182"/>
                <a:gridCol w="1596788"/>
                <a:gridCol w="1569493"/>
                <a:gridCol w="1710481"/>
                <a:gridCol w="881380"/>
              </a:tblGrid>
              <a:tr h="267653">
                <a:tc gridSpan="5">
                  <a:txBody>
                    <a:bodyPr/>
                    <a:lstStyle/>
                    <a:p>
                      <a:pPr algn="ctr"/>
                      <a:r>
                        <a:rPr lang="en-US" dirty="0" smtClean="0"/>
                        <a:t>Week 2 </a:t>
                      </a:r>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hMerge="1">
                  <a:txBody>
                    <a:bodyPr/>
                    <a:lstStyle/>
                    <a:p>
                      <a:pPr algn="ctr"/>
                      <a:endParaRPr lang="en-US" dirty="0"/>
                    </a:p>
                  </a:txBody>
                  <a:tcPr/>
                </a:tc>
                <a:tc hMerge="1">
                  <a:txBody>
                    <a:bodyPr/>
                    <a:lstStyle/>
                    <a:p>
                      <a:pPr algn="ctr"/>
                      <a:endParaRPr lang="en-US" dirty="0"/>
                    </a:p>
                  </a:txBody>
                  <a:tcPr/>
                </a:tc>
                <a:tc hMerge="1">
                  <a:txBody>
                    <a:bodyPr/>
                    <a:lstStyle/>
                    <a:p>
                      <a:endParaRPr lang="en-US" dirty="0"/>
                    </a:p>
                  </a:txBody>
                  <a:tcPr/>
                </a:tc>
                <a:tc hMerge="1">
                  <a:txBody>
                    <a:bodyPr/>
                    <a:lstStyle/>
                    <a:p>
                      <a:endParaRPr lang="en-US" dirty="0"/>
                    </a:p>
                  </a:txBody>
                  <a:tcPr/>
                </a:tc>
              </a:tr>
              <a:tr h="267653">
                <a:tc>
                  <a:txBody>
                    <a:bodyPr/>
                    <a:lstStyle/>
                    <a:p>
                      <a:pPr algn="ctr"/>
                      <a:r>
                        <a:rPr lang="en-US" dirty="0" smtClean="0"/>
                        <a:t>Monday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alpha val="50000"/>
                      </a:srgbClr>
                    </a:solidFill>
                  </a:tcPr>
                </a:tc>
                <a:tc>
                  <a:txBody>
                    <a:bodyPr/>
                    <a:lstStyle/>
                    <a:p>
                      <a:pPr algn="ctr"/>
                      <a:r>
                        <a:rPr lang="en-US" dirty="0" smtClean="0"/>
                        <a:t>Tuesday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Wednesday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Thursday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Friday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3520">
                <a:tc>
                  <a:txBody>
                    <a:bodyPr/>
                    <a:lstStyle/>
                    <a:p>
                      <a:pPr marL="114300" indent="-114300">
                        <a:buFont typeface="Arial" pitchFamily="34" charset="0"/>
                        <a:buChar char="•"/>
                      </a:pPr>
                      <a:r>
                        <a:rPr lang="en-US" sz="2000" b="1" i="1" dirty="0" smtClean="0"/>
                        <a:t>Requirements</a:t>
                      </a:r>
                      <a:endParaRPr lang="en-US" b="1" i="1" dirty="0" smtClean="0"/>
                    </a:p>
                    <a:p>
                      <a:pPr marL="231775" lvl="1" indent="-122238">
                        <a:buFont typeface="Arial" pitchFamily="34" charset="0"/>
                        <a:buChar char="•"/>
                      </a:pPr>
                      <a:r>
                        <a:rPr lang="en-US" b="1" dirty="0" smtClean="0"/>
                        <a:t>Ambiguity</a:t>
                      </a:r>
                    </a:p>
                    <a:p>
                      <a:pPr marL="231775" lvl="1" indent="-122238">
                        <a:buFont typeface="Arial" pitchFamily="34" charset="0"/>
                        <a:buChar char="•"/>
                      </a:pPr>
                      <a:r>
                        <a:rPr lang="en-US" b="1" dirty="0" smtClean="0"/>
                        <a:t>Don’t write requirements in a bad mood</a:t>
                      </a:r>
                    </a:p>
                    <a:p>
                      <a:pPr marL="231775" lvl="1" indent="-122238">
                        <a:buFont typeface="Arial" pitchFamily="34" charset="0"/>
                        <a:buChar char="•"/>
                      </a:pPr>
                      <a:r>
                        <a:rPr lang="en-US" b="1" dirty="0" smtClean="0"/>
                        <a:t>Why requirements?</a:t>
                      </a:r>
                    </a:p>
                    <a:p>
                      <a:pPr marL="231775" lvl="1" indent="-122238">
                        <a:buFont typeface="Arial" pitchFamily="34" charset="0"/>
                        <a:buChar char="•"/>
                      </a:pPr>
                      <a:r>
                        <a:rPr lang="en-US" b="1" dirty="0" smtClean="0"/>
                        <a:t>Kinds of requirements</a:t>
                      </a:r>
                    </a:p>
                    <a:p>
                      <a:pPr marL="231775" lvl="1" indent="-122238">
                        <a:buFont typeface="Arial" pitchFamily="34" charset="0"/>
                        <a:buChar char="•"/>
                      </a:pPr>
                      <a:r>
                        <a:rPr lang="en-US" b="1" dirty="0" smtClean="0"/>
                        <a:t>Use</a:t>
                      </a:r>
                      <a:r>
                        <a:rPr lang="en-US" b="1" baseline="0" dirty="0" smtClean="0"/>
                        <a:t> cases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alpha val="50000"/>
                      </a:srgbClr>
                    </a:solidFill>
                  </a:tcPr>
                </a:tc>
                <a:tc>
                  <a:txBody>
                    <a:bodyPr/>
                    <a:lstStyle/>
                    <a:p>
                      <a:pPr marL="114300" indent="-114300">
                        <a:buFont typeface="Arial" pitchFamily="34" charset="0"/>
                        <a:buChar char="•"/>
                      </a:pPr>
                      <a:r>
                        <a:rPr lang="en-US" dirty="0" smtClean="0"/>
                        <a:t>Group meetings – let your group</a:t>
                      </a:r>
                      <a:r>
                        <a:rPr lang="en-US" baseline="0" dirty="0" smtClean="0"/>
                        <a:t> TA know where you meet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indent="-114300">
                        <a:buFont typeface="Arial" pitchFamily="34" charset="0"/>
                        <a:buChar char="•"/>
                      </a:pPr>
                      <a:r>
                        <a:rPr lang="en-US" sz="1800" i="0" dirty="0" smtClean="0"/>
                        <a:t>Team work and structure</a:t>
                      </a:r>
                      <a:endParaRPr lang="en-US" sz="18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indent="-114300">
                        <a:buFont typeface="Arial" pitchFamily="34" charset="0"/>
                        <a:buChar char="•"/>
                      </a:pPr>
                      <a:r>
                        <a:rPr lang="en-US" dirty="0" smtClean="0"/>
                        <a:t>SRS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dirty="0" smtClean="0"/>
                        <a:t>Agile</a:t>
                      </a:r>
                      <a:endParaRPr lang="en-US" sz="18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itle 2"/>
          <p:cNvSpPr>
            <a:spLocks noGrp="1"/>
          </p:cNvSpPr>
          <p:nvPr>
            <p:ph type="title"/>
          </p:nvPr>
        </p:nvSpPr>
        <p:spPr/>
        <p:txBody>
          <a:bodyPr/>
          <a:lstStyle/>
          <a:p>
            <a:r>
              <a:rPr lang="en-US" sz="3200" dirty="0" smtClean="0"/>
              <a:t>CSE403</a:t>
            </a:r>
            <a:r>
              <a:rPr lang="en-US" sz="3200" dirty="0">
                <a:solidFill>
                  <a:srgbClr val="7030A0"/>
                </a:solidFill>
                <a:latin typeface="Calibri"/>
                <a:cs typeface="Calibri"/>
              </a:rPr>
              <a:t> ●</a:t>
            </a:r>
            <a:r>
              <a:rPr lang="en-US" sz="3200" dirty="0" smtClean="0"/>
              <a:t> Software engineering </a:t>
            </a:r>
            <a:r>
              <a:rPr lang="en-US" sz="3200" dirty="0">
                <a:solidFill>
                  <a:srgbClr val="7030A0"/>
                </a:solidFill>
                <a:latin typeface="Calibri"/>
                <a:cs typeface="Calibri"/>
              </a:rPr>
              <a:t>● </a:t>
            </a:r>
            <a:r>
              <a:rPr lang="en-US" sz="3200" dirty="0" smtClean="0">
                <a:solidFill>
                  <a:srgbClr val="7030A0"/>
                </a:solidFill>
                <a:latin typeface="Calibri"/>
                <a:cs typeface="Calibri"/>
              </a:rPr>
              <a:t> </a:t>
            </a:r>
            <a:r>
              <a:rPr lang="en-US" sz="3200" dirty="0" smtClean="0"/>
              <a:t>sp12</a:t>
            </a:r>
            <a:endParaRPr lang="en-US" sz="3200" dirty="0"/>
          </a:p>
        </p:txBody>
      </p:sp>
      <p:sp>
        <p:nvSpPr>
          <p:cNvPr id="2" name="Rectangle 1"/>
          <p:cNvSpPr/>
          <p:nvPr/>
        </p:nvSpPr>
        <p:spPr>
          <a:xfrm>
            <a:off x="368491" y="5316471"/>
            <a:ext cx="8379724" cy="830997"/>
          </a:xfrm>
          <a:prstGeom prst="rect">
            <a:avLst/>
          </a:prstGeom>
          <a:solidFill>
            <a:srgbClr val="00B0F0"/>
          </a:solidFill>
          <a:ln w="38100" cap="rnd">
            <a:solidFill>
              <a:schemeClr val="tx1"/>
            </a:solidFill>
            <a:bevel/>
          </a:ln>
          <a:effectLst>
            <a:innerShdw blurRad="63500" dist="50800">
              <a:prstClr val="black">
                <a:alpha val="50000"/>
              </a:prstClr>
            </a:innerShdw>
          </a:effectLst>
        </p:spPr>
        <p:txBody>
          <a:bodyPr wrap="square">
            <a:spAutoFit/>
          </a:bodyPr>
          <a:lstStyle/>
          <a:p>
            <a:r>
              <a:rPr lang="en-US" b="1" dirty="0" smtClean="0">
                <a:solidFill>
                  <a:schemeClr val="bg1"/>
                </a:solidFill>
              </a:rPr>
              <a:t>A sign once </a:t>
            </a:r>
            <a:r>
              <a:rPr lang="en-US" b="1" dirty="0" smtClean="0">
                <a:solidFill>
                  <a:schemeClr val="bg1"/>
                </a:solidFill>
              </a:rPr>
              <a:t>outside the </a:t>
            </a:r>
            <a:r>
              <a:rPr lang="en-US" b="1" dirty="0">
                <a:solidFill>
                  <a:schemeClr val="bg1"/>
                </a:solidFill>
              </a:rPr>
              <a:t>Blue Moon Tavern</a:t>
            </a:r>
            <a:r>
              <a:rPr lang="en-US" b="1" dirty="0" smtClean="0">
                <a:solidFill>
                  <a:schemeClr val="bg1"/>
                </a:solidFill>
              </a:rPr>
              <a:t>:</a:t>
            </a:r>
            <a:br>
              <a:rPr lang="en-US" b="1" dirty="0" smtClean="0">
                <a:solidFill>
                  <a:schemeClr val="bg1"/>
                </a:solidFill>
              </a:rPr>
            </a:br>
            <a:r>
              <a:rPr lang="en-US" b="1" i="1" dirty="0" smtClean="0">
                <a:solidFill>
                  <a:schemeClr val="bg1"/>
                </a:solidFill>
              </a:rPr>
              <a:t>“</a:t>
            </a:r>
            <a:r>
              <a:rPr lang="en-US" b="1" i="1" dirty="0">
                <a:solidFill>
                  <a:schemeClr val="bg1"/>
                </a:solidFill>
              </a:rPr>
              <a:t>We are not allowed to advertise that we sell beer here.”</a:t>
            </a:r>
          </a:p>
        </p:txBody>
      </p:sp>
    </p:spTree>
    <p:extLst>
      <p:ext uri="{BB962C8B-B14F-4D97-AF65-F5344CB8AC3E}">
        <p14:creationId xmlns:p14="http://schemas.microsoft.com/office/powerpoint/2010/main" val="22996263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9810" name="Rectangle 2"/>
          <p:cNvSpPr>
            <a:spLocks noGrp="1" noChangeArrowheads="1"/>
          </p:cNvSpPr>
          <p:nvPr>
            <p:ph type="title"/>
          </p:nvPr>
        </p:nvSpPr>
        <p:spPr/>
        <p:txBody>
          <a:bodyPr/>
          <a:lstStyle/>
          <a:p>
            <a:r>
              <a:rPr lang="en-US" smtClean="0"/>
              <a:t>Classifying requirements</a:t>
            </a:r>
            <a:endParaRPr lang="en-US"/>
          </a:p>
        </p:txBody>
      </p:sp>
      <p:sp>
        <p:nvSpPr>
          <p:cNvPr id="1399811" name="Rectangle 3"/>
          <p:cNvSpPr>
            <a:spLocks noGrp="1" noChangeArrowheads="1"/>
          </p:cNvSpPr>
          <p:nvPr>
            <p:ph type="body" idx="1"/>
          </p:nvPr>
        </p:nvSpPr>
        <p:spPr/>
        <p:txBody>
          <a:bodyPr>
            <a:normAutofit/>
          </a:bodyPr>
          <a:lstStyle/>
          <a:p>
            <a:r>
              <a:rPr lang="en-US" dirty="0" smtClean="0"/>
              <a:t>functional: identify inputs and outputs of computation</a:t>
            </a:r>
          </a:p>
          <a:p>
            <a:pPr lvl="1"/>
            <a:r>
              <a:rPr lang="en-US" dirty="0" smtClean="0"/>
              <a:t>“A user search is with respect to one or more of the defined databases.”</a:t>
            </a:r>
          </a:p>
          <a:p>
            <a:pPr lvl="1"/>
            <a:r>
              <a:rPr lang="en-US" dirty="0" smtClean="0"/>
              <a:t>“Every order is assigned a unique ID that the user can save.”</a:t>
            </a:r>
          </a:p>
          <a:p>
            <a:r>
              <a:rPr lang="en-US" dirty="0" smtClean="0"/>
              <a:t>nonfunctional: other such as performance, dependability, reusability, safety, …</a:t>
            </a:r>
          </a:p>
          <a:p>
            <a:pPr lvl="1"/>
            <a:r>
              <a:rPr lang="en-US" dirty="0" smtClean="0"/>
              <a:t>“Our deliverable documents shall conform to the XYZ process.” </a:t>
            </a:r>
          </a:p>
          <a:p>
            <a:pPr lvl="1"/>
            <a:r>
              <a:rPr lang="en-US" dirty="0" smtClean="0"/>
              <a:t>“The system shall not disclose any personal user information.”</a:t>
            </a:r>
          </a:p>
        </p:txBody>
      </p:sp>
      <p:sp>
        <p:nvSpPr>
          <p:cNvPr id="2" name="Date Placeholder 1"/>
          <p:cNvSpPr>
            <a:spLocks noGrp="1"/>
          </p:cNvSpPr>
          <p:nvPr>
            <p:ph type="dt" sz="half" idx="10"/>
          </p:nvPr>
        </p:nvSpPr>
        <p:spPr/>
        <p:txBody>
          <a:bodyPr/>
          <a:lstStyle/>
          <a:p>
            <a:r>
              <a:rPr lang="en-US" smtClean="0"/>
              <a:t>CSE403 Sp12</a:t>
            </a:r>
            <a:endParaRPr lang="en-US" dirty="0"/>
          </a:p>
        </p:txBody>
      </p:sp>
      <p:sp>
        <p:nvSpPr>
          <p:cNvPr id="6" name="TextBox 5"/>
          <p:cNvSpPr txBox="1"/>
          <p:nvPr/>
        </p:nvSpPr>
        <p:spPr>
          <a:xfrm>
            <a:off x="3105150" y="6400800"/>
            <a:ext cx="5848350" cy="369332"/>
          </a:xfrm>
          <a:prstGeom prst="rect">
            <a:avLst/>
          </a:prstGeom>
          <a:solidFill>
            <a:srgbClr val="00B0F0"/>
          </a:solidFill>
          <a:ln>
            <a:solidFill>
              <a:srgbClr val="7030A0"/>
            </a:solidFill>
          </a:ln>
        </p:spPr>
        <p:txBody>
          <a:bodyPr wrap="square" rtlCol="0">
            <a:spAutoFit/>
          </a:bodyPr>
          <a:lstStyle/>
          <a:p>
            <a:r>
              <a:rPr lang="en-US" sz="1800" b="1" dirty="0" smtClean="0"/>
              <a:t>An alternative classification by Faulk in Reading II</a:t>
            </a:r>
            <a:endParaRPr lang="en-US" sz="1800" b="1" dirty="0"/>
          </a:p>
        </p:txBody>
      </p:sp>
    </p:spTree>
    <p:extLst>
      <p:ext uri="{BB962C8B-B14F-4D97-AF65-F5344CB8AC3E}">
        <p14:creationId xmlns:p14="http://schemas.microsoft.com/office/powerpoint/2010/main" val="74089009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p:txBody>
          <a:bodyPr/>
          <a:lstStyle/>
          <a:p>
            <a:r>
              <a:rPr lang="en-US" dirty="0" smtClean="0"/>
              <a:t>“Digging” for requirements</a:t>
            </a:r>
            <a:endParaRPr lang="en-US" dirty="0"/>
          </a:p>
        </p:txBody>
      </p:sp>
      <p:sp>
        <p:nvSpPr>
          <p:cNvPr id="563203" name="Rectangle 3"/>
          <p:cNvSpPr>
            <a:spLocks noGrp="1" noChangeArrowheads="1"/>
          </p:cNvSpPr>
          <p:nvPr>
            <p:ph type="body" idx="1"/>
          </p:nvPr>
        </p:nvSpPr>
        <p:spPr/>
        <p:txBody>
          <a:bodyPr/>
          <a:lstStyle/>
          <a:p>
            <a:pPr lvl="1"/>
            <a:endParaRPr lang="en-US" smtClean="0"/>
          </a:p>
          <a:p>
            <a:r>
              <a:rPr lang="en-US" smtClean="0"/>
              <a:t>Do</a:t>
            </a:r>
            <a:endParaRPr lang="en-US" dirty="0" smtClean="0"/>
          </a:p>
        </p:txBody>
      </p:sp>
      <p:sp>
        <p:nvSpPr>
          <p:cNvPr id="12" name="Content Placeholder 11"/>
          <p:cNvSpPr>
            <a:spLocks noGrp="1"/>
          </p:cNvSpPr>
          <p:nvPr>
            <p:ph sz="half" idx="2"/>
          </p:nvPr>
        </p:nvSpPr>
        <p:spPr/>
        <p:txBody>
          <a:bodyPr/>
          <a:lstStyle/>
          <a:p>
            <a:r>
              <a:rPr lang="en-US" smtClean="0"/>
              <a:t>Engage with the users to learn how they work</a:t>
            </a:r>
          </a:p>
          <a:p>
            <a:r>
              <a:rPr lang="en-US" smtClean="0"/>
              <a:t>Ask questions throughout the process</a:t>
            </a:r>
          </a:p>
          <a:p>
            <a:r>
              <a:rPr lang="en-US" smtClean="0"/>
              <a:t>Think about why users will do something in your system, not just what</a:t>
            </a:r>
          </a:p>
          <a:p>
            <a:r>
              <a:rPr lang="en-US" smtClean="0"/>
              <a:t>Allow and expect requirements to change later</a:t>
            </a:r>
            <a:endParaRPr lang="en-US" dirty="0"/>
          </a:p>
        </p:txBody>
      </p:sp>
      <p:sp>
        <p:nvSpPr>
          <p:cNvPr id="13" name="Text Placeholder 12"/>
          <p:cNvSpPr>
            <a:spLocks noGrp="1"/>
          </p:cNvSpPr>
          <p:nvPr>
            <p:ph type="body" sz="quarter" idx="3"/>
          </p:nvPr>
        </p:nvSpPr>
        <p:spPr/>
        <p:txBody>
          <a:bodyPr/>
          <a:lstStyle/>
          <a:p>
            <a:r>
              <a:rPr lang="en-US" smtClean="0"/>
              <a:t>Don’t</a:t>
            </a:r>
            <a:endParaRPr lang="en-US" dirty="0"/>
          </a:p>
        </p:txBody>
      </p:sp>
      <p:sp>
        <p:nvSpPr>
          <p:cNvPr id="14" name="Content Placeholder 13"/>
          <p:cNvSpPr>
            <a:spLocks noGrp="1"/>
          </p:cNvSpPr>
          <p:nvPr>
            <p:ph sz="quarter" idx="4"/>
          </p:nvPr>
        </p:nvSpPr>
        <p:spPr/>
        <p:txBody>
          <a:bodyPr/>
          <a:lstStyle/>
          <a:p>
            <a:r>
              <a:rPr lang="en-US" smtClean="0"/>
              <a:t>Describe complex business logic or rules </a:t>
            </a:r>
          </a:p>
          <a:p>
            <a:r>
              <a:rPr lang="en-US" smtClean="0"/>
              <a:t>Be too specific or detailed</a:t>
            </a:r>
          </a:p>
          <a:p>
            <a:r>
              <a:rPr lang="en-US" smtClean="0"/>
              <a:t>Describe the exact user interface</a:t>
            </a:r>
          </a:p>
          <a:p>
            <a:r>
              <a:rPr lang="en-US" smtClean="0"/>
              <a:t>Try to think of everything ahead of time</a:t>
            </a:r>
          </a:p>
          <a:p>
            <a:r>
              <a:rPr lang="en-US" smtClean="0"/>
              <a:t>Add unnecessary features the customers don’t want</a:t>
            </a:r>
            <a:endParaRPr lang="en-US" dirty="0"/>
          </a:p>
        </p:txBody>
      </p:sp>
      <p:sp>
        <p:nvSpPr>
          <p:cNvPr id="2" name="Date Placeholder 1"/>
          <p:cNvSpPr>
            <a:spLocks noGrp="1"/>
          </p:cNvSpPr>
          <p:nvPr>
            <p:ph type="dt" sz="half" idx="10"/>
          </p:nvPr>
        </p:nvSpPr>
        <p:spPr/>
        <p:txBody>
          <a:bodyPr/>
          <a:lstStyle/>
          <a:p>
            <a:r>
              <a:rPr lang="en-US" smtClean="0"/>
              <a:t>CSE403 Sp12</a:t>
            </a:r>
            <a:endParaRPr lang="en-US"/>
          </a:p>
        </p:txBody>
      </p:sp>
      <p:sp>
        <p:nvSpPr>
          <p:cNvPr id="3" name="Slide Number Placeholder 2"/>
          <p:cNvSpPr>
            <a:spLocks noGrp="1"/>
          </p:cNvSpPr>
          <p:nvPr>
            <p:ph type="sldNum" sz="quarter" idx="12"/>
          </p:nvPr>
        </p:nvSpPr>
        <p:spPr/>
        <p:txBody>
          <a:bodyPr/>
          <a:lstStyle/>
          <a:p>
            <a:fld id="{3451FA2C-3B3E-4FA6-BAFA-85683040B980}" type="slidenum">
              <a:rPr lang="en-US" smtClean="0"/>
              <a:pPr/>
              <a:t>11</a:t>
            </a:fld>
            <a:endParaRPr lang="en-US"/>
          </a:p>
        </p:txBody>
      </p:sp>
    </p:spTree>
    <p:extLst>
      <p:ext uri="{BB962C8B-B14F-4D97-AF65-F5344CB8AC3E}">
        <p14:creationId xmlns:p14="http://schemas.microsoft.com/office/powerpoint/2010/main" val="6310962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custDataLst>
              <p:tags r:id="rId1"/>
            </p:custDataLst>
          </p:nvPr>
        </p:nvSpPr>
        <p:spPr/>
        <p:txBody>
          <a:bodyPr/>
          <a:lstStyle/>
          <a:p>
            <a:r>
              <a:rPr lang="en-US" dirty="0"/>
              <a:t>Benefits of working with customers</a:t>
            </a:r>
          </a:p>
        </p:txBody>
      </p:sp>
      <p:sp>
        <p:nvSpPr>
          <p:cNvPr id="22532" name="Rectangle 3"/>
          <p:cNvSpPr>
            <a:spLocks noGrp="1" noChangeArrowheads="1"/>
          </p:cNvSpPr>
          <p:nvPr>
            <p:ph sz="half" idx="1"/>
            <p:custDataLst>
              <p:tags r:id="rId2"/>
            </p:custDataLst>
          </p:nvPr>
        </p:nvSpPr>
        <p:spPr/>
        <p:txBody>
          <a:bodyPr>
            <a:normAutofit lnSpcReduction="10000"/>
          </a:bodyPr>
          <a:lstStyle/>
          <a:p>
            <a:r>
              <a:rPr lang="en-US" dirty="0" smtClean="0"/>
              <a:t>Good relations improve actual and perceived development speed  </a:t>
            </a:r>
          </a:p>
          <a:p>
            <a:r>
              <a:rPr lang="en-US" dirty="0" smtClean="0"/>
              <a:t>Helps them figure out what they want</a:t>
            </a:r>
          </a:p>
          <a:p>
            <a:r>
              <a:rPr lang="en-US" dirty="0" smtClean="0"/>
              <a:t>Helps them change what they want more smoothly over time</a:t>
            </a:r>
          </a:p>
        </p:txBody>
      </p:sp>
      <p:sp>
        <p:nvSpPr>
          <p:cNvPr id="8" name="Content Placeholder 7"/>
          <p:cNvSpPr>
            <a:spLocks noGrp="1"/>
          </p:cNvSpPr>
          <p:nvPr>
            <p:ph sz="half" idx="2"/>
          </p:nvPr>
        </p:nvSpPr>
        <p:spPr/>
        <p:txBody>
          <a:bodyPr/>
          <a:lstStyle/>
          <a:p>
            <a:r>
              <a:rPr lang="en-US" dirty="0">
                <a:latin typeface="Arial" charset="0"/>
                <a:cs typeface="Arial" charset="0"/>
              </a:rPr>
              <a:t>The #1 reason that projects succeed is user involvement [Standish Group]</a:t>
            </a:r>
          </a:p>
          <a:p>
            <a:r>
              <a:rPr lang="en-US" dirty="0">
                <a:latin typeface="Arial" charset="0"/>
                <a:cs typeface="Arial" charset="0"/>
              </a:rPr>
              <a:t>Easy access to end users is </a:t>
            </a:r>
            <a:r>
              <a:rPr lang="en-US" dirty="0" smtClean="0">
                <a:latin typeface="Arial" charset="0"/>
                <a:cs typeface="Arial" charset="0"/>
              </a:rPr>
              <a:t>a critical </a:t>
            </a:r>
            <a:r>
              <a:rPr lang="en-US" dirty="0">
                <a:latin typeface="Arial" charset="0"/>
                <a:cs typeface="Arial" charset="0"/>
              </a:rPr>
              <a:t>success </a:t>
            </a:r>
            <a:r>
              <a:rPr lang="en-US" dirty="0" smtClean="0">
                <a:latin typeface="Arial" charset="0"/>
                <a:cs typeface="Arial" charset="0"/>
              </a:rPr>
              <a:t>factor </a:t>
            </a:r>
            <a:r>
              <a:rPr lang="en-US" dirty="0">
                <a:latin typeface="Arial" charset="0"/>
                <a:cs typeface="Arial" charset="0"/>
              </a:rPr>
              <a:t>in rapid-development projects [McConnell</a:t>
            </a:r>
            <a:r>
              <a:rPr lang="en-US" dirty="0" smtClean="0">
                <a:latin typeface="Arial" charset="0"/>
                <a:cs typeface="Arial" charset="0"/>
              </a:rPr>
              <a:t>]</a:t>
            </a:r>
            <a:endParaRPr lang="en-US" dirty="0">
              <a:latin typeface="Arial" charset="0"/>
              <a:cs typeface="Arial" charset="0"/>
            </a:endParaRPr>
          </a:p>
        </p:txBody>
      </p:sp>
      <p:sp>
        <p:nvSpPr>
          <p:cNvPr id="2" name="Date Placeholder 1"/>
          <p:cNvSpPr>
            <a:spLocks noGrp="1"/>
          </p:cNvSpPr>
          <p:nvPr>
            <p:ph type="dt" sz="half" idx="10"/>
          </p:nvPr>
        </p:nvSpPr>
        <p:spPr/>
        <p:txBody>
          <a:bodyPr/>
          <a:lstStyle/>
          <a:p>
            <a:r>
              <a:rPr lang="en-US" smtClean="0"/>
              <a:t>CSE403 Sp12</a:t>
            </a:r>
            <a:endParaRPr lang="en-US"/>
          </a:p>
        </p:txBody>
      </p:sp>
      <p:sp>
        <p:nvSpPr>
          <p:cNvPr id="3" name="Slide Number Placeholder 2"/>
          <p:cNvSpPr>
            <a:spLocks noGrp="1"/>
          </p:cNvSpPr>
          <p:nvPr>
            <p:ph type="sldNum" sz="quarter" idx="12"/>
          </p:nvPr>
        </p:nvSpPr>
        <p:spPr/>
        <p:txBody>
          <a:bodyPr/>
          <a:lstStyle/>
          <a:p>
            <a:fld id="{3451FA2C-3B3E-4FA6-BAFA-85683040B980}" type="slidenum">
              <a:rPr lang="en-US" smtClean="0"/>
              <a:pPr/>
              <a:t>12</a:t>
            </a:fld>
            <a:endParaRPr lang="en-US"/>
          </a:p>
        </p:txBody>
      </p:sp>
      <p:sp>
        <p:nvSpPr>
          <p:cNvPr id="22533" name="Text Box 5"/>
          <p:cNvSpPr txBox="1">
            <a:spLocks noChangeArrowheads="1"/>
          </p:cNvSpPr>
          <p:nvPr>
            <p:custDataLst>
              <p:tags r:id="rId3"/>
            </p:custDataLst>
          </p:nvPr>
        </p:nvSpPr>
        <p:spPr bwMode="auto">
          <a:xfrm>
            <a:off x="8070850" y="2435225"/>
            <a:ext cx="1073150" cy="366713"/>
          </a:xfrm>
          <a:prstGeom prst="rect">
            <a:avLst/>
          </a:prstGeom>
          <a:noFill/>
          <a:ln w="9525" algn="ctr">
            <a:noFill/>
            <a:miter lim="800000"/>
            <a:headEnd/>
            <a:tailEnd/>
          </a:ln>
        </p:spPr>
        <p:txBody>
          <a:bodyPr>
            <a:spAutoFit/>
          </a:bodyPr>
          <a:lstStyle/>
          <a:p>
            <a:pPr>
              <a:spcBef>
                <a:spcPct val="50000"/>
              </a:spcBef>
            </a:pPr>
            <a:endParaRPr lang="en-US">
              <a:latin typeface="Arial Unicode MS" pitchFamily="34" charset="-128"/>
            </a:endParaRPr>
          </a:p>
        </p:txBody>
      </p:sp>
    </p:spTree>
    <p:extLst>
      <p:ext uri="{BB962C8B-B14F-4D97-AF65-F5344CB8AC3E}">
        <p14:creationId xmlns:p14="http://schemas.microsoft.com/office/powerpoint/2010/main" val="32674432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custDataLst>
              <p:tags r:id="rId1"/>
            </p:custDataLst>
          </p:nvPr>
        </p:nvSpPr>
        <p:spPr/>
        <p:txBody>
          <a:bodyPr/>
          <a:lstStyle/>
          <a:p>
            <a:pPr eaLnBrk="1" hangingPunct="1"/>
            <a:endParaRPr lang="en-US" smtClean="0">
              <a:latin typeface="Arial" charset="0"/>
              <a:cs typeface="Arial" charset="0"/>
            </a:endParaRPr>
          </a:p>
        </p:txBody>
      </p:sp>
      <p:pic>
        <p:nvPicPr>
          <p:cNvPr id="26628" name="Picture 4"/>
          <p:cNvPicPr>
            <a:picLocks noChangeAspect="1" noChangeArrowheads="1"/>
          </p:cNvPicPr>
          <p:nvPr>
            <p:custDataLst>
              <p:tags r:id="rId2"/>
            </p:custDataLst>
          </p:nvPr>
        </p:nvPicPr>
        <p:blipFill>
          <a:blip r:embed="rId6"/>
          <a:srcRect t="17650"/>
          <a:stretch>
            <a:fillRect/>
          </a:stretch>
        </p:blipFill>
        <p:spPr bwMode="auto">
          <a:xfrm>
            <a:off x="228600" y="0"/>
            <a:ext cx="8915400" cy="7086600"/>
          </a:xfrm>
          <a:prstGeom prst="rect">
            <a:avLst/>
          </a:prstGeom>
          <a:noFill/>
          <a:ln w="9525">
            <a:noFill/>
            <a:miter lim="800000"/>
            <a:headEnd/>
            <a:tailEnd/>
          </a:ln>
        </p:spPr>
      </p:pic>
      <p:sp>
        <p:nvSpPr>
          <p:cNvPr id="26629" name="Rectangle 5"/>
          <p:cNvSpPr>
            <a:spLocks noChangeArrowheads="1"/>
          </p:cNvSpPr>
          <p:nvPr>
            <p:custDataLst>
              <p:tags r:id="rId3"/>
            </p:custDataLst>
          </p:nvPr>
        </p:nvSpPr>
        <p:spPr bwMode="auto">
          <a:xfrm>
            <a:off x="228600" y="0"/>
            <a:ext cx="8915400" cy="1143000"/>
          </a:xfrm>
          <a:prstGeom prst="rect">
            <a:avLst/>
          </a:prstGeom>
          <a:solidFill>
            <a:schemeClr val="bg1"/>
          </a:solidFill>
          <a:ln w="9525" algn="ctr">
            <a:noFill/>
            <a:miter lim="800000"/>
            <a:headEnd/>
            <a:tailEnd/>
          </a:ln>
        </p:spPr>
        <p:txBody>
          <a:bodyPr wrap="none" anchor="ctr"/>
          <a:lstStyle/>
          <a:p>
            <a:endParaRPr lang="en-US"/>
          </a:p>
        </p:txBody>
      </p:sp>
    </p:spTree>
    <p:extLst>
      <p:ext uri="{BB962C8B-B14F-4D97-AF65-F5344CB8AC3E}">
        <p14:creationId xmlns:p14="http://schemas.microsoft.com/office/powerpoint/2010/main" val="12864630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custDataLst>
              <p:tags r:id="rId1"/>
            </p:custDataLst>
          </p:nvPr>
        </p:nvSpPr>
        <p:spPr/>
        <p:txBody>
          <a:bodyPr/>
          <a:lstStyle/>
          <a:p>
            <a:r>
              <a:rPr lang="en-US" smtClean="0"/>
              <a:t>“What” vs. “How”</a:t>
            </a:r>
            <a:endParaRPr lang="en-US" dirty="0" smtClean="0"/>
          </a:p>
        </p:txBody>
      </p:sp>
      <p:sp>
        <p:nvSpPr>
          <p:cNvPr id="18436" name="Rectangle 3"/>
          <p:cNvSpPr>
            <a:spLocks noGrp="1" noChangeArrowheads="1"/>
          </p:cNvSpPr>
          <p:nvPr>
            <p:ph type="body" idx="1"/>
            <p:custDataLst>
              <p:tags r:id="rId2"/>
            </p:custDataLst>
          </p:nvPr>
        </p:nvSpPr>
        <p:spPr/>
        <p:txBody>
          <a:bodyPr/>
          <a:lstStyle/>
          <a:p>
            <a:r>
              <a:rPr lang="en-US" dirty="0" smtClean="0"/>
              <a:t>The conventional view is that requirements tell "what" to build and not "how“ to build</a:t>
            </a:r>
          </a:p>
          <a:p>
            <a:r>
              <a:rPr lang="en-US" dirty="0" smtClean="0"/>
              <a:t>They reflect the problem, not the solution</a:t>
            </a:r>
          </a:p>
          <a:p>
            <a:r>
              <a:rPr lang="en-US" dirty="0" smtClean="0"/>
              <a:t>One person’s what is another person’s </a:t>
            </a:r>
            <a:r>
              <a:rPr lang="en-US" dirty="0" smtClean="0"/>
              <a:t>how </a:t>
            </a:r>
            <a:r>
              <a:rPr lang="en-US" dirty="0" smtClean="0">
                <a:sym typeface="Symbol"/>
              </a:rPr>
              <a:t></a:t>
            </a:r>
            <a:r>
              <a:rPr lang="en-US" dirty="0">
                <a:sym typeface="Symbol"/>
              </a:rPr>
              <a:t> </a:t>
            </a:r>
            <a:r>
              <a:rPr lang="en-US" dirty="0" smtClean="0"/>
              <a:t>“</a:t>
            </a:r>
            <a:r>
              <a:rPr lang="en-US" dirty="0" smtClean="0"/>
              <a:t>One person’s constant is another person’s variable.” </a:t>
            </a:r>
            <a:r>
              <a:rPr lang="en-US" sz="1800" dirty="0" smtClean="0"/>
              <a:t>[Perlis]</a:t>
            </a:r>
          </a:p>
          <a:p>
            <a:endParaRPr lang="en-US" dirty="0" smtClean="0"/>
          </a:p>
        </p:txBody>
      </p:sp>
      <p:sp>
        <p:nvSpPr>
          <p:cNvPr id="2" name="Date Placeholder 1"/>
          <p:cNvSpPr>
            <a:spLocks noGrp="1"/>
          </p:cNvSpPr>
          <p:nvPr>
            <p:ph type="dt" sz="half" idx="10"/>
          </p:nvPr>
        </p:nvSpPr>
        <p:spPr/>
        <p:txBody>
          <a:bodyPr/>
          <a:lstStyle/>
          <a:p>
            <a:r>
              <a:rPr lang="en-US" smtClean="0"/>
              <a:t>CSE403 Sp12</a:t>
            </a:r>
            <a:endParaRPr lang="en-US"/>
          </a:p>
        </p:txBody>
      </p:sp>
      <p:sp>
        <p:nvSpPr>
          <p:cNvPr id="3" name="Slide Number Placeholder 2"/>
          <p:cNvSpPr>
            <a:spLocks noGrp="1"/>
          </p:cNvSpPr>
          <p:nvPr>
            <p:ph type="sldNum" sz="quarter" idx="12"/>
          </p:nvPr>
        </p:nvSpPr>
        <p:spPr/>
        <p:txBody>
          <a:bodyPr/>
          <a:lstStyle/>
          <a:p>
            <a:fld id="{3451FA2C-3B3E-4FA6-BAFA-85683040B980}" type="slidenum">
              <a:rPr lang="en-US" smtClean="0"/>
              <a:pPr/>
              <a:t>14</a:t>
            </a:fld>
            <a:endParaRPr lang="en-US"/>
          </a:p>
        </p:txBody>
      </p:sp>
      <p:sp>
        <p:nvSpPr>
          <p:cNvPr id="12" name="Rectangle 11"/>
          <p:cNvSpPr/>
          <p:nvPr/>
        </p:nvSpPr>
        <p:spPr>
          <a:xfrm>
            <a:off x="285750" y="4214056"/>
            <a:ext cx="8496300" cy="1791260"/>
          </a:xfrm>
          <a:prstGeom prst="rect">
            <a:avLst/>
          </a:prstGeom>
          <a:solidFill>
            <a:srgbClr val="00B0F0"/>
          </a:solidFill>
          <a:ln>
            <a:solidFill>
              <a:srgbClr val="7030A0"/>
            </a:solidFill>
          </a:ln>
        </p:spPr>
        <p:txBody>
          <a:bodyPr wrap="square">
            <a:spAutoFit/>
          </a:bodyPr>
          <a:lstStyle/>
          <a:p>
            <a:pPr marL="342900" indent="-342900" algn="l">
              <a:buFont typeface="Arial" pitchFamily="34" charset="0"/>
              <a:buChar char="•"/>
            </a:pPr>
            <a:r>
              <a:rPr lang="en-US" b="1" dirty="0">
                <a:solidFill>
                  <a:schemeClr val="bg1"/>
                </a:solidFill>
              </a:rPr>
              <a:t>Input file processing is the what, parsing is the how </a:t>
            </a:r>
          </a:p>
          <a:p>
            <a:pPr marL="342900" indent="-342900" algn="l">
              <a:buFont typeface="Arial" pitchFamily="34" charset="0"/>
              <a:buChar char="•"/>
            </a:pPr>
            <a:r>
              <a:rPr lang="en-US" b="1" dirty="0">
                <a:solidFill>
                  <a:schemeClr val="bg1"/>
                </a:solidFill>
              </a:rPr>
              <a:t>Parsing is the what, a stack is the how</a:t>
            </a:r>
          </a:p>
          <a:p>
            <a:pPr marL="342900" indent="-342900" algn="l">
              <a:buFont typeface="Arial" pitchFamily="34" charset="0"/>
              <a:buChar char="•"/>
            </a:pPr>
            <a:r>
              <a:rPr lang="en-US" b="1" dirty="0">
                <a:solidFill>
                  <a:schemeClr val="bg1"/>
                </a:solidFill>
              </a:rPr>
              <a:t>A stack is the what, an array or a linked list is the how</a:t>
            </a:r>
          </a:p>
          <a:p>
            <a:pPr marL="342900" indent="-342900" algn="l">
              <a:buFont typeface="Arial" pitchFamily="34" charset="0"/>
              <a:buChar char="•"/>
            </a:pPr>
            <a:r>
              <a:rPr lang="en-US" b="1" dirty="0">
                <a:solidFill>
                  <a:schemeClr val="bg1"/>
                </a:solidFill>
              </a:rPr>
              <a:t>A linked list is the what, a doubly linked list is the how</a:t>
            </a:r>
          </a:p>
        </p:txBody>
      </p:sp>
    </p:spTree>
    <p:extLst>
      <p:ext uri="{BB962C8B-B14F-4D97-AF65-F5344CB8AC3E}">
        <p14:creationId xmlns:p14="http://schemas.microsoft.com/office/powerpoint/2010/main" val="299051020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Rectangle 2"/>
          <p:cNvSpPr>
            <a:spLocks noGrp="1" noChangeArrowheads="1"/>
          </p:cNvSpPr>
          <p:nvPr>
            <p:ph type="title"/>
          </p:nvPr>
        </p:nvSpPr>
        <p:spPr>
          <a:xfrm>
            <a:off x="685800" y="245425"/>
            <a:ext cx="7772400" cy="1143000"/>
          </a:xfrm>
        </p:spPr>
        <p:txBody>
          <a:bodyPr/>
          <a:lstStyle/>
          <a:p>
            <a:r>
              <a:rPr lang="en-US" dirty="0" smtClean="0"/>
              <a:t>World and machine [Jackson]</a:t>
            </a:r>
            <a:br>
              <a:rPr lang="en-US" dirty="0" smtClean="0"/>
            </a:br>
            <a:r>
              <a:rPr lang="en-US" sz="2800" dirty="0" smtClean="0"/>
              <a:t>Alternative to </a:t>
            </a:r>
            <a:r>
              <a:rPr lang="en-US" sz="2800" dirty="0"/>
              <a:t>what vs. </a:t>
            </a:r>
            <a:r>
              <a:rPr lang="en-US" sz="2800" dirty="0" smtClean="0"/>
              <a:t>how</a:t>
            </a:r>
            <a:endParaRPr lang="en-US" sz="2800" dirty="0"/>
          </a:p>
        </p:txBody>
      </p:sp>
      <p:sp>
        <p:nvSpPr>
          <p:cNvPr id="659460" name="Rectangle 4"/>
          <p:cNvSpPr>
            <a:spLocks noGrp="1" noChangeArrowheads="1"/>
          </p:cNvSpPr>
          <p:nvPr>
            <p:ph type="body" sz="half" idx="1"/>
          </p:nvPr>
        </p:nvSpPr>
        <p:spPr/>
        <p:txBody>
          <a:bodyPr/>
          <a:lstStyle/>
          <a:p>
            <a:r>
              <a:rPr lang="en-US" dirty="0" smtClean="0"/>
              <a:t>The customer’s requirements are in the application domain (the world)</a:t>
            </a:r>
          </a:p>
          <a:p>
            <a:r>
              <a:rPr lang="en-US" dirty="0" smtClean="0"/>
              <a:t>The program defines software (the machine) that has an effect in the world – for example, a database system dealing with books</a:t>
            </a:r>
          </a:p>
          <a:p>
            <a:r>
              <a:rPr lang="en-US" dirty="0" smtClean="0"/>
              <a:t>There are things in the world not represented by a given machine – for examples, book sequels or trilogies, pseudonyms, anonymous books, …</a:t>
            </a:r>
          </a:p>
          <a:p>
            <a:r>
              <a:rPr lang="en-US" dirty="0" smtClean="0"/>
              <a:t>Similarly, there are things in the machine that don’t represent anything in the world – for example, null pointers, deleting a record, back pointers, …</a:t>
            </a:r>
            <a:endParaRPr lang="en-US" dirty="0"/>
          </a:p>
        </p:txBody>
      </p:sp>
      <p:sp>
        <p:nvSpPr>
          <p:cNvPr id="2" name="Date Placeholder 1"/>
          <p:cNvSpPr>
            <a:spLocks noGrp="1"/>
          </p:cNvSpPr>
          <p:nvPr>
            <p:ph type="dt" sz="half" idx="10"/>
          </p:nvPr>
        </p:nvSpPr>
        <p:spPr/>
        <p:txBody>
          <a:bodyPr/>
          <a:lstStyle/>
          <a:p>
            <a:r>
              <a:rPr lang="en-US" smtClean="0"/>
              <a:t>CSE403 Sp12</a:t>
            </a:r>
            <a:endParaRPr lang="en-US"/>
          </a:p>
        </p:txBody>
      </p:sp>
      <p:sp>
        <p:nvSpPr>
          <p:cNvPr id="7" name="Slide Number Placeholder 6"/>
          <p:cNvSpPr>
            <a:spLocks noGrp="1"/>
          </p:cNvSpPr>
          <p:nvPr>
            <p:ph type="sldNum" sz="quarter" idx="12"/>
          </p:nvPr>
        </p:nvSpPr>
        <p:spPr/>
        <p:txBody>
          <a:bodyPr/>
          <a:lstStyle/>
          <a:p>
            <a:fld id="{0B6DA749-BC07-4C63-99FC-C4E4A8296754}" type="slidenum">
              <a:rPr lang="en-US" smtClean="0"/>
              <a:pPr/>
              <a:t>15</a:t>
            </a:fld>
            <a:endParaRPr lang="en-US"/>
          </a:p>
        </p:txBody>
      </p:sp>
    </p:spTree>
    <p:extLst>
      <p:ext uri="{BB962C8B-B14F-4D97-AF65-F5344CB8AC3E}">
        <p14:creationId xmlns:p14="http://schemas.microsoft.com/office/powerpoint/2010/main" val="3501358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custDataLst>
              <p:tags r:id="rId1"/>
            </p:custDataLst>
          </p:nvPr>
        </p:nvSpPr>
        <p:spPr/>
        <p:txBody>
          <a:bodyPr/>
          <a:lstStyle/>
          <a:p>
            <a:r>
              <a:rPr lang="en-US" smtClean="0"/>
              <a:t>How do we specify requirements?</a:t>
            </a:r>
            <a:endParaRPr lang="en-US" dirty="0" smtClean="0"/>
          </a:p>
        </p:txBody>
      </p:sp>
      <p:sp>
        <p:nvSpPr>
          <p:cNvPr id="27652" name="Rectangle 3"/>
          <p:cNvSpPr>
            <a:spLocks noGrp="1" noChangeArrowheads="1"/>
          </p:cNvSpPr>
          <p:nvPr>
            <p:ph type="body" idx="1"/>
            <p:custDataLst>
              <p:tags r:id="rId2"/>
            </p:custDataLst>
          </p:nvPr>
        </p:nvSpPr>
        <p:spPr/>
        <p:txBody>
          <a:bodyPr/>
          <a:lstStyle/>
          <a:p>
            <a:r>
              <a:rPr lang="en-US" sz="2000" dirty="0" smtClean="0"/>
              <a:t>It varies, but usually some combination of</a:t>
            </a:r>
          </a:p>
          <a:p>
            <a:pPr lvl="1"/>
            <a:r>
              <a:rPr lang="en-US" sz="2000" dirty="0" smtClean="0"/>
              <a:t>Prototype</a:t>
            </a:r>
          </a:p>
          <a:p>
            <a:pPr lvl="1"/>
            <a:r>
              <a:rPr lang="en-US" sz="2000" dirty="0" smtClean="0"/>
              <a:t>Use Cases</a:t>
            </a:r>
          </a:p>
          <a:p>
            <a:pPr lvl="1"/>
            <a:r>
              <a:rPr lang="en-US" sz="2000" dirty="0" smtClean="0"/>
              <a:t>Feature List</a:t>
            </a:r>
          </a:p>
          <a:p>
            <a:pPr lvl="1"/>
            <a:r>
              <a:rPr lang="en-US" sz="2000" dirty="0" smtClean="0"/>
              <a:t>Paper UI prototype</a:t>
            </a:r>
            <a:endParaRPr lang="en-US" dirty="0" smtClean="0"/>
          </a:p>
          <a:p>
            <a:r>
              <a:rPr lang="en-US" sz="2000" dirty="0" smtClean="0"/>
              <a:t>You will create a System Requirements Specification (SRS) document using structured natural language along with figures, use cases, etc.</a:t>
            </a:r>
          </a:p>
          <a:p>
            <a:pPr lvl="1"/>
            <a:r>
              <a:rPr lang="en-US" sz="2000" dirty="0" smtClean="0">
                <a:solidFill>
                  <a:srgbClr val="0070C0"/>
                </a:solidFill>
              </a:rPr>
              <a:t>I </a:t>
            </a:r>
            <a:r>
              <a:rPr lang="en-US" sz="2000" dirty="0"/>
              <a:t>Although not ideal, </a:t>
            </a:r>
            <a:endParaRPr lang="en-US" sz="2000" dirty="0">
              <a:solidFill>
                <a:srgbClr val="0070C0"/>
              </a:solidFill>
            </a:endParaRPr>
          </a:p>
          <a:p>
            <a:pPr lvl="2"/>
            <a:r>
              <a:rPr lang="en-US" sz="2000" dirty="0" smtClean="0">
                <a:solidFill>
                  <a:srgbClr val="0070C0"/>
                </a:solidFill>
              </a:rPr>
              <a:t>I.A </a:t>
            </a:r>
            <a:r>
              <a:rPr lang="en-US" sz="2000" dirty="0" smtClean="0"/>
              <a:t>structured natural language </a:t>
            </a:r>
            <a:r>
              <a:rPr lang="en-US" sz="2000" dirty="0"/>
              <a:t>is almost always better </a:t>
            </a:r>
            <a:endParaRPr lang="en-US" sz="2000" dirty="0">
              <a:solidFill>
                <a:srgbClr val="0070C0"/>
              </a:solidFill>
            </a:endParaRPr>
          </a:p>
          <a:p>
            <a:pPr lvl="3"/>
            <a:r>
              <a:rPr lang="en-US" sz="1800" dirty="0" err="1" smtClean="0">
                <a:solidFill>
                  <a:srgbClr val="0070C0"/>
                </a:solidFill>
              </a:rPr>
              <a:t>I.A.ii</a:t>
            </a:r>
            <a:r>
              <a:rPr lang="en-US" sz="1800" dirty="0" smtClean="0">
                <a:solidFill>
                  <a:srgbClr val="0070C0"/>
                </a:solidFill>
              </a:rPr>
              <a:t> </a:t>
            </a:r>
            <a:r>
              <a:rPr lang="en-US" sz="1800" dirty="0"/>
              <a:t>than unstructured natural </a:t>
            </a:r>
            <a:r>
              <a:rPr lang="en-US" sz="1800" dirty="0" smtClean="0"/>
              <a:t>language.</a:t>
            </a:r>
            <a:endParaRPr lang="en-US" sz="1800" dirty="0">
              <a:solidFill>
                <a:srgbClr val="0070C0"/>
              </a:solidFill>
            </a:endParaRPr>
          </a:p>
          <a:p>
            <a:pPr lvl="4"/>
            <a:r>
              <a:rPr lang="en-US" sz="1800" dirty="0" smtClean="0">
                <a:solidFill>
                  <a:srgbClr val="0070C0"/>
                </a:solidFill>
              </a:rPr>
              <a:t>I.A.ii.3 </a:t>
            </a:r>
            <a:r>
              <a:rPr lang="en-US" sz="1800" dirty="0"/>
              <a:t>Unless the structure is </a:t>
            </a:r>
            <a:r>
              <a:rPr lang="en-US" sz="1800" dirty="0" smtClean="0"/>
              <a:t>an</a:t>
            </a:r>
            <a:endParaRPr lang="en-US" sz="1800" dirty="0">
              <a:solidFill>
                <a:srgbClr val="0070C0"/>
              </a:solidFill>
            </a:endParaRPr>
          </a:p>
          <a:p>
            <a:pPr lvl="5"/>
            <a:r>
              <a:rPr lang="en-US" sz="1800" dirty="0" smtClean="0">
                <a:solidFill>
                  <a:srgbClr val="0070C0"/>
                </a:solidFill>
              </a:rPr>
              <a:t>I.A.ii.3.q </a:t>
            </a:r>
            <a:r>
              <a:rPr lang="en-US" sz="1800" dirty="0"/>
              <a:t>excuse to avoid </a:t>
            </a:r>
            <a:r>
              <a:rPr lang="en-US" sz="1800" dirty="0" smtClean="0"/>
              <a:t>content</a:t>
            </a:r>
            <a:endParaRPr lang="en-US" sz="1800" dirty="0">
              <a:solidFill>
                <a:srgbClr val="0070C0"/>
              </a:solidFill>
            </a:endParaRPr>
          </a:p>
        </p:txBody>
      </p:sp>
      <p:sp>
        <p:nvSpPr>
          <p:cNvPr id="2" name="Date Placeholder 1"/>
          <p:cNvSpPr>
            <a:spLocks noGrp="1"/>
          </p:cNvSpPr>
          <p:nvPr>
            <p:ph type="dt" sz="half" idx="10"/>
          </p:nvPr>
        </p:nvSpPr>
        <p:spPr/>
        <p:txBody>
          <a:bodyPr/>
          <a:lstStyle/>
          <a:p>
            <a:r>
              <a:rPr lang="en-US" smtClean="0"/>
              <a:t>CSE403 Sp12</a:t>
            </a:r>
            <a:endParaRPr lang="en-US"/>
          </a:p>
        </p:txBody>
      </p:sp>
      <p:sp>
        <p:nvSpPr>
          <p:cNvPr id="3" name="Slide Number Placeholder 2"/>
          <p:cNvSpPr>
            <a:spLocks noGrp="1"/>
          </p:cNvSpPr>
          <p:nvPr>
            <p:ph type="sldNum" sz="quarter" idx="12"/>
          </p:nvPr>
        </p:nvSpPr>
        <p:spPr/>
        <p:txBody>
          <a:bodyPr/>
          <a:lstStyle/>
          <a:p>
            <a:fld id="{3451FA2C-3B3E-4FA6-BAFA-85683040B980}" type="slidenum">
              <a:rPr lang="en-US" smtClean="0"/>
              <a:pPr/>
              <a:t>16</a:t>
            </a:fld>
            <a:endParaRPr lang="en-US" dirty="0"/>
          </a:p>
        </p:txBody>
      </p:sp>
    </p:spTree>
    <p:extLst>
      <p:ext uri="{BB962C8B-B14F-4D97-AF65-F5344CB8AC3E}">
        <p14:creationId xmlns:p14="http://schemas.microsoft.com/office/powerpoint/2010/main" val="1455466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67044" name="Picture 4"/>
          <p:cNvPicPr>
            <a:picLocks noChangeAspect="1" noChangeArrowheads="1"/>
          </p:cNvPicPr>
          <p:nvPr/>
        </p:nvPicPr>
        <p:blipFill>
          <a:blip r:embed="rId3"/>
          <a:srcRect/>
          <a:stretch>
            <a:fillRect/>
          </a:stretch>
        </p:blipFill>
        <p:spPr bwMode="auto">
          <a:xfrm>
            <a:off x="6156366" y="2421103"/>
            <a:ext cx="2667000" cy="2636838"/>
          </a:xfrm>
          <a:prstGeom prst="rect">
            <a:avLst/>
          </a:prstGeom>
          <a:noFill/>
          <a:ln w="9525">
            <a:noFill/>
            <a:miter lim="800000"/>
            <a:headEnd/>
            <a:tailEnd/>
          </a:ln>
          <a:effectLst/>
        </p:spPr>
      </p:pic>
      <p:sp>
        <p:nvSpPr>
          <p:cNvPr id="1367042" name="Rectangle 2"/>
          <p:cNvSpPr>
            <a:spLocks noGrp="1" noChangeArrowheads="1"/>
          </p:cNvSpPr>
          <p:nvPr>
            <p:ph type="title"/>
          </p:nvPr>
        </p:nvSpPr>
        <p:spPr/>
        <p:txBody>
          <a:bodyPr/>
          <a:lstStyle/>
          <a:p>
            <a:r>
              <a:rPr lang="en-US" smtClean="0"/>
              <a:t>Cockburn's requirements template</a:t>
            </a:r>
            <a:endParaRPr lang="en-US" dirty="0"/>
          </a:p>
        </p:txBody>
      </p:sp>
      <p:sp>
        <p:nvSpPr>
          <p:cNvPr id="1367043" name="Rectangle 3"/>
          <p:cNvSpPr>
            <a:spLocks noGrp="1" noChangeArrowheads="1"/>
          </p:cNvSpPr>
          <p:nvPr>
            <p:ph type="body" idx="1"/>
          </p:nvPr>
        </p:nvSpPr>
        <p:spPr>
          <a:xfrm>
            <a:off x="685800" y="1600200"/>
            <a:ext cx="5470566" cy="4495800"/>
          </a:xfrm>
        </p:spPr>
        <p:txBody>
          <a:bodyPr/>
          <a:lstStyle/>
          <a:p>
            <a:r>
              <a:rPr lang="en-US" sz="2000" dirty="0" smtClean="0"/>
              <a:t>purpose and scope</a:t>
            </a:r>
          </a:p>
          <a:p>
            <a:r>
              <a:rPr lang="en-US" sz="2000" dirty="0" smtClean="0"/>
              <a:t>terms / glossary</a:t>
            </a:r>
          </a:p>
          <a:p>
            <a:r>
              <a:rPr lang="en-US" sz="2000" b="1" dirty="0" smtClean="0"/>
              <a:t>use cases (the central artifact of requirements)</a:t>
            </a:r>
          </a:p>
          <a:p>
            <a:r>
              <a:rPr lang="en-US" sz="2000" dirty="0" smtClean="0"/>
              <a:t>technology used</a:t>
            </a:r>
          </a:p>
          <a:p>
            <a:r>
              <a:rPr lang="en-US" sz="2000" dirty="0" smtClean="0"/>
              <a:t>other</a:t>
            </a:r>
          </a:p>
          <a:p>
            <a:pPr lvl="1"/>
            <a:r>
              <a:rPr lang="en-US" sz="2000" dirty="0" smtClean="0"/>
              <a:t>development process, participants, values (fast-good-cheap), visibility, competition, dependencies, business rules/constraints, performance demands, security, documentation, usability, portability, unresolved and deferred, human issues: legal, political, organizational, training</a:t>
            </a:r>
            <a:endParaRPr lang="en-US" sz="2000" dirty="0"/>
          </a:p>
        </p:txBody>
      </p:sp>
      <p:sp>
        <p:nvSpPr>
          <p:cNvPr id="2" name="Date Placeholder 1"/>
          <p:cNvSpPr>
            <a:spLocks noGrp="1"/>
          </p:cNvSpPr>
          <p:nvPr>
            <p:ph type="dt" sz="half" idx="4294967295"/>
          </p:nvPr>
        </p:nvSpPr>
        <p:spPr>
          <a:xfrm>
            <a:off x="0" y="6400800"/>
            <a:ext cx="1905000" cy="457200"/>
          </a:xfrm>
        </p:spPr>
        <p:txBody>
          <a:bodyPr/>
          <a:lstStyle/>
          <a:p>
            <a:pPr>
              <a:defRPr/>
            </a:pPr>
            <a:r>
              <a:rPr lang="en-US" dirty="0" smtClean="0"/>
              <a:t>CSE403 Sp12</a:t>
            </a:r>
            <a:endParaRPr lang="en-US" dirty="0"/>
          </a:p>
        </p:txBody>
      </p:sp>
      <p:sp>
        <p:nvSpPr>
          <p:cNvPr id="5" name="Slide Number Placeholder 3"/>
          <p:cNvSpPr>
            <a:spLocks noGrp="1"/>
          </p:cNvSpPr>
          <p:nvPr>
            <p:ph type="sldNum" sz="quarter" idx="10"/>
          </p:nvPr>
        </p:nvSpPr>
        <p:spPr>
          <a:xfrm>
            <a:off x="7239000" y="6400800"/>
            <a:ext cx="1905000" cy="457200"/>
          </a:xfrm>
        </p:spPr>
        <p:txBody>
          <a:bodyPr/>
          <a:lstStyle/>
          <a:p>
            <a:pPr algn="ctr"/>
            <a:fld id="{492F7C1D-D21F-4F32-A979-4BF8FD1B9540}" type="slidenum">
              <a:rPr lang="en-US" smtClean="0"/>
              <a:pPr algn="ctr"/>
              <a:t>17</a:t>
            </a:fld>
            <a:endParaRPr lang="en-US" dirty="0"/>
          </a:p>
        </p:txBody>
      </p:sp>
    </p:spTree>
    <p:extLst>
      <p:ext uri="{BB962C8B-B14F-4D97-AF65-F5344CB8AC3E}">
        <p14:creationId xmlns:p14="http://schemas.microsoft.com/office/powerpoint/2010/main" val="292389610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1442" name="Rectangle 2"/>
          <p:cNvSpPr>
            <a:spLocks noGrp="1" noChangeArrowheads="1"/>
          </p:cNvSpPr>
          <p:nvPr>
            <p:ph type="title"/>
          </p:nvPr>
        </p:nvSpPr>
        <p:spPr/>
        <p:txBody>
          <a:bodyPr/>
          <a:lstStyle/>
          <a:p>
            <a:r>
              <a:rPr lang="en-US" smtClean="0"/>
              <a:t>Use cases</a:t>
            </a:r>
            <a:endParaRPr lang="en-US" dirty="0"/>
          </a:p>
        </p:txBody>
      </p:sp>
      <p:sp>
        <p:nvSpPr>
          <p:cNvPr id="701443" name="Rectangle 3"/>
          <p:cNvSpPr>
            <a:spLocks noGrp="1" noChangeArrowheads="1"/>
          </p:cNvSpPr>
          <p:nvPr>
            <p:ph type="body" idx="1"/>
          </p:nvPr>
        </p:nvSpPr>
        <p:spPr/>
        <p:txBody>
          <a:bodyPr/>
          <a:lstStyle/>
          <a:p>
            <a:r>
              <a:rPr lang="en-US" dirty="0" smtClean="0"/>
              <a:t>A </a:t>
            </a:r>
            <a:r>
              <a:rPr lang="en-US" i="1" dirty="0" smtClean="0"/>
              <a:t>use case </a:t>
            </a:r>
            <a:r>
              <a:rPr lang="en-US" dirty="0" smtClean="0"/>
              <a:t>is an example behavior of </a:t>
            </a:r>
            <a:r>
              <a:rPr lang="en-US" dirty="0"/>
              <a:t>the system, </a:t>
            </a:r>
            <a:r>
              <a:rPr lang="en-US" dirty="0" smtClean="0"/>
              <a:t>representing </a:t>
            </a:r>
            <a:r>
              <a:rPr lang="en-US" dirty="0"/>
              <a:t>specific flows of events in the </a:t>
            </a:r>
            <a:r>
              <a:rPr lang="en-US" dirty="0" smtClean="0"/>
              <a:t>system</a:t>
            </a:r>
            <a:endParaRPr lang="en-US" dirty="0" smtClean="0"/>
          </a:p>
          <a:p>
            <a:r>
              <a:rPr lang="en-US" dirty="0" smtClean="0"/>
              <a:t>A use case characterizes a way of using a system  </a:t>
            </a:r>
          </a:p>
          <a:p>
            <a:r>
              <a:rPr lang="en-US" dirty="0" smtClean="0"/>
              <a:t>It represents a dialog between a user and the system, from the user’s point of view</a:t>
            </a:r>
          </a:p>
          <a:p>
            <a:r>
              <a:rPr lang="en-US" dirty="0" smtClean="0"/>
              <a:t>It captures functional requirements </a:t>
            </a:r>
          </a:p>
          <a:p>
            <a:pPr lvl="1"/>
            <a:r>
              <a:rPr lang="en-US" dirty="0" smtClean="0"/>
              <a:t>Ex:</a:t>
            </a:r>
            <a:r>
              <a:rPr lang="en-US" dirty="0"/>
              <a:t> </a:t>
            </a:r>
            <a:r>
              <a:rPr lang="en-US" i="1" dirty="0" smtClean="0"/>
              <a:t>Robin has a meeting at 10AM; when Cameron tries to schedule another meeting for Robin at 10AM, Cameron is notified about the conflict </a:t>
            </a:r>
            <a:endParaRPr lang="en-US" dirty="0" smtClean="0"/>
          </a:p>
          <a:p>
            <a:r>
              <a:rPr lang="en-US" dirty="0" smtClean="0"/>
              <a:t>Similar to CRC (class responsibility collaborator) and </a:t>
            </a:r>
            <a:r>
              <a:rPr lang="en-US" dirty="0" err="1" smtClean="0"/>
              <a:t>eXtreme</a:t>
            </a:r>
            <a:r>
              <a:rPr lang="en-US" dirty="0" smtClean="0"/>
              <a:t> programming “stories”</a:t>
            </a:r>
            <a:endParaRPr lang="en-US" dirty="0" smtClean="0"/>
          </a:p>
        </p:txBody>
      </p:sp>
      <p:sp>
        <p:nvSpPr>
          <p:cNvPr id="2" name="Date Placeholder 1"/>
          <p:cNvSpPr>
            <a:spLocks noGrp="1"/>
          </p:cNvSpPr>
          <p:nvPr>
            <p:ph type="dt" sz="half" idx="10"/>
          </p:nvPr>
        </p:nvSpPr>
        <p:spPr/>
        <p:txBody>
          <a:bodyPr/>
          <a:lstStyle/>
          <a:p>
            <a:r>
              <a:rPr lang="en-US" smtClean="0"/>
              <a:t>CSE403 Sp12</a:t>
            </a:r>
            <a:endParaRPr lang="en-US"/>
          </a:p>
        </p:txBody>
      </p:sp>
      <p:sp>
        <p:nvSpPr>
          <p:cNvPr id="6" name="Slide Number Placeholder 5"/>
          <p:cNvSpPr>
            <a:spLocks noGrp="1"/>
          </p:cNvSpPr>
          <p:nvPr>
            <p:ph type="sldNum" sz="quarter" idx="12"/>
          </p:nvPr>
        </p:nvSpPr>
        <p:spPr/>
        <p:txBody>
          <a:bodyPr/>
          <a:lstStyle/>
          <a:p>
            <a:fld id="{6F6098EC-00BE-4469-883F-72E9E8F03CBF}" type="slidenum">
              <a:rPr lang="en-US" smtClean="0"/>
              <a:pPr/>
              <a:t>18</a:t>
            </a:fld>
            <a:endParaRPr lang="en-US"/>
          </a:p>
        </p:txBody>
      </p:sp>
    </p:spTree>
    <p:extLst>
      <p:ext uri="{BB962C8B-B14F-4D97-AF65-F5344CB8AC3E}">
        <p14:creationId xmlns:p14="http://schemas.microsoft.com/office/powerpoint/2010/main" val="24868002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2"/>
          <p:cNvSpPr>
            <a:spLocks noGrp="1" noChangeArrowheads="1"/>
          </p:cNvSpPr>
          <p:nvPr>
            <p:ph type="title"/>
          </p:nvPr>
        </p:nvSpPr>
        <p:spPr/>
        <p:txBody>
          <a:bodyPr/>
          <a:lstStyle/>
          <a:p>
            <a:r>
              <a:rPr lang="en-US" smtClean="0"/>
              <a:t>Jacobson example: recycling</a:t>
            </a:r>
            <a:endParaRPr lang="en-US"/>
          </a:p>
        </p:txBody>
      </p:sp>
      <p:sp>
        <p:nvSpPr>
          <p:cNvPr id="721923" name="Rectangle 3"/>
          <p:cNvSpPr>
            <a:spLocks noGrp="1" noChangeArrowheads="1"/>
          </p:cNvSpPr>
          <p:nvPr>
            <p:ph type="body" idx="1"/>
          </p:nvPr>
        </p:nvSpPr>
        <p:spPr/>
        <p:txBody>
          <a:bodyPr/>
          <a:lstStyle/>
          <a:p>
            <a:r>
              <a:rPr lang="en-US" sz="2000" dirty="0" smtClean="0"/>
              <a:t>The course of events starts when the customer presses the “Start-Button” on the customer panel.  The panel’s built-in sensors are thereby activated.</a:t>
            </a:r>
            <a:endParaRPr lang="en-US" sz="2000" dirty="0"/>
          </a:p>
          <a:p>
            <a:r>
              <a:rPr lang="en-US" sz="2000" dirty="0" smtClean="0"/>
              <a:t>The customer can now return deposit items via the customer panel.  The sensors inform the system that an object has been inserted, they also measure the deposit item and return the result to the system.</a:t>
            </a:r>
          </a:p>
          <a:p>
            <a:r>
              <a:rPr lang="en-US" sz="2000" dirty="0" smtClean="0"/>
              <a:t>The system uses the measurement result to determine the type of deposit item: can, bottle or crate.</a:t>
            </a:r>
          </a:p>
          <a:p>
            <a:r>
              <a:rPr lang="en-US" sz="2000" dirty="0" smtClean="0"/>
              <a:t>The day total for the received deposit item type is incremented as is the number of returned deposit items of the current type that this customer has returned...</a:t>
            </a:r>
            <a:endParaRPr lang="en-US" sz="2000" dirty="0"/>
          </a:p>
        </p:txBody>
      </p:sp>
      <p:sp>
        <p:nvSpPr>
          <p:cNvPr id="2" name="Date Placeholder 1"/>
          <p:cNvSpPr>
            <a:spLocks noGrp="1"/>
          </p:cNvSpPr>
          <p:nvPr>
            <p:ph type="dt" sz="half" idx="10"/>
          </p:nvPr>
        </p:nvSpPr>
        <p:spPr/>
        <p:txBody>
          <a:bodyPr/>
          <a:lstStyle/>
          <a:p>
            <a:r>
              <a:rPr lang="en-US" smtClean="0"/>
              <a:t>CSE403 Sp12</a:t>
            </a:r>
            <a:endParaRPr lang="en-US"/>
          </a:p>
        </p:txBody>
      </p:sp>
      <p:sp>
        <p:nvSpPr>
          <p:cNvPr id="3" name="Slide Number Placeholder 2"/>
          <p:cNvSpPr>
            <a:spLocks noGrp="1"/>
          </p:cNvSpPr>
          <p:nvPr>
            <p:ph type="sldNum" sz="quarter" idx="12"/>
          </p:nvPr>
        </p:nvSpPr>
        <p:spPr/>
        <p:txBody>
          <a:bodyPr/>
          <a:lstStyle/>
          <a:p>
            <a:fld id="{3451FA2C-3B3E-4FA6-BAFA-85683040B980}" type="slidenum">
              <a:rPr lang="en-US" smtClean="0"/>
              <a:pPr/>
              <a:t>19</a:t>
            </a:fld>
            <a:endParaRPr lang="en-US"/>
          </a:p>
        </p:txBody>
      </p:sp>
    </p:spTree>
    <p:extLst>
      <p:ext uri="{BB962C8B-B14F-4D97-AF65-F5344CB8AC3E}">
        <p14:creationId xmlns:p14="http://schemas.microsoft.com/office/powerpoint/2010/main" val="3656016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Ambiguity</a:t>
            </a:r>
            <a:endParaRPr lang="en-US" dirty="0"/>
          </a:p>
        </p:txBody>
      </p:sp>
      <p:sp>
        <p:nvSpPr>
          <p:cNvPr id="3" name="Content Placeholder 2"/>
          <p:cNvSpPr>
            <a:spLocks noGrp="1"/>
          </p:cNvSpPr>
          <p:nvPr>
            <p:ph idx="1"/>
          </p:nvPr>
        </p:nvSpPr>
        <p:spPr>
          <a:xfrm>
            <a:off x="391886" y="2087089"/>
            <a:ext cx="3948102" cy="1323439"/>
          </a:xfrm>
          <a:ln>
            <a:solidFill>
              <a:schemeClr val="accent1"/>
            </a:solidFill>
          </a:ln>
        </p:spPr>
        <p:txBody>
          <a:bodyPr wrap="square">
            <a:spAutoFit/>
          </a:bodyPr>
          <a:lstStyle/>
          <a:p>
            <a:pPr marL="0" indent="0">
              <a:buNone/>
            </a:pPr>
            <a:r>
              <a:rPr lang="en-US" sz="2000" dirty="0" smtClean="0"/>
              <a:t>On the street in front of a veterinarian’s office: </a:t>
            </a:r>
            <a:r>
              <a:rPr lang="en-US" sz="2000" i="1" dirty="0" smtClean="0"/>
              <a:t>“Please keep these parking spaces available for patients.” </a:t>
            </a:r>
            <a:endParaRPr lang="en-US" sz="2000" i="1" dirty="0"/>
          </a:p>
        </p:txBody>
      </p:sp>
      <p:sp>
        <p:nvSpPr>
          <p:cNvPr id="9" name="Date Placeholder 8"/>
          <p:cNvSpPr>
            <a:spLocks noGrp="1"/>
          </p:cNvSpPr>
          <p:nvPr>
            <p:ph type="dt" sz="half" idx="10"/>
          </p:nvPr>
        </p:nvSpPr>
        <p:spPr/>
        <p:txBody>
          <a:bodyPr/>
          <a:lstStyle/>
          <a:p>
            <a:pPr>
              <a:defRPr/>
            </a:pPr>
            <a:r>
              <a:rPr lang="en-US" smtClean="0"/>
              <a:t>CSE403 Sp12</a:t>
            </a:r>
            <a:endParaRPr lang="en-US"/>
          </a:p>
        </p:txBody>
      </p:sp>
      <p:sp>
        <p:nvSpPr>
          <p:cNvPr id="10" name="Slide Number Placeholder 9"/>
          <p:cNvSpPr>
            <a:spLocks noGrp="1"/>
          </p:cNvSpPr>
          <p:nvPr>
            <p:ph type="sldNum" sz="quarter" idx="12"/>
          </p:nvPr>
        </p:nvSpPr>
        <p:spPr/>
        <p:txBody>
          <a:bodyPr/>
          <a:lstStyle/>
          <a:p>
            <a:pPr>
              <a:defRPr/>
            </a:pPr>
            <a:fld id="{B81A1E8F-9E64-4F57-9C28-9B348329C930}" type="slidenum">
              <a:rPr lang="en-US" smtClean="0"/>
              <a:pPr>
                <a:defRPr/>
              </a:pPr>
              <a:t>2</a:t>
            </a:fld>
            <a:endParaRPr lang="en-US"/>
          </a:p>
        </p:txBody>
      </p:sp>
      <p:pic>
        <p:nvPicPr>
          <p:cNvPr id="11" name="Picture 2"/>
          <p:cNvPicPr>
            <a:picLocks noChangeAspect="1" noChangeArrowheads="1"/>
          </p:cNvPicPr>
          <p:nvPr/>
        </p:nvPicPr>
        <p:blipFill>
          <a:blip r:embed="rId3" cstate="print"/>
          <a:srcRect/>
          <a:stretch>
            <a:fillRect/>
          </a:stretch>
        </p:blipFill>
        <p:spPr bwMode="auto">
          <a:xfrm>
            <a:off x="4765453" y="4231976"/>
            <a:ext cx="1608050" cy="2449441"/>
          </a:xfrm>
          <a:prstGeom prst="rect">
            <a:avLst/>
          </a:prstGeom>
          <a:noFill/>
        </p:spPr>
      </p:pic>
      <p:pic>
        <p:nvPicPr>
          <p:cNvPr id="4098" name="Picture 2" descr="https://encrypted-tbn1.google.com/images?q=tbn:ANd9GcQyQh3PBZ5QX3iT63LCQRWvqBZ6lrHtHWvhiJZVUxg35xAuL_ynm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1312" y="3174606"/>
            <a:ext cx="2428875" cy="187642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4" name="Rounded Rectangular Callout 3"/>
          <p:cNvSpPr/>
          <p:nvPr/>
        </p:nvSpPr>
        <p:spPr bwMode="auto">
          <a:xfrm>
            <a:off x="4571999" y="221099"/>
            <a:ext cx="4328187" cy="2758202"/>
          </a:xfrm>
          <a:prstGeom prst="wedgeRoundRectCallout">
            <a:avLst>
              <a:gd name="adj1" fmla="val -1726"/>
              <a:gd name="adj2" fmla="val 67667"/>
              <a:gd name="adj3" fmla="val 16667"/>
            </a:avLst>
          </a:prstGeom>
          <a:solidFill>
            <a:srgbClr val="00B0F0"/>
          </a:solidFill>
          <a:ln w="9525" cap="flat" cmpd="sng" algn="ctr">
            <a:solidFill>
              <a:srgbClr val="7030A0"/>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r>
              <a:rPr lang="en-US" sz="1800" b="1" dirty="0"/>
              <a:t>Must I carry a dog?</a:t>
            </a:r>
          </a:p>
          <a:p>
            <a:r>
              <a:rPr lang="en-US" sz="1800" b="1" dirty="0"/>
              <a:t>What about the </a:t>
            </a:r>
            <a:r>
              <a:rPr lang="en-US" sz="1800" b="1" dirty="0" smtClean="0"/>
              <a:t>new shoes in </a:t>
            </a:r>
            <a:r>
              <a:rPr lang="en-US" sz="1800" b="1" dirty="0"/>
              <a:t>my shopping bag?</a:t>
            </a:r>
          </a:p>
          <a:p>
            <a:r>
              <a:rPr lang="en-US" sz="1800" b="1" dirty="0">
                <a:sym typeface="Symbol" pitchFamily="18" charset="2"/>
              </a:rPr>
              <a:t>Do dogs have to wear shoes?</a:t>
            </a:r>
          </a:p>
          <a:p>
            <a:r>
              <a:rPr lang="en-US" sz="1800" b="1" dirty="0" smtClean="0">
                <a:sym typeface="Symbol" pitchFamily="18" charset="2"/>
              </a:rPr>
              <a:t>What </a:t>
            </a:r>
            <a:r>
              <a:rPr lang="en-US" sz="1800" b="1" dirty="0">
                <a:sym typeface="Symbol" pitchFamily="18" charset="2"/>
              </a:rPr>
              <a:t>about an amputee?  A single shoe?  A double amputee?</a:t>
            </a:r>
          </a:p>
          <a:p>
            <a:r>
              <a:rPr lang="en-US" sz="1800" b="1" dirty="0">
                <a:sym typeface="Symbol" pitchFamily="18" charset="2"/>
              </a:rPr>
              <a:t>What are shoes?  </a:t>
            </a:r>
          </a:p>
          <a:p>
            <a:r>
              <a:rPr lang="en-US" sz="1800" b="1" dirty="0">
                <a:sym typeface="Symbol" pitchFamily="18" charset="2"/>
              </a:rPr>
              <a:t>What are dogs? </a:t>
            </a:r>
          </a:p>
        </p:txBody>
      </p:sp>
      <p:sp>
        <p:nvSpPr>
          <p:cNvPr id="5" name="Explosion 1 4"/>
          <p:cNvSpPr/>
          <p:nvPr/>
        </p:nvSpPr>
        <p:spPr bwMode="auto">
          <a:xfrm>
            <a:off x="204711" y="3925042"/>
            <a:ext cx="4135277" cy="2333863"/>
          </a:xfrm>
          <a:prstGeom prst="irregularSeal1">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R="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Collect ‘</a:t>
            </a:r>
            <a:r>
              <a:rPr kumimoji="0" lang="en-US" sz="1800" b="1" i="0" u="none" strike="noStrike" cap="none" normalizeH="0" baseline="0" dirty="0" err="1" smtClean="0">
                <a:ln>
                  <a:noFill/>
                </a:ln>
                <a:solidFill>
                  <a:schemeClr val="tx1"/>
                </a:solidFill>
                <a:effectLst/>
                <a:latin typeface="Arial" charset="0"/>
              </a:rPr>
              <a:t>em</a:t>
            </a:r>
            <a:r>
              <a:rPr kumimoji="0" lang="en-US" sz="1800" b="1" i="0" u="none" strike="noStrike" cap="none" normalizeH="0" baseline="0" dirty="0" smtClean="0">
                <a:ln>
                  <a:noFill/>
                </a:ln>
                <a:solidFill>
                  <a:schemeClr val="tx1"/>
                </a:solidFill>
                <a:effectLst/>
                <a:latin typeface="Arial" charset="0"/>
              </a:rPr>
              <a:t>, Share ‘</a:t>
            </a:r>
            <a:r>
              <a:rPr kumimoji="0" lang="en-US" sz="1800" b="1" i="0" u="none" strike="noStrike" cap="none" normalizeH="0" baseline="0" dirty="0" err="1" smtClean="0">
                <a:ln>
                  <a:noFill/>
                </a:ln>
                <a:solidFill>
                  <a:schemeClr val="tx1"/>
                </a:solidFill>
                <a:effectLst/>
                <a:latin typeface="Arial" charset="0"/>
              </a:rPr>
              <a:t>em</a:t>
            </a:r>
            <a:r>
              <a:rPr kumimoji="0" lang="en-US" sz="1800" b="1" i="0" u="none" strike="noStrike" cap="none" normalizeH="0" baseline="0" dirty="0" smtClean="0">
                <a:ln>
                  <a:noFill/>
                </a:ln>
                <a:solidFill>
                  <a:schemeClr val="tx1"/>
                </a:solidFill>
                <a:effectLst/>
                <a:latin typeface="Arial" charset="0"/>
              </a:rPr>
              <a:t> with your friends!</a:t>
            </a:r>
          </a:p>
        </p:txBody>
      </p:sp>
    </p:spTree>
    <p:extLst>
      <p:ext uri="{BB962C8B-B14F-4D97-AF65-F5344CB8AC3E}">
        <p14:creationId xmlns:p14="http://schemas.microsoft.com/office/powerpoint/2010/main" val="2713435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850" name="Rectangle 2"/>
          <p:cNvSpPr>
            <a:spLocks noGrp="1" noChangeArrowheads="1"/>
          </p:cNvSpPr>
          <p:nvPr>
            <p:ph type="title"/>
          </p:nvPr>
        </p:nvSpPr>
        <p:spPr/>
        <p:txBody>
          <a:bodyPr/>
          <a:lstStyle/>
          <a:p>
            <a:r>
              <a:rPr lang="en-US" sz="2800" dirty="0" smtClean="0"/>
              <a:t>Another example:  Buy a product</a:t>
            </a:r>
            <a:br>
              <a:rPr lang="en-US" sz="2800" dirty="0" smtClean="0"/>
            </a:br>
            <a:r>
              <a:rPr lang="en-US" sz="1800" dirty="0" smtClean="0"/>
              <a:t>http://ontolog.cim3.net/cgi-bin/wiki.pl?UseCasesSimpleTextExample</a:t>
            </a:r>
            <a:endParaRPr lang="en-US" sz="2800" dirty="0"/>
          </a:p>
        </p:txBody>
      </p:sp>
      <p:sp>
        <p:nvSpPr>
          <p:cNvPr id="718851" name="Rectangle 3"/>
          <p:cNvSpPr>
            <a:spLocks noGrp="1" noChangeArrowheads="1"/>
          </p:cNvSpPr>
          <p:nvPr>
            <p:ph type="body" idx="1"/>
          </p:nvPr>
        </p:nvSpPr>
        <p:spPr/>
        <p:txBody>
          <a:bodyPr/>
          <a:lstStyle/>
          <a:p>
            <a:pPr>
              <a:buFont typeface="+mj-lt"/>
              <a:buAutoNum type="arabicPeriod"/>
            </a:pPr>
            <a:r>
              <a:rPr lang="en-US" sz="1600" dirty="0" smtClean="0"/>
              <a:t>Customer browses through catalog and selects items to buy</a:t>
            </a:r>
          </a:p>
          <a:p>
            <a:pPr>
              <a:buFont typeface="+mj-lt"/>
              <a:buAutoNum type="arabicPeriod"/>
            </a:pPr>
            <a:r>
              <a:rPr lang="en-US" sz="1600" dirty="0" smtClean="0"/>
              <a:t>Customer goes to check out</a:t>
            </a:r>
          </a:p>
          <a:p>
            <a:pPr>
              <a:buFont typeface="+mj-lt"/>
              <a:buAutoNum type="arabicPeriod"/>
            </a:pPr>
            <a:r>
              <a:rPr lang="en-US" sz="1600" dirty="0" smtClean="0"/>
              <a:t>Customer fills in shipping information</a:t>
            </a:r>
          </a:p>
          <a:p>
            <a:pPr>
              <a:buFont typeface="+mj-lt"/>
              <a:buAutoNum type="arabicPeriod"/>
            </a:pPr>
            <a:r>
              <a:rPr lang="en-US" sz="1600" dirty="0" smtClean="0"/>
              <a:t>System presents full pricing information, including shipping</a:t>
            </a:r>
          </a:p>
          <a:p>
            <a:pPr>
              <a:buFont typeface="+mj-lt"/>
              <a:buAutoNum type="arabicPeriod"/>
            </a:pPr>
            <a:r>
              <a:rPr lang="en-US" sz="1600" dirty="0" smtClean="0"/>
              <a:t>Customer fills in credit card information</a:t>
            </a:r>
          </a:p>
          <a:p>
            <a:pPr>
              <a:buFont typeface="+mj-lt"/>
              <a:buAutoNum type="arabicPeriod"/>
            </a:pPr>
            <a:r>
              <a:rPr lang="en-US" sz="1600" dirty="0" smtClean="0"/>
              <a:t>System authorizes purchase</a:t>
            </a:r>
          </a:p>
          <a:p>
            <a:pPr>
              <a:buFont typeface="+mj-lt"/>
              <a:buAutoNum type="arabicPeriod"/>
            </a:pPr>
            <a:r>
              <a:rPr lang="en-US" sz="1600" dirty="0" smtClean="0"/>
              <a:t>System confirms sale immediately</a:t>
            </a:r>
          </a:p>
          <a:p>
            <a:pPr>
              <a:buFont typeface="+mj-lt"/>
              <a:buAutoNum type="arabicPeriod"/>
            </a:pPr>
            <a:r>
              <a:rPr lang="en-US" sz="1600" dirty="0" smtClean="0"/>
              <a:t>System sends confirming email to customer</a:t>
            </a:r>
          </a:p>
          <a:p>
            <a:pPr>
              <a:buFont typeface="+mj-lt"/>
              <a:buAutoNum type="arabicPeriod"/>
            </a:pPr>
            <a:r>
              <a:rPr lang="en-US" sz="1600" dirty="0" smtClean="0"/>
              <a:t>Alternative: Authorization Failure</a:t>
            </a:r>
          </a:p>
          <a:p>
            <a:pPr marL="800100" lvl="1" indent="-342900">
              <a:buFont typeface="+mj-lt"/>
              <a:buAutoNum type="arabicPeriod"/>
            </a:pPr>
            <a:r>
              <a:rPr lang="en-US" sz="1600" dirty="0" smtClean="0"/>
              <a:t>At step 6, system fails to authorize credit purchase</a:t>
            </a:r>
          </a:p>
          <a:p>
            <a:pPr marL="800100" lvl="1" indent="-342900">
              <a:buFont typeface="+mj-lt"/>
              <a:buAutoNum type="arabicPeriod"/>
            </a:pPr>
            <a:r>
              <a:rPr lang="en-US" sz="1600" dirty="0" smtClean="0"/>
              <a:t>Allow customer to re-enter credit card information and re-try</a:t>
            </a:r>
          </a:p>
          <a:p>
            <a:pPr>
              <a:buFont typeface="+mj-lt"/>
              <a:buAutoNum type="arabicPeriod"/>
            </a:pPr>
            <a:r>
              <a:rPr lang="en-US" sz="1600" dirty="0" smtClean="0"/>
              <a:t>Alternative: Regular Customer</a:t>
            </a:r>
          </a:p>
          <a:p>
            <a:pPr marL="800100" lvl="1" indent="-342900">
              <a:buFont typeface="+mj-lt"/>
              <a:buAutoNum type="arabicPeriod"/>
            </a:pPr>
            <a:r>
              <a:rPr lang="en-US" sz="1600" dirty="0" smtClean="0"/>
              <a:t>3a. System displays current shipping information, pricing information, and last four digits of credit card information</a:t>
            </a:r>
          </a:p>
          <a:p>
            <a:pPr marL="800100" lvl="1" indent="-342900">
              <a:buFont typeface="+mj-lt"/>
              <a:buAutoNum type="arabicPeriod"/>
            </a:pPr>
            <a:r>
              <a:rPr lang="en-US" sz="1600" dirty="0" smtClean="0"/>
              <a:t>3b. Customer may accept or override these defaults</a:t>
            </a:r>
          </a:p>
          <a:p>
            <a:pPr marL="800100" lvl="1" indent="-342900">
              <a:buFont typeface="+mj-lt"/>
              <a:buAutoNum type="arabicPeriod"/>
            </a:pPr>
            <a:r>
              <a:rPr lang="en-US" sz="1600" dirty="0" smtClean="0"/>
              <a:t>Return to primary scenario at step 6</a:t>
            </a:r>
            <a:endParaRPr lang="en-US" sz="1600" dirty="0"/>
          </a:p>
        </p:txBody>
      </p:sp>
      <p:sp>
        <p:nvSpPr>
          <p:cNvPr id="2" name="Date Placeholder 1"/>
          <p:cNvSpPr>
            <a:spLocks noGrp="1"/>
          </p:cNvSpPr>
          <p:nvPr>
            <p:ph type="dt" sz="half" idx="10"/>
          </p:nvPr>
        </p:nvSpPr>
        <p:spPr/>
        <p:txBody>
          <a:bodyPr/>
          <a:lstStyle/>
          <a:p>
            <a:r>
              <a:rPr lang="en-US" smtClean="0"/>
              <a:t>CSE403 Sp12</a:t>
            </a:r>
            <a:endParaRPr lang="en-US"/>
          </a:p>
        </p:txBody>
      </p:sp>
      <p:sp>
        <p:nvSpPr>
          <p:cNvPr id="6" name="Slide Number Placeholder 5"/>
          <p:cNvSpPr>
            <a:spLocks noGrp="1"/>
          </p:cNvSpPr>
          <p:nvPr>
            <p:ph type="sldNum" sz="quarter" idx="12"/>
          </p:nvPr>
        </p:nvSpPr>
        <p:spPr/>
        <p:txBody>
          <a:bodyPr/>
          <a:lstStyle/>
          <a:p>
            <a:fld id="{779E7116-C4FA-4E97-9CFD-2BDD7E9AD6E0}" type="slidenum">
              <a:rPr lang="en-US" smtClean="0"/>
              <a:pPr/>
              <a:t>20</a:t>
            </a:fld>
            <a:endParaRPr lang="en-US"/>
          </a:p>
        </p:txBody>
      </p:sp>
    </p:spTree>
    <p:extLst>
      <p:ext uri="{BB962C8B-B14F-4D97-AF65-F5344CB8AC3E}">
        <p14:creationId xmlns:p14="http://schemas.microsoft.com/office/powerpoint/2010/main" val="3735420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custDataLst>
              <p:tags r:id="rId1"/>
            </p:custDataLst>
          </p:nvPr>
        </p:nvSpPr>
        <p:spPr/>
        <p:txBody>
          <a:bodyPr/>
          <a:lstStyle/>
          <a:p>
            <a:r>
              <a:rPr lang="en-US" smtClean="0"/>
              <a:t>Qualities of a good use case</a:t>
            </a:r>
            <a:endParaRPr lang="en-US" smtClean="0"/>
          </a:p>
        </p:txBody>
      </p:sp>
      <p:sp>
        <p:nvSpPr>
          <p:cNvPr id="22532" name="Rectangle 3"/>
          <p:cNvSpPr>
            <a:spLocks noGrp="1" noChangeArrowheads="1"/>
          </p:cNvSpPr>
          <p:nvPr>
            <p:ph type="body" idx="1"/>
            <p:custDataLst>
              <p:tags r:id="rId2"/>
            </p:custDataLst>
          </p:nvPr>
        </p:nvSpPr>
        <p:spPr/>
        <p:txBody>
          <a:bodyPr/>
          <a:lstStyle/>
          <a:p>
            <a:r>
              <a:rPr lang="en-US" dirty="0" smtClean="0"/>
              <a:t>starts with a request from an actor to the system</a:t>
            </a:r>
          </a:p>
          <a:p>
            <a:r>
              <a:rPr lang="en-US" dirty="0" smtClean="0"/>
              <a:t>ends with the production of all answers to the request</a:t>
            </a:r>
          </a:p>
          <a:p>
            <a:r>
              <a:rPr lang="en-US" dirty="0" smtClean="0"/>
              <a:t>defines the interactions, between system and actors, related to the function</a:t>
            </a:r>
          </a:p>
          <a:p>
            <a:r>
              <a:rPr lang="en-US" dirty="0" smtClean="0"/>
              <a:t>from the actor's point of view, not the system's</a:t>
            </a:r>
          </a:p>
          <a:p>
            <a:r>
              <a:rPr lang="en-US" dirty="0" smtClean="0"/>
              <a:t>focuses on interaction</a:t>
            </a:r>
          </a:p>
          <a:p>
            <a:r>
              <a:rPr lang="en-US" dirty="0" smtClean="0"/>
              <a:t>doesn't describe the GUI in detail</a:t>
            </a:r>
          </a:p>
          <a:p>
            <a:r>
              <a:rPr lang="en-US" dirty="0" smtClean="0"/>
              <a:t>has 3-9 steps in the main success scenario</a:t>
            </a:r>
          </a:p>
          <a:p>
            <a:r>
              <a:rPr lang="en-US" dirty="0" smtClean="0"/>
              <a:t>is easy to read, summary fits on a page</a:t>
            </a:r>
            <a:endParaRPr lang="en-US" dirty="0" smtClean="0"/>
          </a:p>
        </p:txBody>
      </p:sp>
      <p:sp>
        <p:nvSpPr>
          <p:cNvPr id="2" name="Date Placeholder 1"/>
          <p:cNvSpPr>
            <a:spLocks noGrp="1"/>
          </p:cNvSpPr>
          <p:nvPr>
            <p:ph type="dt" sz="half" idx="10"/>
          </p:nvPr>
        </p:nvSpPr>
        <p:spPr/>
        <p:txBody>
          <a:bodyPr/>
          <a:lstStyle/>
          <a:p>
            <a:r>
              <a:rPr lang="en-US" smtClean="0"/>
              <a:t>CSE403 Sp12</a:t>
            </a:r>
            <a:endParaRPr lang="en-US"/>
          </a:p>
        </p:txBody>
      </p:sp>
      <p:sp>
        <p:nvSpPr>
          <p:cNvPr id="3" name="Slide Number Placeholder 2"/>
          <p:cNvSpPr>
            <a:spLocks noGrp="1"/>
          </p:cNvSpPr>
          <p:nvPr>
            <p:ph type="sldNum" sz="quarter" idx="12"/>
          </p:nvPr>
        </p:nvSpPr>
        <p:spPr/>
        <p:txBody>
          <a:bodyPr/>
          <a:lstStyle/>
          <a:p>
            <a:fld id="{3451FA2C-3B3E-4FA6-BAFA-85683040B980}" type="slidenum">
              <a:rPr lang="en-US" smtClean="0"/>
              <a:pPr/>
              <a:t>21</a:t>
            </a:fld>
            <a:endParaRPr lang="en-US"/>
          </a:p>
        </p:txBody>
      </p:sp>
    </p:spTree>
    <p:extLst>
      <p:ext uri="{BB962C8B-B14F-4D97-AF65-F5344CB8AC3E}">
        <p14:creationId xmlns:p14="http://schemas.microsoft.com/office/powerpoint/2010/main" val="386037574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custDataLst>
              <p:tags r:id="rId1"/>
            </p:custDataLst>
          </p:nvPr>
        </p:nvSpPr>
        <p:spPr/>
        <p:txBody>
          <a:bodyPr/>
          <a:lstStyle/>
          <a:p>
            <a:r>
              <a:rPr lang="en-US" smtClean="0"/>
              <a:t>Benefits of use cases</a:t>
            </a:r>
            <a:endParaRPr lang="en-US" dirty="0" smtClean="0"/>
          </a:p>
        </p:txBody>
      </p:sp>
      <p:sp>
        <p:nvSpPr>
          <p:cNvPr id="5124" name="Rectangle 3"/>
          <p:cNvSpPr>
            <a:spLocks noGrp="1" noChangeArrowheads="1"/>
          </p:cNvSpPr>
          <p:nvPr>
            <p:ph type="body" idx="1"/>
            <p:custDataLst>
              <p:tags r:id="rId2"/>
            </p:custDataLst>
          </p:nvPr>
        </p:nvSpPr>
        <p:spPr/>
        <p:txBody>
          <a:bodyPr/>
          <a:lstStyle/>
          <a:p>
            <a:r>
              <a:rPr lang="en-US" dirty="0" smtClean="0"/>
              <a:t>Establish an understanding between the customer and the system developers of the requirements  (success scenarios)</a:t>
            </a:r>
          </a:p>
          <a:p>
            <a:r>
              <a:rPr lang="en-US" dirty="0" smtClean="0"/>
              <a:t>Alert developers to problematic situations (extension scenarios)</a:t>
            </a:r>
          </a:p>
          <a:p>
            <a:r>
              <a:rPr lang="en-US" dirty="0" smtClean="0"/>
              <a:t>Capture a level of functionality to plan around (list of goals)</a:t>
            </a:r>
          </a:p>
          <a:p>
            <a:endParaRPr lang="en-US" dirty="0" smtClean="0"/>
          </a:p>
          <a:p>
            <a:endParaRPr lang="en-US" dirty="0" smtClean="0"/>
          </a:p>
        </p:txBody>
      </p:sp>
      <p:sp>
        <p:nvSpPr>
          <p:cNvPr id="2" name="Date Placeholder 1"/>
          <p:cNvSpPr>
            <a:spLocks noGrp="1"/>
          </p:cNvSpPr>
          <p:nvPr>
            <p:ph type="dt" sz="half" idx="10"/>
          </p:nvPr>
        </p:nvSpPr>
        <p:spPr/>
        <p:txBody>
          <a:bodyPr/>
          <a:lstStyle/>
          <a:p>
            <a:r>
              <a:rPr lang="en-US" smtClean="0"/>
              <a:t>CSE403 Sp12</a:t>
            </a:r>
            <a:endParaRPr lang="en-US"/>
          </a:p>
        </p:txBody>
      </p:sp>
      <p:sp>
        <p:nvSpPr>
          <p:cNvPr id="3" name="Slide Number Placeholder 2"/>
          <p:cNvSpPr>
            <a:spLocks noGrp="1"/>
          </p:cNvSpPr>
          <p:nvPr>
            <p:ph type="sldNum" sz="quarter" idx="12"/>
          </p:nvPr>
        </p:nvSpPr>
        <p:spPr/>
        <p:txBody>
          <a:bodyPr/>
          <a:lstStyle/>
          <a:p>
            <a:fld id="{3451FA2C-3B3E-4FA6-BAFA-85683040B980}" type="slidenum">
              <a:rPr lang="en-US" smtClean="0"/>
              <a:pPr/>
              <a:t>22</a:t>
            </a:fld>
            <a:endParaRPr lang="en-US"/>
          </a:p>
        </p:txBody>
      </p:sp>
    </p:spTree>
    <p:extLst>
      <p:ext uri="{BB962C8B-B14F-4D97-AF65-F5344CB8AC3E}">
        <p14:creationId xmlns:p14="http://schemas.microsoft.com/office/powerpoint/2010/main" val="7605552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custDataLst>
              <p:tags r:id="rId1"/>
            </p:custDataLst>
          </p:nvPr>
        </p:nvSpPr>
        <p:spPr/>
        <p:txBody>
          <a:bodyPr/>
          <a:lstStyle/>
          <a:p>
            <a:r>
              <a:rPr lang="en-US" smtClean="0"/>
              <a:t>Terminology</a:t>
            </a:r>
            <a:endParaRPr lang="en-US" smtClean="0"/>
          </a:p>
        </p:txBody>
      </p:sp>
      <p:sp>
        <p:nvSpPr>
          <p:cNvPr id="6148" name="Rectangle 3"/>
          <p:cNvSpPr>
            <a:spLocks noGrp="1" noChangeArrowheads="1"/>
          </p:cNvSpPr>
          <p:nvPr>
            <p:ph type="body" idx="1"/>
            <p:custDataLst>
              <p:tags r:id="rId2"/>
            </p:custDataLst>
          </p:nvPr>
        </p:nvSpPr>
        <p:spPr/>
        <p:txBody>
          <a:bodyPr/>
          <a:lstStyle/>
          <a:p>
            <a:r>
              <a:rPr lang="en-US" u="sng" dirty="0" smtClean="0"/>
              <a:t>Actor</a:t>
            </a:r>
            <a:r>
              <a:rPr lang="en-US" dirty="0" smtClean="0"/>
              <a:t>: someone/something who/</a:t>
            </a:r>
            <a:r>
              <a:rPr lang="en-US" dirty="0" smtClean="0"/>
              <a:t>that </a:t>
            </a:r>
            <a:r>
              <a:rPr lang="en-US" dirty="0"/>
              <a:t>interacts with a use case; it could be a human, external hardware (like a timer</a:t>
            </a:r>
            <a:r>
              <a:rPr lang="en-US" dirty="0" smtClean="0"/>
              <a:t>), </a:t>
            </a:r>
            <a:r>
              <a:rPr lang="en-US" dirty="0"/>
              <a:t>or another </a:t>
            </a:r>
            <a:r>
              <a:rPr lang="en-US" dirty="0" smtClean="0"/>
              <a:t>system</a:t>
            </a:r>
            <a:endParaRPr lang="en-US" dirty="0" smtClean="0"/>
          </a:p>
          <a:p>
            <a:r>
              <a:rPr lang="en-US" u="sng" dirty="0" smtClean="0"/>
              <a:t>Primary actor</a:t>
            </a:r>
            <a:r>
              <a:rPr lang="en-US" dirty="0" smtClean="0"/>
              <a:t>: actor initiating the action</a:t>
            </a:r>
          </a:p>
          <a:p>
            <a:r>
              <a:rPr lang="en-US" u="sng" dirty="0" smtClean="0"/>
              <a:t>Goal</a:t>
            </a:r>
            <a:r>
              <a:rPr lang="en-US" dirty="0" smtClean="0"/>
              <a:t>: desired outcome of the primary actor</a:t>
            </a:r>
          </a:p>
          <a:p>
            <a:r>
              <a:rPr lang="en-US" u="sng" dirty="0" smtClean="0"/>
              <a:t>Level</a:t>
            </a:r>
            <a:r>
              <a:rPr lang="en-US" dirty="0" smtClean="0"/>
              <a:t>:  top-level or implementation</a:t>
            </a:r>
          </a:p>
          <a:p>
            <a:pPr lvl="1"/>
            <a:r>
              <a:rPr lang="en-US" dirty="0" smtClean="0"/>
              <a:t>summary goals</a:t>
            </a:r>
          </a:p>
          <a:p>
            <a:pPr lvl="1"/>
            <a:r>
              <a:rPr lang="en-US" dirty="0" smtClean="0"/>
              <a:t>user goals</a:t>
            </a:r>
          </a:p>
          <a:p>
            <a:pPr lvl="1"/>
            <a:r>
              <a:rPr lang="en-US" dirty="0" err="1" smtClean="0"/>
              <a:t>subfunctions</a:t>
            </a:r>
            <a:endParaRPr lang="en-US" dirty="0" smtClean="0"/>
          </a:p>
          <a:p>
            <a:endParaRPr lang="en-US" dirty="0" smtClean="0"/>
          </a:p>
          <a:p>
            <a:endParaRPr lang="en-US" dirty="0" smtClean="0"/>
          </a:p>
          <a:p>
            <a:endParaRPr lang="en-US" dirty="0" smtClean="0"/>
          </a:p>
        </p:txBody>
      </p:sp>
      <p:sp>
        <p:nvSpPr>
          <p:cNvPr id="2" name="Date Placeholder 1"/>
          <p:cNvSpPr>
            <a:spLocks noGrp="1"/>
          </p:cNvSpPr>
          <p:nvPr>
            <p:ph type="dt" sz="half" idx="10"/>
          </p:nvPr>
        </p:nvSpPr>
        <p:spPr/>
        <p:txBody>
          <a:bodyPr/>
          <a:lstStyle/>
          <a:p>
            <a:r>
              <a:rPr lang="en-US" smtClean="0"/>
              <a:t>CSE403 Sp12</a:t>
            </a:r>
            <a:endParaRPr lang="en-US"/>
          </a:p>
        </p:txBody>
      </p:sp>
      <p:sp>
        <p:nvSpPr>
          <p:cNvPr id="3" name="Slide Number Placeholder 2"/>
          <p:cNvSpPr>
            <a:spLocks noGrp="1"/>
          </p:cNvSpPr>
          <p:nvPr>
            <p:ph type="sldNum" sz="quarter" idx="12"/>
          </p:nvPr>
        </p:nvSpPr>
        <p:spPr/>
        <p:txBody>
          <a:bodyPr/>
          <a:lstStyle/>
          <a:p>
            <a:fld id="{3451FA2C-3B3E-4FA6-BAFA-85683040B980}" type="slidenum">
              <a:rPr lang="en-US" smtClean="0"/>
              <a:pPr/>
              <a:t>23</a:t>
            </a:fld>
            <a:endParaRPr lang="en-US"/>
          </a:p>
        </p:txBody>
      </p:sp>
    </p:spTree>
    <p:extLst>
      <p:ext uri="{BB962C8B-B14F-4D97-AF65-F5344CB8AC3E}">
        <p14:creationId xmlns:p14="http://schemas.microsoft.com/office/powerpoint/2010/main" val="23341637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custDataLst>
              <p:tags r:id="rId1"/>
            </p:custDataLst>
          </p:nvPr>
        </p:nvSpPr>
        <p:spPr/>
        <p:txBody>
          <a:bodyPr/>
          <a:lstStyle/>
          <a:p>
            <a:r>
              <a:rPr lang="en-US" dirty="0" smtClean="0"/>
              <a:t>Use case summary diagrams</a:t>
            </a:r>
            <a:endParaRPr lang="en-US" dirty="0" smtClean="0"/>
          </a:p>
        </p:txBody>
      </p:sp>
      <p:sp>
        <p:nvSpPr>
          <p:cNvPr id="9220" name="Rectangle 3"/>
          <p:cNvSpPr>
            <a:spLocks noGrp="1" noChangeArrowheads="1"/>
          </p:cNvSpPr>
          <p:nvPr>
            <p:ph type="body" idx="1"/>
            <p:custDataLst>
              <p:tags r:id="rId2"/>
            </p:custDataLst>
          </p:nvPr>
        </p:nvSpPr>
        <p:spPr/>
        <p:txBody>
          <a:bodyPr/>
          <a:lstStyle/>
          <a:p>
            <a:pPr marL="0" indent="0">
              <a:buNone/>
            </a:pPr>
            <a:r>
              <a:rPr lang="en-US" sz="2000" dirty="0" smtClean="0"/>
              <a:t>The overall list of your system's use cases can be drawn as high-level (UML-like) diagrams, with</a:t>
            </a:r>
          </a:p>
          <a:p>
            <a:r>
              <a:rPr lang="en-US" sz="2000" dirty="0" smtClean="0"/>
              <a:t>actors as stick-figures with names (nouns)</a:t>
            </a:r>
          </a:p>
          <a:p>
            <a:r>
              <a:rPr lang="en-US" sz="2000" dirty="0" smtClean="0"/>
              <a:t>use cases as ovals with names (verbs) </a:t>
            </a:r>
          </a:p>
          <a:p>
            <a:r>
              <a:rPr lang="en-US" sz="2000" dirty="0" smtClean="0"/>
              <a:t>line associations that connect an actor to a use case in which that actor participates</a:t>
            </a:r>
          </a:p>
          <a:p>
            <a:r>
              <a:rPr lang="en-US" sz="2000" dirty="0" smtClean="0"/>
              <a:t>use cases can be connected to other cases that they use</a:t>
            </a:r>
            <a:endParaRPr lang="en-US" sz="2000" dirty="0" smtClean="0"/>
          </a:p>
        </p:txBody>
      </p:sp>
      <p:sp>
        <p:nvSpPr>
          <p:cNvPr id="3" name="Date Placeholder 2"/>
          <p:cNvSpPr>
            <a:spLocks noGrp="1"/>
          </p:cNvSpPr>
          <p:nvPr>
            <p:ph type="dt" sz="half" idx="10"/>
          </p:nvPr>
        </p:nvSpPr>
        <p:spPr/>
        <p:txBody>
          <a:bodyPr/>
          <a:lstStyle/>
          <a:p>
            <a:r>
              <a:rPr lang="en-US" smtClean="0"/>
              <a:t>CSE403 Sp12</a:t>
            </a:r>
            <a:endParaRPr lang="en-US"/>
          </a:p>
        </p:txBody>
      </p:sp>
      <p:sp>
        <p:nvSpPr>
          <p:cNvPr id="4" name="Slide Number Placeholder 3"/>
          <p:cNvSpPr>
            <a:spLocks noGrp="1"/>
          </p:cNvSpPr>
          <p:nvPr>
            <p:ph type="sldNum" sz="quarter" idx="12"/>
          </p:nvPr>
        </p:nvSpPr>
        <p:spPr/>
        <p:txBody>
          <a:bodyPr/>
          <a:lstStyle/>
          <a:p>
            <a:fld id="{3451FA2C-3B3E-4FA6-BAFA-85683040B980}" type="slidenum">
              <a:rPr lang="en-US" smtClean="0"/>
              <a:pPr/>
              <a:t>24</a:t>
            </a:fld>
            <a:endParaRPr lang="en-US"/>
          </a:p>
        </p:txBody>
      </p:sp>
      <p:grpSp>
        <p:nvGrpSpPr>
          <p:cNvPr id="2" name="Group 4"/>
          <p:cNvGrpSpPr>
            <a:grpSpLocks/>
          </p:cNvGrpSpPr>
          <p:nvPr>
            <p:custDataLst>
              <p:tags r:id="rId3"/>
            </p:custDataLst>
          </p:nvPr>
        </p:nvGrpSpPr>
        <p:grpSpPr bwMode="auto">
          <a:xfrm>
            <a:off x="620475" y="4401800"/>
            <a:ext cx="7924800" cy="1812925"/>
            <a:chOff x="432" y="2832"/>
            <a:chExt cx="4992" cy="1142"/>
          </a:xfrm>
        </p:grpSpPr>
        <p:sp>
          <p:nvSpPr>
            <p:cNvPr id="9222" name="Oval 5"/>
            <p:cNvSpPr>
              <a:spLocks noChangeArrowheads="1"/>
            </p:cNvSpPr>
            <p:nvPr>
              <p:custDataLst>
                <p:tags r:id="rId4"/>
              </p:custDataLst>
            </p:nvPr>
          </p:nvSpPr>
          <p:spPr bwMode="auto">
            <a:xfrm>
              <a:off x="675" y="2832"/>
              <a:ext cx="237" cy="251"/>
            </a:xfrm>
            <a:prstGeom prst="ellipse">
              <a:avLst/>
            </a:prstGeom>
            <a:noFill/>
            <a:ln w="4763">
              <a:solidFill>
                <a:srgbClr val="000000"/>
              </a:solidFill>
              <a:round/>
              <a:headEnd/>
              <a:tailEnd/>
            </a:ln>
          </p:spPr>
          <p:txBody>
            <a:bodyPr/>
            <a:lstStyle/>
            <a:p>
              <a:endParaRPr lang="en-US"/>
            </a:p>
          </p:txBody>
        </p:sp>
        <p:sp>
          <p:nvSpPr>
            <p:cNvPr id="9223" name="Line 6"/>
            <p:cNvSpPr>
              <a:spLocks noChangeShapeType="1"/>
            </p:cNvSpPr>
            <p:nvPr>
              <p:custDataLst>
                <p:tags r:id="rId5"/>
              </p:custDataLst>
            </p:nvPr>
          </p:nvSpPr>
          <p:spPr bwMode="auto">
            <a:xfrm>
              <a:off x="794" y="3084"/>
              <a:ext cx="1" cy="253"/>
            </a:xfrm>
            <a:prstGeom prst="line">
              <a:avLst/>
            </a:prstGeom>
            <a:noFill/>
            <a:ln w="4763">
              <a:solidFill>
                <a:srgbClr val="000000"/>
              </a:solidFill>
              <a:round/>
              <a:headEnd/>
              <a:tailEnd/>
            </a:ln>
          </p:spPr>
          <p:txBody>
            <a:bodyPr/>
            <a:lstStyle/>
            <a:p>
              <a:endParaRPr lang="en-US"/>
            </a:p>
          </p:txBody>
        </p:sp>
        <p:sp>
          <p:nvSpPr>
            <p:cNvPr id="9224" name="Line 7"/>
            <p:cNvSpPr>
              <a:spLocks noChangeShapeType="1"/>
            </p:cNvSpPr>
            <p:nvPr>
              <p:custDataLst>
                <p:tags r:id="rId6"/>
              </p:custDataLst>
            </p:nvPr>
          </p:nvSpPr>
          <p:spPr bwMode="auto">
            <a:xfrm>
              <a:off x="598" y="3163"/>
              <a:ext cx="389" cy="2"/>
            </a:xfrm>
            <a:prstGeom prst="line">
              <a:avLst/>
            </a:prstGeom>
            <a:noFill/>
            <a:ln w="4763">
              <a:solidFill>
                <a:srgbClr val="000000"/>
              </a:solidFill>
              <a:round/>
              <a:headEnd/>
              <a:tailEnd/>
            </a:ln>
          </p:spPr>
          <p:txBody>
            <a:bodyPr/>
            <a:lstStyle/>
            <a:p>
              <a:endParaRPr lang="en-US"/>
            </a:p>
          </p:txBody>
        </p:sp>
        <p:sp>
          <p:nvSpPr>
            <p:cNvPr id="9225" name="Freeform 8"/>
            <p:cNvSpPr>
              <a:spLocks/>
            </p:cNvSpPr>
            <p:nvPr>
              <p:custDataLst>
                <p:tags r:id="rId7"/>
              </p:custDataLst>
            </p:nvPr>
          </p:nvSpPr>
          <p:spPr bwMode="auto">
            <a:xfrm>
              <a:off x="523" y="3337"/>
              <a:ext cx="540" cy="284"/>
            </a:xfrm>
            <a:custGeom>
              <a:avLst/>
              <a:gdLst>
                <a:gd name="T0" fmla="*/ 0 w 108"/>
                <a:gd name="T1" fmla="*/ 166266133 h 54"/>
                <a:gd name="T2" fmla="*/ 105468730 w 108"/>
                <a:gd name="T3" fmla="*/ 0 h 54"/>
                <a:gd name="T4" fmla="*/ 210937460 w 108"/>
                <a:gd name="T5" fmla="*/ 166266133 h 54"/>
                <a:gd name="T6" fmla="*/ 0 60000 65536"/>
                <a:gd name="T7" fmla="*/ 0 60000 65536"/>
                <a:gd name="T8" fmla="*/ 0 60000 65536"/>
                <a:gd name="T9" fmla="*/ 0 w 108"/>
                <a:gd name="T10" fmla="*/ 0 h 54"/>
                <a:gd name="T11" fmla="*/ 108 w 108"/>
                <a:gd name="T12" fmla="*/ 54 h 54"/>
              </a:gdLst>
              <a:ahLst/>
              <a:cxnLst>
                <a:cxn ang="T6">
                  <a:pos x="T0" y="T1"/>
                </a:cxn>
                <a:cxn ang="T7">
                  <a:pos x="T2" y="T3"/>
                </a:cxn>
                <a:cxn ang="T8">
                  <a:pos x="T4" y="T5"/>
                </a:cxn>
              </a:cxnLst>
              <a:rect l="T9" t="T10" r="T11" b="T12"/>
              <a:pathLst>
                <a:path w="108" h="54">
                  <a:moveTo>
                    <a:pt x="0" y="54"/>
                  </a:moveTo>
                  <a:lnTo>
                    <a:pt x="54" y="0"/>
                  </a:lnTo>
                  <a:lnTo>
                    <a:pt x="108" y="54"/>
                  </a:lnTo>
                </a:path>
              </a:pathLst>
            </a:custGeom>
            <a:noFill/>
            <a:ln w="4763">
              <a:solidFill>
                <a:srgbClr val="000000"/>
              </a:solidFill>
              <a:round/>
              <a:headEnd/>
              <a:tailEnd/>
            </a:ln>
          </p:spPr>
          <p:txBody>
            <a:bodyPr/>
            <a:lstStyle/>
            <a:p>
              <a:endParaRPr lang="en-US"/>
            </a:p>
          </p:txBody>
        </p:sp>
        <p:sp>
          <p:nvSpPr>
            <p:cNvPr id="9226" name="Rectangle 9"/>
            <p:cNvSpPr>
              <a:spLocks noChangeArrowheads="1"/>
            </p:cNvSpPr>
            <p:nvPr>
              <p:custDataLst>
                <p:tags r:id="rId8"/>
              </p:custDataLst>
            </p:nvPr>
          </p:nvSpPr>
          <p:spPr bwMode="auto">
            <a:xfrm>
              <a:off x="432" y="3744"/>
              <a:ext cx="1186" cy="230"/>
            </a:xfrm>
            <a:prstGeom prst="rect">
              <a:avLst/>
            </a:prstGeom>
            <a:noFill/>
            <a:ln w="9525">
              <a:noFill/>
              <a:miter lim="800000"/>
              <a:headEnd/>
              <a:tailEnd/>
            </a:ln>
          </p:spPr>
          <p:txBody>
            <a:bodyPr wrap="none" lIns="0" tIns="0" rIns="0" bIns="0">
              <a:spAutoFit/>
            </a:bodyPr>
            <a:lstStyle/>
            <a:p>
              <a:pPr eaLnBrk="0" hangingPunct="0">
                <a:spcBef>
                  <a:spcPct val="0"/>
                </a:spcBef>
                <a:buFontTx/>
                <a:buNone/>
              </a:pPr>
              <a:r>
                <a:rPr lang="it-IT" sz="2400">
                  <a:solidFill>
                    <a:srgbClr val="000000"/>
                  </a:solidFill>
                  <a:latin typeface="Arial" charset="0"/>
                </a:rPr>
                <a:t>Library patron</a:t>
              </a:r>
              <a:endParaRPr lang="it-IT" sz="3200"/>
            </a:p>
          </p:txBody>
        </p:sp>
        <p:sp>
          <p:nvSpPr>
            <p:cNvPr id="9227" name="Oval 10"/>
            <p:cNvSpPr>
              <a:spLocks noChangeArrowheads="1"/>
            </p:cNvSpPr>
            <p:nvPr>
              <p:custDataLst>
                <p:tags r:id="rId9"/>
              </p:custDataLst>
            </p:nvPr>
          </p:nvSpPr>
          <p:spPr bwMode="auto">
            <a:xfrm>
              <a:off x="3206" y="2832"/>
              <a:ext cx="2218" cy="802"/>
            </a:xfrm>
            <a:prstGeom prst="ellipse">
              <a:avLst/>
            </a:prstGeom>
            <a:noFill/>
            <a:ln w="4763">
              <a:solidFill>
                <a:srgbClr val="000000"/>
              </a:solidFill>
              <a:round/>
              <a:headEnd/>
              <a:tailEnd/>
            </a:ln>
          </p:spPr>
          <p:txBody>
            <a:bodyPr/>
            <a:lstStyle/>
            <a:p>
              <a:endParaRPr lang="en-US"/>
            </a:p>
          </p:txBody>
        </p:sp>
        <p:sp>
          <p:nvSpPr>
            <p:cNvPr id="9228" name="Rectangle 11"/>
            <p:cNvSpPr>
              <a:spLocks noChangeArrowheads="1"/>
            </p:cNvSpPr>
            <p:nvPr>
              <p:custDataLst>
                <p:tags r:id="rId10"/>
              </p:custDataLst>
            </p:nvPr>
          </p:nvSpPr>
          <p:spPr bwMode="auto">
            <a:xfrm>
              <a:off x="3618" y="3120"/>
              <a:ext cx="1335" cy="230"/>
            </a:xfrm>
            <a:prstGeom prst="rect">
              <a:avLst/>
            </a:prstGeom>
            <a:noFill/>
            <a:ln w="9525">
              <a:noFill/>
              <a:miter lim="800000"/>
              <a:headEnd/>
              <a:tailEnd/>
            </a:ln>
          </p:spPr>
          <p:txBody>
            <a:bodyPr wrap="none" lIns="0" tIns="0" rIns="0" bIns="0">
              <a:spAutoFit/>
            </a:bodyPr>
            <a:lstStyle/>
            <a:p>
              <a:pPr eaLnBrk="0" hangingPunct="0">
                <a:spcBef>
                  <a:spcPct val="0"/>
                </a:spcBef>
                <a:buFontTx/>
                <a:buNone/>
              </a:pPr>
              <a:r>
                <a:rPr lang="it-IT" sz="2400" dirty="0">
                  <a:solidFill>
                    <a:srgbClr val="000000"/>
                  </a:solidFill>
                  <a:latin typeface="Arial" charset="0"/>
                </a:rPr>
                <a:t>Check out book</a:t>
              </a:r>
              <a:endParaRPr lang="it-IT" sz="3200" dirty="0"/>
            </a:p>
          </p:txBody>
        </p:sp>
        <p:sp>
          <p:nvSpPr>
            <p:cNvPr id="9229" name="Line 12"/>
            <p:cNvSpPr>
              <a:spLocks noChangeShapeType="1"/>
            </p:cNvSpPr>
            <p:nvPr>
              <p:custDataLst>
                <p:tags r:id="rId11"/>
              </p:custDataLst>
            </p:nvPr>
          </p:nvSpPr>
          <p:spPr bwMode="auto">
            <a:xfrm>
              <a:off x="2129" y="3220"/>
              <a:ext cx="1074" cy="1"/>
            </a:xfrm>
            <a:prstGeom prst="line">
              <a:avLst/>
            </a:prstGeom>
            <a:noFill/>
            <a:ln w="0">
              <a:solidFill>
                <a:srgbClr val="000000"/>
              </a:solidFill>
              <a:round/>
              <a:headEnd/>
              <a:tailEnd/>
            </a:ln>
          </p:spPr>
          <p:txBody>
            <a:bodyPr/>
            <a:lstStyle/>
            <a:p>
              <a:endParaRPr lang="en-US"/>
            </a:p>
          </p:txBody>
        </p:sp>
        <p:sp>
          <p:nvSpPr>
            <p:cNvPr id="9230" name="Line 13"/>
            <p:cNvSpPr>
              <a:spLocks noChangeShapeType="1"/>
            </p:cNvSpPr>
            <p:nvPr>
              <p:custDataLst>
                <p:tags r:id="rId12"/>
              </p:custDataLst>
            </p:nvPr>
          </p:nvSpPr>
          <p:spPr bwMode="auto">
            <a:xfrm flipH="1">
              <a:off x="1061" y="3220"/>
              <a:ext cx="1068" cy="1"/>
            </a:xfrm>
            <a:prstGeom prst="line">
              <a:avLst/>
            </a:prstGeom>
            <a:noFill/>
            <a:ln w="0">
              <a:solidFill>
                <a:srgbClr val="000000"/>
              </a:solidFill>
              <a:round/>
              <a:headEnd/>
              <a:tailEnd/>
            </a:ln>
          </p:spPr>
          <p:txBody>
            <a:bodyPr/>
            <a:lstStyle/>
            <a:p>
              <a:endParaRPr lang="en-US"/>
            </a:p>
          </p:txBody>
        </p:sp>
      </p:grpSp>
    </p:spTree>
    <p:extLst>
      <p:ext uri="{BB962C8B-B14F-4D97-AF65-F5344CB8AC3E}">
        <p14:creationId xmlns:p14="http://schemas.microsoft.com/office/powerpoint/2010/main" val="21091407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r>
              <a:rPr lang="en-US" dirty="0" smtClean="0"/>
              <a:t>CSE403 Sp12</a:t>
            </a:r>
            <a:endParaRPr lang="en-US" dirty="0"/>
          </a:p>
        </p:txBody>
      </p:sp>
      <p:sp>
        <p:nvSpPr>
          <p:cNvPr id="7" name="Slide Number Placeholder 6"/>
          <p:cNvSpPr>
            <a:spLocks noGrp="1"/>
          </p:cNvSpPr>
          <p:nvPr>
            <p:ph type="sldNum" sz="quarter" idx="12"/>
          </p:nvPr>
        </p:nvSpPr>
        <p:spPr/>
        <p:txBody>
          <a:bodyPr/>
          <a:lstStyle/>
          <a:p>
            <a:pPr>
              <a:defRPr/>
            </a:pPr>
            <a:fld id="{3451FA2C-3B3E-4FA6-BAFA-85683040B980}" type="slidenum">
              <a:rPr lang="en-US" smtClean="0"/>
              <a:pPr>
                <a:defRPr/>
              </a:pPr>
              <a:t>25</a:t>
            </a:fld>
            <a:endParaRPr lang="en-US"/>
          </a:p>
        </p:txBody>
      </p:sp>
      <p:grpSp>
        <p:nvGrpSpPr>
          <p:cNvPr id="2" name="Group 4"/>
          <p:cNvGrpSpPr>
            <a:grpSpLocks/>
          </p:cNvGrpSpPr>
          <p:nvPr>
            <p:custDataLst>
              <p:tags r:id="rId1"/>
            </p:custDataLst>
          </p:nvPr>
        </p:nvGrpSpPr>
        <p:grpSpPr bwMode="auto">
          <a:xfrm>
            <a:off x="1114425" y="2919413"/>
            <a:ext cx="520700" cy="1128712"/>
            <a:chOff x="3120" y="1128"/>
            <a:chExt cx="336" cy="792"/>
          </a:xfrm>
        </p:grpSpPr>
        <p:sp>
          <p:nvSpPr>
            <p:cNvPr id="11290" name="Oval 5"/>
            <p:cNvSpPr>
              <a:spLocks noChangeArrowheads="1"/>
            </p:cNvSpPr>
            <p:nvPr>
              <p:custDataLst>
                <p:tags r:id="rId22"/>
              </p:custDataLst>
            </p:nvPr>
          </p:nvSpPr>
          <p:spPr bwMode="auto">
            <a:xfrm>
              <a:off x="3180" y="1128"/>
              <a:ext cx="216" cy="216"/>
            </a:xfrm>
            <a:prstGeom prst="ellipse">
              <a:avLst/>
            </a:prstGeom>
            <a:noFill/>
            <a:ln w="38100">
              <a:solidFill>
                <a:schemeClr val="tx1"/>
              </a:solidFill>
              <a:round/>
              <a:headEnd/>
              <a:tailEnd/>
            </a:ln>
          </p:spPr>
          <p:txBody>
            <a:bodyPr wrap="none" anchor="ctr"/>
            <a:lstStyle/>
            <a:p>
              <a:endParaRPr lang="en-US"/>
            </a:p>
          </p:txBody>
        </p:sp>
        <p:sp>
          <p:nvSpPr>
            <p:cNvPr id="11291" name="Line 6"/>
            <p:cNvSpPr>
              <a:spLocks noChangeShapeType="1"/>
            </p:cNvSpPr>
            <p:nvPr>
              <p:custDataLst>
                <p:tags r:id="rId23"/>
              </p:custDataLst>
            </p:nvPr>
          </p:nvSpPr>
          <p:spPr bwMode="auto">
            <a:xfrm>
              <a:off x="3288" y="1344"/>
              <a:ext cx="0" cy="336"/>
            </a:xfrm>
            <a:prstGeom prst="line">
              <a:avLst/>
            </a:prstGeom>
            <a:noFill/>
            <a:ln w="38100">
              <a:solidFill>
                <a:schemeClr val="tx1"/>
              </a:solidFill>
              <a:round/>
              <a:headEnd/>
              <a:tailEnd/>
            </a:ln>
          </p:spPr>
          <p:txBody>
            <a:bodyPr wrap="none" anchor="ctr"/>
            <a:lstStyle/>
            <a:p>
              <a:endParaRPr lang="en-US"/>
            </a:p>
          </p:txBody>
        </p:sp>
        <p:grpSp>
          <p:nvGrpSpPr>
            <p:cNvPr id="3" name="Group 7"/>
            <p:cNvGrpSpPr>
              <a:grpSpLocks/>
            </p:cNvGrpSpPr>
            <p:nvPr/>
          </p:nvGrpSpPr>
          <p:grpSpPr bwMode="auto">
            <a:xfrm>
              <a:off x="3148" y="1680"/>
              <a:ext cx="279" cy="240"/>
              <a:chOff x="2645" y="4080"/>
              <a:chExt cx="279" cy="240"/>
            </a:xfrm>
          </p:grpSpPr>
          <p:sp>
            <p:nvSpPr>
              <p:cNvPr id="11294" name="Line 8"/>
              <p:cNvSpPr>
                <a:spLocks noChangeShapeType="1"/>
              </p:cNvSpPr>
              <p:nvPr>
                <p:custDataLst>
                  <p:tags r:id="rId25"/>
                </p:custDataLst>
              </p:nvPr>
            </p:nvSpPr>
            <p:spPr bwMode="auto">
              <a:xfrm flipH="1">
                <a:off x="2645" y="4080"/>
                <a:ext cx="139" cy="240"/>
              </a:xfrm>
              <a:prstGeom prst="line">
                <a:avLst/>
              </a:prstGeom>
              <a:noFill/>
              <a:ln w="38100">
                <a:solidFill>
                  <a:schemeClr val="tx1"/>
                </a:solidFill>
                <a:round/>
                <a:headEnd/>
                <a:tailEnd/>
              </a:ln>
            </p:spPr>
            <p:txBody>
              <a:bodyPr wrap="none" anchor="ctr"/>
              <a:lstStyle/>
              <a:p>
                <a:endParaRPr lang="en-US"/>
              </a:p>
            </p:txBody>
          </p:sp>
          <p:sp>
            <p:nvSpPr>
              <p:cNvPr id="11295" name="Line 9"/>
              <p:cNvSpPr>
                <a:spLocks noChangeShapeType="1"/>
              </p:cNvSpPr>
              <p:nvPr>
                <p:custDataLst>
                  <p:tags r:id="rId26"/>
                </p:custDataLst>
              </p:nvPr>
            </p:nvSpPr>
            <p:spPr bwMode="auto">
              <a:xfrm>
                <a:off x="2785" y="4080"/>
                <a:ext cx="139" cy="240"/>
              </a:xfrm>
              <a:prstGeom prst="line">
                <a:avLst/>
              </a:prstGeom>
              <a:noFill/>
              <a:ln w="38100">
                <a:solidFill>
                  <a:schemeClr val="tx1"/>
                </a:solidFill>
                <a:round/>
                <a:headEnd/>
                <a:tailEnd/>
              </a:ln>
            </p:spPr>
            <p:txBody>
              <a:bodyPr wrap="none" anchor="ctr"/>
              <a:lstStyle/>
              <a:p>
                <a:endParaRPr lang="en-US"/>
              </a:p>
            </p:txBody>
          </p:sp>
        </p:grpSp>
        <p:sp>
          <p:nvSpPr>
            <p:cNvPr id="11293" name="Line 10"/>
            <p:cNvSpPr>
              <a:spLocks noChangeShapeType="1"/>
            </p:cNvSpPr>
            <p:nvPr>
              <p:custDataLst>
                <p:tags r:id="rId24"/>
              </p:custDataLst>
            </p:nvPr>
          </p:nvSpPr>
          <p:spPr bwMode="auto">
            <a:xfrm>
              <a:off x="3120" y="1488"/>
              <a:ext cx="336" cy="0"/>
            </a:xfrm>
            <a:prstGeom prst="line">
              <a:avLst/>
            </a:prstGeom>
            <a:noFill/>
            <a:ln w="38100">
              <a:solidFill>
                <a:schemeClr val="tx1"/>
              </a:solidFill>
              <a:round/>
              <a:headEnd/>
              <a:tailEnd/>
            </a:ln>
          </p:spPr>
          <p:txBody>
            <a:bodyPr wrap="none" anchor="ctr"/>
            <a:lstStyle/>
            <a:p>
              <a:endParaRPr lang="en-US"/>
            </a:p>
          </p:txBody>
        </p:sp>
      </p:grpSp>
      <p:grpSp>
        <p:nvGrpSpPr>
          <p:cNvPr id="4" name="Group 11"/>
          <p:cNvGrpSpPr>
            <a:grpSpLocks/>
          </p:cNvGrpSpPr>
          <p:nvPr>
            <p:custDataLst>
              <p:tags r:id="rId2"/>
            </p:custDataLst>
          </p:nvPr>
        </p:nvGrpSpPr>
        <p:grpSpPr bwMode="auto">
          <a:xfrm>
            <a:off x="7764463" y="2017713"/>
            <a:ext cx="519112" cy="1127125"/>
            <a:chOff x="3120" y="1128"/>
            <a:chExt cx="336" cy="792"/>
          </a:xfrm>
        </p:grpSpPr>
        <p:sp>
          <p:nvSpPr>
            <p:cNvPr id="11284" name="Oval 12"/>
            <p:cNvSpPr>
              <a:spLocks noChangeArrowheads="1"/>
            </p:cNvSpPr>
            <p:nvPr>
              <p:custDataLst>
                <p:tags r:id="rId17"/>
              </p:custDataLst>
            </p:nvPr>
          </p:nvSpPr>
          <p:spPr bwMode="auto">
            <a:xfrm>
              <a:off x="3180" y="1128"/>
              <a:ext cx="216" cy="216"/>
            </a:xfrm>
            <a:prstGeom prst="ellipse">
              <a:avLst/>
            </a:prstGeom>
            <a:noFill/>
            <a:ln w="38100">
              <a:solidFill>
                <a:schemeClr val="tx1"/>
              </a:solidFill>
              <a:round/>
              <a:headEnd/>
              <a:tailEnd/>
            </a:ln>
          </p:spPr>
          <p:txBody>
            <a:bodyPr wrap="none" anchor="ctr"/>
            <a:lstStyle/>
            <a:p>
              <a:endParaRPr lang="en-US"/>
            </a:p>
          </p:txBody>
        </p:sp>
        <p:sp>
          <p:nvSpPr>
            <p:cNvPr id="11285" name="Line 13"/>
            <p:cNvSpPr>
              <a:spLocks noChangeShapeType="1"/>
            </p:cNvSpPr>
            <p:nvPr>
              <p:custDataLst>
                <p:tags r:id="rId18"/>
              </p:custDataLst>
            </p:nvPr>
          </p:nvSpPr>
          <p:spPr bwMode="auto">
            <a:xfrm>
              <a:off x="3288" y="1344"/>
              <a:ext cx="0" cy="336"/>
            </a:xfrm>
            <a:prstGeom prst="line">
              <a:avLst/>
            </a:prstGeom>
            <a:noFill/>
            <a:ln w="38100">
              <a:solidFill>
                <a:schemeClr val="tx1"/>
              </a:solidFill>
              <a:round/>
              <a:headEnd/>
              <a:tailEnd/>
            </a:ln>
          </p:spPr>
          <p:txBody>
            <a:bodyPr wrap="none" anchor="ctr"/>
            <a:lstStyle/>
            <a:p>
              <a:endParaRPr lang="en-US"/>
            </a:p>
          </p:txBody>
        </p:sp>
        <p:grpSp>
          <p:nvGrpSpPr>
            <p:cNvPr id="5" name="Group 14"/>
            <p:cNvGrpSpPr>
              <a:grpSpLocks/>
            </p:cNvGrpSpPr>
            <p:nvPr/>
          </p:nvGrpSpPr>
          <p:grpSpPr bwMode="auto">
            <a:xfrm>
              <a:off x="3148" y="1680"/>
              <a:ext cx="279" cy="240"/>
              <a:chOff x="2645" y="4080"/>
              <a:chExt cx="279" cy="240"/>
            </a:xfrm>
          </p:grpSpPr>
          <p:sp>
            <p:nvSpPr>
              <p:cNvPr id="11288" name="Line 15"/>
              <p:cNvSpPr>
                <a:spLocks noChangeShapeType="1"/>
              </p:cNvSpPr>
              <p:nvPr>
                <p:custDataLst>
                  <p:tags r:id="rId20"/>
                </p:custDataLst>
              </p:nvPr>
            </p:nvSpPr>
            <p:spPr bwMode="auto">
              <a:xfrm flipH="1">
                <a:off x="2645" y="4080"/>
                <a:ext cx="139" cy="240"/>
              </a:xfrm>
              <a:prstGeom prst="line">
                <a:avLst/>
              </a:prstGeom>
              <a:noFill/>
              <a:ln w="38100">
                <a:solidFill>
                  <a:schemeClr val="tx1"/>
                </a:solidFill>
                <a:round/>
                <a:headEnd/>
                <a:tailEnd/>
              </a:ln>
            </p:spPr>
            <p:txBody>
              <a:bodyPr wrap="none" anchor="ctr"/>
              <a:lstStyle/>
              <a:p>
                <a:endParaRPr lang="en-US"/>
              </a:p>
            </p:txBody>
          </p:sp>
          <p:sp>
            <p:nvSpPr>
              <p:cNvPr id="11289" name="Line 16"/>
              <p:cNvSpPr>
                <a:spLocks noChangeShapeType="1"/>
              </p:cNvSpPr>
              <p:nvPr>
                <p:custDataLst>
                  <p:tags r:id="rId21"/>
                </p:custDataLst>
              </p:nvPr>
            </p:nvSpPr>
            <p:spPr bwMode="auto">
              <a:xfrm>
                <a:off x="2785" y="4080"/>
                <a:ext cx="139" cy="240"/>
              </a:xfrm>
              <a:prstGeom prst="line">
                <a:avLst/>
              </a:prstGeom>
              <a:noFill/>
              <a:ln w="38100">
                <a:solidFill>
                  <a:schemeClr val="tx1"/>
                </a:solidFill>
                <a:round/>
                <a:headEnd/>
                <a:tailEnd/>
              </a:ln>
            </p:spPr>
            <p:txBody>
              <a:bodyPr wrap="none" anchor="ctr"/>
              <a:lstStyle/>
              <a:p>
                <a:endParaRPr lang="en-US"/>
              </a:p>
            </p:txBody>
          </p:sp>
        </p:grpSp>
        <p:sp>
          <p:nvSpPr>
            <p:cNvPr id="11287" name="Line 17"/>
            <p:cNvSpPr>
              <a:spLocks noChangeShapeType="1"/>
            </p:cNvSpPr>
            <p:nvPr>
              <p:custDataLst>
                <p:tags r:id="rId19"/>
              </p:custDataLst>
            </p:nvPr>
          </p:nvSpPr>
          <p:spPr bwMode="auto">
            <a:xfrm>
              <a:off x="3120" y="1488"/>
              <a:ext cx="336" cy="0"/>
            </a:xfrm>
            <a:prstGeom prst="line">
              <a:avLst/>
            </a:prstGeom>
            <a:noFill/>
            <a:ln w="38100">
              <a:solidFill>
                <a:schemeClr val="tx1"/>
              </a:solidFill>
              <a:round/>
              <a:headEnd/>
              <a:tailEnd/>
            </a:ln>
          </p:spPr>
          <p:txBody>
            <a:bodyPr wrap="none" anchor="ctr"/>
            <a:lstStyle/>
            <a:p>
              <a:endParaRPr lang="en-US"/>
            </a:p>
          </p:txBody>
        </p:sp>
      </p:grpSp>
      <p:sp>
        <p:nvSpPr>
          <p:cNvPr id="11270" name="Rectangle 25"/>
          <p:cNvSpPr>
            <a:spLocks noChangeArrowheads="1"/>
          </p:cNvSpPr>
          <p:nvPr>
            <p:custDataLst>
              <p:tags r:id="rId3"/>
            </p:custDataLst>
          </p:nvPr>
        </p:nvSpPr>
        <p:spPr bwMode="auto">
          <a:xfrm>
            <a:off x="2778125" y="1295400"/>
            <a:ext cx="3519488" cy="4872038"/>
          </a:xfrm>
          <a:prstGeom prst="rect">
            <a:avLst/>
          </a:prstGeom>
          <a:noFill/>
          <a:ln w="9525">
            <a:solidFill>
              <a:schemeClr val="tx1"/>
            </a:solidFill>
            <a:miter lim="800000"/>
            <a:headEnd/>
            <a:tailEnd/>
          </a:ln>
        </p:spPr>
        <p:txBody>
          <a:bodyPr wrap="none"/>
          <a:lstStyle/>
          <a:p>
            <a:pPr algn="ctr" eaLnBrk="0" hangingPunct="0">
              <a:spcBef>
                <a:spcPct val="0"/>
              </a:spcBef>
              <a:buFontTx/>
              <a:buNone/>
            </a:pPr>
            <a:r>
              <a:rPr lang="en-US" sz="2400">
                <a:latin typeface="Arial Unicode MS" pitchFamily="34" charset="-128"/>
              </a:rPr>
              <a:t>Library System</a:t>
            </a:r>
          </a:p>
        </p:txBody>
      </p:sp>
      <p:sp>
        <p:nvSpPr>
          <p:cNvPr id="11271" name="Oval 26"/>
          <p:cNvSpPr>
            <a:spLocks noChangeArrowheads="1"/>
          </p:cNvSpPr>
          <p:nvPr>
            <p:custDataLst>
              <p:tags r:id="rId4"/>
            </p:custDataLst>
          </p:nvPr>
        </p:nvSpPr>
        <p:spPr bwMode="auto">
          <a:xfrm>
            <a:off x="3429000" y="2743200"/>
            <a:ext cx="1955800" cy="722313"/>
          </a:xfrm>
          <a:prstGeom prst="ellipse">
            <a:avLst/>
          </a:prstGeom>
          <a:noFill/>
          <a:ln w="12700">
            <a:solidFill>
              <a:schemeClr val="tx1"/>
            </a:solidFill>
            <a:round/>
            <a:headEnd/>
            <a:tailEnd/>
          </a:ln>
        </p:spPr>
        <p:txBody>
          <a:bodyPr wrap="none" anchor="ctr"/>
          <a:lstStyle/>
          <a:p>
            <a:pPr algn="ctr" eaLnBrk="0" hangingPunct="0">
              <a:spcBef>
                <a:spcPct val="0"/>
              </a:spcBef>
              <a:buFontTx/>
              <a:buNone/>
            </a:pPr>
            <a:r>
              <a:rPr lang="en-US" sz="2400">
                <a:latin typeface="Arial Unicode MS" pitchFamily="34" charset="-128"/>
              </a:rPr>
              <a:t>Search</a:t>
            </a:r>
          </a:p>
        </p:txBody>
      </p:sp>
      <p:sp>
        <p:nvSpPr>
          <p:cNvPr id="11272" name="Oval 27"/>
          <p:cNvSpPr>
            <a:spLocks noChangeArrowheads="1"/>
          </p:cNvSpPr>
          <p:nvPr>
            <p:custDataLst>
              <p:tags r:id="rId5"/>
            </p:custDataLst>
          </p:nvPr>
        </p:nvSpPr>
        <p:spPr bwMode="auto">
          <a:xfrm>
            <a:off x="3505200" y="4495800"/>
            <a:ext cx="1760538" cy="631825"/>
          </a:xfrm>
          <a:prstGeom prst="ellipse">
            <a:avLst/>
          </a:prstGeom>
          <a:noFill/>
          <a:ln w="12700">
            <a:solidFill>
              <a:schemeClr val="tx1"/>
            </a:solidFill>
            <a:round/>
            <a:headEnd/>
            <a:tailEnd/>
          </a:ln>
        </p:spPr>
        <p:txBody>
          <a:bodyPr wrap="none" anchor="ctr"/>
          <a:lstStyle/>
          <a:p>
            <a:pPr algn="ctr" eaLnBrk="0" hangingPunct="0">
              <a:spcBef>
                <a:spcPct val="0"/>
              </a:spcBef>
              <a:buFontTx/>
              <a:buNone/>
            </a:pPr>
            <a:r>
              <a:rPr lang="en-US" sz="2400">
                <a:latin typeface="Arial Unicode MS" pitchFamily="34" charset="-128"/>
              </a:rPr>
              <a:t>Record new</a:t>
            </a:r>
          </a:p>
        </p:txBody>
      </p:sp>
      <p:sp>
        <p:nvSpPr>
          <p:cNvPr id="11273" name="Oval 28"/>
          <p:cNvSpPr>
            <a:spLocks noChangeArrowheads="1"/>
          </p:cNvSpPr>
          <p:nvPr>
            <p:custDataLst>
              <p:tags r:id="rId6"/>
            </p:custDataLst>
          </p:nvPr>
        </p:nvSpPr>
        <p:spPr bwMode="auto">
          <a:xfrm>
            <a:off x="3429000" y="3657600"/>
            <a:ext cx="1955800" cy="631825"/>
          </a:xfrm>
          <a:prstGeom prst="ellipse">
            <a:avLst/>
          </a:prstGeom>
          <a:noFill/>
          <a:ln w="12700">
            <a:solidFill>
              <a:schemeClr val="tx1"/>
            </a:solidFill>
            <a:round/>
            <a:headEnd/>
            <a:tailEnd/>
          </a:ln>
        </p:spPr>
        <p:txBody>
          <a:bodyPr wrap="none" anchor="ctr"/>
          <a:lstStyle/>
          <a:p>
            <a:pPr algn="ctr" eaLnBrk="0" hangingPunct="0">
              <a:spcBef>
                <a:spcPct val="0"/>
              </a:spcBef>
              <a:buFontTx/>
              <a:buNone/>
            </a:pPr>
            <a:r>
              <a:rPr lang="en-US" sz="2400">
                <a:latin typeface="Arial Unicode MS" pitchFamily="34" charset="-128"/>
              </a:rPr>
              <a:t>Reserve</a:t>
            </a:r>
          </a:p>
        </p:txBody>
      </p:sp>
      <p:sp>
        <p:nvSpPr>
          <p:cNvPr id="11274" name="Oval 29"/>
          <p:cNvSpPr>
            <a:spLocks noChangeArrowheads="1"/>
          </p:cNvSpPr>
          <p:nvPr>
            <p:custDataLst>
              <p:tags r:id="rId7"/>
            </p:custDataLst>
          </p:nvPr>
        </p:nvSpPr>
        <p:spPr bwMode="auto">
          <a:xfrm>
            <a:off x="3429000" y="1905000"/>
            <a:ext cx="1760538" cy="630238"/>
          </a:xfrm>
          <a:prstGeom prst="ellipse">
            <a:avLst/>
          </a:prstGeom>
          <a:noFill/>
          <a:ln w="12700">
            <a:solidFill>
              <a:schemeClr val="tx1"/>
            </a:solidFill>
            <a:round/>
            <a:headEnd/>
            <a:tailEnd/>
          </a:ln>
        </p:spPr>
        <p:txBody>
          <a:bodyPr wrap="none" anchor="ctr"/>
          <a:lstStyle/>
          <a:p>
            <a:pPr algn="ctr" eaLnBrk="0" hangingPunct="0">
              <a:spcBef>
                <a:spcPct val="0"/>
              </a:spcBef>
              <a:buFontTx/>
              <a:buNone/>
            </a:pPr>
            <a:r>
              <a:rPr lang="en-US" sz="2400">
                <a:latin typeface="Arial Unicode MS" pitchFamily="34" charset="-128"/>
              </a:rPr>
              <a:t>Check out</a:t>
            </a:r>
          </a:p>
        </p:txBody>
      </p:sp>
      <p:sp>
        <p:nvSpPr>
          <p:cNvPr id="11275" name="Line 31"/>
          <p:cNvSpPr>
            <a:spLocks noChangeShapeType="1"/>
          </p:cNvSpPr>
          <p:nvPr>
            <p:custDataLst>
              <p:tags r:id="rId8"/>
            </p:custDataLst>
          </p:nvPr>
        </p:nvSpPr>
        <p:spPr bwMode="auto">
          <a:xfrm flipH="1">
            <a:off x="5410200" y="2743200"/>
            <a:ext cx="2052638" cy="304800"/>
          </a:xfrm>
          <a:prstGeom prst="line">
            <a:avLst/>
          </a:prstGeom>
          <a:noFill/>
          <a:ln w="12700">
            <a:solidFill>
              <a:schemeClr val="tx1"/>
            </a:solidFill>
            <a:round/>
            <a:headEnd/>
            <a:tailEnd/>
          </a:ln>
        </p:spPr>
        <p:txBody>
          <a:bodyPr wrap="none" anchor="ctr"/>
          <a:lstStyle/>
          <a:p>
            <a:endParaRPr lang="en-US"/>
          </a:p>
        </p:txBody>
      </p:sp>
      <p:sp>
        <p:nvSpPr>
          <p:cNvPr id="11276" name="Text Box 32"/>
          <p:cNvSpPr txBox="1">
            <a:spLocks noChangeArrowheads="1"/>
          </p:cNvSpPr>
          <p:nvPr>
            <p:custDataLst>
              <p:tags r:id="rId9"/>
            </p:custDataLst>
          </p:nvPr>
        </p:nvSpPr>
        <p:spPr bwMode="auto">
          <a:xfrm>
            <a:off x="7467600" y="3276600"/>
            <a:ext cx="1173163" cy="396875"/>
          </a:xfrm>
          <a:prstGeom prst="rect">
            <a:avLst/>
          </a:prstGeom>
          <a:noFill/>
          <a:ln w="12700">
            <a:noFill/>
            <a:miter lim="800000"/>
            <a:headEnd/>
            <a:tailEnd/>
          </a:ln>
        </p:spPr>
        <p:txBody>
          <a:bodyPr wrap="none">
            <a:spAutoFit/>
          </a:bodyPr>
          <a:lstStyle/>
          <a:p>
            <a:pPr eaLnBrk="0" hangingPunct="0">
              <a:spcBef>
                <a:spcPct val="0"/>
              </a:spcBef>
              <a:buFontTx/>
              <a:buNone/>
            </a:pPr>
            <a:r>
              <a:rPr lang="en-US" sz="2000">
                <a:latin typeface="Helvetica" pitchFamily="34" charset="0"/>
              </a:rPr>
              <a:t>Librarian</a:t>
            </a:r>
          </a:p>
        </p:txBody>
      </p:sp>
      <p:sp>
        <p:nvSpPr>
          <p:cNvPr id="11277" name="Text Box 34"/>
          <p:cNvSpPr txBox="1">
            <a:spLocks noChangeArrowheads="1"/>
          </p:cNvSpPr>
          <p:nvPr>
            <p:custDataLst>
              <p:tags r:id="rId10"/>
            </p:custDataLst>
          </p:nvPr>
        </p:nvSpPr>
        <p:spPr bwMode="auto">
          <a:xfrm>
            <a:off x="609600" y="4191000"/>
            <a:ext cx="1828800" cy="396875"/>
          </a:xfrm>
          <a:prstGeom prst="rect">
            <a:avLst/>
          </a:prstGeom>
          <a:noFill/>
          <a:ln w="12700">
            <a:noFill/>
            <a:miter lim="800000"/>
            <a:headEnd/>
            <a:tailEnd/>
          </a:ln>
        </p:spPr>
        <p:txBody>
          <a:bodyPr>
            <a:spAutoFit/>
          </a:bodyPr>
          <a:lstStyle/>
          <a:p>
            <a:pPr eaLnBrk="0" hangingPunct="0">
              <a:spcBef>
                <a:spcPct val="0"/>
              </a:spcBef>
              <a:buFontTx/>
              <a:buNone/>
            </a:pPr>
            <a:r>
              <a:rPr lang="en-US" sz="2000">
                <a:latin typeface="Helvetica" pitchFamily="34" charset="0"/>
              </a:rPr>
              <a:t>Library Patron</a:t>
            </a:r>
          </a:p>
        </p:txBody>
      </p:sp>
      <p:sp>
        <p:nvSpPr>
          <p:cNvPr id="11278" name="Line 37"/>
          <p:cNvSpPr>
            <a:spLocks noChangeShapeType="1"/>
          </p:cNvSpPr>
          <p:nvPr>
            <p:custDataLst>
              <p:tags r:id="rId11"/>
            </p:custDataLst>
          </p:nvPr>
        </p:nvSpPr>
        <p:spPr bwMode="auto">
          <a:xfrm flipH="1">
            <a:off x="5319713" y="3429000"/>
            <a:ext cx="2071687" cy="2016125"/>
          </a:xfrm>
          <a:prstGeom prst="line">
            <a:avLst/>
          </a:prstGeom>
          <a:noFill/>
          <a:ln w="12700">
            <a:solidFill>
              <a:schemeClr val="tx1"/>
            </a:solidFill>
            <a:round/>
            <a:headEnd/>
            <a:tailEnd/>
          </a:ln>
        </p:spPr>
        <p:txBody>
          <a:bodyPr wrap="none" anchor="ctr"/>
          <a:lstStyle/>
          <a:p>
            <a:endParaRPr lang="en-US"/>
          </a:p>
        </p:txBody>
      </p:sp>
      <p:sp>
        <p:nvSpPr>
          <p:cNvPr id="11279" name="Line 38"/>
          <p:cNvSpPr>
            <a:spLocks noChangeShapeType="1"/>
          </p:cNvSpPr>
          <p:nvPr>
            <p:custDataLst>
              <p:tags r:id="rId12"/>
            </p:custDataLst>
          </p:nvPr>
        </p:nvSpPr>
        <p:spPr bwMode="auto">
          <a:xfrm>
            <a:off x="1828800" y="3581400"/>
            <a:ext cx="1600200" cy="304800"/>
          </a:xfrm>
          <a:prstGeom prst="line">
            <a:avLst/>
          </a:prstGeom>
          <a:noFill/>
          <a:ln w="12700">
            <a:solidFill>
              <a:schemeClr val="tx1"/>
            </a:solidFill>
            <a:round/>
            <a:headEnd/>
            <a:tailEnd/>
          </a:ln>
        </p:spPr>
        <p:txBody>
          <a:bodyPr wrap="none" anchor="ctr"/>
          <a:lstStyle/>
          <a:p>
            <a:endParaRPr lang="en-US"/>
          </a:p>
        </p:txBody>
      </p:sp>
      <p:sp>
        <p:nvSpPr>
          <p:cNvPr id="11280" name="Line 39"/>
          <p:cNvSpPr>
            <a:spLocks noChangeShapeType="1"/>
          </p:cNvSpPr>
          <p:nvPr>
            <p:custDataLst>
              <p:tags r:id="rId13"/>
            </p:custDataLst>
          </p:nvPr>
        </p:nvSpPr>
        <p:spPr bwMode="auto">
          <a:xfrm flipV="1">
            <a:off x="1897063" y="2362200"/>
            <a:ext cx="1608137" cy="1098550"/>
          </a:xfrm>
          <a:prstGeom prst="line">
            <a:avLst/>
          </a:prstGeom>
          <a:noFill/>
          <a:ln w="12700">
            <a:solidFill>
              <a:schemeClr val="tx1"/>
            </a:solidFill>
            <a:round/>
            <a:headEnd/>
            <a:tailEnd/>
          </a:ln>
        </p:spPr>
        <p:txBody>
          <a:bodyPr wrap="none" anchor="ctr"/>
          <a:lstStyle/>
          <a:p>
            <a:endParaRPr lang="en-US"/>
          </a:p>
        </p:txBody>
      </p:sp>
      <p:sp>
        <p:nvSpPr>
          <p:cNvPr id="11281" name="Oval 41"/>
          <p:cNvSpPr>
            <a:spLocks noChangeArrowheads="1"/>
          </p:cNvSpPr>
          <p:nvPr>
            <p:custDataLst>
              <p:tags r:id="rId14"/>
            </p:custDataLst>
          </p:nvPr>
        </p:nvSpPr>
        <p:spPr bwMode="auto">
          <a:xfrm>
            <a:off x="3581400" y="5257800"/>
            <a:ext cx="1760538" cy="631825"/>
          </a:xfrm>
          <a:prstGeom prst="ellipse">
            <a:avLst/>
          </a:prstGeom>
          <a:noFill/>
          <a:ln w="12700">
            <a:solidFill>
              <a:schemeClr val="tx1"/>
            </a:solidFill>
            <a:round/>
            <a:headEnd/>
            <a:tailEnd/>
          </a:ln>
        </p:spPr>
        <p:txBody>
          <a:bodyPr wrap="none" anchor="ctr"/>
          <a:lstStyle/>
          <a:p>
            <a:pPr algn="ctr" eaLnBrk="0" hangingPunct="0">
              <a:spcBef>
                <a:spcPct val="0"/>
              </a:spcBef>
              <a:buFontTx/>
              <a:buNone/>
            </a:pPr>
            <a:r>
              <a:rPr lang="en-US" sz="2400">
                <a:latin typeface="Arial Unicode MS" pitchFamily="34" charset="-128"/>
              </a:rPr>
              <a:t>Gen catalog</a:t>
            </a:r>
          </a:p>
        </p:txBody>
      </p:sp>
      <p:sp>
        <p:nvSpPr>
          <p:cNvPr id="11282" name="Line 42"/>
          <p:cNvSpPr>
            <a:spLocks noChangeShapeType="1"/>
          </p:cNvSpPr>
          <p:nvPr>
            <p:custDataLst>
              <p:tags r:id="rId15"/>
            </p:custDataLst>
          </p:nvPr>
        </p:nvSpPr>
        <p:spPr bwMode="auto">
          <a:xfrm flipV="1">
            <a:off x="1981200" y="3124200"/>
            <a:ext cx="1447800" cy="381000"/>
          </a:xfrm>
          <a:prstGeom prst="line">
            <a:avLst/>
          </a:prstGeom>
          <a:noFill/>
          <a:ln w="9525">
            <a:solidFill>
              <a:schemeClr val="tx1"/>
            </a:solidFill>
            <a:round/>
            <a:headEnd/>
            <a:tailEnd/>
          </a:ln>
        </p:spPr>
        <p:txBody>
          <a:bodyPr/>
          <a:lstStyle/>
          <a:p>
            <a:endParaRPr lang="en-US"/>
          </a:p>
        </p:txBody>
      </p:sp>
      <p:sp>
        <p:nvSpPr>
          <p:cNvPr id="11283" name="Line 43"/>
          <p:cNvSpPr>
            <a:spLocks noChangeShapeType="1"/>
          </p:cNvSpPr>
          <p:nvPr>
            <p:custDataLst>
              <p:tags r:id="rId16"/>
            </p:custDataLst>
          </p:nvPr>
        </p:nvSpPr>
        <p:spPr bwMode="auto">
          <a:xfrm flipV="1">
            <a:off x="5257800" y="3124200"/>
            <a:ext cx="2057400" cy="1600200"/>
          </a:xfrm>
          <a:prstGeom prst="line">
            <a:avLst/>
          </a:prstGeom>
          <a:noFill/>
          <a:ln w="9525">
            <a:solidFill>
              <a:schemeClr val="tx1"/>
            </a:solidFill>
            <a:round/>
            <a:headEnd/>
            <a:tailEnd/>
          </a:ln>
        </p:spPr>
        <p:txBody>
          <a:bodyPr/>
          <a:lstStyle/>
          <a:p>
            <a:endParaRPr lang="en-US"/>
          </a:p>
        </p:txBody>
      </p:sp>
    </p:spTree>
    <p:extLst>
      <p:ext uri="{BB962C8B-B14F-4D97-AF65-F5344CB8AC3E}">
        <p14:creationId xmlns:p14="http://schemas.microsoft.com/office/powerpoint/2010/main" val="50120596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292" name="Picture 3" descr="UC diagram financial trading sys"/>
          <p:cNvPicPr>
            <a:picLocks noChangeAspect="1" noChangeArrowheads="1"/>
          </p:cNvPicPr>
          <p:nvPr>
            <p:custDataLst>
              <p:tags r:id="rId1"/>
            </p:custDataLst>
          </p:nvPr>
        </p:nvPicPr>
        <p:blipFill>
          <a:blip r:embed="rId5"/>
          <a:srcRect/>
          <a:stretch>
            <a:fillRect/>
          </a:stretch>
        </p:blipFill>
        <p:spPr bwMode="auto">
          <a:xfrm>
            <a:off x="109850" y="1393825"/>
            <a:ext cx="8915400" cy="5106988"/>
          </a:xfrm>
          <a:prstGeom prst="rect">
            <a:avLst/>
          </a:prstGeom>
          <a:noFill/>
          <a:ln w="9525">
            <a:noFill/>
            <a:miter lim="800000"/>
            <a:headEnd/>
            <a:tailEnd/>
          </a:ln>
        </p:spPr>
      </p:pic>
      <p:sp>
        <p:nvSpPr>
          <p:cNvPr id="12293" name="Text Box 4"/>
          <p:cNvSpPr txBox="1">
            <a:spLocks noChangeArrowheads="1"/>
          </p:cNvSpPr>
          <p:nvPr>
            <p:custDataLst>
              <p:tags r:id="rId2"/>
            </p:custDataLst>
          </p:nvPr>
        </p:nvSpPr>
        <p:spPr bwMode="auto">
          <a:xfrm>
            <a:off x="475014" y="495630"/>
            <a:ext cx="3633848" cy="461665"/>
          </a:xfrm>
          <a:prstGeom prst="rect">
            <a:avLst/>
          </a:prstGeom>
          <a:noFill/>
          <a:ln w="9525" algn="ctr">
            <a:solidFill>
              <a:srgbClr val="7030A0"/>
            </a:solidFill>
            <a:miter lim="800000"/>
            <a:headEnd/>
            <a:tailEnd/>
          </a:ln>
        </p:spPr>
        <p:txBody>
          <a:bodyPr wrap="square">
            <a:spAutoFit/>
          </a:bodyPr>
          <a:lstStyle/>
          <a:p>
            <a:pPr>
              <a:spcBef>
                <a:spcPct val="50000"/>
              </a:spcBef>
              <a:buFontTx/>
              <a:buNone/>
            </a:pPr>
            <a:r>
              <a:rPr lang="en-US" dirty="0">
                <a:latin typeface="+mn-lt"/>
              </a:rPr>
              <a:t>Investment System</a:t>
            </a:r>
          </a:p>
        </p:txBody>
      </p:sp>
      <p:sp>
        <p:nvSpPr>
          <p:cNvPr id="2" name="Date Placeholder 1"/>
          <p:cNvSpPr>
            <a:spLocks noGrp="1"/>
          </p:cNvSpPr>
          <p:nvPr>
            <p:ph type="dt" sz="half" idx="10"/>
          </p:nvPr>
        </p:nvSpPr>
        <p:spPr/>
        <p:txBody>
          <a:bodyPr/>
          <a:lstStyle/>
          <a:p>
            <a:pPr>
              <a:defRPr/>
            </a:pPr>
            <a:r>
              <a:rPr lang="en-US" smtClean="0"/>
              <a:t>CSE403 Sp12</a:t>
            </a:r>
            <a:endParaRPr lang="en-US"/>
          </a:p>
        </p:txBody>
      </p:sp>
      <p:sp>
        <p:nvSpPr>
          <p:cNvPr id="3" name="Slide Number Placeholder 2"/>
          <p:cNvSpPr>
            <a:spLocks noGrp="1"/>
          </p:cNvSpPr>
          <p:nvPr>
            <p:ph type="sldNum" sz="quarter" idx="12"/>
          </p:nvPr>
        </p:nvSpPr>
        <p:spPr/>
        <p:txBody>
          <a:bodyPr/>
          <a:lstStyle/>
          <a:p>
            <a:pPr>
              <a:defRPr/>
            </a:pPr>
            <a:fld id="{3451FA2C-3B3E-4FA6-BAFA-85683040B980}" type="slidenum">
              <a:rPr lang="en-US" smtClean="0"/>
              <a:pPr>
                <a:defRPr/>
              </a:pPr>
              <a:t>26</a:t>
            </a:fld>
            <a:endParaRPr lang="en-US" dirty="0"/>
          </a:p>
        </p:txBody>
      </p:sp>
    </p:spTree>
    <p:extLst>
      <p:ext uri="{BB962C8B-B14F-4D97-AF65-F5344CB8AC3E}">
        <p14:creationId xmlns:p14="http://schemas.microsoft.com/office/powerpoint/2010/main" val="410129866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custDataLst>
              <p:tags r:id="rId1"/>
            </p:custDataLst>
          </p:nvPr>
        </p:nvSpPr>
        <p:spPr/>
        <p:txBody>
          <a:bodyPr/>
          <a:lstStyle/>
          <a:p>
            <a:r>
              <a:rPr lang="en-US" dirty="0" smtClean="0"/>
              <a:t>Are use cases good for these?</a:t>
            </a:r>
            <a:endParaRPr lang="en-US" dirty="0" smtClean="0"/>
          </a:p>
        </p:txBody>
      </p:sp>
      <p:sp>
        <p:nvSpPr>
          <p:cNvPr id="7172" name="Rectangle 3"/>
          <p:cNvSpPr>
            <a:spLocks noGrp="1" noChangeArrowheads="1"/>
          </p:cNvSpPr>
          <p:nvPr>
            <p:ph type="body" idx="1"/>
            <p:custDataLst>
              <p:tags r:id="rId2"/>
            </p:custDataLst>
          </p:nvPr>
        </p:nvSpPr>
        <p:spPr/>
        <p:txBody>
          <a:bodyPr/>
          <a:lstStyle/>
          <a:p>
            <a:r>
              <a:rPr lang="en-US" dirty="0" smtClean="0"/>
              <a:t>Which of these requirements should be represented directly in a use case?</a:t>
            </a:r>
          </a:p>
          <a:p>
            <a:pPr lvl="1"/>
            <a:r>
              <a:rPr lang="en-US" sz="2000" dirty="0" smtClean="0"/>
              <a:t>Order cost = order item costs * 1.06 tax.</a:t>
            </a:r>
          </a:p>
          <a:p>
            <a:pPr lvl="1"/>
            <a:r>
              <a:rPr lang="en-US" sz="2000" dirty="0" smtClean="0"/>
              <a:t>Promotions may not run longer than 6 months.</a:t>
            </a:r>
          </a:p>
          <a:p>
            <a:pPr lvl="1"/>
            <a:r>
              <a:rPr lang="en-US" sz="2000" dirty="0" smtClean="0"/>
              <a:t>Customers only become Preferred after 1 year</a:t>
            </a:r>
          </a:p>
          <a:p>
            <a:pPr lvl="1"/>
            <a:r>
              <a:rPr lang="en-US" sz="2000" dirty="0" smtClean="0"/>
              <a:t>A customer has one and only one sales contact</a:t>
            </a:r>
          </a:p>
          <a:p>
            <a:pPr lvl="1"/>
            <a:r>
              <a:rPr lang="en-US" sz="2000" dirty="0" smtClean="0"/>
              <a:t>Response time is less than 2 seconds</a:t>
            </a:r>
          </a:p>
          <a:p>
            <a:pPr lvl="1"/>
            <a:r>
              <a:rPr lang="en-US" sz="2000" dirty="0" smtClean="0"/>
              <a:t>Uptime requirement is 99.8%</a:t>
            </a:r>
          </a:p>
          <a:p>
            <a:pPr lvl="1"/>
            <a:r>
              <a:rPr lang="en-US" sz="2000" dirty="0" smtClean="0"/>
              <a:t>Number of simultaneous users will be 200 max</a:t>
            </a:r>
          </a:p>
          <a:p>
            <a:r>
              <a:rPr lang="en-US" dirty="0" smtClean="0"/>
              <a:t>None – many are non-functional requirements, others are core computation not based on interaction</a:t>
            </a:r>
          </a:p>
          <a:p>
            <a:pPr lvl="1"/>
            <a:r>
              <a:rPr lang="en-US" sz="2000" dirty="0" smtClean="0"/>
              <a:t>Maybe the promotions, preferred, and sales contact would be handled in part with a use case</a:t>
            </a:r>
            <a:endParaRPr lang="en-US" sz="2000" dirty="0" smtClean="0"/>
          </a:p>
        </p:txBody>
      </p:sp>
      <p:sp>
        <p:nvSpPr>
          <p:cNvPr id="2" name="Date Placeholder 1"/>
          <p:cNvSpPr>
            <a:spLocks noGrp="1"/>
          </p:cNvSpPr>
          <p:nvPr>
            <p:ph type="dt" sz="half" idx="10"/>
          </p:nvPr>
        </p:nvSpPr>
        <p:spPr/>
        <p:txBody>
          <a:bodyPr/>
          <a:lstStyle/>
          <a:p>
            <a:r>
              <a:rPr lang="en-US" smtClean="0"/>
              <a:t>CSE403 Sp12</a:t>
            </a:r>
            <a:endParaRPr lang="en-US"/>
          </a:p>
        </p:txBody>
      </p:sp>
      <p:sp>
        <p:nvSpPr>
          <p:cNvPr id="3" name="Slide Number Placeholder 2"/>
          <p:cNvSpPr>
            <a:spLocks noGrp="1"/>
          </p:cNvSpPr>
          <p:nvPr>
            <p:ph type="sldNum" sz="quarter" idx="12"/>
          </p:nvPr>
        </p:nvSpPr>
        <p:spPr/>
        <p:txBody>
          <a:bodyPr/>
          <a:lstStyle/>
          <a:p>
            <a:fld id="{3451FA2C-3B3E-4FA6-BAFA-85683040B980}" type="slidenum">
              <a:rPr lang="en-US" smtClean="0"/>
              <a:pPr/>
              <a:t>27</a:t>
            </a:fld>
            <a:endParaRPr lang="en-US"/>
          </a:p>
        </p:txBody>
      </p:sp>
    </p:spTree>
    <p:extLst>
      <p:ext uri="{BB962C8B-B14F-4D97-AF65-F5344CB8AC3E}">
        <p14:creationId xmlns:p14="http://schemas.microsoft.com/office/powerpoint/2010/main" val="40389321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anim calcmode="lin" valueType="num">
                                      <p:cBhvr additive="base">
                                        <p:cTn id="7" dur="500" fill="hold"/>
                                        <p:tgtEl>
                                          <p:spTgt spid="717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7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172">
                                            <p:txEl>
                                              <p:pRg st="1" end="1"/>
                                            </p:txEl>
                                          </p:spTgt>
                                        </p:tgtEl>
                                        <p:attrNameLst>
                                          <p:attrName>style.visibility</p:attrName>
                                        </p:attrNameLst>
                                      </p:cBhvr>
                                      <p:to>
                                        <p:strVal val="visible"/>
                                      </p:to>
                                    </p:set>
                                    <p:anim calcmode="lin" valueType="num">
                                      <p:cBhvr additive="base">
                                        <p:cTn id="11" dur="500" fill="hold"/>
                                        <p:tgtEl>
                                          <p:spTgt spid="7172">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17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172">
                                            <p:txEl>
                                              <p:pRg st="2" end="2"/>
                                            </p:txEl>
                                          </p:spTgt>
                                        </p:tgtEl>
                                        <p:attrNameLst>
                                          <p:attrName>style.visibility</p:attrName>
                                        </p:attrNameLst>
                                      </p:cBhvr>
                                      <p:to>
                                        <p:strVal val="visible"/>
                                      </p:to>
                                    </p:set>
                                    <p:anim calcmode="lin" valueType="num">
                                      <p:cBhvr additive="base">
                                        <p:cTn id="15" dur="500" fill="hold"/>
                                        <p:tgtEl>
                                          <p:spTgt spid="7172">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17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7172">
                                            <p:txEl>
                                              <p:pRg st="3" end="3"/>
                                            </p:txEl>
                                          </p:spTgt>
                                        </p:tgtEl>
                                        <p:attrNameLst>
                                          <p:attrName>style.visibility</p:attrName>
                                        </p:attrNameLst>
                                      </p:cBhvr>
                                      <p:to>
                                        <p:strVal val="visible"/>
                                      </p:to>
                                    </p:set>
                                    <p:anim calcmode="lin" valueType="num">
                                      <p:cBhvr additive="base">
                                        <p:cTn id="19" dur="500" fill="hold"/>
                                        <p:tgtEl>
                                          <p:spTgt spid="7172">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72">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7172">
                                            <p:txEl>
                                              <p:pRg st="4" end="4"/>
                                            </p:txEl>
                                          </p:spTgt>
                                        </p:tgtEl>
                                        <p:attrNameLst>
                                          <p:attrName>style.visibility</p:attrName>
                                        </p:attrNameLst>
                                      </p:cBhvr>
                                      <p:to>
                                        <p:strVal val="visible"/>
                                      </p:to>
                                    </p:set>
                                    <p:anim calcmode="lin" valueType="num">
                                      <p:cBhvr additive="base">
                                        <p:cTn id="23" dur="500" fill="hold"/>
                                        <p:tgtEl>
                                          <p:spTgt spid="7172">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172">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7172">
                                            <p:txEl>
                                              <p:pRg st="5" end="5"/>
                                            </p:txEl>
                                          </p:spTgt>
                                        </p:tgtEl>
                                        <p:attrNameLst>
                                          <p:attrName>style.visibility</p:attrName>
                                        </p:attrNameLst>
                                      </p:cBhvr>
                                      <p:to>
                                        <p:strVal val="visible"/>
                                      </p:to>
                                    </p:set>
                                    <p:anim calcmode="lin" valueType="num">
                                      <p:cBhvr additive="base">
                                        <p:cTn id="27" dur="500" fill="hold"/>
                                        <p:tgtEl>
                                          <p:spTgt spid="7172">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172">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7172">
                                            <p:txEl>
                                              <p:pRg st="6" end="6"/>
                                            </p:txEl>
                                          </p:spTgt>
                                        </p:tgtEl>
                                        <p:attrNameLst>
                                          <p:attrName>style.visibility</p:attrName>
                                        </p:attrNameLst>
                                      </p:cBhvr>
                                      <p:to>
                                        <p:strVal val="visible"/>
                                      </p:to>
                                    </p:set>
                                    <p:anim calcmode="lin" valueType="num">
                                      <p:cBhvr additive="base">
                                        <p:cTn id="31" dur="500" fill="hold"/>
                                        <p:tgtEl>
                                          <p:spTgt spid="7172">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172">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7172">
                                            <p:txEl>
                                              <p:pRg st="7" end="7"/>
                                            </p:txEl>
                                          </p:spTgt>
                                        </p:tgtEl>
                                        <p:attrNameLst>
                                          <p:attrName>style.visibility</p:attrName>
                                        </p:attrNameLst>
                                      </p:cBhvr>
                                      <p:to>
                                        <p:strVal val="visible"/>
                                      </p:to>
                                    </p:set>
                                    <p:anim calcmode="lin" valueType="num">
                                      <p:cBhvr additive="base">
                                        <p:cTn id="35" dur="500" fill="hold"/>
                                        <p:tgtEl>
                                          <p:spTgt spid="7172">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17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7172">
                                            <p:txEl>
                                              <p:pRg st="8" end="8"/>
                                            </p:txEl>
                                          </p:spTgt>
                                        </p:tgtEl>
                                        <p:attrNameLst>
                                          <p:attrName>style.visibility</p:attrName>
                                        </p:attrNameLst>
                                      </p:cBhvr>
                                      <p:to>
                                        <p:strVal val="visible"/>
                                      </p:to>
                                    </p:set>
                                    <p:anim calcmode="lin" valueType="num">
                                      <p:cBhvr additive="base">
                                        <p:cTn id="41" dur="500" fill="hold"/>
                                        <p:tgtEl>
                                          <p:spTgt spid="7172">
                                            <p:txEl>
                                              <p:pRg st="8" end="8"/>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172">
                                            <p:txEl>
                                              <p:pRg st="8" end="8"/>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7172">
                                            <p:txEl>
                                              <p:pRg st="9" end="9"/>
                                            </p:txEl>
                                          </p:spTgt>
                                        </p:tgtEl>
                                        <p:attrNameLst>
                                          <p:attrName>style.visibility</p:attrName>
                                        </p:attrNameLst>
                                      </p:cBhvr>
                                      <p:to>
                                        <p:strVal val="visible"/>
                                      </p:to>
                                    </p:set>
                                    <p:anim calcmode="lin" valueType="num">
                                      <p:cBhvr additive="base">
                                        <p:cTn id="45" dur="500" fill="hold"/>
                                        <p:tgtEl>
                                          <p:spTgt spid="7172">
                                            <p:txEl>
                                              <p:pRg st="9" end="9"/>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7172">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custDataLst>
              <p:tags r:id="rId1"/>
            </p:custDataLst>
          </p:nvPr>
        </p:nvSpPr>
        <p:spPr/>
        <p:txBody>
          <a:bodyPr/>
          <a:lstStyle/>
          <a:p>
            <a:r>
              <a:rPr lang="en-US" dirty="0" smtClean="0"/>
              <a:t>Use case summary diagrams</a:t>
            </a:r>
            <a:endParaRPr lang="en-US" dirty="0" smtClean="0"/>
          </a:p>
        </p:txBody>
      </p:sp>
      <p:graphicFrame>
        <p:nvGraphicFramePr>
          <p:cNvPr id="191523" name="Group 35"/>
          <p:cNvGraphicFramePr>
            <a:graphicFrameLocks noGrp="1"/>
          </p:cNvGraphicFramePr>
          <p:nvPr>
            <p:ph idx="1"/>
            <p:custDataLst>
              <p:tags r:id="rId2"/>
            </p:custDataLst>
            <p:extLst>
              <p:ext uri="{D42A27DB-BD31-4B8C-83A1-F6EECF244321}">
                <p14:modId xmlns:p14="http://schemas.microsoft.com/office/powerpoint/2010/main" val="2644675160"/>
              </p:ext>
            </p:extLst>
          </p:nvPr>
        </p:nvGraphicFramePr>
        <p:xfrm>
          <a:off x="1303300" y="1457700"/>
          <a:ext cx="6505258" cy="3856993"/>
        </p:xfrm>
        <a:graphic>
          <a:graphicData uri="http://schemas.openxmlformats.org/drawingml/2006/table">
            <a:tbl>
              <a:tblPr/>
              <a:tblGrid>
                <a:gridCol w="2194560"/>
                <a:gridCol w="4310698"/>
              </a:tblGrid>
              <a:tr h="550999">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dirty="0" smtClean="0">
                          <a:ln>
                            <a:noFill/>
                          </a:ln>
                          <a:solidFill>
                            <a:schemeClr val="tx1"/>
                          </a:solidFill>
                          <a:effectLst/>
                          <a:latin typeface="Arial Unicode MS" pitchFamily="34" charset="-128"/>
                        </a:rPr>
                        <a:t>Actor</a:t>
                      </a:r>
                    </a:p>
                  </a:txBody>
                  <a:tcPr marL="97155" marR="9715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smtClean="0">
                          <a:ln>
                            <a:noFill/>
                          </a:ln>
                          <a:solidFill>
                            <a:schemeClr val="tx1"/>
                          </a:solidFill>
                          <a:effectLst/>
                          <a:latin typeface="Arial Unicode MS" pitchFamily="34" charset="-128"/>
                        </a:rPr>
                        <a:t>Goal</a:t>
                      </a:r>
                    </a:p>
                  </a:txBody>
                  <a:tcPr marL="97155" marR="9715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550999">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dirty="0" smtClean="0">
                          <a:ln>
                            <a:noFill/>
                          </a:ln>
                          <a:solidFill>
                            <a:schemeClr val="tx1"/>
                          </a:solidFill>
                          <a:effectLst/>
                          <a:latin typeface="Arial Unicode MS" pitchFamily="34" charset="-128"/>
                        </a:rPr>
                        <a:t>Library Patron</a:t>
                      </a:r>
                    </a:p>
                  </a:txBody>
                  <a:tcPr marL="97155" marR="971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dirty="0" smtClean="0">
                          <a:ln>
                            <a:noFill/>
                          </a:ln>
                          <a:solidFill>
                            <a:schemeClr val="tx1"/>
                          </a:solidFill>
                          <a:effectLst/>
                          <a:latin typeface="Arial Unicode MS" pitchFamily="34" charset="-128"/>
                        </a:rPr>
                        <a:t>Search for a book</a:t>
                      </a:r>
                    </a:p>
                  </a:txBody>
                  <a:tcPr marL="97155" marR="9715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0999">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endParaRPr kumimoji="0" lang="en-US" sz="2000" b="0" i="0" u="none" strike="noStrike" cap="none" normalizeH="0" baseline="0" dirty="0" smtClean="0">
                        <a:ln>
                          <a:noFill/>
                        </a:ln>
                        <a:solidFill>
                          <a:schemeClr val="tx1"/>
                        </a:solidFill>
                        <a:effectLst/>
                        <a:latin typeface="Arial Unicode MS" pitchFamily="34" charset="-128"/>
                      </a:endParaRPr>
                    </a:p>
                  </a:txBody>
                  <a:tcPr marL="97155" marR="971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dirty="0" smtClean="0">
                          <a:ln>
                            <a:noFill/>
                          </a:ln>
                          <a:solidFill>
                            <a:schemeClr val="tx1"/>
                          </a:solidFill>
                          <a:effectLst/>
                          <a:latin typeface="Arial Unicode MS" pitchFamily="34" charset="-128"/>
                        </a:rPr>
                        <a:t>Check out a book</a:t>
                      </a:r>
                    </a:p>
                  </a:txBody>
                  <a:tcPr marL="97155" marR="9715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0999">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endParaRPr kumimoji="0" lang="en-US" sz="2000" b="0" i="0" u="none" strike="noStrike" cap="none" normalizeH="0" baseline="0" smtClean="0">
                        <a:ln>
                          <a:noFill/>
                        </a:ln>
                        <a:solidFill>
                          <a:schemeClr val="tx1"/>
                        </a:solidFill>
                        <a:effectLst/>
                        <a:latin typeface="Arial Unicode MS" pitchFamily="34" charset="-128"/>
                      </a:endParaRPr>
                    </a:p>
                  </a:txBody>
                  <a:tcPr marL="97155" marR="971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dirty="0" smtClean="0">
                          <a:ln>
                            <a:noFill/>
                          </a:ln>
                          <a:solidFill>
                            <a:schemeClr val="tx1"/>
                          </a:solidFill>
                          <a:effectLst/>
                          <a:latin typeface="Arial Unicode MS" pitchFamily="34" charset="-128"/>
                        </a:rPr>
                        <a:t>Return a book</a:t>
                      </a:r>
                    </a:p>
                  </a:txBody>
                  <a:tcPr marL="97155" marR="9715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0999">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smtClean="0">
                          <a:ln>
                            <a:noFill/>
                          </a:ln>
                          <a:solidFill>
                            <a:schemeClr val="tx1"/>
                          </a:solidFill>
                          <a:effectLst/>
                          <a:latin typeface="Arial Unicode MS" pitchFamily="34" charset="-128"/>
                        </a:rPr>
                        <a:t>Librarian</a:t>
                      </a:r>
                    </a:p>
                  </a:txBody>
                  <a:tcPr marL="97155" marR="971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dirty="0" smtClean="0">
                          <a:ln>
                            <a:noFill/>
                          </a:ln>
                          <a:solidFill>
                            <a:schemeClr val="tx1"/>
                          </a:solidFill>
                          <a:effectLst/>
                          <a:latin typeface="Arial Unicode MS" pitchFamily="34" charset="-128"/>
                        </a:rPr>
                        <a:t>Search for a book</a:t>
                      </a:r>
                    </a:p>
                  </a:txBody>
                  <a:tcPr marL="97155" marR="9715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0999">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endParaRPr kumimoji="0" lang="en-US" sz="2000" b="0" i="0" u="none" strike="noStrike" cap="none" normalizeH="0" baseline="0" smtClean="0">
                        <a:ln>
                          <a:noFill/>
                        </a:ln>
                        <a:solidFill>
                          <a:schemeClr val="tx1"/>
                        </a:solidFill>
                        <a:effectLst/>
                        <a:latin typeface="Arial Unicode MS" pitchFamily="34" charset="-128"/>
                      </a:endParaRPr>
                    </a:p>
                  </a:txBody>
                  <a:tcPr marL="97155" marR="971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dirty="0" smtClean="0">
                          <a:ln>
                            <a:noFill/>
                          </a:ln>
                          <a:solidFill>
                            <a:schemeClr val="tx1"/>
                          </a:solidFill>
                          <a:effectLst/>
                          <a:latin typeface="Arial Unicode MS" pitchFamily="34" charset="-128"/>
                        </a:rPr>
                        <a:t>Check availability</a:t>
                      </a:r>
                    </a:p>
                  </a:txBody>
                  <a:tcPr marL="97155" marR="9715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0999">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endParaRPr kumimoji="0" lang="en-US" sz="2000" b="0" i="0" u="none" strike="noStrike" cap="none" normalizeH="0" baseline="0" smtClean="0">
                        <a:ln>
                          <a:noFill/>
                        </a:ln>
                        <a:solidFill>
                          <a:schemeClr val="tx1"/>
                        </a:solidFill>
                        <a:effectLst/>
                        <a:latin typeface="Arial Unicode MS" pitchFamily="34" charset="-128"/>
                      </a:endParaRPr>
                    </a:p>
                  </a:txBody>
                  <a:tcPr marL="97155" marR="971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dirty="0" smtClean="0">
                          <a:ln>
                            <a:noFill/>
                          </a:ln>
                          <a:solidFill>
                            <a:schemeClr val="tx1"/>
                          </a:solidFill>
                          <a:effectLst/>
                          <a:latin typeface="Arial Unicode MS" pitchFamily="34" charset="-128"/>
                        </a:rPr>
                        <a:t>Request a book from another library</a:t>
                      </a:r>
                    </a:p>
                  </a:txBody>
                  <a:tcPr marL="97155" marR="9715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r>
              <a:rPr lang="en-US" smtClean="0"/>
              <a:t>CSE403 Sp12</a:t>
            </a:r>
            <a:endParaRPr lang="en-US"/>
          </a:p>
        </p:txBody>
      </p:sp>
      <p:sp>
        <p:nvSpPr>
          <p:cNvPr id="3" name="Slide Number Placeholder 2"/>
          <p:cNvSpPr>
            <a:spLocks noGrp="1"/>
          </p:cNvSpPr>
          <p:nvPr>
            <p:ph type="sldNum" sz="quarter" idx="12"/>
          </p:nvPr>
        </p:nvSpPr>
        <p:spPr/>
        <p:txBody>
          <a:bodyPr/>
          <a:lstStyle/>
          <a:p>
            <a:fld id="{BF428D94-0481-4444-BA16-CFAE62D37DF3}" type="slidenum">
              <a:rPr lang="en-US" smtClean="0"/>
              <a:pPr/>
              <a:t>28</a:t>
            </a:fld>
            <a:endParaRPr lang="en-US"/>
          </a:p>
        </p:txBody>
      </p:sp>
      <p:sp>
        <p:nvSpPr>
          <p:cNvPr id="12" name="Rectangle 3"/>
          <p:cNvSpPr txBox="1">
            <a:spLocks noChangeArrowheads="1"/>
          </p:cNvSpPr>
          <p:nvPr>
            <p:custDataLst>
              <p:tags r:id="rId3"/>
            </p:custDataLst>
          </p:nvPr>
        </p:nvSpPr>
        <p:spPr bwMode="auto">
          <a:xfrm>
            <a:off x="685800" y="5397818"/>
            <a:ext cx="7793182" cy="8309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dirty="0" smtClean="0"/>
              <a:t>It can be useful to list the primary actors and their “goals” – the use cases they start</a:t>
            </a:r>
            <a:endParaRPr lang="en-US" dirty="0" smtClean="0"/>
          </a:p>
        </p:txBody>
      </p:sp>
    </p:spTree>
    <p:extLst>
      <p:ext uri="{BB962C8B-B14F-4D97-AF65-F5344CB8AC3E}">
        <p14:creationId xmlns:p14="http://schemas.microsoft.com/office/powerpoint/2010/main" val="737805380"/>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custDataLst>
              <p:tags r:id="rId1"/>
            </p:custDataLst>
          </p:nvPr>
        </p:nvSpPr>
        <p:spPr/>
        <p:txBody>
          <a:bodyPr/>
          <a:lstStyle/>
          <a:p>
            <a:r>
              <a:rPr lang="en-US" smtClean="0"/>
              <a:t>Informal use case</a:t>
            </a:r>
            <a:endParaRPr lang="en-US" dirty="0" smtClean="0"/>
          </a:p>
        </p:txBody>
      </p:sp>
      <p:sp>
        <p:nvSpPr>
          <p:cNvPr id="14340" name="Rectangle 3"/>
          <p:cNvSpPr>
            <a:spLocks noGrp="1" noChangeArrowheads="1"/>
          </p:cNvSpPr>
          <p:nvPr>
            <p:ph type="body" idx="1"/>
            <p:custDataLst>
              <p:tags r:id="rId2"/>
            </p:custDataLst>
          </p:nvPr>
        </p:nvSpPr>
        <p:spPr/>
        <p:txBody>
          <a:bodyPr/>
          <a:lstStyle/>
          <a:p>
            <a:r>
              <a:rPr lang="en-US" dirty="0" smtClean="0"/>
              <a:t>An alternative, often combined with diagrams, is an informal use case written as a paragraph describing the interaction</a:t>
            </a:r>
          </a:p>
          <a:p>
            <a:r>
              <a:rPr lang="en-US" dirty="0" smtClean="0"/>
              <a:t>Ex: </a:t>
            </a:r>
            <a:r>
              <a:rPr lang="en-US" b="1" dirty="0" smtClean="0"/>
              <a:t>Patron Loses a Book.</a:t>
            </a:r>
            <a:br>
              <a:rPr lang="en-US" b="1" dirty="0" smtClean="0"/>
            </a:br>
            <a:r>
              <a:rPr lang="en-US" dirty="0" smtClean="0"/>
              <a:t>The library patron reports to the librarian that she has lost a book. The librarian prints out the library record and asks patron to speak with the head librarian, who will arrange for the patron to pay a fee. The system will be updated to reflect lost book, and patron's record is updated as well. The head librarian may authorize purchase of a replacement book.</a:t>
            </a:r>
            <a:endParaRPr lang="en-US" dirty="0" smtClean="0"/>
          </a:p>
        </p:txBody>
      </p:sp>
      <p:sp>
        <p:nvSpPr>
          <p:cNvPr id="2" name="Date Placeholder 1"/>
          <p:cNvSpPr>
            <a:spLocks noGrp="1"/>
          </p:cNvSpPr>
          <p:nvPr>
            <p:ph type="dt" sz="half" idx="10"/>
          </p:nvPr>
        </p:nvSpPr>
        <p:spPr/>
        <p:txBody>
          <a:bodyPr/>
          <a:lstStyle/>
          <a:p>
            <a:r>
              <a:rPr lang="en-US" smtClean="0"/>
              <a:t>CSE403 Sp12</a:t>
            </a:r>
            <a:endParaRPr lang="en-US"/>
          </a:p>
        </p:txBody>
      </p:sp>
      <p:sp>
        <p:nvSpPr>
          <p:cNvPr id="3" name="Slide Number Placeholder 2"/>
          <p:cNvSpPr>
            <a:spLocks noGrp="1"/>
          </p:cNvSpPr>
          <p:nvPr>
            <p:ph type="sldNum" sz="quarter" idx="12"/>
          </p:nvPr>
        </p:nvSpPr>
        <p:spPr/>
        <p:txBody>
          <a:bodyPr/>
          <a:lstStyle/>
          <a:p>
            <a:fld id="{3451FA2C-3B3E-4FA6-BAFA-85683040B980}" type="slidenum">
              <a:rPr lang="en-US" smtClean="0"/>
              <a:pPr/>
              <a:t>29</a:t>
            </a:fld>
            <a:endParaRPr lang="en-US"/>
          </a:p>
        </p:txBody>
      </p:sp>
    </p:spTree>
    <p:extLst>
      <p:ext uri="{BB962C8B-B14F-4D97-AF65-F5344CB8AC3E}">
        <p14:creationId xmlns:p14="http://schemas.microsoft.com/office/powerpoint/2010/main" val="105138574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smtClean="0"/>
              <a:t>CSE403 Sp12</a:t>
            </a:r>
            <a:endParaRPr lang="en-US"/>
          </a:p>
        </p:txBody>
      </p:sp>
      <p:sp>
        <p:nvSpPr>
          <p:cNvPr id="7" name="Slide Number Placeholder 6"/>
          <p:cNvSpPr>
            <a:spLocks noGrp="1"/>
          </p:cNvSpPr>
          <p:nvPr>
            <p:ph type="sldNum" sz="quarter" idx="12"/>
          </p:nvPr>
        </p:nvSpPr>
        <p:spPr/>
        <p:txBody>
          <a:bodyPr/>
          <a:lstStyle/>
          <a:p>
            <a:fld id="{F00A832F-F155-4F2D-A4EB-E3EAA2648390}" type="slidenum">
              <a:rPr lang="en-US"/>
              <a:pPr/>
              <a:t>3</a:t>
            </a:fld>
            <a:endParaRPr lang="en-US"/>
          </a:p>
        </p:txBody>
      </p:sp>
      <p:sp>
        <p:nvSpPr>
          <p:cNvPr id="680967" name="Rectangle 7"/>
          <p:cNvSpPr>
            <a:spLocks noGrp="1" noChangeArrowheads="1"/>
          </p:cNvSpPr>
          <p:nvPr>
            <p:ph type="title"/>
          </p:nvPr>
        </p:nvSpPr>
        <p:spPr/>
        <p:txBody>
          <a:bodyPr/>
          <a:lstStyle/>
          <a:p>
            <a:r>
              <a:rPr lang="en-US" dirty="0" smtClean="0"/>
              <a:t>Formalize</a:t>
            </a:r>
            <a:endParaRPr lang="en-US" dirty="0"/>
          </a:p>
        </p:txBody>
      </p:sp>
      <p:sp>
        <p:nvSpPr>
          <p:cNvPr id="680968" name="Rectangle 8"/>
          <p:cNvSpPr>
            <a:spLocks noGrp="1" noChangeArrowheads="1"/>
          </p:cNvSpPr>
          <p:nvPr>
            <p:ph type="body" sz="half" idx="1"/>
          </p:nvPr>
        </p:nvSpPr>
        <p:spPr>
          <a:xfrm>
            <a:off x="685799" y="2306472"/>
            <a:ext cx="7994177" cy="3789528"/>
          </a:xfrm>
        </p:spPr>
        <p:txBody>
          <a:bodyPr/>
          <a:lstStyle/>
          <a:p>
            <a:r>
              <a:rPr lang="en-US" sz="2000" dirty="0"/>
              <a:t>Formalization does not by itself ensure unambiguous requirements</a:t>
            </a:r>
          </a:p>
          <a:p>
            <a:r>
              <a:rPr lang="en-US" sz="2000" dirty="0" smtClean="0">
                <a:sym typeface="Symbol" pitchFamily="18" charset="2"/>
              </a:rPr>
              <a:t>The formalizations </a:t>
            </a:r>
            <a:r>
              <a:rPr lang="en-US" sz="2000" dirty="0">
                <a:sym typeface="Symbol" pitchFamily="18" charset="2"/>
              </a:rPr>
              <a:t>say “dogs are carried” and “shoes are worn” while the signs say “must be</a:t>
            </a:r>
            <a:r>
              <a:rPr lang="en-US" sz="2000" dirty="0" smtClean="0">
                <a:sym typeface="Symbol" pitchFamily="18" charset="2"/>
              </a:rPr>
              <a:t>” – a difference in grammatical </a:t>
            </a:r>
            <a:r>
              <a:rPr lang="en-US" sz="2000" dirty="0" smtClean="0">
                <a:sym typeface="Symbol" pitchFamily="18" charset="2"/>
                <a:hlinkClick r:id="rId3"/>
              </a:rPr>
              <a:t>mood</a:t>
            </a:r>
            <a:endParaRPr lang="en-US" sz="2000" dirty="0">
              <a:sym typeface="Symbol" pitchFamily="18" charset="2"/>
            </a:endParaRPr>
          </a:p>
          <a:p>
            <a:pPr lvl="1"/>
            <a:r>
              <a:rPr lang="en-US" sz="2000" i="1" dirty="0" smtClean="0"/>
              <a:t>Indicative mood</a:t>
            </a:r>
            <a:r>
              <a:rPr lang="en-US" sz="2000" dirty="0" smtClean="0"/>
              <a:t>: pertinent facts about the world </a:t>
            </a:r>
            <a:r>
              <a:rPr lang="en-US" sz="2000" dirty="0" smtClean="0">
                <a:latin typeface="Calibri"/>
                <a:cs typeface="Calibri"/>
              </a:rPr>
              <a:t>● </a:t>
            </a:r>
            <a:r>
              <a:rPr lang="en-US" sz="2000" dirty="0" smtClean="0"/>
              <a:t>“Each </a:t>
            </a:r>
            <a:r>
              <a:rPr lang="en-US" sz="2000" dirty="0"/>
              <a:t>seat is located in one and only one theater.”</a:t>
            </a:r>
          </a:p>
          <a:p>
            <a:pPr lvl="1"/>
            <a:r>
              <a:rPr lang="en-US" sz="2000" i="1" dirty="0"/>
              <a:t>Optative mood</a:t>
            </a:r>
            <a:r>
              <a:rPr lang="en-US" sz="2000" dirty="0"/>
              <a:t>: </a:t>
            </a:r>
            <a:r>
              <a:rPr lang="en-US" sz="2000" dirty="0" smtClean="0"/>
              <a:t>objectives of the system </a:t>
            </a:r>
            <a:r>
              <a:rPr lang="en-US" sz="2000" dirty="0" smtClean="0">
                <a:latin typeface="Calibri"/>
                <a:cs typeface="Calibri"/>
              </a:rPr>
              <a:t>● </a:t>
            </a:r>
            <a:r>
              <a:rPr lang="en-US" sz="2000" dirty="0" smtClean="0"/>
              <a:t>“Better </a:t>
            </a:r>
            <a:r>
              <a:rPr lang="en-US" sz="2000" dirty="0"/>
              <a:t>seats should be allocated before worse seats at the same price</a:t>
            </a:r>
            <a:r>
              <a:rPr lang="en-US" sz="2000" dirty="0" smtClean="0"/>
              <a:t>.”</a:t>
            </a:r>
            <a:endParaRPr lang="en-US" sz="2000" dirty="0"/>
          </a:p>
          <a:p>
            <a:r>
              <a:rPr lang="en-US" sz="2000" dirty="0" smtClean="0"/>
              <a:t>Principle of uniform mood: Indicative </a:t>
            </a:r>
            <a:r>
              <a:rPr lang="en-US" sz="2000" dirty="0"/>
              <a:t>and optative properties should be </a:t>
            </a:r>
            <a:r>
              <a:rPr lang="en-US" sz="2000" dirty="0" smtClean="0"/>
              <a:t>entirely separated in documents </a:t>
            </a:r>
            <a:r>
              <a:rPr lang="en-US" sz="2000" dirty="0" smtClean="0"/>
              <a:t>(a) to </a:t>
            </a:r>
            <a:r>
              <a:rPr lang="en-US" sz="2000" dirty="0" smtClean="0"/>
              <a:t>reduce author and reader confusion and </a:t>
            </a:r>
            <a:r>
              <a:rPr lang="en-US" sz="2000" dirty="0" smtClean="0"/>
              <a:t>(b) to </a:t>
            </a:r>
            <a:r>
              <a:rPr lang="en-US" sz="2000" dirty="0" smtClean="0"/>
              <a:t>help identify problems</a:t>
            </a:r>
            <a:endParaRPr lang="en-US" sz="2000" dirty="0"/>
          </a:p>
          <a:p>
            <a:r>
              <a:rPr lang="en-US" sz="2000" dirty="0" smtClean="0"/>
              <a:t>If </a:t>
            </a:r>
            <a:r>
              <a:rPr lang="en-US" sz="2000" dirty="0"/>
              <a:t>the software works right, both sets of properties will hold as </a:t>
            </a:r>
            <a:r>
              <a:rPr lang="en-US" sz="2000" dirty="0" smtClean="0"/>
              <a:t>facts</a:t>
            </a:r>
          </a:p>
        </p:txBody>
      </p:sp>
      <p:sp>
        <p:nvSpPr>
          <p:cNvPr id="2" name="Rectangle 1"/>
          <p:cNvSpPr/>
          <p:nvPr/>
        </p:nvSpPr>
        <p:spPr>
          <a:xfrm>
            <a:off x="685799" y="1516617"/>
            <a:ext cx="7734869" cy="707886"/>
          </a:xfrm>
          <a:prstGeom prst="rect">
            <a:avLst/>
          </a:prstGeom>
        </p:spPr>
        <p:txBody>
          <a:bodyPr wrap="square">
            <a:spAutoFit/>
          </a:bodyPr>
          <a:lstStyle/>
          <a:p>
            <a:pPr marL="0" indent="0" algn="l">
              <a:buFontTx/>
              <a:buNone/>
            </a:pPr>
            <a:r>
              <a:rPr lang="en-US" sz="2000" b="1" dirty="0">
                <a:solidFill>
                  <a:srgbClr val="0070C0"/>
                </a:solidFill>
                <a:latin typeface="Consolas" pitchFamily="49" charset="0"/>
                <a:cs typeface="Consolas" pitchFamily="49" charset="0"/>
                <a:sym typeface="Symbol" pitchFamily="18" charset="2"/>
              </a:rPr>
              <a:t>x(</a:t>
            </a:r>
            <a:r>
              <a:rPr lang="en-US" sz="2000" b="1" dirty="0" err="1">
                <a:solidFill>
                  <a:srgbClr val="0070C0"/>
                </a:solidFill>
                <a:latin typeface="Consolas" pitchFamily="49" charset="0"/>
                <a:cs typeface="Consolas" pitchFamily="49" charset="0"/>
                <a:sym typeface="Symbol" pitchFamily="18" charset="2"/>
              </a:rPr>
              <a:t>OnEscalator</a:t>
            </a:r>
            <a:r>
              <a:rPr lang="en-US" sz="2000" b="1" dirty="0">
                <a:solidFill>
                  <a:srgbClr val="0070C0"/>
                </a:solidFill>
                <a:latin typeface="Consolas" pitchFamily="49" charset="0"/>
                <a:cs typeface="Consolas" pitchFamily="49" charset="0"/>
                <a:sym typeface="Symbol" pitchFamily="18" charset="2"/>
              </a:rPr>
              <a:t>(x)y(</a:t>
            </a:r>
            <a:r>
              <a:rPr lang="en-US" sz="2000" b="1" dirty="0" err="1">
                <a:solidFill>
                  <a:srgbClr val="0070C0"/>
                </a:solidFill>
                <a:latin typeface="Consolas" pitchFamily="49" charset="0"/>
                <a:cs typeface="Consolas" pitchFamily="49" charset="0"/>
                <a:sym typeface="Symbol" pitchFamily="18" charset="2"/>
              </a:rPr>
              <a:t>PairOfShoes</a:t>
            </a:r>
            <a:r>
              <a:rPr lang="en-US" sz="2000" b="1" dirty="0">
                <a:solidFill>
                  <a:srgbClr val="0070C0"/>
                </a:solidFill>
                <a:latin typeface="Consolas" pitchFamily="49" charset="0"/>
                <a:cs typeface="Consolas" pitchFamily="49" charset="0"/>
                <a:sym typeface="Symbol" pitchFamily="18" charset="2"/>
              </a:rPr>
              <a:t>(y)</a:t>
            </a:r>
            <a:r>
              <a:rPr lang="en-US" sz="2000" b="1" dirty="0" err="1">
                <a:solidFill>
                  <a:srgbClr val="0070C0"/>
                </a:solidFill>
                <a:latin typeface="Consolas" pitchFamily="49" charset="0"/>
                <a:cs typeface="Consolas" pitchFamily="49" charset="0"/>
                <a:sym typeface="Symbol" pitchFamily="18" charset="2"/>
              </a:rPr>
              <a:t>IsWearing</a:t>
            </a:r>
            <a:r>
              <a:rPr lang="en-US" sz="2000" b="1" dirty="0">
                <a:solidFill>
                  <a:srgbClr val="0070C0"/>
                </a:solidFill>
                <a:latin typeface="Consolas" pitchFamily="49" charset="0"/>
                <a:cs typeface="Consolas" pitchFamily="49" charset="0"/>
                <a:sym typeface="Symbol" pitchFamily="18" charset="2"/>
              </a:rPr>
              <a:t>(</a:t>
            </a:r>
            <a:r>
              <a:rPr lang="en-US" sz="2000" b="1" dirty="0" err="1">
                <a:solidFill>
                  <a:srgbClr val="0070C0"/>
                </a:solidFill>
                <a:latin typeface="Consolas" pitchFamily="49" charset="0"/>
                <a:cs typeface="Consolas" pitchFamily="49" charset="0"/>
                <a:sym typeface="Symbol" pitchFamily="18" charset="2"/>
              </a:rPr>
              <a:t>x,y</a:t>
            </a:r>
            <a:r>
              <a:rPr lang="en-US" sz="2000" b="1" dirty="0">
                <a:solidFill>
                  <a:srgbClr val="0070C0"/>
                </a:solidFill>
                <a:latin typeface="Consolas" pitchFamily="49" charset="0"/>
                <a:cs typeface="Consolas" pitchFamily="49" charset="0"/>
                <a:sym typeface="Symbol" pitchFamily="18" charset="2"/>
              </a:rPr>
              <a:t>))</a:t>
            </a:r>
            <a:br>
              <a:rPr lang="en-US" sz="2000" b="1" dirty="0">
                <a:solidFill>
                  <a:srgbClr val="0070C0"/>
                </a:solidFill>
                <a:latin typeface="Consolas" pitchFamily="49" charset="0"/>
                <a:cs typeface="Consolas" pitchFamily="49" charset="0"/>
                <a:sym typeface="Symbol" pitchFamily="18" charset="2"/>
              </a:rPr>
            </a:br>
            <a:r>
              <a:rPr lang="en-US" sz="2000" b="1" dirty="0" smtClean="0">
                <a:solidFill>
                  <a:srgbClr val="0070C0"/>
                </a:solidFill>
                <a:latin typeface="Consolas" pitchFamily="49" charset="0"/>
                <a:cs typeface="Consolas" pitchFamily="49" charset="0"/>
                <a:sym typeface="Symbol" pitchFamily="18" charset="2"/>
              </a:rPr>
              <a:t></a:t>
            </a:r>
            <a:r>
              <a:rPr lang="en-US" sz="2000" b="1" dirty="0">
                <a:solidFill>
                  <a:srgbClr val="0070C0"/>
                </a:solidFill>
                <a:latin typeface="Consolas" pitchFamily="49" charset="0"/>
                <a:cs typeface="Consolas" pitchFamily="49" charset="0"/>
                <a:sym typeface="Symbol" pitchFamily="18" charset="2"/>
              </a:rPr>
              <a:t>x((</a:t>
            </a:r>
            <a:r>
              <a:rPr lang="en-US" sz="2000" b="1" dirty="0" err="1">
                <a:solidFill>
                  <a:srgbClr val="0070C0"/>
                </a:solidFill>
                <a:latin typeface="Consolas" pitchFamily="49" charset="0"/>
                <a:cs typeface="Consolas" pitchFamily="49" charset="0"/>
                <a:sym typeface="Symbol" pitchFamily="18" charset="2"/>
              </a:rPr>
              <a:t>OnEscalator</a:t>
            </a:r>
            <a:r>
              <a:rPr lang="en-US" sz="2000" b="1" dirty="0">
                <a:solidFill>
                  <a:srgbClr val="0070C0"/>
                </a:solidFill>
                <a:latin typeface="Consolas" pitchFamily="49" charset="0"/>
                <a:cs typeface="Consolas" pitchFamily="49" charset="0"/>
                <a:sym typeface="Symbol" pitchFamily="18" charset="2"/>
              </a:rPr>
              <a:t>(x)</a:t>
            </a:r>
            <a:r>
              <a:rPr lang="en-US" sz="2000" b="1" dirty="0" err="1">
                <a:solidFill>
                  <a:srgbClr val="0070C0"/>
                </a:solidFill>
                <a:latin typeface="Consolas" pitchFamily="49" charset="0"/>
                <a:cs typeface="Consolas" pitchFamily="49" charset="0"/>
                <a:sym typeface="Symbol" pitchFamily="18" charset="2"/>
              </a:rPr>
              <a:t>IsDog</a:t>
            </a:r>
            <a:r>
              <a:rPr lang="en-US" sz="2000" b="1" dirty="0">
                <a:solidFill>
                  <a:srgbClr val="0070C0"/>
                </a:solidFill>
                <a:latin typeface="Consolas" pitchFamily="49" charset="0"/>
                <a:cs typeface="Consolas" pitchFamily="49" charset="0"/>
                <a:sym typeface="Symbol" pitchFamily="18" charset="2"/>
              </a:rPr>
              <a:t>(x))</a:t>
            </a:r>
            <a:r>
              <a:rPr lang="en-US" sz="2000" b="1" dirty="0" err="1">
                <a:solidFill>
                  <a:srgbClr val="0070C0"/>
                </a:solidFill>
                <a:latin typeface="Consolas" pitchFamily="49" charset="0"/>
                <a:cs typeface="Consolas" pitchFamily="49" charset="0"/>
                <a:sym typeface="Symbol" pitchFamily="18" charset="2"/>
              </a:rPr>
              <a:t>IsCarried</a:t>
            </a:r>
            <a:r>
              <a:rPr lang="en-US" sz="2000" b="1" dirty="0">
                <a:solidFill>
                  <a:srgbClr val="0070C0"/>
                </a:solidFill>
                <a:latin typeface="Consolas" pitchFamily="49" charset="0"/>
                <a:cs typeface="Consolas" pitchFamily="49" charset="0"/>
                <a:sym typeface="Symbol" pitchFamily="18" charset="2"/>
              </a:rPr>
              <a:t>(x)</a:t>
            </a:r>
          </a:p>
        </p:txBody>
      </p:sp>
      <p:sp>
        <p:nvSpPr>
          <p:cNvPr id="8" name="Rounded Rectangular Callout 7"/>
          <p:cNvSpPr/>
          <p:nvPr/>
        </p:nvSpPr>
        <p:spPr bwMode="auto">
          <a:xfrm>
            <a:off x="2961563" y="155496"/>
            <a:ext cx="6086901" cy="817245"/>
          </a:xfrm>
          <a:prstGeom prst="wedgeRoundRectCallout">
            <a:avLst>
              <a:gd name="adj1" fmla="val -18804"/>
              <a:gd name="adj2" fmla="val 120763"/>
              <a:gd name="adj3" fmla="val 16667"/>
            </a:avLst>
          </a:prstGeom>
          <a:solidFill>
            <a:srgbClr val="00B0F0"/>
          </a:solidFill>
          <a:ln w="9525" cap="flat" cmpd="sng" algn="ctr">
            <a:solidFill>
              <a:srgbClr val="7030A0"/>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r>
              <a:rPr lang="en-US" sz="1600" b="1" i="1" dirty="0"/>
              <a:t>Must I carry a dog</a:t>
            </a:r>
            <a:r>
              <a:rPr lang="en-US" sz="1600" b="1" i="1" dirty="0" smtClean="0"/>
              <a:t>? No</a:t>
            </a:r>
            <a:r>
              <a:rPr lang="en-US" sz="1600" b="1" i="1" dirty="0"/>
              <a:t> </a:t>
            </a:r>
            <a:r>
              <a:rPr lang="en-US" sz="1600" b="1" i="1" dirty="0" smtClean="0">
                <a:latin typeface="Calibri"/>
                <a:cs typeface="Calibri"/>
              </a:rPr>
              <a:t>● </a:t>
            </a:r>
            <a:r>
              <a:rPr lang="en-US" sz="1600" b="1" i="1" dirty="0" smtClean="0"/>
              <a:t>What </a:t>
            </a:r>
            <a:r>
              <a:rPr lang="en-US" sz="1600" b="1" i="1" dirty="0"/>
              <a:t>about the </a:t>
            </a:r>
            <a:r>
              <a:rPr lang="en-US" sz="1600" b="1" i="1" dirty="0" smtClean="0"/>
              <a:t>new shoes in </a:t>
            </a:r>
            <a:r>
              <a:rPr lang="en-US" sz="1600" b="1" i="1" dirty="0"/>
              <a:t>my shopping </a:t>
            </a:r>
            <a:r>
              <a:rPr lang="en-US" sz="1600" b="1" i="1" dirty="0" smtClean="0"/>
              <a:t>bag? No </a:t>
            </a:r>
            <a:r>
              <a:rPr lang="en-US" sz="1600" b="1" i="1" dirty="0" smtClean="0">
                <a:latin typeface="Calibri"/>
                <a:cs typeface="Calibri"/>
              </a:rPr>
              <a:t>●</a:t>
            </a:r>
            <a:r>
              <a:rPr lang="en-US" sz="1600" b="1" i="1" dirty="0"/>
              <a:t> </a:t>
            </a:r>
            <a:r>
              <a:rPr lang="en-US" sz="1600" b="1" i="1" dirty="0" smtClean="0">
                <a:sym typeface="Symbol" pitchFamily="18" charset="2"/>
              </a:rPr>
              <a:t>Do </a:t>
            </a:r>
            <a:r>
              <a:rPr lang="en-US" sz="1600" b="1" i="1" dirty="0">
                <a:sym typeface="Symbol" pitchFamily="18" charset="2"/>
              </a:rPr>
              <a:t>dogs have to wear shoes</a:t>
            </a:r>
            <a:r>
              <a:rPr lang="en-US" sz="1600" b="1" i="1" dirty="0" smtClean="0">
                <a:sym typeface="Symbol" pitchFamily="18" charset="2"/>
              </a:rPr>
              <a:t>? Amputee? Double amputee? Yes </a:t>
            </a:r>
            <a:r>
              <a:rPr lang="en-US" sz="1600" b="1" i="1" dirty="0" smtClean="0">
                <a:latin typeface="Calibri"/>
                <a:cs typeface="Calibri"/>
              </a:rPr>
              <a:t>●</a:t>
            </a:r>
            <a:r>
              <a:rPr lang="en-US" sz="1600" b="1" i="1" dirty="0" smtClean="0">
                <a:sym typeface="Symbol" pitchFamily="18" charset="2"/>
              </a:rPr>
              <a:t> </a:t>
            </a:r>
            <a:r>
              <a:rPr lang="en-US" sz="1600" b="1" dirty="0" smtClean="0">
                <a:sym typeface="Symbol" pitchFamily="18" charset="2"/>
              </a:rPr>
              <a:t>What </a:t>
            </a:r>
            <a:r>
              <a:rPr lang="en-US" sz="1600" b="1" dirty="0">
                <a:sym typeface="Symbol" pitchFamily="18" charset="2"/>
              </a:rPr>
              <a:t>are </a:t>
            </a:r>
            <a:r>
              <a:rPr lang="en-US" sz="1600" b="1" dirty="0" smtClean="0">
                <a:sym typeface="Symbol" pitchFamily="18" charset="2"/>
              </a:rPr>
              <a:t>shoes, dogs?  </a:t>
            </a:r>
            <a:endParaRPr lang="en-US" sz="1600" b="1" dirty="0">
              <a:sym typeface="Symbol" pitchFamily="18" charset="2"/>
            </a:endParaRPr>
          </a:p>
        </p:txBody>
      </p:sp>
    </p:spTree>
    <p:extLst>
      <p:ext uri="{BB962C8B-B14F-4D97-AF65-F5344CB8AC3E}">
        <p14:creationId xmlns:p14="http://schemas.microsoft.com/office/powerpoint/2010/main" val="17116582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custDataLst>
              <p:tags r:id="rId1"/>
            </p:custDataLst>
          </p:nvPr>
        </p:nvSpPr>
        <p:spPr/>
        <p:txBody>
          <a:bodyPr/>
          <a:lstStyle/>
          <a:p>
            <a:r>
              <a:rPr lang="en-US" dirty="0" smtClean="0"/>
              <a:t>Formal use case: another approach</a:t>
            </a:r>
            <a:endParaRPr lang="en-US" dirty="0" smtClean="0"/>
          </a:p>
        </p:txBody>
      </p:sp>
      <p:graphicFrame>
        <p:nvGraphicFramePr>
          <p:cNvPr id="174180" name="Group 100"/>
          <p:cNvGraphicFramePr>
            <a:graphicFrameLocks noGrp="1"/>
          </p:cNvGraphicFramePr>
          <p:nvPr>
            <p:ph idx="1"/>
            <p:custDataLst>
              <p:tags r:id="rId2"/>
            </p:custDataLst>
            <p:extLst>
              <p:ext uri="{D42A27DB-BD31-4B8C-83A1-F6EECF244321}">
                <p14:modId xmlns:p14="http://schemas.microsoft.com/office/powerpoint/2010/main" val="413602695"/>
              </p:ext>
            </p:extLst>
          </p:nvPr>
        </p:nvGraphicFramePr>
        <p:xfrm>
          <a:off x="819398" y="1447800"/>
          <a:ext cx="7600207" cy="3474720"/>
        </p:xfrm>
        <a:graphic>
          <a:graphicData uri="http://schemas.openxmlformats.org/drawingml/2006/table">
            <a:tbl>
              <a:tblPr/>
              <a:tblGrid>
                <a:gridCol w="2784158"/>
                <a:gridCol w="4816049"/>
              </a:tblGrid>
              <a:tr h="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Goal</a:t>
                      </a:r>
                    </a:p>
                  </a:txBody>
                  <a:tcPr marL="86360" marR="8636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Patron wishes to reserve a book using the online catalog</a:t>
                      </a:r>
                    </a:p>
                  </a:txBody>
                  <a:tcPr marL="86360" marR="8636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Primary actor</a:t>
                      </a:r>
                    </a:p>
                  </a:txBody>
                  <a:tcPr marL="86360" marR="8636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Patron</a:t>
                      </a:r>
                    </a:p>
                  </a:txBody>
                  <a:tcPr marL="86360" marR="8636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Scope</a:t>
                      </a:r>
                    </a:p>
                  </a:txBody>
                  <a:tcPr marL="86360" marR="8636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Library system</a:t>
                      </a:r>
                    </a:p>
                  </a:txBody>
                  <a:tcPr marL="86360" marR="8636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Level</a:t>
                      </a:r>
                    </a:p>
                  </a:txBody>
                  <a:tcPr marL="86360" marR="8636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User</a:t>
                      </a:r>
                    </a:p>
                  </a:txBody>
                  <a:tcPr marL="86360" marR="8636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Precondition</a:t>
                      </a:r>
                    </a:p>
                  </a:txBody>
                  <a:tcPr marL="86360" marR="8636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Patron is at the login screen</a:t>
                      </a:r>
                    </a:p>
                  </a:txBody>
                  <a:tcPr marL="86360" marR="8636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Success end condition</a:t>
                      </a:r>
                    </a:p>
                  </a:txBody>
                  <a:tcPr marL="86360" marR="8636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Book is reserved</a:t>
                      </a:r>
                    </a:p>
                  </a:txBody>
                  <a:tcPr marL="86360" marR="8636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Failure end condition</a:t>
                      </a:r>
                    </a:p>
                  </a:txBody>
                  <a:tcPr marL="86360" marR="8636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Book is not reserved</a:t>
                      </a:r>
                    </a:p>
                  </a:txBody>
                  <a:tcPr marL="86360" marR="8636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Trigger</a:t>
                      </a:r>
                    </a:p>
                  </a:txBody>
                  <a:tcPr marL="86360" marR="8636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Patron logs into system</a:t>
                      </a:r>
                    </a:p>
                  </a:txBody>
                  <a:tcPr marL="86360" marR="8636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r>
              <a:rPr lang="en-US" smtClean="0"/>
              <a:t>CSE403 Sp12</a:t>
            </a:r>
            <a:endParaRPr lang="en-US"/>
          </a:p>
        </p:txBody>
      </p:sp>
      <p:sp>
        <p:nvSpPr>
          <p:cNvPr id="3" name="Slide Number Placeholder 2"/>
          <p:cNvSpPr>
            <a:spLocks noGrp="1"/>
          </p:cNvSpPr>
          <p:nvPr>
            <p:ph type="sldNum" sz="quarter" idx="12"/>
          </p:nvPr>
        </p:nvSpPr>
        <p:spPr/>
        <p:txBody>
          <a:bodyPr/>
          <a:lstStyle/>
          <a:p>
            <a:fld id="{BF428D94-0481-4444-BA16-CFAE62D37DF3}" type="slidenum">
              <a:rPr lang="en-US" smtClean="0"/>
              <a:pPr/>
              <a:t>30</a:t>
            </a:fld>
            <a:endParaRPr lang="en-US"/>
          </a:p>
        </p:txBody>
      </p:sp>
    </p:spTree>
    <p:extLst>
      <p:ext uri="{BB962C8B-B14F-4D97-AF65-F5344CB8AC3E}">
        <p14:creationId xmlns:p14="http://schemas.microsoft.com/office/powerpoint/2010/main" val="209729822"/>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7" name="Rectangle 42"/>
          <p:cNvSpPr>
            <a:spLocks noChangeArrowheads="1"/>
          </p:cNvSpPr>
          <p:nvPr>
            <p:custDataLst>
              <p:tags r:id="rId1"/>
            </p:custDataLst>
          </p:nvPr>
        </p:nvSpPr>
        <p:spPr bwMode="auto">
          <a:xfrm>
            <a:off x="381000" y="990600"/>
            <a:ext cx="8534400" cy="228600"/>
          </a:xfrm>
          <a:prstGeom prst="rect">
            <a:avLst/>
          </a:prstGeom>
          <a:solidFill>
            <a:schemeClr val="bg1"/>
          </a:solidFill>
          <a:ln w="9525" algn="ctr">
            <a:noFill/>
            <a:miter lim="800000"/>
            <a:headEnd/>
            <a:tailEnd/>
          </a:ln>
        </p:spPr>
        <p:txBody>
          <a:bodyPr wrap="none" anchor="ctr"/>
          <a:lstStyle/>
          <a:p>
            <a:endParaRPr lang="en-US"/>
          </a:p>
        </p:txBody>
      </p:sp>
      <p:sp>
        <p:nvSpPr>
          <p:cNvPr id="7" name="Title 6"/>
          <p:cNvSpPr>
            <a:spLocks noGrp="1"/>
          </p:cNvSpPr>
          <p:nvPr>
            <p:ph type="title"/>
          </p:nvPr>
        </p:nvSpPr>
        <p:spPr/>
        <p:txBody>
          <a:bodyPr/>
          <a:lstStyle/>
          <a:p>
            <a:endParaRPr lang="en-US"/>
          </a:p>
        </p:txBody>
      </p:sp>
      <p:graphicFrame>
        <p:nvGraphicFramePr>
          <p:cNvPr id="197678" name="Group 46"/>
          <p:cNvGraphicFramePr>
            <a:graphicFrameLocks noGrp="1"/>
          </p:cNvGraphicFramePr>
          <p:nvPr>
            <p:ph idx="1"/>
            <p:custDataLst>
              <p:tags r:id="rId2"/>
            </p:custDataLst>
            <p:extLst>
              <p:ext uri="{D42A27DB-BD31-4B8C-83A1-F6EECF244321}">
                <p14:modId xmlns:p14="http://schemas.microsoft.com/office/powerpoint/2010/main" val="1188354870"/>
              </p:ext>
            </p:extLst>
          </p:nvPr>
        </p:nvGraphicFramePr>
        <p:xfrm>
          <a:off x="457200" y="1046025"/>
          <a:ext cx="8229600" cy="5266944"/>
        </p:xfrm>
        <a:graphic>
          <a:graphicData uri="http://schemas.openxmlformats.org/drawingml/2006/table">
            <a:tbl>
              <a:tblPr/>
              <a:tblGrid>
                <a:gridCol w="2903517"/>
                <a:gridCol w="5326083"/>
              </a:tblGrid>
              <a:tr h="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Main Success Scenario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0" indent="-457200" algn="l" defTabSz="914400" rtl="0" eaLnBrk="1" fontAlgn="base" latinLnBrk="0" hangingPunct="1">
                        <a:lnSpc>
                          <a:spcPct val="100000"/>
                        </a:lnSpc>
                        <a:spcBef>
                          <a:spcPct val="20000"/>
                        </a:spcBef>
                        <a:spcAft>
                          <a:spcPct val="0"/>
                        </a:spcAft>
                        <a:buClr>
                          <a:schemeClr val="tx1"/>
                        </a:buClr>
                        <a:buSzPct val="75000"/>
                        <a:buFont typeface="Wingdings 2" pitchFamily="18" charset="2"/>
                        <a:buAutoNum type="arabicPeriod"/>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Patron enters account and password</a:t>
                      </a:r>
                    </a:p>
                    <a:p>
                      <a:pPr marL="457200" marR="0" lvl="0" indent="-457200" algn="l" defTabSz="914400" rtl="0" eaLnBrk="1" fontAlgn="base" latinLnBrk="0" hangingPunct="1">
                        <a:lnSpc>
                          <a:spcPct val="100000"/>
                        </a:lnSpc>
                        <a:spcBef>
                          <a:spcPct val="20000"/>
                        </a:spcBef>
                        <a:spcAft>
                          <a:spcPct val="0"/>
                        </a:spcAft>
                        <a:buClr>
                          <a:schemeClr val="tx1"/>
                        </a:buClr>
                        <a:buSzPct val="75000"/>
                        <a:buFont typeface="Wingdings 2" pitchFamily="18" charset="2"/>
                        <a:buAutoNum type="arabicPeriod"/>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System verifies and logs patron in</a:t>
                      </a:r>
                    </a:p>
                    <a:p>
                      <a:pPr marL="457200" marR="0" lvl="0" indent="-457200" algn="l" defTabSz="914400" rtl="0" eaLnBrk="1" fontAlgn="base" latinLnBrk="0" hangingPunct="1">
                        <a:lnSpc>
                          <a:spcPct val="100000"/>
                        </a:lnSpc>
                        <a:spcBef>
                          <a:spcPct val="20000"/>
                        </a:spcBef>
                        <a:spcAft>
                          <a:spcPct val="0"/>
                        </a:spcAft>
                        <a:buClr>
                          <a:schemeClr val="tx1"/>
                        </a:buClr>
                        <a:buSzPct val="75000"/>
                        <a:buFont typeface="Wingdings 2" pitchFamily="18" charset="2"/>
                        <a:buAutoNum type="arabicPeriod"/>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System presents catalog with search screen</a:t>
                      </a:r>
                    </a:p>
                    <a:p>
                      <a:pPr marL="457200" marR="0" lvl="0" indent="-457200" algn="l" defTabSz="914400" rtl="0" eaLnBrk="1" fontAlgn="base" latinLnBrk="0" hangingPunct="1">
                        <a:lnSpc>
                          <a:spcPct val="100000"/>
                        </a:lnSpc>
                        <a:spcBef>
                          <a:spcPct val="20000"/>
                        </a:spcBef>
                        <a:spcAft>
                          <a:spcPct val="0"/>
                        </a:spcAft>
                        <a:buClr>
                          <a:schemeClr val="tx1"/>
                        </a:buClr>
                        <a:buSzPct val="75000"/>
                        <a:buFont typeface="Wingdings 2" pitchFamily="18" charset="2"/>
                        <a:buAutoNum type="arabicPeriod"/>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Patron enters book title</a:t>
                      </a:r>
                    </a:p>
                    <a:p>
                      <a:pPr marL="457200" marR="0" lvl="0" indent="-457200" algn="l" defTabSz="914400" rtl="0" eaLnBrk="1" fontAlgn="base" latinLnBrk="0" hangingPunct="1">
                        <a:lnSpc>
                          <a:spcPct val="100000"/>
                        </a:lnSpc>
                        <a:spcBef>
                          <a:spcPct val="20000"/>
                        </a:spcBef>
                        <a:spcAft>
                          <a:spcPct val="0"/>
                        </a:spcAft>
                        <a:buClr>
                          <a:schemeClr val="tx1"/>
                        </a:buClr>
                        <a:buSzPct val="75000"/>
                        <a:buFont typeface="Wingdings 2" pitchFamily="18" charset="2"/>
                        <a:buAutoNum type="arabicPeriod"/>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System finds match and presents location choices to patron</a:t>
                      </a:r>
                    </a:p>
                    <a:p>
                      <a:pPr marL="457200" marR="0" lvl="0" indent="-457200" algn="l" defTabSz="914400" rtl="0" eaLnBrk="1" fontAlgn="base" latinLnBrk="0" hangingPunct="1">
                        <a:lnSpc>
                          <a:spcPct val="100000"/>
                        </a:lnSpc>
                        <a:spcBef>
                          <a:spcPct val="20000"/>
                        </a:spcBef>
                        <a:spcAft>
                          <a:spcPct val="0"/>
                        </a:spcAft>
                        <a:buClr>
                          <a:schemeClr val="tx1"/>
                        </a:buClr>
                        <a:buSzPct val="75000"/>
                        <a:buFont typeface="Wingdings 2" pitchFamily="18" charset="2"/>
                        <a:buAutoNum type="arabicPeriod"/>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Patron selects location and reserves book</a:t>
                      </a:r>
                    </a:p>
                    <a:p>
                      <a:pPr marL="457200" marR="0" lvl="0" indent="-457200" algn="l" defTabSz="914400" rtl="0" eaLnBrk="1" fontAlgn="base" latinLnBrk="0" hangingPunct="1">
                        <a:lnSpc>
                          <a:spcPct val="100000"/>
                        </a:lnSpc>
                        <a:spcBef>
                          <a:spcPct val="20000"/>
                        </a:spcBef>
                        <a:spcAft>
                          <a:spcPct val="0"/>
                        </a:spcAft>
                        <a:buClr>
                          <a:schemeClr val="tx1"/>
                        </a:buClr>
                        <a:buSzPct val="75000"/>
                        <a:buFont typeface="Wingdings 2" pitchFamily="18" charset="2"/>
                        <a:buAutoNum type="arabicPeriod"/>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System confirms reservation and re-presents catalog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Extensions</a:t>
                      </a:r>
                      <a:br>
                        <a:rPr kumimoji="0" lang="en-US" sz="1800" b="0" i="0" u="none" strike="noStrike" cap="none" normalizeH="0" baseline="0" dirty="0" smtClean="0">
                          <a:ln>
                            <a:noFill/>
                          </a:ln>
                          <a:solidFill>
                            <a:schemeClr val="tx1"/>
                          </a:solidFill>
                          <a:effectLst/>
                          <a:latin typeface="Arial" pitchFamily="34" charset="0"/>
                          <a:cs typeface="Arial" pitchFamily="34" charset="0"/>
                        </a:rPr>
                      </a:br>
                      <a:r>
                        <a:rPr kumimoji="0" lang="en-US" sz="1800" b="0" i="0" u="none" strike="noStrike" cap="none" normalizeH="0" baseline="0" dirty="0" smtClean="0">
                          <a:ln>
                            <a:noFill/>
                          </a:ln>
                          <a:solidFill>
                            <a:schemeClr val="tx1"/>
                          </a:solidFill>
                          <a:effectLst/>
                          <a:latin typeface="Arial" pitchFamily="34" charset="0"/>
                          <a:cs typeface="Arial" pitchFamily="34" charset="0"/>
                        </a:rPr>
                        <a:t>(error </a:t>
                      </a:r>
                      <a:r>
                        <a:rPr kumimoji="0" lang="en-US" sz="1800" b="0" i="0" u="none" strike="noStrike" cap="none" normalizeH="0" baseline="0" dirty="0" smtClean="0">
                          <a:ln>
                            <a:noFill/>
                          </a:ln>
                          <a:solidFill>
                            <a:schemeClr val="tx1"/>
                          </a:solidFill>
                          <a:effectLst/>
                          <a:latin typeface="Arial" pitchFamily="34" charset="0"/>
                          <a:cs typeface="Arial" pitchFamily="34" charset="0"/>
                        </a:rPr>
                        <a:t>scenarios)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2a. Password is incorrect</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2a.1 System returns patron to login screen</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2a.2 Patron backs out or tries again</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5a. System cannot find book</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5a.1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Variations</a:t>
                      </a:r>
                      <a:br>
                        <a:rPr kumimoji="0" lang="en-US" sz="1800" b="0" i="0" u="none" strike="noStrike" cap="none" normalizeH="0" baseline="0" dirty="0" smtClean="0">
                          <a:ln>
                            <a:noFill/>
                          </a:ln>
                          <a:solidFill>
                            <a:schemeClr val="tx1"/>
                          </a:solidFill>
                          <a:effectLst/>
                          <a:latin typeface="Arial" pitchFamily="34" charset="0"/>
                          <a:cs typeface="Arial" pitchFamily="34" charset="0"/>
                        </a:rPr>
                      </a:br>
                      <a:r>
                        <a:rPr kumimoji="0" lang="en-US" sz="1800" b="0" i="0" u="none" strike="noStrike" cap="none" normalizeH="0" baseline="0" dirty="0" smtClean="0">
                          <a:ln>
                            <a:noFill/>
                          </a:ln>
                          <a:solidFill>
                            <a:schemeClr val="tx1"/>
                          </a:solidFill>
                          <a:effectLst/>
                          <a:latin typeface="Arial" pitchFamily="34" charset="0"/>
                          <a:cs typeface="Arial" pitchFamily="34" charset="0"/>
                        </a:rPr>
                        <a:t>(alternative </a:t>
                      </a:r>
                      <a:r>
                        <a:rPr kumimoji="0" lang="en-US" sz="1800" b="0" i="0" u="none" strike="noStrike" cap="none" normalizeH="0" baseline="0" dirty="0" smtClean="0">
                          <a:ln>
                            <a:noFill/>
                          </a:ln>
                          <a:solidFill>
                            <a:schemeClr val="tx1"/>
                          </a:solidFill>
                          <a:effectLst/>
                          <a:latin typeface="Arial" pitchFamily="34" charset="0"/>
                          <a:cs typeface="Arial" pitchFamily="34" charset="0"/>
                        </a:rPr>
                        <a:t>scenarios)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4. Patron enters author or subject</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2" pitchFamily="18" charset="2"/>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r>
              <a:rPr lang="en-US" smtClean="0"/>
              <a:t>CSE403 Sp12</a:t>
            </a:r>
            <a:endParaRPr lang="en-US"/>
          </a:p>
        </p:txBody>
      </p:sp>
      <p:sp>
        <p:nvSpPr>
          <p:cNvPr id="3" name="Slide Number Placeholder 2"/>
          <p:cNvSpPr>
            <a:spLocks noGrp="1"/>
          </p:cNvSpPr>
          <p:nvPr>
            <p:ph type="sldNum" sz="quarter" idx="12"/>
          </p:nvPr>
        </p:nvSpPr>
        <p:spPr/>
        <p:txBody>
          <a:bodyPr/>
          <a:lstStyle/>
          <a:p>
            <a:fld id="{21954060-0187-497A-BA75-C56B01AF2EA7}" type="slidenum">
              <a:rPr lang="en-US" smtClean="0"/>
              <a:pPr/>
              <a:t>31</a:t>
            </a:fld>
            <a:endParaRPr lang="en-US"/>
          </a:p>
        </p:txBody>
      </p:sp>
    </p:spTree>
    <p:extLst>
      <p:ext uri="{BB962C8B-B14F-4D97-AF65-F5344CB8AC3E}">
        <p14:creationId xmlns:p14="http://schemas.microsoft.com/office/powerpoint/2010/main" val="2280652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custDataLst>
              <p:tags r:id="rId1"/>
            </p:custDataLst>
          </p:nvPr>
        </p:nvSpPr>
        <p:spPr/>
        <p:txBody>
          <a:bodyPr/>
          <a:lstStyle/>
          <a:p>
            <a:r>
              <a:rPr lang="en-US" dirty="0" smtClean="0"/>
              <a:t>Creating </a:t>
            </a:r>
            <a:r>
              <a:rPr lang="en-US" dirty="0" smtClean="0"/>
              <a:t>a use case</a:t>
            </a:r>
            <a:endParaRPr lang="en-US" dirty="0" smtClean="0"/>
          </a:p>
        </p:txBody>
      </p:sp>
      <p:sp>
        <p:nvSpPr>
          <p:cNvPr id="7" name="Content Placeholder 6"/>
          <p:cNvSpPr>
            <a:spLocks noGrp="1"/>
          </p:cNvSpPr>
          <p:nvPr>
            <p:ph idx="1"/>
          </p:nvPr>
        </p:nvSpPr>
        <p:spPr/>
        <p:txBody>
          <a:bodyPr/>
          <a:lstStyle/>
          <a:p>
            <a:r>
              <a:rPr lang="en-US" sz="2000" b="1" dirty="0"/>
              <a:t>Identify actors and their goals</a:t>
            </a:r>
            <a:endParaRPr lang="en-US" sz="2000" b="1" dirty="0" smtClean="0"/>
          </a:p>
          <a:p>
            <a:pPr lvl="1"/>
            <a:r>
              <a:rPr lang="en-US" sz="2000" dirty="0" smtClean="0"/>
              <a:t>What computers, subsystems and people will drive our system? (actors)</a:t>
            </a:r>
          </a:p>
          <a:p>
            <a:pPr lvl="1"/>
            <a:r>
              <a:rPr lang="en-US" sz="2000" dirty="0" smtClean="0"/>
              <a:t>What does each actor need our system to do? (goals)</a:t>
            </a:r>
          </a:p>
          <a:p>
            <a:r>
              <a:rPr lang="en-US" sz="1800" dirty="0" smtClean="0">
                <a:solidFill>
                  <a:srgbClr val="0070C0"/>
                </a:solidFill>
              </a:rPr>
              <a:t>Consider </a:t>
            </a:r>
            <a:r>
              <a:rPr lang="en-US" sz="1800" dirty="0">
                <a:solidFill>
                  <a:srgbClr val="0070C0"/>
                </a:solidFill>
              </a:rPr>
              <a:t>software for a video store kiosk </a:t>
            </a:r>
            <a:r>
              <a:rPr lang="en-US" sz="1800" dirty="0" smtClean="0">
                <a:solidFill>
                  <a:srgbClr val="0070C0"/>
                </a:solidFill>
              </a:rPr>
              <a:t>with no clerk</a:t>
            </a:r>
            <a:endParaRPr lang="en-US" sz="1800" dirty="0">
              <a:solidFill>
                <a:srgbClr val="0070C0"/>
              </a:solidFill>
            </a:endParaRPr>
          </a:p>
          <a:p>
            <a:pPr lvl="1"/>
            <a:r>
              <a:rPr lang="en-US" sz="1800" dirty="0">
                <a:solidFill>
                  <a:srgbClr val="0070C0"/>
                </a:solidFill>
              </a:rPr>
              <a:t>A customer with an account can use their membership and credit card </a:t>
            </a:r>
            <a:r>
              <a:rPr lang="en-US" sz="1800" dirty="0" smtClean="0">
                <a:solidFill>
                  <a:srgbClr val="0070C0"/>
                </a:solidFill>
              </a:rPr>
              <a:t>to </a:t>
            </a:r>
            <a:r>
              <a:rPr lang="en-US" sz="1800" dirty="0">
                <a:solidFill>
                  <a:srgbClr val="0070C0"/>
                </a:solidFill>
              </a:rPr>
              <a:t>check out a </a:t>
            </a:r>
            <a:r>
              <a:rPr lang="en-US" sz="1800" dirty="0" smtClean="0">
                <a:solidFill>
                  <a:srgbClr val="0070C0"/>
                </a:solidFill>
              </a:rPr>
              <a:t>video</a:t>
            </a:r>
            <a:endParaRPr lang="en-US" sz="1400" dirty="0">
              <a:solidFill>
                <a:srgbClr val="0070C0"/>
              </a:solidFill>
            </a:endParaRPr>
          </a:p>
          <a:p>
            <a:pPr lvl="1"/>
            <a:r>
              <a:rPr lang="en-US" sz="1800" dirty="0">
                <a:solidFill>
                  <a:srgbClr val="0070C0"/>
                </a:solidFill>
              </a:rPr>
              <a:t>The software can look up movies and actors by </a:t>
            </a:r>
            <a:r>
              <a:rPr lang="en-US" sz="1800" dirty="0" smtClean="0">
                <a:solidFill>
                  <a:srgbClr val="0070C0"/>
                </a:solidFill>
              </a:rPr>
              <a:t>keywords</a:t>
            </a:r>
            <a:endParaRPr lang="en-US" sz="1800" dirty="0">
              <a:solidFill>
                <a:srgbClr val="0070C0"/>
              </a:solidFill>
            </a:endParaRPr>
          </a:p>
          <a:p>
            <a:pPr lvl="1"/>
            <a:r>
              <a:rPr lang="en-US" sz="1800" dirty="0">
                <a:solidFill>
                  <a:srgbClr val="0070C0"/>
                </a:solidFill>
              </a:rPr>
              <a:t>A customer can check out up to 3 movies, for 5 days </a:t>
            </a:r>
            <a:r>
              <a:rPr lang="en-US" sz="1800" dirty="0" smtClean="0">
                <a:solidFill>
                  <a:srgbClr val="0070C0"/>
                </a:solidFill>
              </a:rPr>
              <a:t>each</a:t>
            </a:r>
            <a:endParaRPr lang="en-US" sz="1800" dirty="0">
              <a:solidFill>
                <a:srgbClr val="0070C0"/>
              </a:solidFill>
            </a:endParaRPr>
          </a:p>
          <a:p>
            <a:pPr lvl="1"/>
            <a:r>
              <a:rPr lang="en-US" sz="1800" dirty="0">
                <a:solidFill>
                  <a:srgbClr val="0070C0"/>
                </a:solidFill>
              </a:rPr>
              <a:t>Late fees can be paid at the time of return or at next </a:t>
            </a:r>
            <a:r>
              <a:rPr lang="en-US" sz="1800" dirty="0" smtClean="0">
                <a:solidFill>
                  <a:srgbClr val="0070C0"/>
                </a:solidFill>
              </a:rPr>
              <a:t>checkout</a:t>
            </a:r>
            <a:endParaRPr lang="en-US" sz="1800" dirty="0">
              <a:solidFill>
                <a:srgbClr val="0070C0"/>
              </a:solidFill>
            </a:endParaRPr>
          </a:p>
          <a:p>
            <a:r>
              <a:rPr lang="en-US" sz="1800" dirty="0" smtClean="0">
                <a:solidFill>
                  <a:srgbClr val="0070C0"/>
                </a:solidFill>
              </a:rPr>
              <a:t>Exercises: (1) Name four </a:t>
            </a:r>
            <a:r>
              <a:rPr lang="en-US" sz="1800" dirty="0">
                <a:solidFill>
                  <a:srgbClr val="0070C0"/>
                </a:solidFill>
              </a:rPr>
              <a:t>use </a:t>
            </a:r>
            <a:r>
              <a:rPr lang="en-US" sz="1800" dirty="0" smtClean="0">
                <a:solidFill>
                  <a:srgbClr val="0070C0"/>
                </a:solidFill>
              </a:rPr>
              <a:t>cases, </a:t>
            </a:r>
            <a:r>
              <a:rPr lang="en-US" sz="1800" dirty="0">
                <a:solidFill>
                  <a:srgbClr val="0070C0"/>
                </a:solidFill>
              </a:rPr>
              <a:t>and draw a </a:t>
            </a:r>
            <a:r>
              <a:rPr lang="en-US" sz="1800" dirty="0" smtClean="0">
                <a:solidFill>
                  <a:srgbClr val="0070C0"/>
                </a:solidFill>
              </a:rPr>
              <a:t>UML-like </a:t>
            </a:r>
            <a:r>
              <a:rPr lang="en-US" sz="1800" dirty="0">
                <a:solidFill>
                  <a:srgbClr val="0070C0"/>
                </a:solidFill>
              </a:rPr>
              <a:t>use case summary diagram of the cases and their </a:t>
            </a:r>
            <a:r>
              <a:rPr lang="en-US" sz="1800" dirty="0" smtClean="0">
                <a:solidFill>
                  <a:srgbClr val="0070C0"/>
                </a:solidFill>
              </a:rPr>
              <a:t>actors; (2) Write </a:t>
            </a:r>
            <a:r>
              <a:rPr lang="en-US" sz="1800" dirty="0">
                <a:solidFill>
                  <a:srgbClr val="0070C0"/>
                </a:solidFill>
              </a:rPr>
              <a:t>a formal </a:t>
            </a:r>
            <a:r>
              <a:rPr lang="en-US" sz="1800" dirty="0" smtClean="0">
                <a:solidFill>
                  <a:srgbClr val="0070C0"/>
                </a:solidFill>
              </a:rPr>
              <a:t>use </a:t>
            </a:r>
            <a:r>
              <a:rPr lang="en-US" sz="1800" dirty="0">
                <a:solidFill>
                  <a:srgbClr val="0070C0"/>
                </a:solidFill>
              </a:rPr>
              <a:t>case for the </a:t>
            </a:r>
            <a:r>
              <a:rPr lang="en-US" sz="1800" u="sng" dirty="0">
                <a:solidFill>
                  <a:srgbClr val="0070C0"/>
                </a:solidFill>
              </a:rPr>
              <a:t>Customer Checks Out a Movie</a:t>
            </a:r>
            <a:r>
              <a:rPr lang="en-US" sz="1800" dirty="0">
                <a:solidFill>
                  <a:srgbClr val="0070C0"/>
                </a:solidFill>
              </a:rPr>
              <a:t> </a:t>
            </a:r>
            <a:r>
              <a:rPr lang="en-US" sz="1800" dirty="0" smtClean="0">
                <a:solidFill>
                  <a:srgbClr val="0070C0"/>
                </a:solidFill>
              </a:rPr>
              <a:t>scenario</a:t>
            </a:r>
            <a:endParaRPr lang="en-US" sz="1800" dirty="0">
              <a:solidFill>
                <a:srgbClr val="0070C0"/>
              </a:solidFill>
            </a:endParaRPr>
          </a:p>
        </p:txBody>
      </p:sp>
      <p:sp>
        <p:nvSpPr>
          <p:cNvPr id="2" name="Date Placeholder 1"/>
          <p:cNvSpPr>
            <a:spLocks noGrp="1"/>
          </p:cNvSpPr>
          <p:nvPr>
            <p:ph type="dt" sz="half" idx="10"/>
          </p:nvPr>
        </p:nvSpPr>
        <p:spPr/>
        <p:txBody>
          <a:bodyPr/>
          <a:lstStyle/>
          <a:p>
            <a:r>
              <a:rPr lang="en-US" smtClean="0"/>
              <a:t>CSE403 Sp12</a:t>
            </a:r>
            <a:endParaRPr lang="en-US"/>
          </a:p>
        </p:txBody>
      </p:sp>
      <p:sp>
        <p:nvSpPr>
          <p:cNvPr id="3" name="Slide Number Placeholder 2"/>
          <p:cNvSpPr>
            <a:spLocks noGrp="1"/>
          </p:cNvSpPr>
          <p:nvPr>
            <p:ph type="sldNum" sz="quarter" idx="12"/>
          </p:nvPr>
        </p:nvSpPr>
        <p:spPr/>
        <p:txBody>
          <a:bodyPr/>
          <a:lstStyle/>
          <a:p>
            <a:fld id="{3451FA2C-3B3E-4FA6-BAFA-85683040B980}" type="slidenum">
              <a:rPr lang="en-US" smtClean="0"/>
              <a:pPr/>
              <a:t>32</a:t>
            </a:fld>
            <a:endParaRPr lang="en-US"/>
          </a:p>
        </p:txBody>
      </p:sp>
    </p:spTree>
    <p:extLst>
      <p:ext uri="{BB962C8B-B14F-4D97-AF65-F5344CB8AC3E}">
        <p14:creationId xmlns:p14="http://schemas.microsoft.com/office/powerpoint/2010/main" val="950694378"/>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custDataLst>
              <p:tags r:id="rId1"/>
            </p:custDataLst>
          </p:nvPr>
        </p:nvSpPr>
        <p:spPr/>
        <p:txBody>
          <a:bodyPr/>
          <a:lstStyle/>
          <a:p>
            <a:r>
              <a:rPr lang="en-US" smtClean="0"/>
              <a:t>Creating a use case</a:t>
            </a:r>
            <a:endParaRPr lang="en-US" dirty="0" smtClean="0"/>
          </a:p>
        </p:txBody>
      </p:sp>
      <p:sp>
        <p:nvSpPr>
          <p:cNvPr id="19460" name="Rectangle 3"/>
          <p:cNvSpPr>
            <a:spLocks noGrp="1" noChangeArrowheads="1"/>
          </p:cNvSpPr>
          <p:nvPr>
            <p:ph type="body" idx="1"/>
            <p:custDataLst>
              <p:tags r:id="rId2"/>
            </p:custDataLst>
          </p:nvPr>
        </p:nvSpPr>
        <p:spPr/>
        <p:txBody>
          <a:bodyPr/>
          <a:lstStyle/>
          <a:p>
            <a:r>
              <a:rPr lang="en-US" b="1" dirty="0" smtClean="0"/>
              <a:t>Write the success scenario</a:t>
            </a:r>
          </a:p>
          <a:p>
            <a:pPr lvl="1"/>
            <a:r>
              <a:rPr lang="en-US" dirty="0" smtClean="0"/>
              <a:t>This preferred “</a:t>
            </a:r>
            <a:r>
              <a:rPr lang="en-US" dirty="0" smtClean="0"/>
              <a:t>happy path” is easiest to read and understand, with everything else is a complication on this</a:t>
            </a:r>
          </a:p>
          <a:p>
            <a:pPr lvl="1"/>
            <a:r>
              <a:rPr lang="en-US" dirty="0" smtClean="0"/>
              <a:t>Capture each actor's intent and responsibility, from trigger to goal delivery</a:t>
            </a:r>
            <a:r>
              <a:rPr lang="en-US" dirty="0" smtClean="0"/>
              <a:t> – </a:t>
            </a:r>
            <a:r>
              <a:rPr lang="en-US" dirty="0" smtClean="0"/>
              <a:t>say what information passes between them and number each line</a:t>
            </a:r>
          </a:p>
          <a:p>
            <a:r>
              <a:rPr lang="en-US" b="1" dirty="0" smtClean="0"/>
              <a:t>List the variations</a:t>
            </a:r>
          </a:p>
          <a:p>
            <a:pPr lvl="1"/>
            <a:r>
              <a:rPr lang="en-US" dirty="0" smtClean="0"/>
              <a:t>Label variations with step number and alternative</a:t>
            </a:r>
          </a:p>
          <a:p>
            <a:pPr lvl="2"/>
            <a:r>
              <a:rPr lang="en-US" dirty="0" smtClean="0"/>
              <a:t>5’. 	Alternative 1 for step 5</a:t>
            </a:r>
          </a:p>
          <a:p>
            <a:pPr lvl="2"/>
            <a:r>
              <a:rPr lang="en-US" dirty="0" smtClean="0"/>
              <a:t>5’’. 	Alternative 2 for step 5</a:t>
            </a:r>
          </a:p>
          <a:p>
            <a:endParaRPr lang="en-US" dirty="0" smtClean="0"/>
          </a:p>
        </p:txBody>
      </p:sp>
      <p:sp>
        <p:nvSpPr>
          <p:cNvPr id="2" name="Date Placeholder 1"/>
          <p:cNvSpPr>
            <a:spLocks noGrp="1"/>
          </p:cNvSpPr>
          <p:nvPr>
            <p:ph type="dt" sz="half" idx="10"/>
          </p:nvPr>
        </p:nvSpPr>
        <p:spPr/>
        <p:txBody>
          <a:bodyPr/>
          <a:lstStyle/>
          <a:p>
            <a:r>
              <a:rPr lang="en-US" smtClean="0"/>
              <a:t>CSE403 Sp12</a:t>
            </a:r>
            <a:endParaRPr lang="en-US"/>
          </a:p>
        </p:txBody>
      </p:sp>
      <p:sp>
        <p:nvSpPr>
          <p:cNvPr id="3" name="Slide Number Placeholder 2"/>
          <p:cNvSpPr>
            <a:spLocks noGrp="1"/>
          </p:cNvSpPr>
          <p:nvPr>
            <p:ph type="sldNum" sz="quarter" idx="12"/>
          </p:nvPr>
        </p:nvSpPr>
        <p:spPr/>
        <p:txBody>
          <a:bodyPr/>
          <a:lstStyle/>
          <a:p>
            <a:fld id="{3451FA2C-3B3E-4FA6-BAFA-85683040B980}" type="slidenum">
              <a:rPr lang="en-US" smtClean="0"/>
              <a:pPr/>
              <a:t>33</a:t>
            </a:fld>
            <a:endParaRPr lang="en-US"/>
          </a:p>
        </p:txBody>
      </p:sp>
    </p:spTree>
    <p:extLst>
      <p:ext uri="{BB962C8B-B14F-4D97-AF65-F5344CB8AC3E}">
        <p14:creationId xmlns:p14="http://schemas.microsoft.com/office/powerpoint/2010/main" val="208397023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p:cNvSpPr>
            <a:spLocks noGrp="1" noChangeArrowheads="1"/>
          </p:cNvSpPr>
          <p:nvPr>
            <p:ph type="title"/>
          </p:nvPr>
        </p:nvSpPr>
        <p:spPr/>
        <p:txBody>
          <a:bodyPr/>
          <a:lstStyle/>
          <a:p>
            <a:r>
              <a:rPr lang="en-US" smtClean="0"/>
              <a:t>What notation is good?</a:t>
            </a:r>
            <a:endParaRPr lang="en-US" dirty="0"/>
          </a:p>
        </p:txBody>
      </p:sp>
      <p:sp>
        <p:nvSpPr>
          <p:cNvPr id="565251" name="Rectangle 3"/>
          <p:cNvSpPr>
            <a:spLocks noGrp="1" noChangeArrowheads="1"/>
          </p:cNvSpPr>
          <p:nvPr>
            <p:ph type="body" idx="1"/>
          </p:nvPr>
        </p:nvSpPr>
        <p:spPr/>
        <p:txBody>
          <a:bodyPr/>
          <a:lstStyle/>
          <a:p>
            <a:r>
              <a:rPr lang="en-US" dirty="0" smtClean="0"/>
              <a:t>There are standard templates for requirements documents, diagrams, etc. with specific rules.  Is this a good thing?  Should we use these standards or make up our own?</a:t>
            </a:r>
          </a:p>
          <a:p>
            <a:pPr lvl="1"/>
            <a:r>
              <a:rPr lang="en-US" dirty="0" smtClean="0"/>
              <a:t>Good:  standards are helpful as a template or starting point;</a:t>
            </a:r>
            <a:r>
              <a:rPr lang="en-US" dirty="0" smtClean="0"/>
              <a:t> o</a:t>
            </a:r>
            <a:r>
              <a:rPr lang="en-US" dirty="0" smtClean="0"/>
              <a:t>thers are more likely to understand</a:t>
            </a:r>
          </a:p>
          <a:p>
            <a:pPr lvl="1"/>
            <a:r>
              <a:rPr lang="en-US" dirty="0" smtClean="0"/>
              <a:t>But don't be a slave to formal rules or use a model/scheme that doesn't fit your project's needs</a:t>
            </a:r>
            <a:endParaRPr lang="en-US" dirty="0"/>
          </a:p>
        </p:txBody>
      </p:sp>
      <p:sp>
        <p:nvSpPr>
          <p:cNvPr id="2" name="Date Placeholder 1"/>
          <p:cNvSpPr>
            <a:spLocks noGrp="1"/>
          </p:cNvSpPr>
          <p:nvPr>
            <p:ph type="dt" sz="half" idx="10"/>
          </p:nvPr>
        </p:nvSpPr>
        <p:spPr/>
        <p:txBody>
          <a:bodyPr/>
          <a:lstStyle/>
          <a:p>
            <a:r>
              <a:rPr lang="en-US" smtClean="0"/>
              <a:t>CSE403 Sp12</a:t>
            </a:r>
            <a:endParaRPr lang="en-US"/>
          </a:p>
        </p:txBody>
      </p:sp>
      <p:sp>
        <p:nvSpPr>
          <p:cNvPr id="3" name="Slide Number Placeholder 2"/>
          <p:cNvSpPr>
            <a:spLocks noGrp="1"/>
          </p:cNvSpPr>
          <p:nvPr>
            <p:ph type="sldNum" sz="quarter" idx="12"/>
          </p:nvPr>
        </p:nvSpPr>
        <p:spPr/>
        <p:txBody>
          <a:bodyPr/>
          <a:lstStyle/>
          <a:p>
            <a:fld id="{3451FA2C-3B3E-4FA6-BAFA-85683040B980}" type="slidenum">
              <a:rPr lang="en-US" smtClean="0"/>
              <a:pPr/>
              <a:t>34</a:t>
            </a:fld>
            <a:endParaRPr lang="en-US"/>
          </a:p>
        </p:txBody>
      </p:sp>
    </p:spTree>
    <p:extLst>
      <p:ext uri="{BB962C8B-B14F-4D97-AF65-F5344CB8AC3E}">
        <p14:creationId xmlns:p14="http://schemas.microsoft.com/office/powerpoint/2010/main" val="41688971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custDataLst>
              <p:tags r:id="rId1"/>
            </p:custDataLst>
          </p:nvPr>
        </p:nvSpPr>
        <p:spPr/>
        <p:txBody>
          <a:bodyPr/>
          <a:lstStyle/>
          <a:p>
            <a:r>
              <a:rPr lang="en-US" smtClean="0"/>
              <a:t>Pulling it all together</a:t>
            </a:r>
            <a:endParaRPr lang="en-US" smtClean="0"/>
          </a:p>
        </p:txBody>
      </p:sp>
      <p:sp>
        <p:nvSpPr>
          <p:cNvPr id="7" name="Content Placeholder 6"/>
          <p:cNvSpPr>
            <a:spLocks noGrp="1"/>
          </p:cNvSpPr>
          <p:nvPr>
            <p:ph idx="1"/>
          </p:nvPr>
        </p:nvSpPr>
        <p:spPr/>
        <p:txBody>
          <a:bodyPr/>
          <a:lstStyle/>
          <a:p>
            <a:endParaRPr lang="en-US"/>
          </a:p>
        </p:txBody>
      </p:sp>
      <p:sp>
        <p:nvSpPr>
          <p:cNvPr id="2" name="Date Placeholder 1"/>
          <p:cNvSpPr>
            <a:spLocks noGrp="1"/>
          </p:cNvSpPr>
          <p:nvPr>
            <p:ph type="dt" sz="half" idx="10"/>
          </p:nvPr>
        </p:nvSpPr>
        <p:spPr/>
        <p:txBody>
          <a:bodyPr/>
          <a:lstStyle/>
          <a:p>
            <a:r>
              <a:rPr lang="en-US" smtClean="0"/>
              <a:t>CSE403 Sp12</a:t>
            </a:r>
            <a:endParaRPr lang="en-US"/>
          </a:p>
        </p:txBody>
      </p:sp>
      <p:sp>
        <p:nvSpPr>
          <p:cNvPr id="3" name="Slide Number Placeholder 2"/>
          <p:cNvSpPr>
            <a:spLocks noGrp="1"/>
          </p:cNvSpPr>
          <p:nvPr>
            <p:ph type="sldNum" sz="quarter" idx="12"/>
          </p:nvPr>
        </p:nvSpPr>
        <p:spPr/>
        <p:txBody>
          <a:bodyPr/>
          <a:lstStyle/>
          <a:p>
            <a:fld id="{3451FA2C-3B3E-4FA6-BAFA-85683040B980}" type="slidenum">
              <a:rPr lang="en-US" smtClean="0"/>
              <a:pPr/>
              <a:t>35</a:t>
            </a:fld>
            <a:endParaRPr lang="en-US"/>
          </a:p>
        </p:txBody>
      </p:sp>
      <p:sp>
        <p:nvSpPr>
          <p:cNvPr id="25604" name="Text Box 5"/>
          <p:cNvSpPr txBox="1">
            <a:spLocks noChangeArrowheads="1"/>
          </p:cNvSpPr>
          <p:nvPr>
            <p:custDataLst>
              <p:tags r:id="rId2"/>
            </p:custDataLst>
          </p:nvPr>
        </p:nvSpPr>
        <p:spPr bwMode="auto">
          <a:xfrm>
            <a:off x="2514600" y="1752600"/>
            <a:ext cx="3962400" cy="519113"/>
          </a:xfrm>
          <a:prstGeom prst="rect">
            <a:avLst/>
          </a:prstGeom>
          <a:solidFill>
            <a:srgbClr val="FFCCFF"/>
          </a:solidFill>
          <a:ln w="9525" algn="ctr">
            <a:noFill/>
            <a:miter lim="800000"/>
            <a:headEnd/>
            <a:tailEnd/>
          </a:ln>
        </p:spPr>
        <p:txBody>
          <a:bodyPr>
            <a:spAutoFit/>
          </a:bodyPr>
          <a:lstStyle/>
          <a:p>
            <a:pPr>
              <a:spcBef>
                <a:spcPct val="50000"/>
              </a:spcBef>
              <a:buFontTx/>
              <a:buNone/>
            </a:pPr>
            <a:r>
              <a:rPr lang="en-US" sz="2800" i="1">
                <a:latin typeface="Arial" charset="0"/>
                <a:cs typeface="Arial" charset="0"/>
              </a:rPr>
              <a:t>How much is enough?</a:t>
            </a:r>
          </a:p>
        </p:txBody>
      </p:sp>
      <p:sp>
        <p:nvSpPr>
          <p:cNvPr id="25605" name="Text Box 9"/>
          <p:cNvSpPr txBox="1">
            <a:spLocks noChangeArrowheads="1"/>
          </p:cNvSpPr>
          <p:nvPr>
            <p:custDataLst>
              <p:tags r:id="rId3"/>
            </p:custDataLst>
          </p:nvPr>
        </p:nvSpPr>
        <p:spPr bwMode="auto">
          <a:xfrm>
            <a:off x="567050" y="2600700"/>
            <a:ext cx="8001000" cy="3754874"/>
          </a:xfrm>
          <a:prstGeom prst="rect">
            <a:avLst/>
          </a:prstGeom>
          <a:noFill/>
          <a:ln w="9525" algn="ctr">
            <a:noFill/>
            <a:miter lim="800000"/>
            <a:headEnd/>
            <a:tailEnd/>
          </a:ln>
        </p:spPr>
        <p:txBody>
          <a:bodyPr>
            <a:spAutoFit/>
          </a:bodyPr>
          <a:lstStyle/>
          <a:p>
            <a:pPr>
              <a:buFontTx/>
              <a:buNone/>
            </a:pPr>
            <a:r>
              <a:rPr lang="en-US" sz="2800" dirty="0">
                <a:latin typeface="Arial" charset="0"/>
                <a:cs typeface="Arial" charset="0"/>
              </a:rPr>
              <a:t>You have to find a balance </a:t>
            </a:r>
          </a:p>
          <a:p>
            <a:pPr lvl="1"/>
            <a:r>
              <a:rPr lang="en-US" sz="2800" dirty="0">
                <a:latin typeface="Arial" charset="0"/>
                <a:cs typeface="Arial" charset="0"/>
              </a:rPr>
              <a:t> comprehensible vs. </a:t>
            </a:r>
            <a:r>
              <a:rPr lang="en-US" sz="2800" dirty="0" smtClean="0">
                <a:latin typeface="Arial" charset="0"/>
                <a:cs typeface="Arial" charset="0"/>
              </a:rPr>
              <a:t>detailed</a:t>
            </a:r>
            <a:endParaRPr lang="en-US" sz="2800" dirty="0">
              <a:latin typeface="Arial" charset="0"/>
              <a:cs typeface="Arial" charset="0"/>
            </a:endParaRPr>
          </a:p>
          <a:p>
            <a:pPr lvl="1"/>
            <a:r>
              <a:rPr lang="en-US" sz="2800" dirty="0">
                <a:latin typeface="Arial" charset="0"/>
                <a:cs typeface="Arial" charset="0"/>
              </a:rPr>
              <a:t> graphics vs. explicit wording and tables</a:t>
            </a:r>
          </a:p>
          <a:p>
            <a:pPr lvl="1"/>
            <a:r>
              <a:rPr lang="en-US" sz="2800" dirty="0">
                <a:latin typeface="Arial" charset="0"/>
                <a:cs typeface="Arial" charset="0"/>
              </a:rPr>
              <a:t> short and timely vs. complete and late</a:t>
            </a:r>
          </a:p>
          <a:p>
            <a:pPr lvl="1">
              <a:buFontTx/>
              <a:buNone/>
            </a:pPr>
            <a:endParaRPr lang="en-US" sz="2800" dirty="0">
              <a:latin typeface="Arial" charset="0"/>
              <a:cs typeface="Arial" charset="0"/>
            </a:endParaRPr>
          </a:p>
          <a:p>
            <a:pPr>
              <a:buFontTx/>
              <a:buNone/>
            </a:pPr>
            <a:r>
              <a:rPr lang="en-US" sz="2800" dirty="0">
                <a:latin typeface="Arial" charset="0"/>
                <a:cs typeface="Arial" charset="0"/>
              </a:rPr>
              <a:t>Your balance may differ with each customer depending on your relationship and flexibility</a:t>
            </a:r>
          </a:p>
          <a:p>
            <a:pPr>
              <a:spcBef>
                <a:spcPct val="50000"/>
              </a:spcBef>
            </a:pPr>
            <a:endParaRPr lang="en-US" sz="2800" dirty="0">
              <a:latin typeface="Arial" charset="0"/>
              <a:cs typeface="Arial" charset="0"/>
            </a:endParaRPr>
          </a:p>
        </p:txBody>
      </p:sp>
    </p:spTree>
    <p:extLst>
      <p:ext uri="{BB962C8B-B14F-4D97-AF65-F5344CB8AC3E}">
        <p14:creationId xmlns:p14="http://schemas.microsoft.com/office/powerpoint/2010/main" val="24865651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ChangeArrowheads="1"/>
          </p:cNvSpPr>
          <p:nvPr>
            <p:ph type="title"/>
          </p:nvPr>
        </p:nvSpPr>
        <p:spPr/>
        <p:txBody>
          <a:bodyPr/>
          <a:lstStyle/>
          <a:p>
            <a:r>
              <a:rPr lang="en-US" dirty="0" smtClean="0"/>
              <a:t>Feature creep: a warning!</a:t>
            </a:r>
            <a:endParaRPr lang="en-US" dirty="0"/>
          </a:p>
        </p:txBody>
      </p:sp>
      <p:sp>
        <p:nvSpPr>
          <p:cNvPr id="568323" name="Rectangle 3"/>
          <p:cNvSpPr>
            <a:spLocks noGrp="1" noChangeArrowheads="1"/>
          </p:cNvSpPr>
          <p:nvPr>
            <p:ph type="body" idx="1"/>
          </p:nvPr>
        </p:nvSpPr>
        <p:spPr/>
        <p:txBody>
          <a:bodyPr/>
          <a:lstStyle/>
          <a:p>
            <a:r>
              <a:rPr lang="en-US" dirty="0" smtClean="0"/>
              <a:t>Gradual accumulation of features over time</a:t>
            </a:r>
          </a:p>
          <a:p>
            <a:pPr lvl="1"/>
            <a:r>
              <a:rPr lang="en-US" dirty="0" smtClean="0"/>
              <a:t>Often has a negative overall effect on a large software project</a:t>
            </a:r>
          </a:p>
          <a:p>
            <a:r>
              <a:rPr lang="en-US" dirty="0" smtClean="0"/>
              <a:t>Why does feature creep happen?  Why is it bad?</a:t>
            </a:r>
          </a:p>
          <a:p>
            <a:r>
              <a:rPr lang="en-US" dirty="0" smtClean="0"/>
              <a:t>Because features are “fun</a:t>
            </a:r>
            <a:r>
              <a:rPr lang="en-US" dirty="0" smtClean="0"/>
              <a:t>”</a:t>
            </a:r>
            <a:endParaRPr lang="en-US" dirty="0" smtClean="0"/>
          </a:p>
          <a:p>
            <a:pPr lvl="1"/>
            <a:r>
              <a:rPr lang="en-US" dirty="0" smtClean="0"/>
              <a:t>developers like to code them</a:t>
            </a:r>
          </a:p>
          <a:p>
            <a:pPr lvl="1"/>
            <a:r>
              <a:rPr lang="en-US" dirty="0" smtClean="0"/>
              <a:t>marketers like to brag about them</a:t>
            </a:r>
          </a:p>
          <a:p>
            <a:pPr lvl="1"/>
            <a:r>
              <a:rPr lang="en-US" dirty="0" smtClean="0"/>
              <a:t>users want them</a:t>
            </a:r>
          </a:p>
          <a:p>
            <a:pPr lvl="1"/>
            <a:r>
              <a:rPr lang="en-US" dirty="0" smtClean="0"/>
              <a:t>... but too many – “it’s OK, just </a:t>
            </a:r>
            <a:r>
              <a:rPr lang="en-US" dirty="0" smtClean="0"/>
              <a:t>one more” – </a:t>
            </a:r>
            <a:r>
              <a:rPr lang="en-US" dirty="0" smtClean="0"/>
              <a:t>means more bugs, more delays, less testing, ...</a:t>
            </a:r>
            <a:endParaRPr lang="en-US" dirty="0"/>
          </a:p>
        </p:txBody>
      </p:sp>
      <p:sp>
        <p:nvSpPr>
          <p:cNvPr id="2" name="Date Placeholder 1"/>
          <p:cNvSpPr>
            <a:spLocks noGrp="1"/>
          </p:cNvSpPr>
          <p:nvPr>
            <p:ph type="dt" sz="half" idx="10"/>
          </p:nvPr>
        </p:nvSpPr>
        <p:spPr/>
        <p:txBody>
          <a:bodyPr/>
          <a:lstStyle/>
          <a:p>
            <a:r>
              <a:rPr lang="en-US" smtClean="0"/>
              <a:t>CSE403 Sp12</a:t>
            </a:r>
            <a:endParaRPr lang="en-US"/>
          </a:p>
        </p:txBody>
      </p:sp>
      <p:sp>
        <p:nvSpPr>
          <p:cNvPr id="3" name="Slide Number Placeholder 2"/>
          <p:cNvSpPr>
            <a:spLocks noGrp="1"/>
          </p:cNvSpPr>
          <p:nvPr>
            <p:ph type="sldNum" sz="quarter" idx="12"/>
          </p:nvPr>
        </p:nvSpPr>
        <p:spPr/>
        <p:txBody>
          <a:bodyPr/>
          <a:lstStyle/>
          <a:p>
            <a:fld id="{3451FA2C-3B3E-4FA6-BAFA-85683040B980}" type="slidenum">
              <a:rPr lang="en-US" smtClean="0"/>
              <a:pPr/>
              <a:t>36</a:t>
            </a:fld>
            <a:endParaRPr lang="en-US"/>
          </a:p>
        </p:txBody>
      </p:sp>
    </p:spTree>
    <p:extLst>
      <p:ext uri="{BB962C8B-B14F-4D97-AF65-F5344CB8AC3E}">
        <p14:creationId xmlns:p14="http://schemas.microsoft.com/office/powerpoint/2010/main" val="24312965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37</a:t>
            </a:fld>
            <a:endParaRPr lang="en-US"/>
          </a:p>
        </p:txBody>
      </p:sp>
      <p:sp>
        <p:nvSpPr>
          <p:cNvPr id="7" name="TextBox 6"/>
          <p:cNvSpPr txBox="1"/>
          <p:nvPr/>
        </p:nvSpPr>
        <p:spPr>
          <a:xfrm>
            <a:off x="1284887" y="5024734"/>
            <a:ext cx="6574236" cy="1107996"/>
          </a:xfrm>
          <a:prstGeom prst="rect">
            <a:avLst/>
          </a:prstGeom>
          <a:noFill/>
        </p:spPr>
        <p:txBody>
          <a:bodyPr wrap="none" rtlCol="0">
            <a:spAutoFit/>
          </a:bodyPr>
          <a:lstStyle/>
          <a:p>
            <a:r>
              <a:rPr lang="en-US" sz="6600" dirty="0" smtClean="0">
                <a:solidFill>
                  <a:srgbClr val="FF0000"/>
                </a:solidFill>
                <a:latin typeface="Arial Rounded MT Bold" pitchFamily="34" charset="0"/>
                <a:sym typeface="Symbol"/>
              </a:rPr>
              <a:t>Any questions </a:t>
            </a:r>
            <a:endParaRPr lang="en-US" sz="6600" dirty="0">
              <a:solidFill>
                <a:srgbClr val="FF0000"/>
              </a:solidFill>
              <a:latin typeface="Arial Rounded MT Bold"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117400740"/>
              </p:ext>
            </p:extLst>
          </p:nvPr>
        </p:nvGraphicFramePr>
        <p:xfrm>
          <a:off x="489847" y="511175"/>
          <a:ext cx="8095324" cy="2468880"/>
        </p:xfrm>
        <a:graphic>
          <a:graphicData uri="http://schemas.openxmlformats.org/drawingml/2006/table">
            <a:tbl>
              <a:tblPr firstRow="1" bandRow="1">
                <a:tableStyleId>{912C8C85-51F0-491E-9774-3900AFEF0FD7}</a:tableStyleId>
              </a:tblPr>
              <a:tblGrid>
                <a:gridCol w="2337182"/>
                <a:gridCol w="1596788"/>
                <a:gridCol w="1569493"/>
                <a:gridCol w="1710481"/>
                <a:gridCol w="881380"/>
              </a:tblGrid>
              <a:tr h="267653">
                <a:tc gridSpan="5">
                  <a:txBody>
                    <a:bodyPr/>
                    <a:lstStyle/>
                    <a:p>
                      <a:pPr algn="ctr"/>
                      <a:r>
                        <a:rPr lang="en-US" dirty="0" smtClean="0"/>
                        <a:t>Week 2 </a:t>
                      </a:r>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hMerge="1">
                  <a:txBody>
                    <a:bodyPr/>
                    <a:lstStyle/>
                    <a:p>
                      <a:pPr algn="ctr"/>
                      <a:endParaRPr lang="en-US" dirty="0"/>
                    </a:p>
                  </a:txBody>
                  <a:tcPr/>
                </a:tc>
                <a:tc hMerge="1">
                  <a:txBody>
                    <a:bodyPr/>
                    <a:lstStyle/>
                    <a:p>
                      <a:pPr algn="ctr"/>
                      <a:endParaRPr lang="en-US" dirty="0"/>
                    </a:p>
                  </a:txBody>
                  <a:tcPr/>
                </a:tc>
                <a:tc hMerge="1">
                  <a:txBody>
                    <a:bodyPr/>
                    <a:lstStyle/>
                    <a:p>
                      <a:endParaRPr lang="en-US" dirty="0"/>
                    </a:p>
                  </a:txBody>
                  <a:tcPr/>
                </a:tc>
                <a:tc hMerge="1">
                  <a:txBody>
                    <a:bodyPr/>
                    <a:lstStyle/>
                    <a:p>
                      <a:endParaRPr lang="en-US" dirty="0"/>
                    </a:p>
                  </a:txBody>
                  <a:tcPr/>
                </a:tc>
              </a:tr>
              <a:tr h="267653">
                <a:tc>
                  <a:txBody>
                    <a:bodyPr/>
                    <a:lstStyle/>
                    <a:p>
                      <a:pPr algn="ctr"/>
                      <a:r>
                        <a:rPr lang="en-US" dirty="0" smtClean="0"/>
                        <a:t>Monday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eave">
                      <a:fgClr>
                        <a:srgbClr val="00B0F0"/>
                      </a:fgClr>
                      <a:bgClr>
                        <a:schemeClr val="bg1"/>
                      </a:bgClr>
                    </a:pattFill>
                  </a:tcPr>
                </a:tc>
                <a:tc>
                  <a:txBody>
                    <a:bodyPr/>
                    <a:lstStyle/>
                    <a:p>
                      <a:pPr algn="ctr"/>
                      <a:r>
                        <a:rPr lang="en-US" dirty="0" smtClean="0"/>
                        <a:t>Tuesday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Wednesday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Thursday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Friday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3520">
                <a:tc>
                  <a:txBody>
                    <a:bodyPr/>
                    <a:lstStyle/>
                    <a:p>
                      <a:pPr marL="114300" indent="-114300">
                        <a:buFont typeface="Arial" pitchFamily="34" charset="0"/>
                        <a:buChar char="•"/>
                      </a:pPr>
                      <a:r>
                        <a:rPr lang="en-US" sz="2000" b="1" i="1" dirty="0" smtClean="0"/>
                        <a:t>Requirements</a:t>
                      </a:r>
                      <a:endParaRPr lang="en-US" b="1" i="1" dirty="0" smtClean="0"/>
                    </a:p>
                    <a:p>
                      <a:pPr marL="231775" lvl="1" indent="-122238">
                        <a:buFont typeface="Arial" pitchFamily="34" charset="0"/>
                        <a:buChar char="•"/>
                      </a:pPr>
                      <a:r>
                        <a:rPr lang="en-US" b="1" dirty="0" smtClean="0"/>
                        <a:t>…</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eave">
                      <a:fgClr>
                        <a:srgbClr val="00B0F0"/>
                      </a:fgClr>
                      <a:bgClr>
                        <a:schemeClr val="bg1"/>
                      </a:bgClr>
                    </a:pattFill>
                  </a:tcPr>
                </a:tc>
                <a:tc>
                  <a:txBody>
                    <a:bodyPr/>
                    <a:lstStyle/>
                    <a:p>
                      <a:pPr marL="114300" indent="-114300">
                        <a:buFont typeface="Arial" pitchFamily="34" charset="0"/>
                        <a:buChar char="•"/>
                      </a:pPr>
                      <a:r>
                        <a:rPr lang="en-US" dirty="0" smtClean="0"/>
                        <a:t>Group meetings – let your group</a:t>
                      </a:r>
                      <a:r>
                        <a:rPr lang="en-US" baseline="0" dirty="0" smtClean="0"/>
                        <a:t> TA know where you meet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indent="-114300">
                        <a:buFont typeface="Arial" pitchFamily="34" charset="0"/>
                        <a:buChar char="•"/>
                      </a:pPr>
                      <a:r>
                        <a:rPr lang="en-US" sz="1800" i="0" dirty="0" smtClean="0"/>
                        <a:t>Team work and structure</a:t>
                      </a:r>
                      <a:endParaRPr lang="en-US" sz="18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indent="-114300">
                        <a:buFont typeface="Arial" pitchFamily="34" charset="0"/>
                        <a:buChar char="•"/>
                      </a:pPr>
                      <a:r>
                        <a:rPr lang="en-US" dirty="0" smtClean="0"/>
                        <a:t>SRS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dirty="0" smtClean="0"/>
                        <a:t>Agile</a:t>
                      </a:r>
                      <a:endParaRPr lang="en-US" sz="18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952544305"/>
              </p:ext>
            </p:extLst>
          </p:nvPr>
        </p:nvGraphicFramePr>
        <p:xfrm>
          <a:off x="344384" y="3249584"/>
          <a:ext cx="8455232" cy="1554480"/>
        </p:xfrm>
        <a:graphic>
          <a:graphicData uri="http://schemas.openxmlformats.org/drawingml/2006/table">
            <a:tbl>
              <a:tblPr/>
              <a:tblGrid>
                <a:gridCol w="8455232"/>
              </a:tblGrid>
              <a:tr h="0">
                <a:tc>
                  <a:txBody>
                    <a:bodyPr/>
                    <a:lstStyle/>
                    <a:p>
                      <a:pPr marL="285750" indent="-285750">
                        <a:buFont typeface="Arial" pitchFamily="34" charset="0"/>
                        <a:buChar char="•"/>
                      </a:pPr>
                      <a:r>
                        <a:rPr lang="en-US" sz="2000" u="none" strike="noStrike" dirty="0" smtClean="0">
                          <a:solidFill>
                            <a:srgbClr val="6E2A8E"/>
                          </a:solidFill>
                          <a:effectLst/>
                        </a:rPr>
                        <a:t>Announcements now only on </a:t>
                      </a:r>
                      <a:r>
                        <a:rPr lang="en-US" sz="2000" u="none" strike="noStrike" dirty="0" err="1" smtClean="0">
                          <a:solidFill>
                            <a:srgbClr val="6E2A8E"/>
                          </a:solidFill>
                          <a:effectLst/>
                        </a:rPr>
                        <a:t>GoPost</a:t>
                      </a:r>
                      <a:r>
                        <a:rPr lang="en-US" sz="2000" u="none" strike="noStrike" dirty="0" smtClean="0">
                          <a:solidFill>
                            <a:srgbClr val="6E2A8E"/>
                          </a:solidFill>
                          <a:effectLst/>
                        </a:rPr>
                        <a:t> Announcements</a:t>
                      </a:r>
                      <a:r>
                        <a:rPr lang="en-US" sz="2000" u="none" strike="noStrike" baseline="0" dirty="0" smtClean="0">
                          <a:solidFill>
                            <a:srgbClr val="6E2A8E"/>
                          </a:solidFill>
                          <a:effectLst/>
                        </a:rPr>
                        <a:t> section</a:t>
                      </a:r>
                      <a:endParaRPr lang="en-US" sz="2000" u="none" strike="noStrike" dirty="0" smtClean="0">
                        <a:solidFill>
                          <a:srgbClr val="6E2A8E"/>
                        </a:solidFill>
                        <a:effectLst/>
                      </a:endParaRPr>
                    </a:p>
                    <a:p>
                      <a:pPr marL="285750" indent="-285750">
                        <a:buFont typeface="Arial" pitchFamily="34" charset="0"/>
                        <a:buChar char="•"/>
                      </a:pPr>
                      <a:r>
                        <a:rPr lang="en-US" sz="2000" u="none" strike="noStrike" dirty="0" smtClean="0">
                          <a:solidFill>
                            <a:srgbClr val="6E2A8E"/>
                          </a:solidFill>
                          <a:effectLst/>
                        </a:rPr>
                        <a:t>Reading I: due tonight @ 11PM on </a:t>
                      </a:r>
                      <a:r>
                        <a:rPr lang="en-US" sz="2000" u="none" strike="noStrike" dirty="0" err="1" smtClean="0">
                          <a:solidFill>
                            <a:srgbClr val="6E2A8E"/>
                          </a:solidFill>
                          <a:effectLst/>
                        </a:rPr>
                        <a:t>DropBox</a:t>
                      </a:r>
                      <a:r>
                        <a:rPr lang="en-US" sz="2000" u="none" strike="noStrike" baseline="0" dirty="0" smtClean="0">
                          <a:solidFill>
                            <a:srgbClr val="6E2A8E"/>
                          </a:solidFill>
                          <a:effectLst/>
                        </a:rPr>
                        <a:t> </a:t>
                      </a:r>
                      <a:r>
                        <a:rPr lang="en-US" sz="1600" u="none" strike="noStrike" dirty="0" smtClean="0">
                          <a:solidFill>
                            <a:srgbClr val="6E2A8E"/>
                          </a:solidFill>
                          <a:effectLst/>
                          <a:hlinkClick r:id="rId3"/>
                        </a:rPr>
                        <a:t>https</a:t>
                      </a:r>
                      <a:r>
                        <a:rPr lang="en-US" sz="1600" u="none" strike="noStrike" dirty="0">
                          <a:solidFill>
                            <a:srgbClr val="6E2A8E"/>
                          </a:solidFill>
                          <a:effectLst/>
                          <a:hlinkClick r:id="rId3"/>
                        </a:rPr>
                        <a:t>://</a:t>
                      </a:r>
                      <a:r>
                        <a:rPr lang="en-US" sz="1600" u="none" strike="noStrike" dirty="0" smtClean="0">
                          <a:solidFill>
                            <a:srgbClr val="6E2A8E"/>
                          </a:solidFill>
                          <a:effectLst/>
                          <a:hlinkClick r:id="rId3"/>
                        </a:rPr>
                        <a:t>catalyst.uw.edu/collectit/dropbox/notkin/20734</a:t>
                      </a:r>
                      <a:endParaRPr lang="en-US" sz="2000" u="none" strike="noStrike" dirty="0" smtClean="0">
                        <a:solidFill>
                          <a:srgbClr val="6E2A8E"/>
                        </a:solidFill>
                        <a:effectLst/>
                      </a:endParaRPr>
                    </a:p>
                    <a:p>
                      <a:pPr marL="285750" indent="-285750">
                        <a:buFont typeface="Arial" pitchFamily="34" charset="0"/>
                        <a:buChar char="•"/>
                      </a:pPr>
                      <a:r>
                        <a:rPr lang="en-US" sz="2000" u="none" strike="noStrike" dirty="0" smtClean="0">
                          <a:solidFill>
                            <a:srgbClr val="6E2A8E"/>
                          </a:solidFill>
                          <a:effectLst/>
                        </a:rPr>
                        <a:t>Weekly team summary: due Friday @</a:t>
                      </a:r>
                      <a:r>
                        <a:rPr lang="en-US" sz="2000" u="none" strike="noStrike" baseline="0" dirty="0" smtClean="0">
                          <a:solidFill>
                            <a:srgbClr val="6E2A8E"/>
                          </a:solidFill>
                          <a:effectLst/>
                        </a:rPr>
                        <a:t> 11PM on </a:t>
                      </a:r>
                      <a:r>
                        <a:rPr lang="en-US" sz="2000" u="none" strike="noStrike" baseline="0" dirty="0" err="1" smtClean="0">
                          <a:solidFill>
                            <a:srgbClr val="6E2A8E"/>
                          </a:solidFill>
                          <a:effectLst/>
                        </a:rPr>
                        <a:t>DropBox</a:t>
                      </a:r>
                      <a:r>
                        <a:rPr lang="en-US" sz="2000" u="none" strike="noStrike" baseline="0" dirty="0" smtClean="0">
                          <a:solidFill>
                            <a:srgbClr val="6E2A8E"/>
                          </a:solidFill>
                          <a:effectLst/>
                        </a:rPr>
                        <a:t> by each PM</a:t>
                      </a:r>
                    </a:p>
                    <a:p>
                      <a:pPr marL="285750" indent="-285750">
                        <a:buFont typeface="Arial" pitchFamily="34" charset="0"/>
                        <a:buChar char="•"/>
                      </a:pPr>
                      <a:r>
                        <a:rPr lang="en-US" sz="2000" u="none" strike="noStrike" baseline="0" dirty="0" smtClean="0">
                          <a:solidFill>
                            <a:srgbClr val="6E2A8E"/>
                          </a:solidFill>
                          <a:effectLst/>
                        </a:rPr>
                        <a:t>SRS: due Tuesday April 10 @ 11PM on </a:t>
                      </a:r>
                      <a:r>
                        <a:rPr lang="en-US" sz="2000" u="none" strike="noStrike" baseline="0" dirty="0" err="1" smtClean="0">
                          <a:solidFill>
                            <a:srgbClr val="6E2A8E"/>
                          </a:solidFill>
                          <a:effectLst/>
                        </a:rPr>
                        <a:t>DropBox</a:t>
                      </a:r>
                      <a:r>
                        <a:rPr lang="en-US" sz="2000" u="none" strike="noStrike" baseline="0" dirty="0" smtClean="0">
                          <a:solidFill>
                            <a:srgbClr val="6E2A8E"/>
                          </a:solidFill>
                          <a:effectLst/>
                        </a:rPr>
                        <a:t> by each PM</a:t>
                      </a:r>
                      <a:endParaRPr lang="en-US" sz="2000" dirty="0">
                        <a:effectLst/>
                      </a:endParaRPr>
                    </a:p>
                  </a:txBody>
                  <a:tcPr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1195920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Designations vs. definitions </a:t>
            </a:r>
            <a:r>
              <a:rPr lang="en-US" sz="2400" dirty="0" smtClean="0"/>
              <a:t>[M. Jackson]</a:t>
            </a:r>
            <a:endParaRPr lang="en-US" dirty="0"/>
          </a:p>
        </p:txBody>
      </p:sp>
      <p:sp>
        <p:nvSpPr>
          <p:cNvPr id="3" name="Content Placeholder 2"/>
          <p:cNvSpPr>
            <a:spLocks noGrp="1"/>
          </p:cNvSpPr>
          <p:nvPr>
            <p:ph idx="1"/>
          </p:nvPr>
        </p:nvSpPr>
        <p:spPr>
          <a:xfrm>
            <a:off x="400050" y="1600200"/>
            <a:ext cx="8058150" cy="4495800"/>
          </a:xfrm>
        </p:spPr>
        <p:txBody>
          <a:bodyPr>
            <a:normAutofit fontScale="85000" lnSpcReduction="10000"/>
          </a:bodyPr>
          <a:lstStyle/>
          <a:p>
            <a:pPr>
              <a:lnSpc>
                <a:spcPct val="110000"/>
              </a:lnSpc>
            </a:pPr>
            <a:r>
              <a:rPr lang="en-US" i="1" dirty="0" smtClean="0">
                <a:sym typeface="Symbol" pitchFamily="18" charset="2"/>
              </a:rPr>
              <a:t>Designations</a:t>
            </a:r>
            <a:r>
              <a:rPr lang="en-US" dirty="0" smtClean="0">
                <a:sym typeface="Symbol" pitchFamily="18" charset="2"/>
              </a:rPr>
              <a:t> are atomic phenomena – asserted, not proven or </a:t>
            </a:r>
            <a:r>
              <a:rPr lang="en-US" dirty="0" smtClean="0">
                <a:sym typeface="Symbol" pitchFamily="18" charset="2"/>
              </a:rPr>
              <a:t>provable, connecting the domain to the system</a:t>
            </a:r>
            <a:endParaRPr lang="en-US" dirty="0" smtClean="0">
              <a:sym typeface="Symbol" pitchFamily="18" charset="2"/>
            </a:endParaRPr>
          </a:p>
          <a:p>
            <a:pPr lvl="1">
              <a:lnSpc>
                <a:spcPct val="110000"/>
              </a:lnSpc>
            </a:pPr>
            <a:r>
              <a:rPr lang="en-US" b="1" kern="1200" dirty="0" smtClean="0">
                <a:solidFill>
                  <a:srgbClr val="0070C0"/>
                </a:solidFill>
                <a:latin typeface="Consolas" pitchFamily="49" charset="0"/>
                <a:ea typeface="+mn-ea"/>
                <a:cs typeface="Consolas" pitchFamily="49" charset="0"/>
                <a:sym typeface="Symbol" pitchFamily="18" charset="2"/>
              </a:rPr>
              <a:t>Mother(</a:t>
            </a:r>
            <a:r>
              <a:rPr lang="en-US" b="1" kern="1200" dirty="0" err="1" smtClean="0">
                <a:solidFill>
                  <a:srgbClr val="0070C0"/>
                </a:solidFill>
                <a:latin typeface="Consolas" pitchFamily="49" charset="0"/>
                <a:ea typeface="+mn-ea"/>
                <a:cs typeface="Consolas" pitchFamily="49" charset="0"/>
                <a:sym typeface="Symbol" pitchFamily="18" charset="2"/>
              </a:rPr>
              <a:t>m,x</a:t>
            </a:r>
            <a:r>
              <a:rPr lang="en-US" b="1" kern="1200" dirty="0" smtClean="0">
                <a:solidFill>
                  <a:srgbClr val="0070C0"/>
                </a:solidFill>
                <a:latin typeface="Consolas" pitchFamily="49" charset="0"/>
                <a:ea typeface="+mn-ea"/>
                <a:cs typeface="Consolas" pitchFamily="49" charset="0"/>
                <a:sym typeface="Symbol" pitchFamily="18" charset="2"/>
              </a:rPr>
              <a:t>) </a:t>
            </a:r>
            <a:r>
              <a:rPr lang="en-US" b="1" kern="1200" dirty="0">
                <a:solidFill>
                  <a:srgbClr val="0070C0"/>
                </a:solidFill>
                <a:latin typeface="Consolas" pitchFamily="49" charset="0"/>
                <a:ea typeface="+mn-ea"/>
                <a:cs typeface="Consolas" pitchFamily="49" charset="0"/>
                <a:sym typeface="Symbol" pitchFamily="18" charset="2"/>
              </a:rPr>
              <a:t> </a:t>
            </a:r>
            <a:r>
              <a:rPr lang="en-US" b="1" kern="1200" dirty="0" smtClean="0">
                <a:solidFill>
                  <a:srgbClr val="0070C0"/>
                </a:solidFill>
                <a:latin typeface="Consolas" pitchFamily="49" charset="0"/>
                <a:ea typeface="+mn-ea"/>
                <a:cs typeface="Consolas" pitchFamily="49" charset="0"/>
                <a:sym typeface="Symbol" pitchFamily="18" charset="2"/>
              </a:rPr>
              <a:t> </a:t>
            </a:r>
            <a:r>
              <a:rPr lang="en-US" b="1" kern="1200" dirty="0" smtClean="0">
                <a:solidFill>
                  <a:srgbClr val="0070C0"/>
                </a:solidFill>
                <a:latin typeface="Consolas" pitchFamily="49" charset="0"/>
                <a:ea typeface="+mn-ea"/>
                <a:cs typeface="Consolas" pitchFamily="49" charset="0"/>
                <a:sym typeface="Symbol" pitchFamily="18" charset="2"/>
              </a:rPr>
              <a:t>// </a:t>
            </a:r>
            <a:r>
              <a:rPr lang="en-US" b="1" kern="1200" dirty="0">
                <a:solidFill>
                  <a:srgbClr val="0070C0"/>
                </a:solidFill>
                <a:latin typeface="Consolas" pitchFamily="49" charset="0"/>
                <a:ea typeface="+mn-ea"/>
                <a:cs typeface="Consolas" pitchFamily="49" charset="0"/>
                <a:sym typeface="Symbol" pitchFamily="18" charset="2"/>
              </a:rPr>
              <a:t>m is </a:t>
            </a:r>
            <a:r>
              <a:rPr lang="en-US" b="1" kern="1200" dirty="0" smtClean="0">
                <a:solidFill>
                  <a:srgbClr val="0070C0"/>
                </a:solidFill>
                <a:latin typeface="Consolas" pitchFamily="49" charset="0"/>
                <a:ea typeface="+mn-ea"/>
                <a:cs typeface="Consolas" pitchFamily="49" charset="0"/>
                <a:sym typeface="Symbol" pitchFamily="18" charset="2"/>
              </a:rPr>
              <a:t>x’s genetic mother</a:t>
            </a:r>
            <a:endParaRPr lang="en-US" b="1" kern="1200" dirty="0">
              <a:solidFill>
                <a:srgbClr val="0070C0"/>
              </a:solidFill>
              <a:latin typeface="Consolas" pitchFamily="49" charset="0"/>
              <a:ea typeface="+mn-ea"/>
              <a:cs typeface="Consolas" pitchFamily="49" charset="0"/>
              <a:sym typeface="Symbol" pitchFamily="18" charset="2"/>
            </a:endParaRPr>
          </a:p>
          <a:p>
            <a:pPr>
              <a:lnSpc>
                <a:spcPct val="110000"/>
              </a:lnSpc>
            </a:pPr>
            <a:r>
              <a:rPr lang="en-US" i="1" dirty="0" smtClean="0">
                <a:sym typeface="Symbol" pitchFamily="18" charset="2"/>
              </a:rPr>
              <a:t>Definitions</a:t>
            </a:r>
            <a:r>
              <a:rPr lang="en-US" dirty="0" smtClean="0">
                <a:sym typeface="Symbol" pitchFamily="18" charset="2"/>
              </a:rPr>
              <a:t> define terms using </a:t>
            </a:r>
            <a:r>
              <a:rPr lang="en-US" dirty="0" smtClean="0">
                <a:sym typeface="Symbol" pitchFamily="18" charset="2"/>
              </a:rPr>
              <a:t>designations and other definitions</a:t>
            </a:r>
            <a:endParaRPr lang="en-US" dirty="0" smtClean="0">
              <a:sym typeface="Symbol" pitchFamily="18" charset="2"/>
            </a:endParaRPr>
          </a:p>
          <a:p>
            <a:pPr lvl="1">
              <a:lnSpc>
                <a:spcPct val="110000"/>
              </a:lnSpc>
            </a:pPr>
            <a:r>
              <a:rPr lang="en-US" b="1" kern="1200" dirty="0" smtClean="0">
                <a:solidFill>
                  <a:srgbClr val="0070C0"/>
                </a:solidFill>
                <a:latin typeface="Consolas" pitchFamily="49" charset="0"/>
                <a:ea typeface="+mn-ea"/>
                <a:cs typeface="Consolas" pitchFamily="49" charset="0"/>
                <a:sym typeface="Symbol" pitchFamily="18" charset="2"/>
              </a:rPr>
              <a:t>Child(</a:t>
            </a:r>
            <a:r>
              <a:rPr lang="en-US" b="1" kern="1200" dirty="0" err="1" smtClean="0">
                <a:solidFill>
                  <a:srgbClr val="0070C0"/>
                </a:solidFill>
                <a:latin typeface="Consolas" pitchFamily="49" charset="0"/>
                <a:ea typeface="+mn-ea"/>
                <a:cs typeface="Consolas" pitchFamily="49" charset="0"/>
                <a:sym typeface="Symbol" pitchFamily="18" charset="2"/>
              </a:rPr>
              <a:t>x,m</a:t>
            </a:r>
            <a:r>
              <a:rPr lang="en-US" b="1" kern="1200" dirty="0" smtClean="0">
                <a:solidFill>
                  <a:srgbClr val="0070C0"/>
                </a:solidFill>
                <a:latin typeface="Consolas" pitchFamily="49" charset="0"/>
                <a:ea typeface="+mn-ea"/>
                <a:cs typeface="Consolas" pitchFamily="49" charset="0"/>
                <a:sym typeface="Symbol" pitchFamily="18" charset="2"/>
              </a:rPr>
              <a:t>) </a:t>
            </a:r>
            <a:r>
              <a:rPr lang="en-US" b="1" kern="1200" dirty="0" smtClean="0">
                <a:solidFill>
                  <a:srgbClr val="0070C0"/>
                </a:solidFill>
                <a:latin typeface="Consolas" pitchFamily="49" charset="0"/>
                <a:ea typeface="+mn-ea"/>
                <a:cs typeface="Consolas" pitchFamily="49" charset="0"/>
                <a:sym typeface="Symbol"/>
              </a:rPr>
              <a:t> Mother(</a:t>
            </a:r>
            <a:r>
              <a:rPr lang="en-US" b="1" kern="1200" dirty="0" err="1" smtClean="0">
                <a:solidFill>
                  <a:srgbClr val="0070C0"/>
                </a:solidFill>
                <a:latin typeface="Consolas" pitchFamily="49" charset="0"/>
                <a:ea typeface="+mn-ea"/>
                <a:cs typeface="Consolas" pitchFamily="49" charset="0"/>
                <a:sym typeface="Symbol"/>
              </a:rPr>
              <a:t>m,x</a:t>
            </a:r>
            <a:r>
              <a:rPr lang="en-US" b="1" kern="1200" dirty="0" smtClean="0">
                <a:solidFill>
                  <a:srgbClr val="0070C0"/>
                </a:solidFill>
                <a:latin typeface="Consolas" pitchFamily="49" charset="0"/>
                <a:ea typeface="+mn-ea"/>
                <a:cs typeface="Consolas" pitchFamily="49" charset="0"/>
                <a:sym typeface="Symbol"/>
              </a:rPr>
              <a:t>)</a:t>
            </a:r>
            <a:br>
              <a:rPr lang="en-US" b="1" kern="1200" dirty="0" smtClean="0">
                <a:solidFill>
                  <a:srgbClr val="0070C0"/>
                </a:solidFill>
                <a:latin typeface="Consolas" pitchFamily="49" charset="0"/>
                <a:ea typeface="+mn-ea"/>
                <a:cs typeface="Consolas" pitchFamily="49" charset="0"/>
                <a:sym typeface="Symbol"/>
              </a:rPr>
            </a:br>
            <a:r>
              <a:rPr lang="en-US" b="1" kern="1200" dirty="0" smtClean="0">
                <a:solidFill>
                  <a:srgbClr val="0070C0"/>
                </a:solidFill>
                <a:latin typeface="Consolas" pitchFamily="49" charset="0"/>
                <a:ea typeface="+mn-ea"/>
                <a:cs typeface="Consolas" pitchFamily="49" charset="0"/>
                <a:sym typeface="Symbol"/>
              </a:rPr>
              <a:t>Grandmother(</a:t>
            </a:r>
            <a:r>
              <a:rPr lang="en-US" b="1" kern="1200" dirty="0" err="1" smtClean="0">
                <a:solidFill>
                  <a:srgbClr val="0070C0"/>
                </a:solidFill>
                <a:latin typeface="Consolas" pitchFamily="49" charset="0"/>
                <a:ea typeface="+mn-ea"/>
                <a:cs typeface="Consolas" pitchFamily="49" charset="0"/>
                <a:sym typeface="Symbol"/>
              </a:rPr>
              <a:t>m,x</a:t>
            </a:r>
            <a:r>
              <a:rPr lang="en-US" b="1" kern="1200" dirty="0" smtClean="0">
                <a:solidFill>
                  <a:srgbClr val="0070C0"/>
                </a:solidFill>
                <a:latin typeface="Consolas" pitchFamily="49" charset="0"/>
                <a:ea typeface="+mn-ea"/>
                <a:cs typeface="Consolas" pitchFamily="49" charset="0"/>
                <a:sym typeface="Symbol"/>
              </a:rPr>
              <a:t>) </a:t>
            </a:r>
            <a:r>
              <a:rPr lang="en-US" b="1" kern="1200" dirty="0">
                <a:solidFill>
                  <a:srgbClr val="0070C0"/>
                </a:solidFill>
                <a:latin typeface="Consolas" pitchFamily="49" charset="0"/>
                <a:cs typeface="Consolas" pitchFamily="49" charset="0"/>
                <a:sym typeface="Symbol"/>
              </a:rPr>
              <a:t> </a:t>
            </a:r>
            <a:r>
              <a:rPr lang="en-US" b="1" dirty="0" smtClean="0">
                <a:solidFill>
                  <a:srgbClr val="0070C0"/>
                </a:solidFill>
                <a:latin typeface="Consolas" pitchFamily="49" charset="0"/>
                <a:cs typeface="Consolas" pitchFamily="49" charset="0"/>
                <a:sym typeface="Symbol" pitchFamily="18" charset="2"/>
              </a:rPr>
              <a:t>y(</a:t>
            </a:r>
            <a:r>
              <a:rPr lang="en-US" b="1" kern="1200" dirty="0" smtClean="0">
                <a:solidFill>
                  <a:srgbClr val="0070C0"/>
                </a:solidFill>
                <a:latin typeface="Consolas" pitchFamily="49" charset="0"/>
                <a:cs typeface="Consolas" pitchFamily="49" charset="0"/>
                <a:sym typeface="Symbol"/>
              </a:rPr>
              <a:t>Mother(</a:t>
            </a:r>
            <a:r>
              <a:rPr lang="en-US" b="1" kern="1200" dirty="0" err="1" smtClean="0">
                <a:solidFill>
                  <a:srgbClr val="0070C0"/>
                </a:solidFill>
                <a:latin typeface="Consolas" pitchFamily="49" charset="0"/>
                <a:cs typeface="Consolas" pitchFamily="49" charset="0"/>
                <a:sym typeface="Symbol"/>
              </a:rPr>
              <a:t>m,y</a:t>
            </a:r>
            <a:r>
              <a:rPr lang="en-US" b="1" kern="1200" dirty="0" smtClean="0">
                <a:solidFill>
                  <a:srgbClr val="0070C0"/>
                </a:solidFill>
                <a:latin typeface="Consolas" pitchFamily="49" charset="0"/>
                <a:cs typeface="Consolas" pitchFamily="49" charset="0"/>
                <a:sym typeface="Symbol"/>
              </a:rPr>
              <a:t>)</a:t>
            </a:r>
            <a:r>
              <a:rPr lang="en-US" b="1" dirty="0" smtClean="0">
                <a:solidFill>
                  <a:srgbClr val="0070C0"/>
                </a:solidFill>
                <a:latin typeface="Consolas" pitchFamily="49" charset="0"/>
                <a:cs typeface="Consolas" pitchFamily="49" charset="0"/>
                <a:sym typeface="Symbol" pitchFamily="18" charset="2"/>
              </a:rPr>
              <a:t>Mother(</a:t>
            </a:r>
            <a:r>
              <a:rPr lang="en-US" b="1" dirty="0" err="1" smtClean="0">
                <a:solidFill>
                  <a:srgbClr val="0070C0"/>
                </a:solidFill>
                <a:latin typeface="Consolas" pitchFamily="49" charset="0"/>
                <a:cs typeface="Consolas" pitchFamily="49" charset="0"/>
                <a:sym typeface="Symbol" pitchFamily="18" charset="2"/>
              </a:rPr>
              <a:t>y,x</a:t>
            </a:r>
            <a:r>
              <a:rPr lang="en-US" b="1" dirty="0" smtClean="0">
                <a:solidFill>
                  <a:srgbClr val="0070C0"/>
                </a:solidFill>
                <a:latin typeface="Consolas" pitchFamily="49" charset="0"/>
                <a:cs typeface="Consolas" pitchFamily="49" charset="0"/>
                <a:sym typeface="Symbol" pitchFamily="18" charset="2"/>
              </a:rPr>
              <a:t>))</a:t>
            </a:r>
            <a:endParaRPr lang="en-US" b="1" kern="1200" dirty="0">
              <a:solidFill>
                <a:srgbClr val="0070C0"/>
              </a:solidFill>
              <a:latin typeface="Consolas" pitchFamily="49" charset="0"/>
              <a:ea typeface="+mn-ea"/>
              <a:cs typeface="Consolas" pitchFamily="49" charset="0"/>
              <a:sym typeface="Symbol" pitchFamily="18" charset="2"/>
            </a:endParaRPr>
          </a:p>
          <a:p>
            <a:pPr>
              <a:lnSpc>
                <a:spcPct val="110000"/>
              </a:lnSpc>
            </a:pPr>
            <a:r>
              <a:rPr lang="en-US" dirty="0">
                <a:sym typeface="Symbol" pitchFamily="18" charset="2"/>
              </a:rPr>
              <a:t>Use as few designations as possible</a:t>
            </a:r>
          </a:p>
          <a:p>
            <a:pPr>
              <a:lnSpc>
                <a:spcPct val="110000"/>
              </a:lnSpc>
            </a:pPr>
            <a:r>
              <a:rPr lang="en-US" dirty="0" smtClean="0">
                <a:sym typeface="Symbol" pitchFamily="18" charset="2"/>
              </a:rPr>
              <a:t>Allows </a:t>
            </a:r>
            <a:r>
              <a:rPr lang="en-US" dirty="0" smtClean="0">
                <a:sym typeface="Symbol" pitchFamily="18" charset="2"/>
              </a:rPr>
              <a:t>precision </a:t>
            </a:r>
            <a:r>
              <a:rPr lang="en-US" dirty="0" smtClean="0">
                <a:sym typeface="Symbol" pitchFamily="18" charset="2"/>
              </a:rPr>
              <a:t>(even without formalism) and </a:t>
            </a:r>
            <a:r>
              <a:rPr lang="en-US" dirty="0" smtClean="0">
                <a:sym typeface="Symbol" pitchFamily="18" charset="2"/>
              </a:rPr>
              <a:t>refutability</a:t>
            </a:r>
          </a:p>
          <a:p>
            <a:pPr lvl="1">
              <a:lnSpc>
                <a:spcPct val="110000"/>
              </a:lnSpc>
            </a:pPr>
            <a:r>
              <a:rPr lang="en-US" kern="1200" dirty="0" smtClean="0">
                <a:ea typeface="+mn-ea"/>
                <a:cs typeface="Consolas" pitchFamily="49" charset="0"/>
                <a:sym typeface="Symbol" pitchFamily="18" charset="2"/>
              </a:rPr>
              <a:t>T/F? </a:t>
            </a:r>
            <a:r>
              <a:rPr lang="en-US" b="1" kern="1200" dirty="0" smtClean="0">
                <a:solidFill>
                  <a:srgbClr val="0070C0"/>
                </a:solidFill>
                <a:latin typeface="Consolas" pitchFamily="49" charset="0"/>
                <a:ea typeface="+mn-ea"/>
                <a:cs typeface="Consolas" pitchFamily="49" charset="0"/>
                <a:sym typeface="Symbol" pitchFamily="18" charset="2"/>
              </a:rPr>
              <a:t></a:t>
            </a:r>
            <a:r>
              <a:rPr lang="en-US" b="1" kern="1200" dirty="0" err="1" smtClean="0">
                <a:solidFill>
                  <a:srgbClr val="0070C0"/>
                </a:solidFill>
                <a:latin typeface="Consolas" pitchFamily="49" charset="0"/>
                <a:ea typeface="+mn-ea"/>
                <a:cs typeface="Consolas" pitchFamily="49" charset="0"/>
                <a:sym typeface="Symbol" pitchFamily="18" charset="2"/>
              </a:rPr>
              <a:t>m,x</a:t>
            </a:r>
            <a:r>
              <a:rPr lang="en-US" b="1" kern="1200" dirty="0" smtClean="0">
                <a:solidFill>
                  <a:srgbClr val="0070C0"/>
                </a:solidFill>
                <a:latin typeface="Consolas" pitchFamily="49" charset="0"/>
                <a:ea typeface="+mn-ea"/>
                <a:cs typeface="Consolas" pitchFamily="49" charset="0"/>
                <a:sym typeface="Symbol" pitchFamily="18" charset="2"/>
              </a:rPr>
              <a:t> </a:t>
            </a:r>
            <a:r>
              <a:rPr lang="en-US" b="1" kern="1200" dirty="0" smtClean="0">
                <a:solidFill>
                  <a:srgbClr val="0070C0"/>
                </a:solidFill>
                <a:latin typeface="Consolas" pitchFamily="49" charset="0"/>
                <a:ea typeface="+mn-ea"/>
                <a:cs typeface="Consolas" pitchFamily="49" charset="0"/>
                <a:sym typeface="Symbol" pitchFamily="18" charset="2"/>
              </a:rPr>
              <a:t>(Mother(</a:t>
            </a:r>
            <a:r>
              <a:rPr lang="en-US" b="1" kern="1200" dirty="0" err="1" smtClean="0">
                <a:solidFill>
                  <a:srgbClr val="0070C0"/>
                </a:solidFill>
                <a:latin typeface="Consolas" pitchFamily="49" charset="0"/>
                <a:ea typeface="+mn-ea"/>
                <a:cs typeface="Consolas" pitchFamily="49" charset="0"/>
                <a:sym typeface="Symbol" pitchFamily="18" charset="2"/>
              </a:rPr>
              <a:t>m,x</a:t>
            </a:r>
            <a:r>
              <a:rPr lang="en-US" b="1" kern="1200" dirty="0">
                <a:solidFill>
                  <a:srgbClr val="0070C0"/>
                </a:solidFill>
                <a:latin typeface="Consolas" pitchFamily="49" charset="0"/>
                <a:ea typeface="+mn-ea"/>
                <a:cs typeface="Consolas" pitchFamily="49" charset="0"/>
                <a:sym typeface="Symbol" pitchFamily="18" charset="2"/>
              </a:rPr>
              <a:t>)</a:t>
            </a:r>
            <a:r>
              <a:rPr lang="en-US" b="1" kern="1200" dirty="0" smtClean="0">
                <a:solidFill>
                  <a:srgbClr val="0070C0"/>
                </a:solidFill>
                <a:latin typeface="Consolas" pitchFamily="49" charset="0"/>
                <a:ea typeface="+mn-ea"/>
                <a:cs typeface="Consolas" pitchFamily="49" charset="0"/>
                <a:sym typeface="Symbol" pitchFamily="18" charset="2"/>
              </a:rPr>
              <a:t>Mother(</a:t>
            </a:r>
            <a:r>
              <a:rPr lang="en-US" b="1" kern="1200" dirty="0" err="1" smtClean="0">
                <a:solidFill>
                  <a:srgbClr val="0070C0"/>
                </a:solidFill>
                <a:latin typeface="Consolas" pitchFamily="49" charset="0"/>
                <a:ea typeface="+mn-ea"/>
                <a:cs typeface="Consolas" pitchFamily="49" charset="0"/>
                <a:sym typeface="Symbol" pitchFamily="18" charset="2"/>
              </a:rPr>
              <a:t>x,m</a:t>
            </a:r>
            <a:r>
              <a:rPr lang="en-US" b="1" kern="1200" dirty="0" smtClean="0">
                <a:solidFill>
                  <a:srgbClr val="0070C0"/>
                </a:solidFill>
                <a:latin typeface="Consolas" pitchFamily="49" charset="0"/>
                <a:ea typeface="+mn-ea"/>
                <a:cs typeface="Consolas" pitchFamily="49" charset="0"/>
                <a:sym typeface="Symbol" pitchFamily="18" charset="2"/>
              </a:rPr>
              <a:t>))</a:t>
            </a:r>
          </a:p>
          <a:p>
            <a:pPr lvl="1">
              <a:lnSpc>
                <a:spcPct val="110000"/>
              </a:lnSpc>
            </a:pPr>
            <a:r>
              <a:rPr lang="en-US" kern="1200" dirty="0" smtClean="0">
                <a:cs typeface="Consolas" pitchFamily="49" charset="0"/>
                <a:sym typeface="Symbol" pitchFamily="18" charset="2"/>
              </a:rPr>
              <a:t>T/F?</a:t>
            </a:r>
            <a:r>
              <a:rPr lang="en-US" kern="1200" dirty="0">
                <a:cs typeface="Consolas" pitchFamily="49" charset="0"/>
                <a:sym typeface="Symbol" pitchFamily="18" charset="2"/>
              </a:rPr>
              <a:t> </a:t>
            </a:r>
            <a:r>
              <a:rPr lang="en-US" b="1" kern="1200" dirty="0" smtClean="0">
                <a:solidFill>
                  <a:srgbClr val="0070C0"/>
                </a:solidFill>
                <a:latin typeface="Consolas" pitchFamily="49" charset="0"/>
                <a:cs typeface="Consolas" pitchFamily="49" charset="0"/>
                <a:sym typeface="Symbol" pitchFamily="18" charset="2"/>
              </a:rPr>
              <a:t></a:t>
            </a:r>
            <a:r>
              <a:rPr lang="en-US" b="1" kern="1200" dirty="0" err="1" smtClean="0">
                <a:solidFill>
                  <a:srgbClr val="0070C0"/>
                </a:solidFill>
                <a:latin typeface="Consolas" pitchFamily="49" charset="0"/>
                <a:cs typeface="Consolas" pitchFamily="49" charset="0"/>
                <a:sym typeface="Symbol" pitchFamily="18" charset="2"/>
              </a:rPr>
              <a:t>x,y,m</a:t>
            </a:r>
            <a:r>
              <a:rPr lang="en-US" b="1" kern="1200" dirty="0" smtClean="0">
                <a:solidFill>
                  <a:srgbClr val="0070C0"/>
                </a:solidFill>
                <a:latin typeface="Consolas" pitchFamily="49" charset="0"/>
                <a:cs typeface="Consolas" pitchFamily="49" charset="0"/>
                <a:sym typeface="Symbol" pitchFamily="18" charset="2"/>
              </a:rPr>
              <a:t> (Mother(</a:t>
            </a:r>
            <a:r>
              <a:rPr lang="en-US" b="1" kern="1200" dirty="0" err="1" smtClean="0">
                <a:solidFill>
                  <a:srgbClr val="0070C0"/>
                </a:solidFill>
                <a:latin typeface="Consolas" pitchFamily="49" charset="0"/>
                <a:cs typeface="Consolas" pitchFamily="49" charset="0"/>
                <a:sym typeface="Symbol" pitchFamily="18" charset="2"/>
              </a:rPr>
              <a:t>m,x</a:t>
            </a:r>
            <a:r>
              <a:rPr lang="en-US" b="1" kern="1200" dirty="0" smtClean="0">
                <a:solidFill>
                  <a:srgbClr val="0070C0"/>
                </a:solidFill>
                <a:latin typeface="Consolas" pitchFamily="49" charset="0"/>
                <a:cs typeface="Consolas" pitchFamily="49" charset="0"/>
                <a:sym typeface="Symbol" pitchFamily="18" charset="2"/>
              </a:rPr>
              <a:t>)</a:t>
            </a:r>
            <a:r>
              <a:rPr lang="en-US" b="1" dirty="0" smtClean="0">
                <a:solidFill>
                  <a:srgbClr val="0070C0"/>
                </a:solidFill>
                <a:latin typeface="Consolas" pitchFamily="49" charset="0"/>
                <a:cs typeface="Consolas" pitchFamily="49" charset="0"/>
                <a:sym typeface="Symbol" pitchFamily="18" charset="2"/>
              </a:rPr>
              <a:t>Mother(</a:t>
            </a:r>
            <a:r>
              <a:rPr lang="en-US" b="1" dirty="0" err="1" smtClean="0">
                <a:solidFill>
                  <a:srgbClr val="0070C0"/>
                </a:solidFill>
                <a:latin typeface="Consolas" pitchFamily="49" charset="0"/>
                <a:cs typeface="Consolas" pitchFamily="49" charset="0"/>
                <a:sym typeface="Symbol" pitchFamily="18" charset="2"/>
              </a:rPr>
              <a:t>m,y</a:t>
            </a:r>
            <a:r>
              <a:rPr lang="en-US" b="1" dirty="0" smtClean="0">
                <a:solidFill>
                  <a:srgbClr val="0070C0"/>
                </a:solidFill>
                <a:latin typeface="Consolas" pitchFamily="49" charset="0"/>
                <a:cs typeface="Consolas" pitchFamily="49" charset="0"/>
                <a:sym typeface="Symbol" pitchFamily="18" charset="2"/>
              </a:rPr>
              <a:t>))</a:t>
            </a:r>
            <a:r>
              <a:rPr lang="en-US" b="1" kern="1200" dirty="0" smtClean="0">
                <a:solidFill>
                  <a:srgbClr val="0070C0"/>
                </a:solidFill>
                <a:latin typeface="Consolas" pitchFamily="49" charset="0"/>
                <a:cs typeface="Consolas" pitchFamily="49" charset="0"/>
                <a:sym typeface="Symbol" pitchFamily="18" charset="2"/>
              </a:rPr>
              <a:t>x=y</a:t>
            </a:r>
          </a:p>
          <a:p>
            <a:pPr lvl="1">
              <a:lnSpc>
                <a:spcPct val="110000"/>
              </a:lnSpc>
            </a:pPr>
            <a:r>
              <a:rPr lang="en-US" dirty="0" smtClean="0">
                <a:cs typeface="Consolas" pitchFamily="49" charset="0"/>
                <a:sym typeface="Symbol" pitchFamily="18" charset="2"/>
              </a:rPr>
              <a:t>May help understand if the designations/definitions make sense in the domain</a:t>
            </a:r>
            <a:endParaRPr lang="en-US" b="1" kern="1200" dirty="0" smtClean="0">
              <a:solidFill>
                <a:srgbClr val="0070C0"/>
              </a:solidFill>
              <a:latin typeface="Consolas" pitchFamily="49" charset="0"/>
              <a:cs typeface="Consolas" pitchFamily="49" charset="0"/>
              <a:sym typeface="Symbol" pitchFamily="18" charset="2"/>
            </a:endParaRPr>
          </a:p>
        </p:txBody>
      </p:sp>
      <p:sp>
        <p:nvSpPr>
          <p:cNvPr id="5" name="Date Placeholder 4"/>
          <p:cNvSpPr>
            <a:spLocks noGrp="1"/>
          </p:cNvSpPr>
          <p:nvPr>
            <p:ph type="dt" sz="half" idx="10"/>
          </p:nvPr>
        </p:nvSpPr>
        <p:spPr/>
        <p:txBody>
          <a:bodyPr/>
          <a:lstStyle/>
          <a:p>
            <a:r>
              <a:rPr lang="en-US" smtClean="0"/>
              <a:t>CSE403 Sp12</a:t>
            </a:r>
            <a:endParaRPr lang="en-US"/>
          </a:p>
        </p:txBody>
      </p:sp>
      <p:sp>
        <p:nvSpPr>
          <p:cNvPr id="6" name="Slide Number Placeholder 5"/>
          <p:cNvSpPr>
            <a:spLocks noGrp="1"/>
          </p:cNvSpPr>
          <p:nvPr>
            <p:ph type="sldNum" sz="quarter" idx="12"/>
          </p:nvPr>
        </p:nvSpPr>
        <p:spPr/>
        <p:txBody>
          <a:bodyPr/>
          <a:lstStyle/>
          <a:p>
            <a:fld id="{2D593D72-9E2E-4A7D-BE67-19327E6AD9E2}" type="slidenum">
              <a:rPr lang="en-US" smtClean="0"/>
              <a:pPr/>
              <a:t>4</a:t>
            </a:fld>
            <a:endParaRPr lang="en-US"/>
          </a:p>
        </p:txBody>
      </p:sp>
    </p:spTree>
    <p:extLst>
      <p:ext uri="{BB962C8B-B14F-4D97-AF65-F5344CB8AC3E}">
        <p14:creationId xmlns:p14="http://schemas.microsoft.com/office/powerpoint/2010/main" val="1383844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6" name="Rectangle 2"/>
          <p:cNvSpPr>
            <a:spLocks noGrp="1" noChangeArrowheads="1"/>
          </p:cNvSpPr>
          <p:nvPr>
            <p:ph type="title"/>
          </p:nvPr>
        </p:nvSpPr>
        <p:spPr/>
        <p:txBody>
          <a:bodyPr/>
          <a:lstStyle/>
          <a:p>
            <a:r>
              <a:rPr lang="en-US" dirty="0"/>
              <a:t>Requirements documents should</a:t>
            </a:r>
          </a:p>
        </p:txBody>
      </p:sp>
      <p:sp>
        <p:nvSpPr>
          <p:cNvPr id="692227" name="Rectangle 3"/>
          <p:cNvSpPr>
            <a:spLocks noGrp="1" noChangeArrowheads="1"/>
          </p:cNvSpPr>
          <p:nvPr>
            <p:ph type="body" idx="1"/>
          </p:nvPr>
        </p:nvSpPr>
        <p:spPr/>
        <p:txBody>
          <a:bodyPr/>
          <a:lstStyle/>
          <a:p>
            <a:r>
              <a:rPr lang="en-US" dirty="0" smtClean="0"/>
              <a:t>avoid </a:t>
            </a:r>
            <a:r>
              <a:rPr lang="en-US" dirty="0" smtClean="0"/>
              <a:t>mood mixing</a:t>
            </a:r>
          </a:p>
          <a:p>
            <a:r>
              <a:rPr lang="en-US" dirty="0" smtClean="0"/>
              <a:t>use precise language – make sure to designate or define common terms that you are using with a specific </a:t>
            </a:r>
            <a:r>
              <a:rPr lang="en-US" dirty="0" smtClean="0"/>
              <a:t>meaning</a:t>
            </a:r>
          </a:p>
        </p:txBody>
      </p:sp>
      <p:sp>
        <p:nvSpPr>
          <p:cNvPr id="4" name="Date Placeholder 3"/>
          <p:cNvSpPr>
            <a:spLocks noGrp="1"/>
          </p:cNvSpPr>
          <p:nvPr>
            <p:ph type="dt" sz="half" idx="10"/>
          </p:nvPr>
        </p:nvSpPr>
        <p:spPr/>
        <p:txBody>
          <a:bodyPr/>
          <a:lstStyle/>
          <a:p>
            <a:r>
              <a:rPr lang="en-US" smtClean="0"/>
              <a:t>CSE403 Sp12</a:t>
            </a:r>
            <a:endParaRPr lang="en-US"/>
          </a:p>
        </p:txBody>
      </p:sp>
      <p:sp>
        <p:nvSpPr>
          <p:cNvPr id="6" name="Slide Number Placeholder 5"/>
          <p:cNvSpPr>
            <a:spLocks noGrp="1"/>
          </p:cNvSpPr>
          <p:nvPr>
            <p:ph type="sldNum" sz="quarter" idx="12"/>
          </p:nvPr>
        </p:nvSpPr>
        <p:spPr/>
        <p:txBody>
          <a:bodyPr/>
          <a:lstStyle/>
          <a:p>
            <a:fld id="{880B3C31-D7E1-4DFD-B753-9F83945450BF}" type="slidenum">
              <a:rPr lang="en-US" smtClean="0"/>
              <a:pPr/>
              <a:t>5</a:t>
            </a:fld>
            <a:endParaRPr lang="en-US"/>
          </a:p>
        </p:txBody>
      </p:sp>
    </p:spTree>
    <p:extLst>
      <p:ext uri="{BB962C8B-B14F-4D97-AF65-F5344CB8AC3E}">
        <p14:creationId xmlns:p14="http://schemas.microsoft.com/office/powerpoint/2010/main" val="3063681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Rectangle 2"/>
          <p:cNvSpPr>
            <a:spLocks noGrp="1" noChangeArrowheads="1"/>
          </p:cNvSpPr>
          <p:nvPr>
            <p:ph type="title"/>
          </p:nvPr>
        </p:nvSpPr>
        <p:spPr/>
        <p:txBody>
          <a:bodyPr/>
          <a:lstStyle/>
          <a:p>
            <a:r>
              <a:rPr lang="en-US" dirty="0"/>
              <a:t>A</a:t>
            </a:r>
            <a:r>
              <a:rPr lang="en-US" dirty="0" smtClean="0"/>
              <a:t>bstractions are key to requirements</a:t>
            </a:r>
            <a:endParaRPr lang="en-US" dirty="0"/>
          </a:p>
        </p:txBody>
      </p:sp>
      <p:sp>
        <p:nvSpPr>
          <p:cNvPr id="564227" name="Rectangle 3"/>
          <p:cNvSpPr>
            <a:spLocks noGrp="1" noChangeArrowheads="1"/>
          </p:cNvSpPr>
          <p:nvPr>
            <p:ph type="body" idx="1"/>
          </p:nvPr>
        </p:nvSpPr>
        <p:spPr/>
        <p:txBody>
          <a:bodyPr/>
          <a:lstStyle/>
          <a:p>
            <a:r>
              <a:rPr lang="en-US" dirty="0" smtClean="0"/>
              <a:t>Y2K was (in a sense) a requirements problem</a:t>
            </a:r>
          </a:p>
          <a:p>
            <a:pPr lvl="1"/>
            <a:r>
              <a:rPr lang="en-US" dirty="0" smtClean="0"/>
              <a:t>coders didn't consolidate date logic in one place</a:t>
            </a:r>
          </a:p>
          <a:p>
            <a:pPr lvl="2"/>
            <a:r>
              <a:rPr lang="en-US" sz="2000" dirty="0"/>
              <a:t>Another lesson from Y2K: “Premature optimization is the root of all evil.” – Donald </a:t>
            </a:r>
            <a:r>
              <a:rPr lang="en-US" sz="2000" dirty="0" smtClean="0"/>
              <a:t>Knuth</a:t>
            </a:r>
            <a:endParaRPr lang="en-US" sz="2000" dirty="0" smtClean="0"/>
          </a:p>
          <a:p>
            <a:pPr lvl="1"/>
            <a:r>
              <a:rPr lang="en-US" dirty="0" smtClean="0"/>
              <a:t>should have had a requirement such as: </a:t>
            </a:r>
            <a:r>
              <a:rPr lang="en-US" sz="2000" i="1" dirty="0" smtClean="0"/>
              <a:t>“The system must be easily modified to work in years </a:t>
            </a:r>
            <a:r>
              <a:rPr lang="en-US" sz="2000" i="1" dirty="0" smtClean="0">
                <a:sym typeface="Symbol"/>
              </a:rPr>
              <a:t></a:t>
            </a:r>
            <a:r>
              <a:rPr lang="en-US" sz="2000" i="1" dirty="0" smtClean="0"/>
              <a:t>2000.”</a:t>
            </a:r>
          </a:p>
          <a:p>
            <a:r>
              <a:rPr lang="en-US" dirty="0" smtClean="0"/>
              <a:t>DRY principle: </a:t>
            </a:r>
            <a:r>
              <a:rPr lang="en-US" b="1" dirty="0" smtClean="0"/>
              <a:t>Don't Repeat Yourself</a:t>
            </a:r>
          </a:p>
          <a:p>
            <a:pPr lvl="1"/>
            <a:r>
              <a:rPr lang="en-US" dirty="0" smtClean="0"/>
              <a:t>Abstractions live longer than details</a:t>
            </a:r>
          </a:p>
          <a:p>
            <a:pPr lvl="1"/>
            <a:r>
              <a:rPr lang="en-US" dirty="0" smtClean="0"/>
              <a:t>A good abstraction allows appropriate change</a:t>
            </a:r>
          </a:p>
          <a:p>
            <a:pPr lvl="1"/>
            <a:r>
              <a:rPr lang="en-US" dirty="0"/>
              <a:t>But don’t forget that ultimately </a:t>
            </a:r>
            <a:r>
              <a:rPr lang="en-US" dirty="0"/>
              <a:t>your abstractions have to represent something useful in the </a:t>
            </a:r>
            <a:r>
              <a:rPr lang="en-US" dirty="0" smtClean="0"/>
              <a:t>domain</a:t>
            </a:r>
            <a:endParaRPr lang="en-US" dirty="0"/>
          </a:p>
        </p:txBody>
      </p:sp>
      <p:sp>
        <p:nvSpPr>
          <p:cNvPr id="2" name="Date Placeholder 1"/>
          <p:cNvSpPr>
            <a:spLocks noGrp="1"/>
          </p:cNvSpPr>
          <p:nvPr>
            <p:ph type="dt" sz="half" idx="10"/>
          </p:nvPr>
        </p:nvSpPr>
        <p:spPr/>
        <p:txBody>
          <a:bodyPr/>
          <a:lstStyle/>
          <a:p>
            <a:r>
              <a:rPr lang="en-US" smtClean="0"/>
              <a:t>CSE403 Sp12</a:t>
            </a:r>
            <a:endParaRPr lang="en-US"/>
          </a:p>
        </p:txBody>
      </p:sp>
      <p:sp>
        <p:nvSpPr>
          <p:cNvPr id="3" name="Slide Number Placeholder 2"/>
          <p:cNvSpPr>
            <a:spLocks noGrp="1"/>
          </p:cNvSpPr>
          <p:nvPr>
            <p:ph type="sldNum" sz="quarter" idx="12"/>
          </p:nvPr>
        </p:nvSpPr>
        <p:spPr/>
        <p:txBody>
          <a:bodyPr/>
          <a:lstStyle/>
          <a:p>
            <a:fld id="{3451FA2C-3B3E-4FA6-BAFA-85683040B980}" type="slidenum">
              <a:rPr lang="en-US" smtClean="0"/>
              <a:pPr/>
              <a:t>6</a:t>
            </a:fld>
            <a:endParaRPr lang="en-US"/>
          </a:p>
        </p:txBody>
      </p:sp>
    </p:spTree>
    <p:extLst>
      <p:ext uri="{BB962C8B-B14F-4D97-AF65-F5344CB8AC3E}">
        <p14:creationId xmlns:p14="http://schemas.microsoft.com/office/powerpoint/2010/main" val="2464020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696"/>
            <a:ext cx="7772400" cy="1143000"/>
          </a:xfrm>
        </p:spPr>
        <p:txBody>
          <a:bodyPr/>
          <a:lstStyle/>
          <a:p>
            <a:r>
              <a:rPr lang="en-US" dirty="0" smtClean="0"/>
              <a:t>Why requirements?</a:t>
            </a:r>
            <a:endParaRPr lang="en-US" dirty="0"/>
          </a:p>
        </p:txBody>
      </p:sp>
      <p:pic>
        <p:nvPicPr>
          <p:cNvPr id="4" name="Picture 2" descr="http://datasmith.net/system/files/images/requirements.previe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300" y="807327"/>
            <a:ext cx="7899400" cy="592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9988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Goals and Roles</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Understand precisely what is required</a:t>
            </a:r>
          </a:p>
          <a:p>
            <a:r>
              <a:rPr lang="en-US" dirty="0" smtClean="0"/>
              <a:t>Communicate this understanding precisely to all parties</a:t>
            </a:r>
          </a:p>
          <a:p>
            <a:r>
              <a:rPr lang="en-US" dirty="0" smtClean="0"/>
              <a:t>Control production to ensure that system satisfies the (final) requirements</a:t>
            </a:r>
          </a:p>
        </p:txBody>
      </p:sp>
      <p:sp>
        <p:nvSpPr>
          <p:cNvPr id="6" name="Content Placeholder 5"/>
          <p:cNvSpPr>
            <a:spLocks noGrp="1"/>
          </p:cNvSpPr>
          <p:nvPr>
            <p:ph sz="half" idx="2"/>
          </p:nvPr>
        </p:nvSpPr>
        <p:spPr/>
        <p:txBody>
          <a:bodyPr>
            <a:normAutofit fontScale="92500" lnSpcReduction="20000"/>
          </a:bodyPr>
          <a:lstStyle/>
          <a:p>
            <a:r>
              <a:rPr lang="en-US" dirty="0" smtClean="0"/>
              <a:t>Customers</a:t>
            </a:r>
            <a:r>
              <a:rPr lang="en-US" dirty="0"/>
              <a:t>: show what should be </a:t>
            </a:r>
            <a:r>
              <a:rPr lang="en-US" dirty="0" smtClean="0"/>
              <a:t>delivered</a:t>
            </a:r>
          </a:p>
          <a:p>
            <a:r>
              <a:rPr lang="en-US" dirty="0" smtClean="0"/>
              <a:t>Managers</a:t>
            </a:r>
            <a:r>
              <a:rPr lang="en-US" dirty="0"/>
              <a:t>: a scheduling </a:t>
            </a:r>
            <a:r>
              <a:rPr lang="en-US" dirty="0" smtClean="0"/>
              <a:t>and </a:t>
            </a:r>
            <a:r>
              <a:rPr lang="en-US" dirty="0"/>
              <a:t>progress indicator</a:t>
            </a:r>
          </a:p>
          <a:p>
            <a:r>
              <a:rPr lang="en-US" dirty="0" smtClean="0"/>
              <a:t>Designers</a:t>
            </a:r>
            <a:r>
              <a:rPr lang="en-US" dirty="0"/>
              <a:t>: provide a basis for design</a:t>
            </a:r>
          </a:p>
          <a:p>
            <a:r>
              <a:rPr lang="en-US" dirty="0" smtClean="0"/>
              <a:t>QA/testers</a:t>
            </a:r>
            <a:r>
              <a:rPr lang="en-US" dirty="0"/>
              <a:t>: a basis for testing, validation, </a:t>
            </a:r>
            <a:r>
              <a:rPr lang="en-US" dirty="0" smtClean="0"/>
              <a:t>verification</a:t>
            </a:r>
          </a:p>
          <a:p>
            <a:r>
              <a:rPr lang="en-US" dirty="0" smtClean="0"/>
              <a:t>…</a:t>
            </a:r>
            <a:endParaRPr lang="en-US" dirty="0"/>
          </a:p>
        </p:txBody>
      </p:sp>
      <p:sp>
        <p:nvSpPr>
          <p:cNvPr id="4" name="Date Placeholder 3"/>
          <p:cNvSpPr>
            <a:spLocks noGrp="1"/>
          </p:cNvSpPr>
          <p:nvPr>
            <p:ph type="dt" sz="half" idx="10"/>
          </p:nvPr>
        </p:nvSpPr>
        <p:spPr/>
        <p:txBody>
          <a:bodyPr/>
          <a:lstStyle/>
          <a:p>
            <a:r>
              <a:rPr lang="en-US" smtClean="0"/>
              <a:t>CSE403 Sp12</a:t>
            </a:r>
            <a:endParaRPr lang="en-US"/>
          </a:p>
        </p:txBody>
      </p:sp>
      <p:sp>
        <p:nvSpPr>
          <p:cNvPr id="5" name="Slide Number Placeholder 4"/>
          <p:cNvSpPr>
            <a:spLocks noGrp="1"/>
          </p:cNvSpPr>
          <p:nvPr>
            <p:ph type="sldNum" sz="quarter" idx="12"/>
          </p:nvPr>
        </p:nvSpPr>
        <p:spPr/>
        <p:txBody>
          <a:bodyPr/>
          <a:lstStyle/>
          <a:p>
            <a:fld id="{3451FA2C-3B3E-4FA6-BAFA-85683040B980}" type="slidenum">
              <a:rPr lang="en-US" smtClean="0"/>
              <a:pPr/>
              <a:t>8</a:t>
            </a:fld>
            <a:endParaRPr lang="en-US"/>
          </a:p>
        </p:txBody>
      </p:sp>
    </p:spTree>
    <p:extLst>
      <p:ext uri="{BB962C8B-B14F-4D97-AF65-F5344CB8AC3E}">
        <p14:creationId xmlns:p14="http://schemas.microsoft.com/office/powerpoint/2010/main" val="8831341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Rectangle 2"/>
          <p:cNvSpPr>
            <a:spLocks noGrp="1" noChangeArrowheads="1"/>
          </p:cNvSpPr>
          <p:nvPr>
            <p:ph type="title"/>
          </p:nvPr>
        </p:nvSpPr>
        <p:spPr/>
        <p:txBody>
          <a:bodyPr/>
          <a:lstStyle/>
          <a:p>
            <a:endParaRPr lang="en-US" dirty="0"/>
          </a:p>
        </p:txBody>
      </p:sp>
      <p:sp>
        <p:nvSpPr>
          <p:cNvPr id="572419" name="Rectangle 3"/>
          <p:cNvSpPr>
            <a:spLocks noGrp="1" noChangeArrowheads="1"/>
          </p:cNvSpPr>
          <p:nvPr>
            <p:ph type="body" idx="1"/>
          </p:nvPr>
        </p:nvSpPr>
        <p:spPr/>
        <p:txBody>
          <a:bodyPr/>
          <a:lstStyle/>
          <a:p>
            <a:r>
              <a:rPr lang="en-US" dirty="0" smtClean="0"/>
              <a:t>The system will enforce 6.5% sales tax on Washington purchases</a:t>
            </a:r>
          </a:p>
          <a:p>
            <a:r>
              <a:rPr lang="en-US" dirty="0" smtClean="0"/>
              <a:t>The system shall display the elapsed time for the car to make one circuit around the track within five seconds, in </a:t>
            </a:r>
            <a:r>
              <a:rPr lang="en-US" dirty="0" err="1" smtClean="0"/>
              <a:t>hh:mm:ss</a:t>
            </a:r>
            <a:r>
              <a:rPr lang="en-US" dirty="0" smtClean="0"/>
              <a:t> format</a:t>
            </a:r>
          </a:p>
          <a:p>
            <a:r>
              <a:rPr lang="en-US" dirty="0" smtClean="0"/>
              <a:t>The product will never crash.  It will also be secure against hacks</a:t>
            </a:r>
          </a:p>
          <a:p>
            <a:r>
              <a:rPr lang="en-US" dirty="0" smtClean="0"/>
              <a:t>The system will support a large number of connections at once, and each user will not experience slowness or lag</a:t>
            </a:r>
          </a:p>
          <a:p>
            <a:r>
              <a:rPr lang="en-US" dirty="0" smtClean="0"/>
              <a:t>The user can choose a document type from the drop-down list</a:t>
            </a:r>
            <a:endParaRPr lang="en-US" dirty="0"/>
          </a:p>
        </p:txBody>
      </p:sp>
      <p:sp>
        <p:nvSpPr>
          <p:cNvPr id="2" name="Date Placeholder 1"/>
          <p:cNvSpPr>
            <a:spLocks noGrp="1"/>
          </p:cNvSpPr>
          <p:nvPr>
            <p:ph type="dt" sz="half" idx="10"/>
          </p:nvPr>
        </p:nvSpPr>
        <p:spPr/>
        <p:txBody>
          <a:bodyPr/>
          <a:lstStyle/>
          <a:p>
            <a:r>
              <a:rPr lang="en-US" smtClean="0"/>
              <a:t>CSE403 Sp12</a:t>
            </a:r>
            <a:endParaRPr lang="en-US"/>
          </a:p>
        </p:txBody>
      </p:sp>
      <p:sp>
        <p:nvSpPr>
          <p:cNvPr id="3" name="Slide Number Placeholder 2"/>
          <p:cNvSpPr>
            <a:spLocks noGrp="1"/>
          </p:cNvSpPr>
          <p:nvPr>
            <p:ph type="sldNum" sz="quarter" idx="12"/>
          </p:nvPr>
        </p:nvSpPr>
        <p:spPr/>
        <p:txBody>
          <a:bodyPr/>
          <a:lstStyle/>
          <a:p>
            <a:fld id="{3451FA2C-3B3E-4FA6-BAFA-85683040B980}" type="slidenum">
              <a:rPr lang="en-US" smtClean="0"/>
              <a:pPr/>
              <a:t>9</a:t>
            </a:fld>
            <a:endParaRPr lang="en-US"/>
          </a:p>
        </p:txBody>
      </p:sp>
      <p:sp>
        <p:nvSpPr>
          <p:cNvPr id="14" name="TextBox 13"/>
          <p:cNvSpPr txBox="1"/>
          <p:nvPr/>
        </p:nvSpPr>
        <p:spPr>
          <a:xfrm>
            <a:off x="495800" y="479460"/>
            <a:ext cx="8142398" cy="584775"/>
          </a:xfrm>
          <a:prstGeom prst="rect">
            <a:avLst/>
          </a:prstGeom>
          <a:solidFill>
            <a:srgbClr val="92D050"/>
          </a:solidFill>
          <a:ln cap="rnd">
            <a:solidFill>
              <a:schemeClr val="tx1"/>
            </a:solidFill>
          </a:ln>
        </p:spPr>
        <p:txBody>
          <a:bodyPr wrap="square" rtlCol="0">
            <a:spAutoFit/>
          </a:bodyPr>
          <a:lstStyle/>
          <a:p>
            <a:r>
              <a:rPr lang="en-US" sz="3200" b="1" dirty="0" smtClean="0">
                <a:solidFill>
                  <a:schemeClr val="bg1"/>
                </a:solidFill>
              </a:rPr>
              <a:t>Good or bad requirements? Why?</a:t>
            </a:r>
            <a:endParaRPr lang="en-US" sz="3200" b="1" dirty="0">
              <a:solidFill>
                <a:schemeClr val="bg1"/>
              </a:solidFill>
            </a:endParaRPr>
          </a:p>
        </p:txBody>
      </p:sp>
      <p:sp>
        <p:nvSpPr>
          <p:cNvPr id="15" name="Oval Callout 14"/>
          <p:cNvSpPr/>
          <p:nvPr/>
        </p:nvSpPr>
        <p:spPr bwMode="auto">
          <a:xfrm>
            <a:off x="6858064" y="1343958"/>
            <a:ext cx="2262186" cy="346234"/>
          </a:xfrm>
          <a:prstGeom prst="wedgeEllipseCallout">
            <a:avLst>
              <a:gd name="adj1" fmla="val -12423"/>
              <a:gd name="adj2" fmla="val -1288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spAutoFit/>
          </a:bodyPr>
          <a:lstStyle/>
          <a:p>
            <a:r>
              <a:rPr lang="en-US" sz="1600" b="1" dirty="0" smtClean="0">
                <a:latin typeface="Arial Rounded MT Bold" pitchFamily="34" charset="0"/>
              </a:rPr>
              <a:t>Extra credit</a:t>
            </a:r>
            <a:endParaRPr kumimoji="0" lang="en-US" sz="1600" b="1" i="0" u="none" strike="noStrike" cap="none" normalizeH="0" baseline="0" dirty="0" smtClean="0">
              <a:ln>
                <a:noFill/>
              </a:ln>
              <a:solidFill>
                <a:schemeClr val="tx1"/>
              </a:solidFill>
              <a:effectLst/>
              <a:latin typeface="Arial Rounded MT Bold" pitchFamily="34" charset="0"/>
            </a:endParaRPr>
          </a:p>
        </p:txBody>
      </p:sp>
    </p:spTree>
    <p:extLst>
      <p:ext uri="{BB962C8B-B14F-4D97-AF65-F5344CB8AC3E}">
        <p14:creationId xmlns:p14="http://schemas.microsoft.com/office/powerpoint/2010/main" val="142467011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dan_design_templat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an_desig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282575"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282575"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an_desig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n_desig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n_desig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n_desig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n_desig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21780</TotalTime>
  <Words>2969</Words>
  <Application>Microsoft Office PowerPoint</Application>
  <PresentationFormat>On-screen Show (4:3)</PresentationFormat>
  <Paragraphs>436</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dan_design_template</vt:lpstr>
      <vt:lpstr>CSE403 ● Software engineering ●  sp12</vt:lpstr>
      <vt:lpstr>Ambiguity</vt:lpstr>
      <vt:lpstr>Formalize</vt:lpstr>
      <vt:lpstr>Designations vs. definitions [M. Jackson]</vt:lpstr>
      <vt:lpstr>Requirements documents should</vt:lpstr>
      <vt:lpstr>Abstractions are key to requirements</vt:lpstr>
      <vt:lpstr>Why requirements?</vt:lpstr>
      <vt:lpstr>Requirements: Goals and Roles</vt:lpstr>
      <vt:lpstr>PowerPoint Presentation</vt:lpstr>
      <vt:lpstr>Classifying requirements</vt:lpstr>
      <vt:lpstr>“Digging” for requirements</vt:lpstr>
      <vt:lpstr>Benefits of working with customers</vt:lpstr>
      <vt:lpstr>PowerPoint Presentation</vt:lpstr>
      <vt:lpstr>“What” vs. “How”</vt:lpstr>
      <vt:lpstr>World and machine [Jackson] Alternative to what vs. how</vt:lpstr>
      <vt:lpstr>How do we specify requirements?</vt:lpstr>
      <vt:lpstr>Cockburn's requirements template</vt:lpstr>
      <vt:lpstr>Use cases</vt:lpstr>
      <vt:lpstr>Jacobson example: recycling</vt:lpstr>
      <vt:lpstr>Another example:  Buy a product http://ontolog.cim3.net/cgi-bin/wiki.pl?UseCasesSimpleTextExample</vt:lpstr>
      <vt:lpstr>Qualities of a good use case</vt:lpstr>
      <vt:lpstr>Benefits of use cases</vt:lpstr>
      <vt:lpstr>Terminology</vt:lpstr>
      <vt:lpstr>Use case summary diagrams</vt:lpstr>
      <vt:lpstr>PowerPoint Presentation</vt:lpstr>
      <vt:lpstr>PowerPoint Presentation</vt:lpstr>
      <vt:lpstr>Are use cases good for these?</vt:lpstr>
      <vt:lpstr>Use case summary diagrams</vt:lpstr>
      <vt:lpstr>Informal use case</vt:lpstr>
      <vt:lpstr>Formal use case: another approach</vt:lpstr>
      <vt:lpstr>PowerPoint Presentation</vt:lpstr>
      <vt:lpstr>Creating a use case</vt:lpstr>
      <vt:lpstr>Creating a use case</vt:lpstr>
      <vt:lpstr>What notation is good?</vt:lpstr>
      <vt:lpstr>Pulling it all together</vt:lpstr>
      <vt:lpstr>Feature creep: a warning!</vt:lpstr>
      <vt:lpstr>PowerPoint Presentation</vt:lpstr>
    </vt:vector>
  </TitlesOfParts>
  <Company>_x0008_ᖤ]皤</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CSE403 Software Engineering</dc:title>
  <dc:creator>David Notkin</dc:creator>
  <cp:lastModifiedBy>CSE</cp:lastModifiedBy>
  <cp:revision>1061</cp:revision>
  <cp:lastPrinted>2012-04-02T16:58:10Z</cp:lastPrinted>
  <dcterms:created xsi:type="dcterms:W3CDTF">2005-03-28T18:45:14Z</dcterms:created>
  <dcterms:modified xsi:type="dcterms:W3CDTF">2012-04-02T16:58:43Z</dcterms:modified>
</cp:coreProperties>
</file>