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5"/>
  </p:notesMasterIdLst>
  <p:handoutMasterIdLst>
    <p:handoutMasterId r:id="rId26"/>
  </p:handoutMasterIdLst>
  <p:sldIdLst>
    <p:sldId id="257" r:id="rId2"/>
    <p:sldId id="303" r:id="rId3"/>
    <p:sldId id="280" r:id="rId4"/>
    <p:sldId id="304" r:id="rId5"/>
    <p:sldId id="305" r:id="rId6"/>
    <p:sldId id="281" r:id="rId7"/>
    <p:sldId id="282" r:id="rId8"/>
    <p:sldId id="283" r:id="rId9"/>
    <p:sldId id="306" r:id="rId10"/>
    <p:sldId id="284" r:id="rId11"/>
    <p:sldId id="285" r:id="rId12"/>
    <p:sldId id="286" r:id="rId13"/>
    <p:sldId id="287" r:id="rId14"/>
    <p:sldId id="288" r:id="rId15"/>
    <p:sldId id="289" r:id="rId16"/>
    <p:sldId id="290" r:id="rId17"/>
    <p:sldId id="291" r:id="rId18"/>
    <p:sldId id="292" r:id="rId19"/>
    <p:sldId id="293" r:id="rId20"/>
    <p:sldId id="294" r:id="rId21"/>
    <p:sldId id="300" r:id="rId22"/>
    <p:sldId id="301" r:id="rId23"/>
    <p:sldId id="302" r:id="rId24"/>
  </p:sldIdLst>
  <p:sldSz cx="9144000" cy="6858000" type="screen4x3"/>
  <p:notesSz cx="6997700" cy="92837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E" initials="UWC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23" autoAdjust="0"/>
    <p:restoredTop sz="92540" autoAdjust="0"/>
  </p:normalViewPr>
  <p:slideViewPr>
    <p:cSldViewPr snapToGrid="0" snapToObjects="1">
      <p:cViewPr>
        <p:scale>
          <a:sx n="100" d="100"/>
          <a:sy n="100" d="100"/>
        </p:scale>
        <p:origin x="-1284" y="-600"/>
      </p:cViewPr>
      <p:guideLst>
        <p:guide orient="horz" pos="720"/>
        <p:guide pos="2892"/>
      </p:guideLst>
    </p:cSldViewPr>
  </p:slideViewPr>
  <p:outlineViewPr>
    <p:cViewPr>
      <p:scale>
        <a:sx n="33" d="100"/>
        <a:sy n="33" d="100"/>
      </p:scale>
      <p:origin x="48" y="136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F2D688DA-F7D1-4AD9-B35A-0A2CD29BEF51}" type="datetimeFigureOut">
              <a:rPr lang="en-US" smtClean="0"/>
              <a:pPr/>
              <a:t>5/9/2012</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BCAC0E30-FE5D-4E44-BCC0-8F57B2E759CD}" type="slidenum">
              <a:rPr lang="en-US" smtClean="0"/>
              <a:pPr/>
              <a:t>‹#›</a:t>
            </a:fld>
            <a:endParaRPr lang="en-US"/>
          </a:p>
        </p:txBody>
      </p:sp>
    </p:spTree>
    <p:extLst>
      <p:ext uri="{BB962C8B-B14F-4D97-AF65-F5344CB8AC3E}">
        <p14:creationId xmlns:p14="http://schemas.microsoft.com/office/powerpoint/2010/main" val="197750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963744"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99770" y="4409758"/>
            <a:ext cx="5598160"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963744"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extLst>
      <p:ext uri="{BB962C8B-B14F-4D97-AF65-F5344CB8AC3E}">
        <p14:creationId xmlns:p14="http://schemas.microsoft.com/office/powerpoint/2010/main" val="3158886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a:t>
            </a:fld>
            <a:endParaRPr lang="en-US"/>
          </a:p>
        </p:txBody>
      </p:sp>
    </p:spTree>
    <p:extLst>
      <p:ext uri="{BB962C8B-B14F-4D97-AF65-F5344CB8AC3E}">
        <p14:creationId xmlns:p14="http://schemas.microsoft.com/office/powerpoint/2010/main" val="171880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CSE403 Sp12</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smtClean="0"/>
              <a:t>CSE403 Sp12</a:t>
            </a: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36CA508-7CCF-413C-BAFA-4F0036B2729E}" type="slidenum">
              <a:rPr lang="en-US"/>
              <a:pPr/>
              <a:t>‹#›</a:t>
            </a:fld>
            <a:endParaRPr lang="en-US"/>
          </a:p>
        </p:txBody>
      </p:sp>
    </p:spTree>
    <p:extLst>
      <p:ext uri="{BB962C8B-B14F-4D97-AF65-F5344CB8AC3E}">
        <p14:creationId xmlns:p14="http://schemas.microsoft.com/office/powerpoint/2010/main" val="83634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CSE403 Sp12</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8" r:id="rId12"/>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amazon.com/exec/obidos/ASIN/0735619670/codinghorror-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technet.microsoft.com/en-us/magazine/cc462814.fig.gi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doi:10.1016/j.infsof.2009.02.0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72283473"/>
              </p:ext>
            </p:extLst>
          </p:nvPr>
        </p:nvGraphicFramePr>
        <p:xfrm>
          <a:off x="323850" y="1415900"/>
          <a:ext cx="8153400" cy="5074920"/>
        </p:xfrm>
        <a:graphic>
          <a:graphicData uri="http://schemas.openxmlformats.org/drawingml/2006/table">
            <a:tbl>
              <a:tblPr firstRow="1" bandRow="1">
                <a:tableStyleId>{912C8C85-51F0-491E-9774-3900AFEF0FD7}</a:tableStyleId>
              </a:tblPr>
              <a:tblGrid>
                <a:gridCol w="1609725"/>
                <a:gridCol w="1275080"/>
                <a:gridCol w="1674341"/>
                <a:gridCol w="1257300"/>
                <a:gridCol w="2336954"/>
              </a:tblGrid>
              <a:tr h="298366">
                <a:tc gridSpan="5">
                  <a:txBody>
                    <a:bodyPr/>
                    <a:lstStyle/>
                    <a:p>
                      <a:pPr algn="ctr"/>
                      <a:r>
                        <a:rPr lang="en-US" dirty="0" smtClean="0"/>
                        <a:t>Week 7-10</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98366">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9630">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Joel test &amp; interviewing</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dirty="0" smtClean="0"/>
                        <a:t>No reading</a:t>
                      </a:r>
                      <a:endParaRPr lang="en-US" b="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114300" indent="-114300">
                        <a:buFont typeface="Arial" pitchFamily="34" charset="0"/>
                        <a:buChar char="•"/>
                      </a:pPr>
                      <a:r>
                        <a:rPr lang="en-US" dirty="0" smtClean="0"/>
                        <a:t>Groups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285750" indent="-285750">
                        <a:buFont typeface="Arial" pitchFamily="34" charset="0"/>
                        <a:buChar char="•"/>
                      </a:pPr>
                      <a:r>
                        <a:rPr lang="en-US" sz="1800" i="0" dirty="0" smtClean="0"/>
                        <a:t>Reviews</a:t>
                      </a:r>
                      <a:endParaRPr lang="en-US" sz="18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Aspect-oriented</a:t>
                      </a:r>
                      <a:r>
                        <a:rPr lang="en-US" sz="1800" kern="1200" baseline="0" dirty="0" smtClean="0">
                          <a:solidFill>
                            <a:schemeClr val="tx1"/>
                          </a:solidFill>
                          <a:latin typeface="+mn-lt"/>
                          <a:ea typeface="+mn-ea"/>
                          <a:cs typeface="+mn-cs"/>
                        </a:rPr>
                        <a:t> design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a:t>
                      </a:r>
                      <a:r>
                        <a:rPr lang="en-US" sz="1800" kern="1200" dirty="0" smtClean="0">
                          <a:solidFill>
                            <a:schemeClr val="tx1"/>
                          </a:solidFill>
                          <a:latin typeface="+mn-lt"/>
                          <a:ea typeface="+mn-ea"/>
                          <a:cs typeface="+mn-cs"/>
                        </a:rPr>
                        <a:t>report due</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Readings 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8200">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i="0" dirty="0" smtClean="0"/>
                        <a:t>Reading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Groups</a:t>
                      </a:r>
                    </a:p>
                    <a:p>
                      <a:pPr marL="114300" indent="-114300">
                        <a:buFont typeface="Arial" pitchFamily="34" charset="0"/>
                        <a:buChar char="•"/>
                      </a:pPr>
                      <a:r>
                        <a:rPr lang="en-US" dirty="0" smtClean="0"/>
                        <a:t>Beta due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endParaRPr lang="en-US" sz="18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a:t>
                      </a:r>
                      <a:r>
                        <a:rPr lang="en-US" sz="1800" kern="1200" baseline="0" dirty="0" smtClean="0">
                          <a:solidFill>
                            <a:schemeClr val="tx1"/>
                          </a:solidFill>
                          <a:latin typeface="+mn-lt"/>
                          <a:ea typeface="+mn-ea"/>
                          <a:cs typeface="+mn-cs"/>
                        </a:rPr>
                        <a:t> report due</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baseline="0" dirty="0" smtClean="0">
                          <a:solidFill>
                            <a:schemeClr val="tx1"/>
                          </a:solidFill>
                          <a:latin typeface="+mn-lt"/>
                          <a:ea typeface="+mn-ea"/>
                          <a:cs typeface="+mn-cs"/>
                        </a:rPr>
                        <a:t>Readings out</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225">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i="0" dirty="0" smtClean="0"/>
                        <a:t>No</a:t>
                      </a:r>
                      <a:r>
                        <a:rPr lang="en-US" b="0" i="0" baseline="0" dirty="0" smtClean="0"/>
                        <a:t> reading due</a:t>
                      </a:r>
                      <a:endParaRPr lang="en-US" b="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Groups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sz="1800" i="0" dirty="0" smtClean="0"/>
                        <a:t>Midterm II</a:t>
                      </a:r>
                    </a:p>
                    <a:p>
                      <a:pPr marL="114300" indent="-114300">
                        <a:buFont typeface="Arial" pitchFamily="34" charset="0"/>
                        <a:buChar char="•"/>
                      </a:pPr>
                      <a:r>
                        <a:rPr lang="en-US" sz="1800" i="0" dirty="0" smtClean="0"/>
                        <a:t>Reading covered</a:t>
                      </a:r>
                      <a:br>
                        <a:rPr lang="en-US" sz="1800" i="0" dirty="0" smtClean="0"/>
                      </a:br>
                      <a:r>
                        <a:rPr lang="en-US" sz="1800" i="0" dirty="0" smtClean="0"/>
                        <a:t>[</a:t>
                      </a:r>
                      <a:r>
                        <a:rPr lang="en-US" sz="1800" i="0" dirty="0" err="1" smtClean="0"/>
                        <a:t>Notkin</a:t>
                      </a:r>
                      <a:r>
                        <a:rPr lang="en-US" sz="1800" i="0" baseline="0" dirty="0" smtClean="0"/>
                        <a:t> gone]</a:t>
                      </a:r>
                      <a:endParaRPr lang="en-US" sz="18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No 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a:t>
                      </a:r>
                      <a:r>
                        <a:rPr lang="en-US" sz="1800" kern="1200" baseline="0" dirty="0" smtClean="0">
                          <a:solidFill>
                            <a:schemeClr val="tx1"/>
                          </a:solidFill>
                          <a:latin typeface="+mn-lt"/>
                          <a:ea typeface="+mn-ea"/>
                          <a:cs typeface="+mn-cs"/>
                        </a:rPr>
                        <a:t> due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5825">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dirty="0" smtClean="0"/>
                        <a:t>Memorial Day Holiday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Groups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itchFamily="34" charset="0"/>
                        <a:buChar char="•"/>
                      </a:pPr>
                      <a:r>
                        <a:rPr lang="en-US" sz="1800" b="0" i="0" dirty="0" smtClean="0"/>
                        <a:t>Final release due</a:t>
                      </a:r>
                    </a:p>
                    <a:p>
                      <a:pPr marL="285750" indent="-285750">
                        <a:buFont typeface="Arial" pitchFamily="34" charset="0"/>
                        <a:buChar char="•"/>
                      </a:pPr>
                      <a:r>
                        <a:rPr lang="en-US" sz="1600" b="1" i="0" dirty="0" smtClean="0"/>
                        <a:t>Project</a:t>
                      </a:r>
                      <a:r>
                        <a:rPr lang="en-US" sz="1600" b="1" i="0" baseline="0" dirty="0" smtClean="0"/>
                        <a:t> Pres. I</a:t>
                      </a:r>
                      <a:endParaRPr lang="en-US" sz="16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i="0" dirty="0" smtClean="0"/>
                        <a:t>Project</a:t>
                      </a:r>
                      <a:r>
                        <a:rPr lang="en-US" sz="1600" b="1" i="0" baseline="0" dirty="0" smtClean="0"/>
                        <a:t> Pres. II</a:t>
                      </a:r>
                      <a:endParaRPr lang="en-US" sz="16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i="0" dirty="0" smtClean="0"/>
                        <a:t>Project</a:t>
                      </a:r>
                      <a:r>
                        <a:rPr lang="en-US" sz="1600" b="1" i="0" baseline="0" dirty="0" smtClean="0"/>
                        <a:t> Pres. I</a:t>
                      </a:r>
                      <a:r>
                        <a:rPr lang="en-US" sz="1600" b="1" i="0" kern="1200" baseline="0" dirty="0" smtClean="0">
                          <a:solidFill>
                            <a:schemeClr val="tx1"/>
                          </a:solidFill>
                          <a:latin typeface="+mn-lt"/>
                          <a:ea typeface="+mn-ea"/>
                          <a:cs typeface="+mn-cs"/>
                        </a:rPr>
                        <a:t>II</a:t>
                      </a:r>
                      <a:endParaRPr lang="en-US" sz="16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US" sz="3200" smtClean="0"/>
              <a:t>CSE403</a:t>
            </a:r>
            <a:r>
              <a:rPr lang="en-US" sz="3200" smtClean="0">
                <a:solidFill>
                  <a:srgbClr val="7030A0"/>
                </a:solidFill>
                <a:latin typeface="Calibri"/>
                <a:cs typeface="Calibri"/>
              </a:rPr>
              <a:t> ●</a:t>
            </a:r>
            <a:r>
              <a:rPr lang="en-US" sz="3200" smtClean="0"/>
              <a:t> Software engineering </a:t>
            </a:r>
            <a:r>
              <a:rPr lang="en-US" sz="3200" smtClean="0">
                <a:solidFill>
                  <a:srgbClr val="7030A0"/>
                </a:solidFill>
                <a:latin typeface="Calibri"/>
                <a:cs typeface="Calibri"/>
              </a:rPr>
              <a:t>● </a:t>
            </a:r>
            <a:r>
              <a:rPr lang="en-US" sz="3200" smtClean="0"/>
              <a:t>sp12</a:t>
            </a:r>
            <a:endParaRPr lang="en-US" sz="3200" dirty="0"/>
          </a:p>
        </p:txBody>
      </p:sp>
    </p:spTree>
    <p:extLst>
      <p:ext uri="{BB962C8B-B14F-4D97-AF65-F5344CB8AC3E}">
        <p14:creationId xmlns:p14="http://schemas.microsoft.com/office/powerpoint/2010/main" val="135820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57175"/>
            <a:ext cx="7772400" cy="1143000"/>
          </a:xfrm>
        </p:spPr>
        <p:txBody>
          <a:bodyPr/>
          <a:lstStyle/>
          <a:p>
            <a:r>
              <a:rPr lang="en-US" dirty="0" smtClean="0"/>
              <a:t>Motivation by the </a:t>
            </a:r>
            <a:r>
              <a:rPr lang="en-US" dirty="0" smtClean="0"/>
              <a:t>numbers</a:t>
            </a:r>
            <a:br>
              <a:rPr lang="en-US" dirty="0" smtClean="0"/>
            </a:br>
            <a:r>
              <a:rPr lang="en-US" sz="2400" dirty="0" smtClean="0"/>
              <a:t>(From Steve McConnell’s </a:t>
            </a:r>
            <a:r>
              <a:rPr lang="en-US" sz="2400" dirty="0" smtClean="0">
                <a:hlinkClick r:id="rId2"/>
              </a:rPr>
              <a:t>Code Complete</a:t>
            </a:r>
            <a:r>
              <a:rPr lang="en-US" sz="2400" dirty="0" smtClean="0"/>
              <a:t>)</a:t>
            </a:r>
            <a:endParaRPr lang="en-US" sz="2400" dirty="0" smtClean="0"/>
          </a:p>
        </p:txBody>
      </p:sp>
      <p:sp>
        <p:nvSpPr>
          <p:cNvPr id="3" name="Content Placeholder 2"/>
          <p:cNvSpPr>
            <a:spLocks noGrp="1"/>
          </p:cNvSpPr>
          <p:nvPr>
            <p:ph idx="1"/>
          </p:nvPr>
        </p:nvSpPr>
        <p:spPr/>
        <p:txBody>
          <a:bodyPr/>
          <a:lstStyle/>
          <a:p>
            <a:r>
              <a:rPr lang="en-US" sz="1800" dirty="0" smtClean="0"/>
              <a:t>Average defect detection rates</a:t>
            </a:r>
          </a:p>
          <a:p>
            <a:pPr lvl="1"/>
            <a:r>
              <a:rPr lang="en-US" sz="1800" dirty="0" smtClean="0"/>
              <a:t>Unit testing: 25%</a:t>
            </a:r>
          </a:p>
          <a:p>
            <a:pPr lvl="1"/>
            <a:r>
              <a:rPr lang="en-US" sz="1800" dirty="0" smtClean="0"/>
              <a:t>Function testing: 35%</a:t>
            </a:r>
          </a:p>
          <a:p>
            <a:pPr lvl="1"/>
            <a:r>
              <a:rPr lang="en-US" sz="1800" dirty="0" smtClean="0"/>
              <a:t>Integration testing: 45% </a:t>
            </a:r>
          </a:p>
          <a:p>
            <a:pPr lvl="1"/>
            <a:r>
              <a:rPr lang="en-US" sz="1800" b="1" dirty="0" smtClean="0"/>
              <a:t>Design and code inspections</a:t>
            </a:r>
            <a:r>
              <a:rPr lang="en-US" sz="1800" dirty="0" smtClean="0"/>
              <a:t>: 55% and 60%</a:t>
            </a:r>
          </a:p>
          <a:p>
            <a:r>
              <a:rPr lang="en-US" sz="1800" dirty="0" smtClean="0"/>
              <a:t>11 programs developed by the same group of people</a:t>
            </a:r>
          </a:p>
          <a:p>
            <a:pPr lvl="1"/>
            <a:r>
              <a:rPr lang="en-US" sz="1800" dirty="0" smtClean="0"/>
              <a:t>First 5 without reviews: average 4.5 errors per 100 lines of code </a:t>
            </a:r>
          </a:p>
          <a:p>
            <a:pPr lvl="1"/>
            <a:r>
              <a:rPr lang="en-US" sz="1800" dirty="0" smtClean="0"/>
              <a:t>Remaining 6 with reviews: average 0.82 errors per 100 lines of code </a:t>
            </a:r>
          </a:p>
          <a:p>
            <a:pPr lvl="1"/>
            <a:r>
              <a:rPr lang="en-US" sz="1800" dirty="0" smtClean="0"/>
              <a:t>Errors reduced by &gt; 80%</a:t>
            </a:r>
          </a:p>
          <a:p>
            <a:r>
              <a:rPr lang="en-US" sz="1800" dirty="0" smtClean="0"/>
              <a:t>IBM's Orbit project: 500,000 lines, 11 levels of inspections. Delivered early with 1% of the predicted errors. </a:t>
            </a:r>
          </a:p>
          <a:p>
            <a:r>
              <a:rPr lang="en-US" sz="1800" dirty="0" smtClean="0"/>
              <a:t>After AT&amp;T introduced reviews, 14% increase in productivity and a 90% decrease in defects</a:t>
            </a:r>
          </a:p>
        </p:txBody>
      </p:sp>
      <p:sp>
        <p:nvSpPr>
          <p:cNvPr id="2" name="Date Placeholder 1"/>
          <p:cNvSpPr>
            <a:spLocks noGrp="1"/>
          </p:cNvSpPr>
          <p:nvPr>
            <p:ph type="dt" sz="half" idx="10"/>
          </p:nvPr>
        </p:nvSpPr>
        <p:spPr/>
        <p:txBody>
          <a:bodyPr/>
          <a:lstStyle/>
          <a:p>
            <a:r>
              <a:rPr lang="en-US" smtClean="0"/>
              <a:t>CSE403 Sp12</a:t>
            </a:r>
            <a:endParaRPr lang="en-US"/>
          </a:p>
        </p:txBody>
      </p:sp>
      <p:sp>
        <p:nvSpPr>
          <p:cNvPr id="4" name="Slide Number Placeholder 3"/>
          <p:cNvSpPr>
            <a:spLocks noGrp="1"/>
          </p:cNvSpPr>
          <p:nvPr>
            <p:ph type="sldNum" sz="quarter" idx="12"/>
          </p:nvPr>
        </p:nvSpPr>
        <p:spPr/>
        <p:txBody>
          <a:bodyPr/>
          <a:lstStyle/>
          <a:p>
            <a:fld id="{3451FA2C-3B3E-4FA6-BAFA-85683040B980}" type="slidenum">
              <a:rPr lang="en-US" smtClean="0"/>
              <a:pPr/>
              <a:t>10</a:t>
            </a:fld>
            <a:endParaRPr lang="en-US"/>
          </a:p>
        </p:txBody>
      </p:sp>
    </p:spTree>
    <p:extLst>
      <p:ext uri="{BB962C8B-B14F-4D97-AF65-F5344CB8AC3E}">
        <p14:creationId xmlns:p14="http://schemas.microsoft.com/office/powerpoint/2010/main" val="2378680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Logistics of the code review</a:t>
            </a:r>
            <a:endParaRPr lang="en-US" dirty="0" smtClean="0"/>
          </a:p>
        </p:txBody>
      </p:sp>
      <p:sp>
        <p:nvSpPr>
          <p:cNvPr id="7171" name="Content Placeholder 2"/>
          <p:cNvSpPr>
            <a:spLocks noGrp="1"/>
          </p:cNvSpPr>
          <p:nvPr>
            <p:ph idx="1"/>
          </p:nvPr>
        </p:nvSpPr>
        <p:spPr/>
        <p:txBody>
          <a:bodyPr/>
          <a:lstStyle/>
          <a:p>
            <a:r>
              <a:rPr lang="en-US" sz="1800" dirty="0" smtClean="0"/>
              <a:t>What is reviewed</a:t>
            </a:r>
          </a:p>
          <a:p>
            <a:pPr lvl="1"/>
            <a:r>
              <a:rPr lang="en-US" sz="1800" dirty="0" smtClean="0"/>
              <a:t>A specification</a:t>
            </a:r>
          </a:p>
          <a:p>
            <a:pPr lvl="1"/>
            <a:r>
              <a:rPr lang="en-US" sz="1800" dirty="0" smtClean="0"/>
              <a:t>A coherent module (sometimes called an “inspection”)</a:t>
            </a:r>
          </a:p>
          <a:p>
            <a:pPr lvl="1"/>
            <a:r>
              <a:rPr lang="en-US" sz="1800" dirty="0" smtClean="0"/>
              <a:t>A single </a:t>
            </a:r>
            <a:r>
              <a:rPr lang="en-US" sz="1800" dirty="0" err="1" smtClean="0"/>
              <a:t>checkin</a:t>
            </a:r>
            <a:r>
              <a:rPr lang="en-US" sz="1800" dirty="0" smtClean="0"/>
              <a:t> or code commit (incremental review)</a:t>
            </a:r>
          </a:p>
          <a:p>
            <a:r>
              <a:rPr lang="en-US" sz="1800" dirty="0" smtClean="0"/>
              <a:t>Who participates</a:t>
            </a:r>
          </a:p>
          <a:p>
            <a:pPr lvl="1"/>
            <a:r>
              <a:rPr lang="en-US" sz="1800" dirty="0" smtClean="0"/>
              <a:t>One other developer</a:t>
            </a:r>
          </a:p>
          <a:p>
            <a:pPr lvl="1"/>
            <a:r>
              <a:rPr lang="en-US" sz="1800" dirty="0" smtClean="0"/>
              <a:t>A group of developers</a:t>
            </a:r>
          </a:p>
          <a:p>
            <a:r>
              <a:rPr lang="en-US" sz="1800" dirty="0" smtClean="0"/>
              <a:t>Where</a:t>
            </a:r>
          </a:p>
          <a:p>
            <a:pPr lvl="1"/>
            <a:r>
              <a:rPr lang="en-US" sz="1800" dirty="0" smtClean="0"/>
              <a:t>In-person meeting</a:t>
            </a:r>
          </a:p>
          <a:p>
            <a:pPr lvl="2"/>
            <a:r>
              <a:rPr lang="en-US" sz="1800" dirty="0" smtClean="0"/>
              <a:t>Best to prepare beforehand:  artifact distributed in advance</a:t>
            </a:r>
          </a:p>
          <a:p>
            <a:pPr lvl="2"/>
            <a:r>
              <a:rPr lang="en-US" sz="1800" dirty="0" smtClean="0"/>
              <a:t>Preparation usually identifies more defects than the meeting</a:t>
            </a:r>
          </a:p>
          <a:p>
            <a:pPr lvl="1"/>
            <a:r>
              <a:rPr lang="en-US" sz="1800" dirty="0" smtClean="0"/>
              <a:t>Email/electronic</a:t>
            </a:r>
            <a:endParaRPr lang="en-US" sz="1800" dirty="0" smtClean="0"/>
          </a:p>
        </p:txBody>
      </p:sp>
      <p:sp>
        <p:nvSpPr>
          <p:cNvPr id="2" name="Date Placeholder 1"/>
          <p:cNvSpPr>
            <a:spLocks noGrp="1"/>
          </p:cNvSpPr>
          <p:nvPr>
            <p:ph type="dt" sz="half" idx="4294967295"/>
          </p:nvPr>
        </p:nvSpPr>
        <p:spPr>
          <a:xfrm>
            <a:off x="0" y="6400800"/>
            <a:ext cx="1905000" cy="457200"/>
          </a:xfrm>
        </p:spPr>
        <p:txBody>
          <a:bodyPr/>
          <a:lstStyle/>
          <a:p>
            <a:pPr>
              <a:defRPr/>
            </a:pPr>
            <a:r>
              <a:rPr lang="en-US" dirty="0" smtClean="0"/>
              <a:t>CSE403 Sp12</a:t>
            </a:r>
            <a:endParaRPr lang="en-US" dirty="0"/>
          </a:p>
        </p:txBody>
      </p:sp>
    </p:spTree>
    <p:extLst>
      <p:ext uri="{BB962C8B-B14F-4D97-AF65-F5344CB8AC3E}">
        <p14:creationId xmlns:p14="http://schemas.microsoft.com/office/powerpoint/2010/main" val="49373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CSE403 Sp12</a:t>
            </a:r>
            <a:endParaRPr lang="en-US" dirty="0"/>
          </a:p>
        </p:txBody>
      </p:sp>
      <p:sp>
        <p:nvSpPr>
          <p:cNvPr id="8194" name="Title 1"/>
          <p:cNvSpPr>
            <a:spLocks noGrp="1"/>
          </p:cNvSpPr>
          <p:nvPr>
            <p:ph type="title"/>
          </p:nvPr>
        </p:nvSpPr>
        <p:spPr/>
        <p:txBody>
          <a:bodyPr/>
          <a:lstStyle/>
          <a:p>
            <a:pPr eaLnBrk="1" hangingPunct="1"/>
            <a:r>
              <a:rPr lang="en-US" smtClean="0"/>
              <a:t>Review technique and goals</a:t>
            </a:r>
          </a:p>
        </p:txBody>
      </p:sp>
      <p:sp>
        <p:nvSpPr>
          <p:cNvPr id="8195" name="Content Placeholder 2"/>
          <p:cNvSpPr>
            <a:spLocks noGrp="1"/>
          </p:cNvSpPr>
          <p:nvPr>
            <p:ph idx="1"/>
          </p:nvPr>
        </p:nvSpPr>
        <p:spPr/>
        <p:txBody>
          <a:bodyPr>
            <a:normAutofit/>
          </a:bodyPr>
          <a:lstStyle/>
          <a:p>
            <a:pPr eaLnBrk="1" hangingPunct="1"/>
            <a:r>
              <a:rPr lang="en-US" dirty="0" smtClean="0"/>
              <a:t>Specific focus?</a:t>
            </a:r>
          </a:p>
          <a:p>
            <a:pPr lvl="1" eaLnBrk="1" hangingPunct="1"/>
            <a:r>
              <a:rPr lang="en-US" dirty="0" smtClean="0"/>
              <a:t>Sometimes, a specific list of defects or code characteristics</a:t>
            </a:r>
          </a:p>
          <a:p>
            <a:pPr lvl="2" eaLnBrk="1" hangingPunct="1"/>
            <a:r>
              <a:rPr lang="en-US" dirty="0" smtClean="0"/>
              <a:t>Error-prone code</a:t>
            </a:r>
          </a:p>
          <a:p>
            <a:pPr lvl="2" eaLnBrk="1" hangingPunct="1"/>
            <a:r>
              <a:rPr lang="en-US" dirty="0" smtClean="0"/>
              <a:t>Previously-discovered problem types</a:t>
            </a:r>
          </a:p>
          <a:p>
            <a:pPr lvl="2" eaLnBrk="1" hangingPunct="1"/>
            <a:r>
              <a:rPr lang="en-US" dirty="0" smtClean="0"/>
              <a:t>Security</a:t>
            </a:r>
          </a:p>
          <a:p>
            <a:pPr lvl="2" eaLnBrk="1" hangingPunct="1"/>
            <a:r>
              <a:rPr lang="en-US" dirty="0" smtClean="0"/>
              <a:t>Checklist (coding standards)</a:t>
            </a:r>
          </a:p>
          <a:p>
            <a:pPr lvl="3" eaLnBrk="1" hangingPunct="1"/>
            <a:r>
              <a:rPr lang="en-US" dirty="0" smtClean="0"/>
              <a:t>Automated tools (type checkers, lint) can be better</a:t>
            </a:r>
          </a:p>
          <a:p>
            <a:pPr eaLnBrk="1" hangingPunct="1"/>
            <a:r>
              <a:rPr lang="en-US" dirty="0" smtClean="0"/>
              <a:t>Outcomes</a:t>
            </a:r>
            <a:endParaRPr lang="en-US" dirty="0" smtClean="0"/>
          </a:p>
          <a:p>
            <a:pPr lvl="1" eaLnBrk="1" hangingPunct="1"/>
            <a:r>
              <a:rPr lang="en-US" dirty="0" smtClean="0"/>
              <a:t>Only identify defects, or also brainstorm fixes?</a:t>
            </a:r>
          </a:p>
        </p:txBody>
      </p:sp>
    </p:spTree>
    <p:extLst>
      <p:ext uri="{BB962C8B-B14F-4D97-AF65-F5344CB8AC3E}">
        <p14:creationId xmlns:p14="http://schemas.microsoft.com/office/powerpoint/2010/main" val="3043263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mtClean="0"/>
              <a:t>Code review variations</a:t>
            </a:r>
            <a:endParaRPr lang="en-US" smtClean="0"/>
          </a:p>
        </p:txBody>
      </p:sp>
      <p:sp>
        <p:nvSpPr>
          <p:cNvPr id="1723395" name="Rectangle 3"/>
          <p:cNvSpPr>
            <a:spLocks noGrp="1" noChangeArrowheads="1"/>
          </p:cNvSpPr>
          <p:nvPr>
            <p:ph type="body" idx="1"/>
          </p:nvPr>
        </p:nvSpPr>
        <p:spPr/>
        <p:txBody>
          <a:bodyPr/>
          <a:lstStyle/>
          <a:p>
            <a:r>
              <a:rPr lang="en-US" b="1" dirty="0" smtClean="0"/>
              <a:t>walkthrough</a:t>
            </a:r>
            <a:r>
              <a:rPr lang="en-US" dirty="0" smtClean="0"/>
              <a:t>: playing computer, trace values of sample data</a:t>
            </a:r>
          </a:p>
          <a:p>
            <a:r>
              <a:rPr lang="en-US" b="1" dirty="0" smtClean="0"/>
              <a:t>group reading</a:t>
            </a:r>
            <a:r>
              <a:rPr lang="en-US" dirty="0" smtClean="0"/>
              <a:t>:  as a group, read whole artifact line-by-line</a:t>
            </a:r>
          </a:p>
          <a:p>
            <a:r>
              <a:rPr lang="en-US" b="1" dirty="0" smtClean="0"/>
              <a:t>presentation</a:t>
            </a:r>
            <a:r>
              <a:rPr lang="en-US" dirty="0" smtClean="0"/>
              <a:t>:  author presents/explains artifact to the group</a:t>
            </a:r>
          </a:p>
          <a:p>
            <a:r>
              <a:rPr lang="en-US" b="1" dirty="0" smtClean="0"/>
              <a:t>offline preparation</a:t>
            </a:r>
            <a:r>
              <a:rPr lang="en-US" dirty="0" smtClean="0"/>
              <a:t>: Reviewers look at artifact by themselves (possibly with no actual meeting)</a:t>
            </a:r>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4" name="Slide Number Placeholder 3"/>
          <p:cNvSpPr>
            <a:spLocks noGrp="1"/>
          </p:cNvSpPr>
          <p:nvPr>
            <p:ph type="sldNum" sz="quarter" idx="12"/>
          </p:nvPr>
        </p:nvSpPr>
        <p:spPr/>
        <p:txBody>
          <a:bodyPr/>
          <a:lstStyle/>
          <a:p>
            <a:fld id="{D5744B0E-EB52-40C2-A3FB-1AC826E43D74}" type="slidenum">
              <a:rPr lang="en-US" smtClean="0"/>
              <a:pPr/>
              <a:t>13</a:t>
            </a:fld>
            <a:endParaRPr lang="en-US"/>
          </a:p>
        </p:txBody>
      </p:sp>
    </p:spTree>
    <p:extLst>
      <p:ext uri="{BB962C8B-B14F-4D97-AF65-F5344CB8AC3E}">
        <p14:creationId xmlns:p14="http://schemas.microsoft.com/office/powerpoint/2010/main" val="5547280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mtClean="0"/>
              <a:t>Code reviews in industry</a:t>
            </a:r>
            <a:endParaRPr lang="en-US" smtClean="0"/>
          </a:p>
        </p:txBody>
      </p:sp>
      <p:sp>
        <p:nvSpPr>
          <p:cNvPr id="9220" name="Rectangle 3"/>
          <p:cNvSpPr>
            <a:spLocks noGrp="1" noChangeArrowheads="1"/>
          </p:cNvSpPr>
          <p:nvPr>
            <p:ph type="body" idx="1"/>
          </p:nvPr>
        </p:nvSpPr>
        <p:spPr>
          <a:xfrm>
            <a:off x="685800" y="1466850"/>
            <a:ext cx="7772400" cy="4495800"/>
          </a:xfrm>
        </p:spPr>
        <p:txBody>
          <a:bodyPr/>
          <a:lstStyle/>
          <a:p>
            <a:r>
              <a:rPr lang="en-US" sz="2000" dirty="0" smtClean="0"/>
              <a:t>Code reviews are a </a:t>
            </a:r>
            <a:r>
              <a:rPr lang="en-US" sz="2000" b="1" dirty="0" smtClean="0"/>
              <a:t>very</a:t>
            </a:r>
            <a:r>
              <a:rPr lang="en-US" sz="2000" dirty="0" smtClean="0"/>
              <a:t> common industry practice</a:t>
            </a:r>
          </a:p>
          <a:p>
            <a:r>
              <a:rPr lang="en-US" sz="2000" dirty="0" smtClean="0"/>
              <a:t>Made easier by advanced tools that</a:t>
            </a:r>
          </a:p>
          <a:p>
            <a:pPr lvl="1"/>
            <a:r>
              <a:rPr lang="en-US" sz="2000" dirty="0" smtClean="0"/>
              <a:t>integrate with configuration management systems</a:t>
            </a:r>
          </a:p>
          <a:p>
            <a:pPr lvl="1"/>
            <a:r>
              <a:rPr lang="en-US" sz="2000" dirty="0" smtClean="0"/>
              <a:t>highlight changes (i.e., diff function)</a:t>
            </a:r>
          </a:p>
          <a:p>
            <a:pPr lvl="1"/>
            <a:r>
              <a:rPr lang="en-US" sz="2000" dirty="0" smtClean="0"/>
              <a:t>allow traversing back into history</a:t>
            </a:r>
          </a:p>
        </p:txBody>
      </p:sp>
      <p:sp>
        <p:nvSpPr>
          <p:cNvPr id="2" name="Date Placeholder 1"/>
          <p:cNvSpPr>
            <a:spLocks noGrp="1"/>
          </p:cNvSpPr>
          <p:nvPr>
            <p:ph type="dt" sz="half" idx="4294967295"/>
          </p:nvPr>
        </p:nvSpPr>
        <p:spPr>
          <a:xfrm>
            <a:off x="0" y="6400800"/>
            <a:ext cx="1905000" cy="457200"/>
          </a:xfrm>
        </p:spPr>
        <p:txBody>
          <a:bodyPr/>
          <a:lstStyle/>
          <a:p>
            <a:pPr>
              <a:defRPr/>
            </a:pPr>
            <a:r>
              <a:rPr lang="en-US" smtClean="0"/>
              <a:t>CSE403 Sp12</a:t>
            </a:r>
            <a:endParaRPr lang="en-US"/>
          </a:p>
        </p:txBody>
      </p:sp>
      <p:pic>
        <p:nvPicPr>
          <p:cNvPr id="9221" name="Picture 4"/>
          <p:cNvPicPr>
            <a:picLocks noChangeAspect="1" noChangeArrowheads="1"/>
          </p:cNvPicPr>
          <p:nvPr/>
        </p:nvPicPr>
        <p:blipFill>
          <a:blip r:embed="rId2">
            <a:extLst>
              <a:ext uri="{28A0092B-C50C-407E-A947-70E740481C1C}">
                <a14:useLocalDpi xmlns:a14="http://schemas.microsoft.com/office/drawing/2010/main" val="0"/>
              </a:ext>
            </a:extLst>
          </a:blip>
          <a:srcRect t="44821" b="3355"/>
          <a:stretch>
            <a:fillRect/>
          </a:stretch>
        </p:blipFill>
        <p:spPr bwMode="auto">
          <a:xfrm>
            <a:off x="689768" y="3533775"/>
            <a:ext cx="78025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711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7175"/>
            <a:ext cx="7772400" cy="1143000"/>
          </a:xfrm>
        </p:spPr>
        <p:txBody>
          <a:bodyPr/>
          <a:lstStyle/>
          <a:p>
            <a:r>
              <a:rPr lang="en-US" sz="3200" dirty="0" smtClean="0"/>
              <a:t>Common open source approach:</a:t>
            </a:r>
            <a:br>
              <a:rPr lang="en-US" sz="3200" dirty="0" smtClean="0"/>
            </a:br>
            <a:r>
              <a:rPr lang="en-US" sz="3200" dirty="0" smtClean="0"/>
              <a:t>incremental code review</a:t>
            </a:r>
            <a:endParaRPr lang="en-US" sz="3200" dirty="0"/>
          </a:p>
        </p:txBody>
      </p:sp>
      <p:sp>
        <p:nvSpPr>
          <p:cNvPr id="3" name="Content Placeholder 2"/>
          <p:cNvSpPr>
            <a:spLocks noGrp="1"/>
          </p:cNvSpPr>
          <p:nvPr>
            <p:ph idx="1"/>
          </p:nvPr>
        </p:nvSpPr>
        <p:spPr/>
        <p:txBody>
          <a:bodyPr/>
          <a:lstStyle/>
          <a:p>
            <a:r>
              <a:rPr lang="en-US" dirty="0" smtClean="0"/>
              <a:t>Each small change is reviewed before it is committed</a:t>
            </a:r>
          </a:p>
          <a:p>
            <a:r>
              <a:rPr lang="en-US" dirty="0" smtClean="0"/>
              <a:t>No change is accepted without signoff by a “committer”</a:t>
            </a:r>
          </a:p>
          <a:p>
            <a:pPr lvl="1"/>
            <a:r>
              <a:rPr lang="en-US" dirty="0" smtClean="0"/>
              <a:t>Assumed to know the whole codebase well</a:t>
            </a:r>
          </a:p>
          <a:p>
            <a:pPr lvl="1"/>
            <a:r>
              <a:rPr lang="en-US" dirty="0" smtClean="0"/>
              <a:t>Sometimes committers are excepted</a:t>
            </a:r>
          </a:p>
          <a:p>
            <a:r>
              <a:rPr lang="en-US" dirty="0" smtClean="0"/>
              <a:t>Code review can (d)evolve into a design discussion</a:t>
            </a:r>
            <a:endParaRPr lang="en-US" dirty="0" smtClean="0"/>
          </a:p>
        </p:txBody>
      </p:sp>
      <p:sp>
        <p:nvSpPr>
          <p:cNvPr id="5" name="Date Placeholder 4"/>
          <p:cNvSpPr>
            <a:spLocks noGrp="1"/>
          </p:cNvSpPr>
          <p:nvPr>
            <p:ph type="dt" sz="half" idx="4294967295"/>
          </p:nvPr>
        </p:nvSpPr>
        <p:spPr>
          <a:xfrm>
            <a:off x="247650" y="6334125"/>
            <a:ext cx="1905000" cy="457200"/>
          </a:xfrm>
        </p:spPr>
        <p:txBody>
          <a:bodyPr/>
          <a:lstStyle/>
          <a:p>
            <a:pPr>
              <a:defRPr/>
            </a:pPr>
            <a:r>
              <a:rPr lang="en-US" dirty="0" smtClean="0"/>
              <a:t>CSE403 Sp12</a:t>
            </a:r>
            <a:endParaRPr lang="en-US" dirty="0"/>
          </a:p>
        </p:txBody>
      </p:sp>
    </p:spTree>
    <p:extLst>
      <p:ext uri="{BB962C8B-B14F-4D97-AF65-F5344CB8AC3E}">
        <p14:creationId xmlns:p14="http://schemas.microsoft.com/office/powerpoint/2010/main" val="100891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66700"/>
            <a:ext cx="7772400" cy="1143000"/>
          </a:xfrm>
        </p:spPr>
        <p:txBody>
          <a:bodyPr/>
          <a:lstStyle/>
          <a:p>
            <a:r>
              <a:rPr lang="en-US" sz="3200" dirty="0" smtClean="0"/>
              <a:t>Ernst’s approach:</a:t>
            </a:r>
            <a:br>
              <a:rPr lang="en-US" sz="3200" dirty="0" smtClean="0"/>
            </a:br>
            <a:r>
              <a:rPr lang="en-US" sz="3200" dirty="0" smtClean="0"/>
              <a:t>holistic group code review</a:t>
            </a:r>
            <a:endParaRPr lang="en-US" sz="3200" dirty="0" smtClean="0"/>
          </a:p>
        </p:txBody>
      </p:sp>
      <p:sp>
        <p:nvSpPr>
          <p:cNvPr id="10243" name="Content Placeholder 2"/>
          <p:cNvSpPr>
            <a:spLocks noGrp="1"/>
          </p:cNvSpPr>
          <p:nvPr>
            <p:ph idx="1"/>
          </p:nvPr>
        </p:nvSpPr>
        <p:spPr/>
        <p:txBody>
          <a:bodyPr/>
          <a:lstStyle/>
          <a:p>
            <a:r>
              <a:rPr lang="en-US" sz="2000" dirty="0" smtClean="0"/>
              <a:t>Distribute code (or other artifacts) ahead of time</a:t>
            </a:r>
          </a:p>
          <a:p>
            <a:pPr lvl="1"/>
            <a:r>
              <a:rPr lang="en-US" sz="2000" dirty="0" smtClean="0"/>
              <a:t>Common pagination</a:t>
            </a:r>
          </a:p>
          <a:p>
            <a:pPr lvl="1"/>
            <a:r>
              <a:rPr lang="en-US" sz="2000" dirty="0" smtClean="0"/>
              <a:t>Documentation is required (as is good style)</a:t>
            </a:r>
          </a:p>
          <a:p>
            <a:pPr lvl="1"/>
            <a:r>
              <a:rPr lang="en-US" sz="2000" dirty="0" smtClean="0"/>
              <a:t>No extra overview from developer</a:t>
            </a:r>
          </a:p>
          <a:p>
            <a:r>
              <a:rPr lang="en-US" sz="2000" dirty="0" smtClean="0"/>
              <a:t>Each reviewer focuses where he/she sees fit</a:t>
            </a:r>
          </a:p>
          <a:p>
            <a:r>
              <a:rPr lang="en-US" sz="2000" dirty="0" smtClean="0"/>
              <a:t>Mark up with lots of comments</a:t>
            </a:r>
          </a:p>
          <a:p>
            <a:r>
              <a:rPr lang="en-US" sz="2000" dirty="0" smtClean="0"/>
              <a:t>Identify 5 most important issues</a:t>
            </a:r>
          </a:p>
          <a:p>
            <a:r>
              <a:rPr lang="en-US" sz="2000" dirty="0" smtClean="0"/>
              <a:t>At meeting, go around the table raising one issue at a time</a:t>
            </a:r>
          </a:p>
          <a:p>
            <a:pPr lvl="1"/>
            <a:r>
              <a:rPr lang="en-US" sz="2000" dirty="0" smtClean="0"/>
              <a:t>Discuss the reasons for the current design, and possible improvements</a:t>
            </a:r>
          </a:p>
          <a:p>
            <a:r>
              <a:rPr lang="en-US" sz="2000" dirty="0" smtClean="0"/>
              <a:t>Author takes all printouts and addresses all issues</a:t>
            </a:r>
          </a:p>
          <a:p>
            <a:pPr lvl="1"/>
            <a:r>
              <a:rPr lang="en-US" sz="2000" dirty="0" smtClean="0"/>
              <a:t>Not just those raised in the meeting</a:t>
            </a:r>
            <a:endParaRPr lang="en-US" sz="2000" dirty="0" smtClean="0"/>
          </a:p>
        </p:txBody>
      </p:sp>
      <p:sp>
        <p:nvSpPr>
          <p:cNvPr id="2" name="Date Placeholder 1"/>
          <p:cNvSpPr>
            <a:spLocks noGrp="1"/>
          </p:cNvSpPr>
          <p:nvPr>
            <p:ph type="dt" sz="half" idx="4294967295"/>
          </p:nvPr>
        </p:nvSpPr>
        <p:spPr>
          <a:xfrm>
            <a:off x="285750" y="6334125"/>
            <a:ext cx="1905000" cy="457200"/>
          </a:xfrm>
        </p:spPr>
        <p:txBody>
          <a:bodyPr/>
          <a:lstStyle/>
          <a:p>
            <a:pPr>
              <a:defRPr/>
            </a:pPr>
            <a:r>
              <a:rPr lang="en-US" dirty="0" smtClean="0"/>
              <a:t>CSE403 Sp12</a:t>
            </a:r>
            <a:endParaRPr lang="en-US" dirty="0"/>
          </a:p>
        </p:txBody>
      </p:sp>
    </p:spTree>
    <p:extLst>
      <p:ext uri="{BB962C8B-B14F-4D97-AF65-F5344CB8AC3E}">
        <p14:creationId xmlns:p14="http://schemas.microsoft.com/office/powerpoint/2010/main" val="667402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r>
              <a:rPr lang="en-US" smtClean="0"/>
              <a:t>Code Reviews at Google</a:t>
            </a:r>
            <a:endParaRPr lang="en-US" smtClean="0"/>
          </a:p>
        </p:txBody>
      </p:sp>
      <p:sp>
        <p:nvSpPr>
          <p:cNvPr id="11267" name="Content Placeholder 4"/>
          <p:cNvSpPr>
            <a:spLocks noGrp="1"/>
          </p:cNvSpPr>
          <p:nvPr>
            <p:ph idx="1"/>
          </p:nvPr>
        </p:nvSpPr>
        <p:spPr/>
        <p:txBody>
          <a:bodyPr/>
          <a:lstStyle/>
          <a:p>
            <a:r>
              <a:rPr lang="en-US" dirty="0" smtClean="0"/>
              <a:t>"All code that gets submitted needs to be reviewed by at least one other person, and either the code writer or the reviewer needs to have readability in that language.  Most people use Mondrian to do code reviews, and obviously, we spend a good chunk of our time reviewing code.“</a:t>
            </a:r>
            <a:br>
              <a:rPr lang="en-US" dirty="0" smtClean="0"/>
            </a:br>
            <a:r>
              <a:rPr lang="en-US" dirty="0" smtClean="0"/>
              <a:t>	--Amanda Camp, Software Engineer, Google</a:t>
            </a:r>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17</a:t>
            </a:fld>
            <a:endParaRPr lang="en-US"/>
          </a:p>
        </p:txBody>
      </p:sp>
    </p:spTree>
    <p:extLst>
      <p:ext uri="{BB962C8B-B14F-4D97-AF65-F5344CB8AC3E}">
        <p14:creationId xmlns:p14="http://schemas.microsoft.com/office/powerpoint/2010/main" val="40085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mtClean="0"/>
              <a:t>Code reviews at Yelp</a:t>
            </a:r>
            <a:endParaRPr lang="en-US" smtClean="0"/>
          </a:p>
        </p:txBody>
      </p:sp>
      <p:sp>
        <p:nvSpPr>
          <p:cNvPr id="5" name="Content Placeholder 4"/>
          <p:cNvSpPr>
            <a:spLocks noGrp="1"/>
          </p:cNvSpPr>
          <p:nvPr>
            <p:ph idx="1"/>
          </p:nvPr>
        </p:nvSpPr>
        <p:spPr/>
        <p:txBody>
          <a:bodyPr/>
          <a:lstStyle/>
          <a:p>
            <a:r>
              <a:rPr lang="en-US" dirty="0" smtClean="0"/>
              <a:t>“At Yelp we use review-board.  An engineer works on a branch and commits the code to their own branch. The reviewer then goes through the diff, adds inline comments on review board and sends them back. The reviews are meant to be a dialogue, so typically comment threads result from the feedback. Once the reviewer's questions and concerns are all addressed they'll click ‘Ship It!’ and the author will merge it with the main branch for deployment the same day.”</a:t>
            </a:r>
            <a:br>
              <a:rPr lang="en-US" dirty="0" smtClean="0"/>
            </a:br>
            <a:r>
              <a:rPr lang="en-US" dirty="0" smtClean="0"/>
              <a:t>	-- Alan </a:t>
            </a:r>
            <a:r>
              <a:rPr lang="en-US" dirty="0" err="1" smtClean="0"/>
              <a:t>Fineberg</a:t>
            </a:r>
            <a:r>
              <a:rPr lang="en-US" dirty="0" smtClean="0"/>
              <a:t>, Software Engineer, Yelp</a:t>
            </a:r>
          </a:p>
          <a:p>
            <a:endParaRPr lang="en-US"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3" name="Slide Number Placeholder 2"/>
          <p:cNvSpPr>
            <a:spLocks noGrp="1"/>
          </p:cNvSpPr>
          <p:nvPr>
            <p:ph type="sldNum" sz="quarter" idx="12"/>
          </p:nvPr>
        </p:nvSpPr>
        <p:spPr/>
        <p:txBody>
          <a:bodyPr/>
          <a:lstStyle/>
          <a:p>
            <a:fld id="{3451FA2C-3B3E-4FA6-BAFA-85683040B980}" type="slidenum">
              <a:rPr lang="en-US" smtClean="0"/>
              <a:pPr/>
              <a:t>18</a:t>
            </a:fld>
            <a:endParaRPr lang="en-US"/>
          </a:p>
        </p:txBody>
      </p:sp>
    </p:spTree>
    <p:extLst>
      <p:ext uri="{BB962C8B-B14F-4D97-AF65-F5344CB8AC3E}">
        <p14:creationId xmlns:p14="http://schemas.microsoft.com/office/powerpoint/2010/main" val="756058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Code reviews at WotC</a:t>
            </a:r>
            <a:endParaRPr lang="en-US" smtClean="0"/>
          </a:p>
        </p:txBody>
      </p:sp>
      <p:sp>
        <p:nvSpPr>
          <p:cNvPr id="3" name="Content Placeholder 2"/>
          <p:cNvSpPr>
            <a:spLocks noGrp="1"/>
          </p:cNvSpPr>
          <p:nvPr>
            <p:ph idx="1"/>
          </p:nvPr>
        </p:nvSpPr>
        <p:spPr/>
        <p:txBody>
          <a:bodyPr/>
          <a:lstStyle/>
          <a:p>
            <a:r>
              <a:rPr lang="en-US" dirty="0" smtClean="0"/>
              <a:t>“At Wizards we use Perforce for SCM. I work with stuff that manages rules and content, so we try to commit changes at the granularity of one bug at a time or one card at a time. Our team is small enough that you can designate one other person on team as a code reviewer. Usually you look at code sometime that week, but it depends on priority. It’s impossible to write sufficient test harnesses for the bulk of our game code, so code reviews are absolutely critical.”</a:t>
            </a:r>
            <a:br>
              <a:rPr lang="en-US" dirty="0" smtClean="0"/>
            </a:br>
            <a:r>
              <a:rPr lang="en-US" dirty="0" smtClean="0"/>
              <a:t/>
            </a:r>
            <a:br>
              <a:rPr lang="en-US" dirty="0" smtClean="0"/>
            </a:br>
            <a:r>
              <a:rPr lang="en-US" dirty="0" smtClean="0"/>
              <a:t>	-- Jake </a:t>
            </a:r>
            <a:r>
              <a:rPr lang="en-US" dirty="0" err="1" smtClean="0"/>
              <a:t>Englund</a:t>
            </a:r>
            <a:r>
              <a:rPr lang="en-US" dirty="0" smtClean="0"/>
              <a:t>, Software Engineer, </a:t>
            </a:r>
            <a:r>
              <a:rPr lang="en-US" dirty="0" err="1" smtClean="0"/>
              <a:t>MtGO</a:t>
            </a:r>
            <a:endParaRPr lang="en-US" dirty="0" smtClean="0"/>
          </a:p>
        </p:txBody>
      </p:sp>
      <p:sp>
        <p:nvSpPr>
          <p:cNvPr id="2" name="Date Placeholder 1"/>
          <p:cNvSpPr>
            <a:spLocks noGrp="1"/>
          </p:cNvSpPr>
          <p:nvPr>
            <p:ph type="dt" sz="half" idx="10"/>
          </p:nvPr>
        </p:nvSpPr>
        <p:spPr/>
        <p:txBody>
          <a:bodyPr/>
          <a:lstStyle/>
          <a:p>
            <a:r>
              <a:rPr lang="en-US" smtClean="0"/>
              <a:t>CSE403 Sp12</a:t>
            </a:r>
            <a:endParaRPr lang="en-US"/>
          </a:p>
        </p:txBody>
      </p:sp>
      <p:sp>
        <p:nvSpPr>
          <p:cNvPr id="4" name="Slide Number Placeholder 3"/>
          <p:cNvSpPr>
            <a:spLocks noGrp="1"/>
          </p:cNvSpPr>
          <p:nvPr>
            <p:ph type="sldNum" sz="quarter" idx="12"/>
          </p:nvPr>
        </p:nvSpPr>
        <p:spPr/>
        <p:txBody>
          <a:bodyPr/>
          <a:lstStyle/>
          <a:p>
            <a:fld id="{3451FA2C-3B3E-4FA6-BAFA-85683040B980}" type="slidenum">
              <a:rPr lang="en-US" smtClean="0"/>
              <a:pPr/>
              <a:t>19</a:t>
            </a:fld>
            <a:endParaRPr lang="en-US"/>
          </a:p>
        </p:txBody>
      </p:sp>
    </p:spTree>
    <p:extLst>
      <p:ext uri="{BB962C8B-B14F-4D97-AF65-F5344CB8AC3E}">
        <p14:creationId xmlns:p14="http://schemas.microsoft.com/office/powerpoint/2010/main" val="3677177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programming</a:t>
            </a:r>
            <a:endParaRPr lang="en-US" dirty="0"/>
          </a:p>
        </p:txBody>
      </p:sp>
      <p:sp>
        <p:nvSpPr>
          <p:cNvPr id="3" name="Content Placeholder 2"/>
          <p:cNvSpPr>
            <a:spLocks noGrp="1"/>
          </p:cNvSpPr>
          <p:nvPr>
            <p:ph idx="1"/>
          </p:nvPr>
        </p:nvSpPr>
        <p:spPr/>
        <p:txBody>
          <a:bodyPr/>
          <a:lstStyle/>
          <a:p>
            <a:r>
              <a:rPr lang="en-GB" dirty="0" smtClean="0"/>
              <a:t>In some sense, all software developed by teams is collaboratively developed</a:t>
            </a:r>
          </a:p>
          <a:p>
            <a:r>
              <a:rPr lang="en-GB" dirty="0" smtClean="0"/>
              <a:t>We’ll look at two specific kinds of collaboration</a:t>
            </a:r>
          </a:p>
          <a:p>
            <a:pPr lvl="1"/>
            <a:r>
              <a:rPr lang="en-GB" dirty="0" smtClean="0"/>
              <a:t>Pair programming</a:t>
            </a:r>
          </a:p>
          <a:p>
            <a:pPr lvl="1"/>
            <a:r>
              <a:rPr lang="en-GB" dirty="0" smtClean="0"/>
              <a:t>Reviews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a:t>
            </a:fld>
            <a:endParaRPr lang="en-US"/>
          </a:p>
        </p:txBody>
      </p:sp>
    </p:spTree>
    <p:extLst>
      <p:ext uri="{BB962C8B-B14F-4D97-AF65-F5344CB8AC3E}">
        <p14:creationId xmlns:p14="http://schemas.microsoft.com/office/powerpoint/2010/main" val="3293132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Code reviews at Facebook</a:t>
            </a:r>
            <a:endParaRPr lang="en-US" smtClean="0"/>
          </a:p>
        </p:txBody>
      </p:sp>
      <p:sp>
        <p:nvSpPr>
          <p:cNvPr id="3" name="Content Placeholder 2"/>
          <p:cNvSpPr>
            <a:spLocks noGrp="1"/>
          </p:cNvSpPr>
          <p:nvPr>
            <p:ph idx="1"/>
          </p:nvPr>
        </p:nvSpPr>
        <p:spPr/>
        <p:txBody>
          <a:bodyPr/>
          <a:lstStyle/>
          <a:p>
            <a:r>
              <a:rPr lang="en-US" sz="1800" dirty="0" smtClean="0"/>
              <a:t>“At Facebook, we have an internally-developed web-based tool to aid the code review process. Once an engineer has prepared a change, she submits it to this tool, which will notify the person or people she has asked to review the change, along with others that may be interested in the change -- such as people who have worked on a function that got changed.</a:t>
            </a:r>
            <a:br>
              <a:rPr lang="en-US" sz="1800" dirty="0" smtClean="0"/>
            </a:br>
            <a:r>
              <a:rPr lang="en-US" sz="1800" dirty="0" smtClean="0"/>
              <a:t/>
            </a:r>
            <a:br>
              <a:rPr lang="en-US" sz="1800" dirty="0" smtClean="0"/>
            </a:br>
            <a:r>
              <a:rPr lang="en-US" sz="1800" dirty="0" smtClean="0"/>
              <a:t>“At this point, the reviewers can make comments, ask questions, request changes, or accept the changes. If changes are requested, the submitter must submit a new version of the change to be reviewed. All versions submitted are retained, so reviewers can compare the change to the original, or just changes from the last version they reviewed. Once a change has been submitted, the engineer can merge her change into the main source tree for deployment to the site during the next weekly push, or earlier if the change warrants quicker release.”</a:t>
            </a:r>
            <a:br>
              <a:rPr lang="en-US" sz="1800" dirty="0" smtClean="0"/>
            </a:br>
            <a:r>
              <a:rPr lang="en-US" sz="1800" dirty="0" smtClean="0"/>
              <a:t/>
            </a:r>
            <a:br>
              <a:rPr lang="en-US" sz="1800" dirty="0" smtClean="0"/>
            </a:br>
            <a:r>
              <a:rPr lang="en-US" sz="1800" dirty="0" smtClean="0"/>
              <a:t>			--Ryan McElroy, Software Engineer, Facebook</a:t>
            </a:r>
            <a:endParaRPr lang="en-US" sz="1800" dirty="0"/>
          </a:p>
        </p:txBody>
      </p:sp>
      <p:sp>
        <p:nvSpPr>
          <p:cNvPr id="2" name="Date Placeholder 1"/>
          <p:cNvSpPr>
            <a:spLocks noGrp="1"/>
          </p:cNvSpPr>
          <p:nvPr>
            <p:ph type="dt" sz="half" idx="10"/>
          </p:nvPr>
        </p:nvSpPr>
        <p:spPr/>
        <p:txBody>
          <a:bodyPr/>
          <a:lstStyle/>
          <a:p>
            <a:r>
              <a:rPr lang="en-US" smtClean="0"/>
              <a:t>CSE403 Sp12</a:t>
            </a:r>
            <a:endParaRPr lang="en-US"/>
          </a:p>
        </p:txBody>
      </p:sp>
      <p:sp>
        <p:nvSpPr>
          <p:cNvPr id="4" name="Slide Number Placeholder 3"/>
          <p:cNvSpPr>
            <a:spLocks noGrp="1"/>
          </p:cNvSpPr>
          <p:nvPr>
            <p:ph type="sldNum" sz="quarter" idx="12"/>
          </p:nvPr>
        </p:nvSpPr>
        <p:spPr/>
        <p:txBody>
          <a:bodyPr/>
          <a:lstStyle/>
          <a:p>
            <a:fld id="{3451FA2C-3B3E-4FA6-BAFA-85683040B980}" type="slidenum">
              <a:rPr lang="en-US" smtClean="0"/>
              <a:pPr/>
              <a:t>20</a:t>
            </a:fld>
            <a:endParaRPr lang="en-US"/>
          </a:p>
        </p:txBody>
      </p:sp>
    </p:spTree>
    <p:extLst>
      <p:ext uri="{BB962C8B-B14F-4D97-AF65-F5344CB8AC3E}">
        <p14:creationId xmlns:p14="http://schemas.microsoft.com/office/powerpoint/2010/main" val="968550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normAutofit fontScale="90000"/>
          </a:bodyPr>
          <a:lstStyle/>
          <a:p>
            <a:r>
              <a:rPr lang="en-US" dirty="0" smtClean="0"/>
              <a:t>Code review exercise</a:t>
            </a:r>
            <a:br>
              <a:rPr lang="en-US" dirty="0" smtClean="0"/>
            </a:b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a:lnSpc>
                <a:spcPct val="70000"/>
              </a:lnSpc>
              <a:buNone/>
            </a:pPr>
            <a:r>
              <a:rPr lang="en-US" sz="1600" b="1" dirty="0" smtClean="0">
                <a:latin typeface="Courier New" pitchFamily="49" charset="0"/>
              </a:rPr>
              <a:t>public class Account {</a:t>
            </a:r>
          </a:p>
          <a:p>
            <a:pPr>
              <a:lnSpc>
                <a:spcPct val="70000"/>
              </a:lnSpc>
              <a:buNone/>
            </a:pPr>
            <a:r>
              <a:rPr lang="en-US" sz="1600" b="1" dirty="0" smtClean="0">
                <a:latin typeface="Courier New" pitchFamily="49" charset="0"/>
              </a:rPr>
              <a:t>   double </a:t>
            </a:r>
            <a:r>
              <a:rPr lang="en-US" sz="1600" b="1" dirty="0" err="1" smtClean="0">
                <a:latin typeface="Courier New" pitchFamily="49" charset="0"/>
              </a:rPr>
              <a:t>principal,rate</a:t>
            </a:r>
            <a:r>
              <a:rPr lang="en-US" sz="1600" b="1" dirty="0" smtClean="0">
                <a:latin typeface="Courier New" pitchFamily="49" charset="0"/>
              </a:rPr>
              <a:t>; </a:t>
            </a:r>
            <a:r>
              <a:rPr lang="en-US" sz="1600" b="1" dirty="0" err="1" smtClean="0">
                <a:latin typeface="Courier New" pitchFamily="49" charset="0"/>
              </a:rPr>
              <a:t>int</a:t>
            </a:r>
            <a:r>
              <a:rPr lang="en-US" sz="1600" b="1" dirty="0" smtClean="0">
                <a:latin typeface="Courier New" pitchFamily="49" charset="0"/>
              </a:rPr>
              <a:t> </a:t>
            </a:r>
            <a:r>
              <a:rPr lang="en-US" sz="1600" b="1" dirty="0" err="1" smtClean="0">
                <a:latin typeface="Courier New" pitchFamily="49" charset="0"/>
              </a:rPr>
              <a:t>daysActive,accountType</a:t>
            </a:r>
            <a:r>
              <a:rPr lang="en-US" sz="1600" b="1" dirty="0" smtClean="0">
                <a:latin typeface="Courier New" pitchFamily="49" charset="0"/>
              </a:rPr>
              <a:t>;</a:t>
            </a:r>
          </a:p>
          <a:p>
            <a:pPr>
              <a:lnSpc>
                <a:spcPct val="70000"/>
              </a:lnSpc>
              <a:buNone/>
            </a:pPr>
            <a:endParaRPr lang="en-US" sz="1600" b="1" dirty="0" smtClean="0">
              <a:latin typeface="Courier New" pitchFamily="49" charset="0"/>
            </a:endParaRPr>
          </a:p>
          <a:p>
            <a:pPr>
              <a:lnSpc>
                <a:spcPct val="70000"/>
              </a:lnSpc>
              <a:buNone/>
            </a:pPr>
            <a:r>
              <a:rPr lang="en-US" sz="1600" b="1" dirty="0" smtClean="0">
                <a:latin typeface="Courier New" pitchFamily="49" charset="0"/>
              </a:rPr>
              <a:t>   public static final </a:t>
            </a:r>
            <a:r>
              <a:rPr lang="en-US" sz="1600" b="1" dirty="0" err="1" smtClean="0">
                <a:latin typeface="Courier New" pitchFamily="49" charset="0"/>
              </a:rPr>
              <a:t>int</a:t>
            </a:r>
            <a:r>
              <a:rPr lang="en-US" sz="1600" b="1" dirty="0" smtClean="0">
                <a:latin typeface="Courier New" pitchFamily="49" charset="0"/>
              </a:rPr>
              <a:t> STANDARD=0, BUDGET=1, </a:t>
            </a:r>
          </a:p>
          <a:p>
            <a:pPr>
              <a:lnSpc>
                <a:spcPct val="70000"/>
              </a:lnSpc>
              <a:buNone/>
            </a:pPr>
            <a:r>
              <a:rPr lang="en-US" sz="1600" b="1" dirty="0" smtClean="0">
                <a:latin typeface="Courier New" pitchFamily="49" charset="0"/>
              </a:rPr>
              <a:t>   PREMIUM=2, PREMIUM_PLUS=3;</a:t>
            </a:r>
          </a:p>
          <a:p>
            <a:pPr>
              <a:lnSpc>
                <a:spcPct val="70000"/>
              </a:lnSpc>
              <a:buNone/>
            </a:pPr>
            <a:r>
              <a:rPr lang="en-US" sz="1600" b="1" dirty="0" smtClean="0">
                <a:latin typeface="Courier New" pitchFamily="49" charset="0"/>
              </a:rPr>
              <a:t>}</a:t>
            </a:r>
          </a:p>
          <a:p>
            <a:pPr>
              <a:lnSpc>
                <a:spcPct val="70000"/>
              </a:lnSpc>
              <a:buNone/>
            </a:pPr>
            <a:r>
              <a:rPr lang="en-US" sz="1600" b="1" dirty="0" smtClean="0">
                <a:latin typeface="Courier New" pitchFamily="49" charset="0"/>
              </a:rPr>
              <a:t>...</a:t>
            </a:r>
          </a:p>
          <a:p>
            <a:pPr>
              <a:lnSpc>
                <a:spcPct val="70000"/>
              </a:lnSpc>
              <a:buNone/>
            </a:pPr>
            <a:r>
              <a:rPr lang="en-US" sz="1600" b="1" dirty="0" smtClean="0">
                <a:latin typeface="Courier New" pitchFamily="49" charset="0"/>
              </a:rPr>
              <a:t>public static double </a:t>
            </a:r>
            <a:r>
              <a:rPr lang="en-US" sz="1600" b="1" dirty="0" err="1" smtClean="0">
                <a:latin typeface="Courier New" pitchFamily="49" charset="0"/>
              </a:rPr>
              <a:t>calculateFee</a:t>
            </a:r>
            <a:r>
              <a:rPr lang="en-US" sz="1600" b="1" dirty="0" smtClean="0">
                <a:latin typeface="Courier New" pitchFamily="49" charset="0"/>
              </a:rPr>
              <a:t>(Account[] accounts)</a:t>
            </a:r>
          </a:p>
          <a:p>
            <a:pPr>
              <a:lnSpc>
                <a:spcPct val="70000"/>
              </a:lnSpc>
              <a:buNone/>
            </a:pPr>
            <a:r>
              <a:rPr lang="en-US" sz="1600" b="1" dirty="0" smtClean="0">
                <a:latin typeface="Courier New" pitchFamily="49" charset="0"/>
              </a:rPr>
              <a:t>{</a:t>
            </a:r>
          </a:p>
          <a:p>
            <a:pPr>
              <a:lnSpc>
                <a:spcPct val="70000"/>
              </a:lnSpc>
              <a:buNone/>
            </a:pPr>
            <a:r>
              <a:rPr lang="en-US" sz="1600" b="1" dirty="0" smtClean="0">
                <a:latin typeface="Courier New" pitchFamily="49" charset="0"/>
              </a:rPr>
              <a:t>   double </a:t>
            </a:r>
            <a:r>
              <a:rPr lang="en-US" sz="1600" b="1" dirty="0" err="1" smtClean="0">
                <a:latin typeface="Courier New" pitchFamily="49" charset="0"/>
              </a:rPr>
              <a:t>totalFee</a:t>
            </a:r>
            <a:r>
              <a:rPr lang="en-US" sz="1600" b="1" dirty="0" smtClean="0">
                <a:latin typeface="Courier New" pitchFamily="49" charset="0"/>
              </a:rPr>
              <a:t> = 0.0;</a:t>
            </a:r>
          </a:p>
          <a:p>
            <a:pPr>
              <a:lnSpc>
                <a:spcPct val="70000"/>
              </a:lnSpc>
              <a:buNone/>
            </a:pPr>
            <a:r>
              <a:rPr lang="en-US" sz="1600" b="1" dirty="0" smtClean="0">
                <a:latin typeface="Courier New" pitchFamily="49" charset="0"/>
              </a:rPr>
              <a:t>   Account </a:t>
            </a:r>
            <a:r>
              <a:rPr lang="en-US" sz="1600" b="1" dirty="0" err="1" smtClean="0">
                <a:latin typeface="Courier New" pitchFamily="49" charset="0"/>
              </a:rPr>
              <a:t>account</a:t>
            </a:r>
            <a:r>
              <a:rPr lang="en-US" sz="1600" b="1" dirty="0" smtClean="0">
                <a:latin typeface="Courier New" pitchFamily="49" charset="0"/>
              </a:rPr>
              <a:t>;</a:t>
            </a:r>
          </a:p>
          <a:p>
            <a:pPr>
              <a:lnSpc>
                <a:spcPct val="70000"/>
              </a:lnSpc>
              <a:buNone/>
            </a:pPr>
            <a:r>
              <a:rPr lang="en-US" sz="1600" b="1" dirty="0" smtClean="0">
                <a:latin typeface="Courier New" pitchFamily="49" charset="0"/>
              </a:rPr>
              <a:t>   for (</a:t>
            </a:r>
            <a:r>
              <a:rPr lang="en-US" sz="1600" b="1" dirty="0" err="1" smtClean="0">
                <a:latin typeface="Courier New" pitchFamily="49" charset="0"/>
              </a:rPr>
              <a:t>int</a:t>
            </a:r>
            <a:r>
              <a:rPr lang="en-US" sz="1600" b="1" dirty="0" smtClean="0">
                <a:latin typeface="Courier New" pitchFamily="49" charset="0"/>
              </a:rPr>
              <a:t> i=0;i&lt;</a:t>
            </a:r>
            <a:r>
              <a:rPr lang="en-US" sz="1600" b="1" dirty="0" err="1" smtClean="0">
                <a:latin typeface="Courier New" pitchFamily="49" charset="0"/>
              </a:rPr>
              <a:t>accounts.length;i</a:t>
            </a:r>
            <a:r>
              <a:rPr lang="en-US" sz="1600" b="1" dirty="0" smtClean="0">
                <a:latin typeface="Courier New" pitchFamily="49" charset="0"/>
              </a:rPr>
              <a:t>++) {</a:t>
            </a:r>
          </a:p>
          <a:p>
            <a:pPr>
              <a:lnSpc>
                <a:spcPct val="70000"/>
              </a:lnSpc>
              <a:buNone/>
            </a:pPr>
            <a:r>
              <a:rPr lang="en-US" sz="1600" b="1" dirty="0" smtClean="0">
                <a:latin typeface="Courier New" pitchFamily="49" charset="0"/>
              </a:rPr>
              <a:t>      account=accounts[i];</a:t>
            </a:r>
          </a:p>
          <a:p>
            <a:pPr>
              <a:lnSpc>
                <a:spcPct val="70000"/>
              </a:lnSpc>
              <a:buNone/>
            </a:pPr>
            <a:r>
              <a:rPr lang="en-US" sz="1600" b="1" dirty="0" smtClean="0">
                <a:latin typeface="Courier New" pitchFamily="49" charset="0"/>
              </a:rPr>
              <a:t>      if ( </a:t>
            </a:r>
            <a:r>
              <a:rPr lang="en-US" sz="1600" b="1" dirty="0" err="1" smtClean="0">
                <a:latin typeface="Courier New" pitchFamily="49" charset="0"/>
              </a:rPr>
              <a:t>account.accountType</a:t>
            </a:r>
            <a:r>
              <a:rPr lang="en-US" sz="1600" b="1" dirty="0" smtClean="0">
                <a:latin typeface="Courier New" pitchFamily="49" charset="0"/>
              </a:rPr>
              <a:t> == </a:t>
            </a:r>
            <a:r>
              <a:rPr lang="en-US" sz="1600" b="1" dirty="0" err="1" smtClean="0">
                <a:latin typeface="Courier New" pitchFamily="49" charset="0"/>
              </a:rPr>
              <a:t>Account.PREMIUM</a:t>
            </a:r>
            <a:r>
              <a:rPr lang="en-US" sz="1600" b="1" dirty="0" smtClean="0">
                <a:latin typeface="Courier New" pitchFamily="49" charset="0"/>
              </a:rPr>
              <a:t> ||</a:t>
            </a:r>
          </a:p>
          <a:p>
            <a:pPr>
              <a:lnSpc>
                <a:spcPct val="70000"/>
              </a:lnSpc>
              <a:buNone/>
            </a:pPr>
            <a:r>
              <a:rPr lang="en-US" sz="1600" b="1" dirty="0" smtClean="0">
                <a:latin typeface="Courier New" pitchFamily="49" charset="0"/>
              </a:rPr>
              <a:t>           </a:t>
            </a:r>
            <a:r>
              <a:rPr lang="en-US" sz="1600" b="1" dirty="0" err="1" smtClean="0">
                <a:latin typeface="Courier New" pitchFamily="49" charset="0"/>
              </a:rPr>
              <a:t>account.accountType</a:t>
            </a:r>
            <a:r>
              <a:rPr lang="en-US" sz="1600" b="1" dirty="0" smtClean="0">
                <a:latin typeface="Courier New" pitchFamily="49" charset="0"/>
              </a:rPr>
              <a:t> == </a:t>
            </a:r>
            <a:r>
              <a:rPr lang="en-US" sz="1600" b="1" dirty="0" err="1" smtClean="0">
                <a:latin typeface="Courier New" pitchFamily="49" charset="0"/>
              </a:rPr>
              <a:t>Account.PREMIUM_PLUS</a:t>
            </a:r>
            <a:r>
              <a:rPr lang="en-US" sz="1600" b="1" dirty="0" smtClean="0">
                <a:latin typeface="Courier New" pitchFamily="49" charset="0"/>
              </a:rPr>
              <a:t> )</a:t>
            </a:r>
          </a:p>
          <a:p>
            <a:pPr>
              <a:lnSpc>
                <a:spcPct val="70000"/>
              </a:lnSpc>
              <a:buNone/>
            </a:pPr>
            <a:r>
              <a:rPr lang="en-US" sz="1600" b="1" dirty="0" smtClean="0">
                <a:latin typeface="Courier New" pitchFamily="49" charset="0"/>
              </a:rPr>
              <a:t>         </a:t>
            </a:r>
            <a:r>
              <a:rPr lang="en-US" sz="1600" b="1" dirty="0" err="1" smtClean="0">
                <a:latin typeface="Courier New" pitchFamily="49" charset="0"/>
              </a:rPr>
              <a:t>totalFee</a:t>
            </a:r>
            <a:r>
              <a:rPr lang="en-US" sz="1600" b="1" dirty="0" smtClean="0">
                <a:latin typeface="Courier New" pitchFamily="49" charset="0"/>
              </a:rPr>
              <a:t> += .0125 * (       // 1.25% broker's fee</a:t>
            </a:r>
          </a:p>
          <a:p>
            <a:pPr>
              <a:lnSpc>
                <a:spcPct val="70000"/>
              </a:lnSpc>
              <a:buNone/>
            </a:pPr>
            <a:r>
              <a:rPr lang="en-US" sz="1600" b="1" dirty="0" smtClean="0">
                <a:latin typeface="Courier New" pitchFamily="49" charset="0"/>
              </a:rPr>
              <a:t>             </a:t>
            </a:r>
            <a:r>
              <a:rPr lang="en-US" sz="1600" b="1" dirty="0" err="1" smtClean="0">
                <a:latin typeface="Courier New" pitchFamily="49" charset="0"/>
              </a:rPr>
              <a:t>account.principal</a:t>
            </a:r>
            <a:r>
              <a:rPr lang="en-US" sz="1600" b="1" dirty="0" smtClean="0">
                <a:latin typeface="Courier New" pitchFamily="49" charset="0"/>
              </a:rPr>
              <a:t> * </a:t>
            </a:r>
            <a:r>
              <a:rPr lang="en-US" sz="1600" b="1" dirty="0" err="1" smtClean="0">
                <a:latin typeface="Courier New" pitchFamily="49" charset="0"/>
              </a:rPr>
              <a:t>Math.pow</a:t>
            </a:r>
            <a:r>
              <a:rPr lang="en-US" sz="1600" b="1" dirty="0" smtClean="0">
                <a:latin typeface="Courier New" pitchFamily="49" charset="0"/>
              </a:rPr>
              <a:t>(</a:t>
            </a:r>
            <a:r>
              <a:rPr lang="en-US" sz="1600" b="1" dirty="0" err="1" smtClean="0">
                <a:latin typeface="Courier New" pitchFamily="49" charset="0"/>
              </a:rPr>
              <a:t>account.rate</a:t>
            </a:r>
            <a:r>
              <a:rPr lang="en-US" sz="1600" b="1" dirty="0" smtClean="0">
                <a:latin typeface="Courier New" pitchFamily="49" charset="0"/>
              </a:rPr>
              <a:t>,</a:t>
            </a:r>
          </a:p>
          <a:p>
            <a:pPr>
              <a:lnSpc>
                <a:spcPct val="70000"/>
              </a:lnSpc>
              <a:buNone/>
            </a:pPr>
            <a:r>
              <a:rPr lang="en-US" sz="1600" b="1" dirty="0" smtClean="0">
                <a:latin typeface="Courier New" pitchFamily="49" charset="0"/>
              </a:rPr>
              <a:t>             (</a:t>
            </a:r>
            <a:r>
              <a:rPr lang="en-US" sz="1600" b="1" dirty="0" err="1" smtClean="0">
                <a:latin typeface="Courier New" pitchFamily="49" charset="0"/>
              </a:rPr>
              <a:t>account.daysActive</a:t>
            </a:r>
            <a:r>
              <a:rPr lang="en-US" sz="1600" b="1" dirty="0" smtClean="0">
                <a:latin typeface="Courier New" pitchFamily="49" charset="0"/>
              </a:rPr>
              <a:t>/365.25))</a:t>
            </a:r>
          </a:p>
          <a:p>
            <a:pPr>
              <a:lnSpc>
                <a:spcPct val="70000"/>
              </a:lnSpc>
              <a:buNone/>
            </a:pPr>
            <a:r>
              <a:rPr lang="en-US" sz="1600" b="1" dirty="0" smtClean="0">
                <a:latin typeface="Courier New" pitchFamily="49" charset="0"/>
              </a:rPr>
              <a:t>             - </a:t>
            </a:r>
            <a:r>
              <a:rPr lang="en-US" sz="1600" b="1" dirty="0" err="1" smtClean="0">
                <a:latin typeface="Courier New" pitchFamily="49" charset="0"/>
              </a:rPr>
              <a:t>account.principal</a:t>
            </a:r>
            <a:r>
              <a:rPr lang="en-US" sz="1600" b="1" dirty="0" smtClean="0">
                <a:latin typeface="Courier New" pitchFamily="49" charset="0"/>
              </a:rPr>
              <a:t>);   // interest-principal</a:t>
            </a:r>
          </a:p>
          <a:p>
            <a:pPr>
              <a:lnSpc>
                <a:spcPct val="70000"/>
              </a:lnSpc>
              <a:buNone/>
            </a:pPr>
            <a:r>
              <a:rPr lang="en-US" sz="1600" b="1" dirty="0" smtClean="0">
                <a:latin typeface="Courier New" pitchFamily="49" charset="0"/>
              </a:rPr>
              <a:t>   }</a:t>
            </a:r>
          </a:p>
          <a:p>
            <a:pPr>
              <a:lnSpc>
                <a:spcPct val="70000"/>
              </a:lnSpc>
              <a:buNone/>
            </a:pPr>
            <a:r>
              <a:rPr lang="en-US" sz="1600" b="1" dirty="0" smtClean="0">
                <a:latin typeface="Courier New" pitchFamily="49" charset="0"/>
              </a:rPr>
              <a:t>   return </a:t>
            </a:r>
            <a:r>
              <a:rPr lang="en-US" sz="1600" b="1" dirty="0" err="1" smtClean="0">
                <a:latin typeface="Courier New" pitchFamily="49" charset="0"/>
              </a:rPr>
              <a:t>totalFee</a:t>
            </a:r>
            <a:r>
              <a:rPr lang="en-US" sz="1600" b="1" dirty="0" smtClean="0">
                <a:latin typeface="Courier New" pitchFamily="49" charset="0"/>
              </a:rPr>
              <a:t>;</a:t>
            </a:r>
          </a:p>
          <a:p>
            <a:pPr>
              <a:lnSpc>
                <a:spcPct val="70000"/>
              </a:lnSpc>
              <a:buNone/>
            </a:pPr>
            <a:r>
              <a:rPr lang="en-US" sz="1600" b="1" dirty="0" smtClean="0">
                <a:latin typeface="Courier New" pitchFamily="49" charset="0"/>
              </a:rPr>
              <a:t>}</a:t>
            </a:r>
            <a:endParaRPr lang="en-US" sz="1600" b="1" dirty="0"/>
          </a:p>
        </p:txBody>
      </p:sp>
      <p:sp>
        <p:nvSpPr>
          <p:cNvPr id="4" name="Rectangle 3"/>
          <p:cNvSpPr/>
          <p:nvPr/>
        </p:nvSpPr>
        <p:spPr>
          <a:xfrm>
            <a:off x="5029200" y="209550"/>
            <a:ext cx="4114800" cy="1015663"/>
          </a:xfrm>
          <a:prstGeom prst="rect">
            <a:avLst/>
          </a:prstGeom>
        </p:spPr>
        <p:txBody>
          <a:bodyPr wrap="square">
            <a:spAutoFit/>
          </a:bodyPr>
          <a:lstStyle/>
          <a:p>
            <a:pPr>
              <a:lnSpc>
                <a:spcPct val="75000"/>
              </a:lnSpc>
            </a:pPr>
            <a:r>
              <a:rPr lang="en-US" sz="2000" dirty="0" smtClean="0">
                <a:latin typeface="Verdana" pitchFamily="34" charset="0"/>
              </a:rPr>
              <a:t>What feedback would you give the author?  What changes would you request before </a:t>
            </a:r>
            <a:r>
              <a:rPr lang="en-US" sz="2000" dirty="0" err="1" smtClean="0">
                <a:latin typeface="Verdana" pitchFamily="34" charset="0"/>
              </a:rPr>
              <a:t>checkin</a:t>
            </a:r>
            <a:r>
              <a:rPr lang="en-US" sz="2000" dirty="0" smtClean="0">
                <a:latin typeface="Verdana" pitchFamily="34" charset="0"/>
              </a:rPr>
              <a:t>?</a:t>
            </a:r>
            <a:endParaRPr lang="en-US" sz="2000" dirty="0">
              <a:latin typeface="Verdana" pitchFamily="34" charset="0"/>
            </a:endParaRPr>
          </a:p>
        </p:txBody>
      </p:sp>
      <p:sp>
        <p:nvSpPr>
          <p:cNvPr id="5" name="Date Placeholder 4"/>
          <p:cNvSpPr>
            <a:spLocks noGrp="1"/>
          </p:cNvSpPr>
          <p:nvPr>
            <p:ph type="dt" sz="half" idx="10"/>
          </p:nvPr>
        </p:nvSpPr>
        <p:spPr/>
        <p:txBody>
          <a:bodyPr/>
          <a:lstStyle/>
          <a:p>
            <a:pPr>
              <a:defRPr/>
            </a:pPr>
            <a:r>
              <a:rPr lang="en-US" smtClean="0"/>
              <a:t>CSE403 Sp12</a:t>
            </a:r>
            <a:endParaRPr lang="en-US"/>
          </a:p>
        </p:txBody>
      </p:sp>
      <p:sp>
        <p:nvSpPr>
          <p:cNvPr id="6" name="Slide Number Placeholder 5"/>
          <p:cNvSpPr>
            <a:spLocks noGrp="1"/>
          </p:cNvSpPr>
          <p:nvPr>
            <p:ph type="sldNum" sz="quarter" idx="12"/>
          </p:nvPr>
        </p:nvSpPr>
        <p:spPr/>
        <p:txBody>
          <a:bodyPr/>
          <a:lstStyle/>
          <a:p>
            <a:pPr>
              <a:defRPr/>
            </a:pPr>
            <a:fld id="{3451FA2C-3B3E-4FA6-BAFA-85683040B980}" type="slidenum">
              <a:rPr lang="en-US" smtClean="0"/>
              <a:pPr>
                <a:defRPr/>
              </a:pPr>
              <a:t>21</a:t>
            </a:fld>
            <a:endParaRPr lang="en-US"/>
          </a:p>
        </p:txBody>
      </p:sp>
    </p:spTree>
    <p:extLst>
      <p:ext uri="{BB962C8B-B14F-4D97-AF65-F5344CB8AC3E}">
        <p14:creationId xmlns:p14="http://schemas.microsoft.com/office/powerpoint/2010/main" val="1982702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CSE403 Sp12</a:t>
            </a:r>
            <a:endParaRPr lang="en-US" dirty="0"/>
          </a:p>
        </p:txBody>
      </p:sp>
      <p:sp>
        <p:nvSpPr>
          <p:cNvPr id="17411" name="Rectangle 2"/>
          <p:cNvSpPr>
            <a:spLocks noGrp="1" noChangeArrowheads="1"/>
          </p:cNvSpPr>
          <p:nvPr>
            <p:ph type="title"/>
          </p:nvPr>
        </p:nvSpPr>
        <p:spPr/>
        <p:txBody>
          <a:bodyPr/>
          <a:lstStyle/>
          <a:p>
            <a:pPr eaLnBrk="1" hangingPunct="1"/>
            <a:r>
              <a:rPr lang="en-US" smtClean="0"/>
              <a:t>Improved code (page 1)</a:t>
            </a:r>
          </a:p>
        </p:txBody>
      </p:sp>
      <p:sp>
        <p:nvSpPr>
          <p:cNvPr id="17412" name="Rectangle 3"/>
          <p:cNvSpPr>
            <a:spLocks noGrp="1" noChangeArrowheads="1"/>
          </p:cNvSpPr>
          <p:nvPr>
            <p:ph type="body" idx="1"/>
          </p:nvPr>
        </p:nvSpPr>
        <p:spPr/>
        <p:txBody>
          <a:bodyPr>
            <a:normAutofit fontScale="92500" lnSpcReduction="10000"/>
          </a:bodyPr>
          <a:lstStyle/>
          <a:p>
            <a:pPr eaLnBrk="1" hangingPunct="1">
              <a:lnSpc>
                <a:spcPct val="70000"/>
              </a:lnSpc>
              <a:buFont typeface="Wingdings" pitchFamily="2" charset="2"/>
              <a:buNone/>
            </a:pPr>
            <a:r>
              <a:rPr lang="en-US" sz="1600" b="1" smtClean="0">
                <a:solidFill>
                  <a:srgbClr val="008080"/>
                </a:solidFill>
                <a:latin typeface="Courier New" pitchFamily="49" charset="0"/>
              </a:rPr>
              <a:t>/** An individual account.  Also see CorporateAccount. */</a:t>
            </a:r>
          </a:p>
          <a:p>
            <a:pPr eaLnBrk="1" hangingPunct="1">
              <a:lnSpc>
                <a:spcPct val="70000"/>
              </a:lnSpc>
              <a:buFont typeface="Wingdings" pitchFamily="2" charset="2"/>
              <a:buNone/>
            </a:pPr>
            <a:r>
              <a:rPr lang="en-US" sz="1600" smtClean="0">
                <a:latin typeface="Courier New" pitchFamily="49" charset="0"/>
              </a:rPr>
              <a:t>public class Account {</a:t>
            </a:r>
          </a:p>
          <a:p>
            <a:pPr eaLnBrk="1" hangingPunct="1">
              <a:lnSpc>
                <a:spcPct val="70000"/>
              </a:lnSpc>
              <a:buFont typeface="Wingdings" pitchFamily="2" charset="2"/>
              <a:buNone/>
            </a:pPr>
            <a:r>
              <a:rPr lang="en-US" sz="1600" smtClean="0">
                <a:latin typeface="Courier New" pitchFamily="49" charset="0"/>
              </a:rPr>
              <a:t>   private double principal;</a:t>
            </a:r>
          </a:p>
          <a:p>
            <a:pPr eaLnBrk="1" hangingPunct="1">
              <a:lnSpc>
                <a:spcPct val="70000"/>
              </a:lnSpc>
              <a:buFont typeface="Wingdings" pitchFamily="2" charset="2"/>
              <a:buNone/>
            </a:pPr>
            <a:r>
              <a:rPr lang="en-US" sz="1600" b="1" smtClean="0">
                <a:solidFill>
                  <a:srgbClr val="008080"/>
                </a:solidFill>
                <a:latin typeface="Courier New" pitchFamily="49" charset="0"/>
              </a:rPr>
              <a:t>   /** The yearly, compounded rate (at 365.25 days per year). */</a:t>
            </a:r>
          </a:p>
          <a:p>
            <a:pPr eaLnBrk="1" hangingPunct="1">
              <a:lnSpc>
                <a:spcPct val="70000"/>
              </a:lnSpc>
              <a:buFont typeface="Wingdings" pitchFamily="2" charset="2"/>
              <a:buNone/>
            </a:pPr>
            <a:r>
              <a:rPr lang="en-US" sz="1600" smtClean="0">
                <a:latin typeface="Courier New" pitchFamily="49" charset="0"/>
              </a:rPr>
              <a:t>   private double rate;</a:t>
            </a:r>
          </a:p>
          <a:p>
            <a:pPr eaLnBrk="1" hangingPunct="1">
              <a:lnSpc>
                <a:spcPct val="70000"/>
              </a:lnSpc>
              <a:buFont typeface="Wingdings" pitchFamily="2" charset="2"/>
              <a:buNone/>
            </a:pPr>
            <a:r>
              <a:rPr lang="en-US" sz="1600" b="1" smtClean="0">
                <a:solidFill>
                  <a:srgbClr val="008080"/>
                </a:solidFill>
                <a:latin typeface="Courier New" pitchFamily="49" charset="0"/>
              </a:rPr>
              <a:t>   /** Days since last interest payout. */</a:t>
            </a:r>
          </a:p>
          <a:p>
            <a:pPr eaLnBrk="1" hangingPunct="1">
              <a:lnSpc>
                <a:spcPct val="70000"/>
              </a:lnSpc>
              <a:buFont typeface="Wingdings" pitchFamily="2" charset="2"/>
              <a:buNone/>
            </a:pPr>
            <a:r>
              <a:rPr lang="en-US" sz="1600" smtClean="0">
                <a:latin typeface="Courier New" pitchFamily="49" charset="0"/>
              </a:rPr>
              <a:t>   private int daysActive;</a:t>
            </a:r>
          </a:p>
          <a:p>
            <a:pPr eaLnBrk="1" hangingPunct="1">
              <a:lnSpc>
                <a:spcPct val="70000"/>
              </a:lnSpc>
              <a:buFont typeface="Wingdings" pitchFamily="2" charset="2"/>
              <a:buNone/>
            </a:pPr>
            <a:r>
              <a:rPr lang="en-US" sz="1600" smtClean="0">
                <a:latin typeface="Courier New" pitchFamily="49" charset="0"/>
              </a:rPr>
              <a:t>   private Type type;</a:t>
            </a:r>
          </a:p>
          <a:p>
            <a:pPr eaLnBrk="1" hangingPunct="1">
              <a:lnSpc>
                <a:spcPct val="70000"/>
              </a:lnSpc>
              <a:buFont typeface="Wingdings" pitchFamily="2" charset="2"/>
              <a:buNone/>
            </a:pPr>
            <a:endParaRPr lang="en-US" sz="1600" smtClean="0">
              <a:latin typeface="Courier New" pitchFamily="49" charset="0"/>
            </a:endParaRPr>
          </a:p>
          <a:p>
            <a:pPr eaLnBrk="1" hangingPunct="1">
              <a:lnSpc>
                <a:spcPct val="70000"/>
              </a:lnSpc>
              <a:buFont typeface="Wingdings" pitchFamily="2" charset="2"/>
              <a:buNone/>
            </a:pPr>
            <a:r>
              <a:rPr lang="en-US" sz="1600" b="1" smtClean="0">
                <a:solidFill>
                  <a:srgbClr val="008080"/>
                </a:solidFill>
                <a:latin typeface="Courier New" pitchFamily="49" charset="0"/>
              </a:rPr>
              <a:t>   /** The varieties of account our bank offers. */</a:t>
            </a:r>
          </a:p>
          <a:p>
            <a:pPr eaLnBrk="1" hangingPunct="1">
              <a:lnSpc>
                <a:spcPct val="70000"/>
              </a:lnSpc>
              <a:buFont typeface="Wingdings" pitchFamily="2" charset="2"/>
              <a:buNone/>
            </a:pPr>
            <a:r>
              <a:rPr lang="en-US" sz="1600" smtClean="0">
                <a:latin typeface="Courier New" pitchFamily="49" charset="0"/>
              </a:rPr>
              <a:t>   public enum Type {STANDARD, BUDGET, PREMIUM, PREMIUM_PLUS}</a:t>
            </a:r>
          </a:p>
          <a:p>
            <a:pPr eaLnBrk="1" hangingPunct="1">
              <a:lnSpc>
                <a:spcPct val="70000"/>
              </a:lnSpc>
              <a:buFont typeface="Wingdings" pitchFamily="2" charset="2"/>
              <a:buNone/>
            </a:pPr>
            <a:endParaRPr lang="en-US" sz="1600" smtClean="0">
              <a:latin typeface="Courier New" pitchFamily="49" charset="0"/>
            </a:endParaRPr>
          </a:p>
          <a:p>
            <a:pPr eaLnBrk="1" hangingPunct="1">
              <a:lnSpc>
                <a:spcPct val="70000"/>
              </a:lnSpc>
              <a:buFont typeface="Wingdings" pitchFamily="2" charset="2"/>
              <a:buNone/>
            </a:pPr>
            <a:r>
              <a:rPr lang="en-US" sz="1600" b="1" smtClean="0">
                <a:solidFill>
                  <a:srgbClr val="008080"/>
                </a:solidFill>
                <a:latin typeface="Courier New" pitchFamily="49" charset="0"/>
              </a:rPr>
              <a:t>   /** Compute interest. **/</a:t>
            </a:r>
          </a:p>
          <a:p>
            <a:pPr eaLnBrk="1" hangingPunct="1">
              <a:lnSpc>
                <a:spcPct val="70000"/>
              </a:lnSpc>
              <a:buFont typeface="Wingdings" pitchFamily="2" charset="2"/>
              <a:buNone/>
            </a:pPr>
            <a:r>
              <a:rPr lang="en-US" sz="1600" smtClean="0">
                <a:latin typeface="Courier New" pitchFamily="49" charset="0"/>
              </a:rPr>
              <a:t>   public double interest() {</a:t>
            </a:r>
          </a:p>
          <a:p>
            <a:pPr eaLnBrk="1" hangingPunct="1">
              <a:lnSpc>
                <a:spcPct val="70000"/>
              </a:lnSpc>
              <a:buFont typeface="Wingdings" pitchFamily="2" charset="2"/>
              <a:buNone/>
            </a:pPr>
            <a:r>
              <a:rPr lang="en-US" sz="1600" smtClean="0">
                <a:latin typeface="Courier New" pitchFamily="49" charset="0"/>
              </a:rPr>
              <a:t>      double years = daysActive / 365.25;</a:t>
            </a:r>
          </a:p>
          <a:p>
            <a:pPr eaLnBrk="1" hangingPunct="1">
              <a:lnSpc>
                <a:spcPct val="70000"/>
              </a:lnSpc>
              <a:buFont typeface="Wingdings" pitchFamily="2" charset="2"/>
              <a:buNone/>
            </a:pPr>
            <a:r>
              <a:rPr lang="en-US" sz="1600" smtClean="0">
                <a:latin typeface="Courier New" pitchFamily="49" charset="0"/>
              </a:rPr>
              <a:t>      double compoundInterest = principal * Math.pow(rate, years);</a:t>
            </a:r>
          </a:p>
          <a:p>
            <a:pPr eaLnBrk="1" hangingPunct="1">
              <a:lnSpc>
                <a:spcPct val="70000"/>
              </a:lnSpc>
              <a:buFont typeface="Wingdings" pitchFamily="2" charset="2"/>
              <a:buNone/>
            </a:pPr>
            <a:r>
              <a:rPr lang="en-US" sz="1600" smtClean="0">
                <a:latin typeface="Courier New" pitchFamily="49" charset="0"/>
              </a:rPr>
              <a:t>      return compoundInterest – principal;</a:t>
            </a:r>
          </a:p>
          <a:p>
            <a:pPr eaLnBrk="1" hangingPunct="1">
              <a:lnSpc>
                <a:spcPct val="70000"/>
              </a:lnSpc>
              <a:buFont typeface="Wingdings" pitchFamily="2" charset="2"/>
              <a:buNone/>
            </a:pPr>
            <a:r>
              <a:rPr lang="en-US" sz="1600" smtClean="0">
                <a:latin typeface="Courier New" pitchFamily="49" charset="0"/>
              </a:rPr>
              <a:t>   }</a:t>
            </a:r>
          </a:p>
          <a:p>
            <a:pPr eaLnBrk="1" hangingPunct="1">
              <a:lnSpc>
                <a:spcPct val="70000"/>
              </a:lnSpc>
              <a:buFont typeface="Wingdings" pitchFamily="2" charset="2"/>
              <a:buNone/>
            </a:pPr>
            <a:endParaRPr lang="en-US" sz="1600" smtClean="0">
              <a:latin typeface="Courier New" pitchFamily="49" charset="0"/>
            </a:endParaRPr>
          </a:p>
          <a:p>
            <a:pPr eaLnBrk="1" hangingPunct="1">
              <a:lnSpc>
                <a:spcPct val="70000"/>
              </a:lnSpc>
              <a:buFont typeface="Wingdings" pitchFamily="2" charset="2"/>
              <a:buNone/>
            </a:pPr>
            <a:r>
              <a:rPr lang="en-US" sz="1600" b="1" smtClean="0">
                <a:solidFill>
                  <a:srgbClr val="008080"/>
                </a:solidFill>
                <a:latin typeface="Courier New" pitchFamily="49" charset="0"/>
              </a:rPr>
              <a:t>   /** Return true if this is a premium account. **/</a:t>
            </a:r>
          </a:p>
          <a:p>
            <a:pPr eaLnBrk="1" hangingPunct="1">
              <a:lnSpc>
                <a:spcPct val="70000"/>
              </a:lnSpc>
              <a:buFont typeface="Wingdings" pitchFamily="2" charset="2"/>
              <a:buNone/>
            </a:pPr>
            <a:r>
              <a:rPr lang="en-US" sz="1600" smtClean="0">
                <a:latin typeface="Courier New" pitchFamily="49" charset="0"/>
              </a:rPr>
              <a:t>   public boolean isPremium() {</a:t>
            </a:r>
          </a:p>
          <a:p>
            <a:pPr eaLnBrk="1" hangingPunct="1">
              <a:lnSpc>
                <a:spcPct val="70000"/>
              </a:lnSpc>
              <a:buFont typeface="Wingdings" pitchFamily="2" charset="2"/>
              <a:buNone/>
            </a:pPr>
            <a:r>
              <a:rPr lang="en-US" sz="1600" smtClean="0">
                <a:latin typeface="Courier New" pitchFamily="49" charset="0"/>
              </a:rPr>
              <a:t>      return accountType == Type.PREMIUM || </a:t>
            </a:r>
          </a:p>
          <a:p>
            <a:pPr eaLnBrk="1" hangingPunct="1">
              <a:lnSpc>
                <a:spcPct val="70000"/>
              </a:lnSpc>
              <a:buFont typeface="Wingdings" pitchFamily="2" charset="2"/>
              <a:buNone/>
            </a:pPr>
            <a:r>
              <a:rPr lang="en-US" sz="1600" smtClean="0">
                <a:latin typeface="Courier New" pitchFamily="49" charset="0"/>
              </a:rPr>
              <a:t>             accountType == Type.PREMIUM_PLUS;</a:t>
            </a:r>
          </a:p>
          <a:p>
            <a:pPr eaLnBrk="1" hangingPunct="1">
              <a:lnSpc>
                <a:spcPct val="70000"/>
              </a:lnSpc>
              <a:buFont typeface="Wingdings" pitchFamily="2" charset="2"/>
              <a:buNone/>
            </a:pPr>
            <a:r>
              <a:rPr lang="en-US" sz="1600" smtClean="0">
                <a:latin typeface="Courier New" pitchFamily="49" charset="0"/>
              </a:rPr>
              <a:t>   }</a:t>
            </a:r>
          </a:p>
          <a:p>
            <a:pPr eaLnBrk="1" hangingPunct="1">
              <a:lnSpc>
                <a:spcPct val="70000"/>
              </a:lnSpc>
              <a:buFont typeface="Wingdings" pitchFamily="2" charset="2"/>
              <a:buNone/>
            </a:pPr>
            <a:endParaRPr lang="en-US" sz="1600" smtClean="0">
              <a:latin typeface="Courier New" pitchFamily="49" charset="0"/>
            </a:endParaRPr>
          </a:p>
        </p:txBody>
      </p:sp>
    </p:spTree>
    <p:extLst>
      <p:ext uri="{BB962C8B-B14F-4D97-AF65-F5344CB8AC3E}">
        <p14:creationId xmlns:p14="http://schemas.microsoft.com/office/powerpoint/2010/main" val="317886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CSE403 Sp12</a:t>
            </a:r>
            <a:endParaRPr lang="en-US" dirty="0"/>
          </a:p>
        </p:txBody>
      </p:sp>
      <p:sp>
        <p:nvSpPr>
          <p:cNvPr id="18435" name="Rectangle 2"/>
          <p:cNvSpPr>
            <a:spLocks noGrp="1" noChangeArrowheads="1"/>
          </p:cNvSpPr>
          <p:nvPr>
            <p:ph type="title"/>
          </p:nvPr>
        </p:nvSpPr>
        <p:spPr/>
        <p:txBody>
          <a:bodyPr/>
          <a:lstStyle/>
          <a:p>
            <a:pPr eaLnBrk="1" hangingPunct="1"/>
            <a:r>
              <a:rPr lang="en-US" smtClean="0"/>
              <a:t>Improved code (page 2)</a:t>
            </a:r>
          </a:p>
        </p:txBody>
      </p:sp>
      <p:sp>
        <p:nvSpPr>
          <p:cNvPr id="18436" name="Rectangle 3"/>
          <p:cNvSpPr>
            <a:spLocks noGrp="1" noChangeArrowheads="1"/>
          </p:cNvSpPr>
          <p:nvPr>
            <p:ph type="body" idx="1"/>
          </p:nvPr>
        </p:nvSpPr>
        <p:spPr/>
        <p:txBody>
          <a:bodyPr/>
          <a:lstStyle/>
          <a:p>
            <a:pPr eaLnBrk="1" hangingPunct="1">
              <a:lnSpc>
                <a:spcPct val="70000"/>
              </a:lnSpc>
              <a:buFont typeface="Wingdings" pitchFamily="2" charset="2"/>
              <a:buNone/>
            </a:pPr>
            <a:r>
              <a:rPr lang="en-US" sz="1600" b="1" smtClean="0">
                <a:solidFill>
                  <a:srgbClr val="008080"/>
                </a:solidFill>
                <a:latin typeface="Courier New" pitchFamily="49" charset="0"/>
              </a:rPr>
              <a:t>   /** The portion of the interest that goes to the broker. **/</a:t>
            </a:r>
          </a:p>
          <a:p>
            <a:pPr eaLnBrk="1" hangingPunct="1">
              <a:lnSpc>
                <a:spcPct val="70000"/>
              </a:lnSpc>
              <a:buFont typeface="Wingdings" pitchFamily="2" charset="2"/>
              <a:buNone/>
            </a:pPr>
            <a:r>
              <a:rPr lang="en-US" sz="1600" smtClean="0">
                <a:latin typeface="Courier New" pitchFamily="49" charset="0"/>
              </a:rPr>
              <a:t>   public static final double BROKER_FEE_PERCENT = 0.0125;</a:t>
            </a:r>
          </a:p>
          <a:p>
            <a:pPr eaLnBrk="1" hangingPunct="1">
              <a:lnSpc>
                <a:spcPct val="70000"/>
              </a:lnSpc>
              <a:buFont typeface="Wingdings" pitchFamily="2" charset="2"/>
              <a:buNone/>
            </a:pPr>
            <a:endParaRPr lang="en-US" sz="1600" b="1" smtClean="0">
              <a:solidFill>
                <a:srgbClr val="008080"/>
              </a:solidFill>
              <a:latin typeface="Courier New" pitchFamily="49" charset="0"/>
            </a:endParaRPr>
          </a:p>
          <a:p>
            <a:pPr eaLnBrk="1" hangingPunct="1">
              <a:lnSpc>
                <a:spcPct val="70000"/>
              </a:lnSpc>
              <a:buFont typeface="Wingdings" pitchFamily="2" charset="2"/>
              <a:buNone/>
            </a:pPr>
            <a:r>
              <a:rPr lang="en-US" sz="1600" b="1" smtClean="0">
                <a:solidFill>
                  <a:srgbClr val="008080"/>
                </a:solidFill>
                <a:latin typeface="Courier New" pitchFamily="49" charset="0"/>
              </a:rPr>
              <a:t>   /** Return the sum of the broker fees for all the given accounts. **/</a:t>
            </a:r>
          </a:p>
          <a:p>
            <a:pPr eaLnBrk="1" hangingPunct="1">
              <a:lnSpc>
                <a:spcPct val="70000"/>
              </a:lnSpc>
              <a:buFont typeface="Wingdings" pitchFamily="2" charset="2"/>
              <a:buNone/>
            </a:pPr>
            <a:r>
              <a:rPr lang="en-US" sz="1600" smtClean="0">
                <a:latin typeface="Courier New" pitchFamily="49" charset="0"/>
              </a:rPr>
              <a:t>   public static double calculateFee(Account accounts[]) {</a:t>
            </a:r>
          </a:p>
          <a:p>
            <a:pPr eaLnBrk="1" hangingPunct="1">
              <a:lnSpc>
                <a:spcPct val="70000"/>
              </a:lnSpc>
              <a:buFont typeface="Wingdings" pitchFamily="2" charset="2"/>
              <a:buNone/>
            </a:pPr>
            <a:r>
              <a:rPr lang="en-US" sz="1600" smtClean="0">
                <a:latin typeface="Courier New" pitchFamily="49" charset="0"/>
              </a:rPr>
              <a:t>      double totalFee = 0.0;</a:t>
            </a:r>
          </a:p>
          <a:p>
            <a:pPr eaLnBrk="1" hangingPunct="1">
              <a:lnSpc>
                <a:spcPct val="70000"/>
              </a:lnSpc>
              <a:buFont typeface="Wingdings" pitchFamily="2" charset="2"/>
              <a:buNone/>
            </a:pPr>
            <a:r>
              <a:rPr lang="en-US" sz="1600" smtClean="0">
                <a:latin typeface="Courier New" pitchFamily="49" charset="0"/>
              </a:rPr>
              <a:t>      for (Account account : accounts) {</a:t>
            </a:r>
          </a:p>
          <a:p>
            <a:pPr eaLnBrk="1" hangingPunct="1">
              <a:lnSpc>
                <a:spcPct val="70000"/>
              </a:lnSpc>
              <a:buFont typeface="Wingdings" pitchFamily="2" charset="2"/>
              <a:buNone/>
            </a:pPr>
            <a:r>
              <a:rPr lang="en-US" sz="1600" smtClean="0">
                <a:latin typeface="Courier New" pitchFamily="49" charset="0"/>
              </a:rPr>
              <a:t>         if (account.isPremium()) {</a:t>
            </a:r>
          </a:p>
          <a:p>
            <a:pPr eaLnBrk="1" hangingPunct="1">
              <a:lnSpc>
                <a:spcPct val="70000"/>
              </a:lnSpc>
              <a:buFont typeface="Wingdings" pitchFamily="2" charset="2"/>
              <a:buNone/>
            </a:pPr>
            <a:r>
              <a:rPr lang="en-US" sz="1600" smtClean="0">
                <a:latin typeface="Courier New" pitchFamily="49" charset="0"/>
              </a:rPr>
              <a:t>            totalFee += BROKER_FEE_PERCENT * account.interest();</a:t>
            </a:r>
          </a:p>
          <a:p>
            <a:pPr eaLnBrk="1" hangingPunct="1">
              <a:lnSpc>
                <a:spcPct val="70000"/>
              </a:lnSpc>
              <a:buFont typeface="Wingdings" pitchFamily="2" charset="2"/>
              <a:buNone/>
            </a:pPr>
            <a:r>
              <a:rPr lang="en-US" sz="1600" smtClean="0">
                <a:latin typeface="Courier New" pitchFamily="49" charset="0"/>
              </a:rPr>
              <a:t>         }</a:t>
            </a:r>
          </a:p>
          <a:p>
            <a:pPr eaLnBrk="1" hangingPunct="1">
              <a:lnSpc>
                <a:spcPct val="70000"/>
              </a:lnSpc>
              <a:buFont typeface="Wingdings" pitchFamily="2" charset="2"/>
              <a:buNone/>
            </a:pPr>
            <a:r>
              <a:rPr lang="en-US" sz="1600" smtClean="0">
                <a:latin typeface="Courier New" pitchFamily="49" charset="0"/>
              </a:rPr>
              <a:t>      }</a:t>
            </a:r>
          </a:p>
          <a:p>
            <a:pPr eaLnBrk="1" hangingPunct="1">
              <a:lnSpc>
                <a:spcPct val="70000"/>
              </a:lnSpc>
              <a:buFont typeface="Wingdings" pitchFamily="2" charset="2"/>
              <a:buNone/>
            </a:pPr>
            <a:r>
              <a:rPr lang="en-US" sz="1600" smtClean="0">
                <a:latin typeface="Courier New" pitchFamily="49" charset="0"/>
              </a:rPr>
              <a:t>      return totalFee;</a:t>
            </a:r>
            <a:br>
              <a:rPr lang="en-US" sz="1600" smtClean="0">
                <a:latin typeface="Courier New" pitchFamily="49" charset="0"/>
              </a:rPr>
            </a:br>
            <a:r>
              <a:rPr lang="en-US" sz="1600" smtClean="0">
                <a:latin typeface="Courier New" pitchFamily="49" charset="0"/>
              </a:rPr>
              <a:t>}</a:t>
            </a:r>
          </a:p>
          <a:p>
            <a:pPr eaLnBrk="1" hangingPunct="1">
              <a:lnSpc>
                <a:spcPct val="70000"/>
              </a:lnSpc>
              <a:buFont typeface="Wingdings" pitchFamily="2" charset="2"/>
              <a:buNone/>
            </a:pPr>
            <a:endParaRPr lang="en-US" sz="1600" smtClean="0">
              <a:latin typeface="Courier New" pitchFamily="49" charset="0"/>
            </a:endParaRPr>
          </a:p>
          <a:p>
            <a:pPr eaLnBrk="1" hangingPunct="1">
              <a:lnSpc>
                <a:spcPct val="70000"/>
              </a:lnSpc>
              <a:buFont typeface="Wingdings" pitchFamily="2" charset="2"/>
              <a:buNone/>
            </a:pPr>
            <a:r>
              <a:rPr lang="en-US" sz="1600" smtClean="0">
                <a:latin typeface="Courier New" pitchFamily="49" charset="0"/>
              </a:rPr>
              <a:t>}</a:t>
            </a:r>
          </a:p>
        </p:txBody>
      </p:sp>
    </p:spTree>
    <p:extLst>
      <p:ext uri="{BB962C8B-B14F-4D97-AF65-F5344CB8AC3E}">
        <p14:creationId xmlns:p14="http://schemas.microsoft.com/office/powerpoint/2010/main" val="93700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Pair programming</a:t>
            </a:r>
            <a:endParaRPr lang="en-US" dirty="0" smtClean="0"/>
          </a:p>
        </p:txBody>
      </p:sp>
      <p:sp>
        <p:nvSpPr>
          <p:cNvPr id="1722371" name="Rectangle 3"/>
          <p:cNvSpPr>
            <a:spLocks noGrp="1" noChangeArrowheads="1"/>
          </p:cNvSpPr>
          <p:nvPr>
            <p:ph type="body" idx="1"/>
          </p:nvPr>
        </p:nvSpPr>
        <p:spPr/>
        <p:txBody>
          <a:bodyPr/>
          <a:lstStyle/>
          <a:p>
            <a:r>
              <a:rPr lang="en-US" sz="2000" dirty="0" smtClean="0"/>
              <a:t>Technique from agile (XP)</a:t>
            </a:r>
          </a:p>
          <a:p>
            <a:r>
              <a:rPr lang="en-US" sz="2000" dirty="0" smtClean="0"/>
              <a:t>2 people, 1 computer</a:t>
            </a:r>
          </a:p>
          <a:p>
            <a:pPr lvl="1"/>
            <a:r>
              <a:rPr lang="en-US" sz="2000" dirty="0" smtClean="0"/>
              <a:t>take turns “driving” – tactics vs. strategy</a:t>
            </a:r>
          </a:p>
          <a:p>
            <a:pPr lvl="1"/>
            <a:r>
              <a:rPr lang="en-US" sz="2000" dirty="0" smtClean="0"/>
              <a:t>rotate pairs often</a:t>
            </a:r>
          </a:p>
          <a:p>
            <a:pPr lvl="2"/>
            <a:r>
              <a:rPr lang="en-US" sz="2000" dirty="0" smtClean="0"/>
              <a:t>pair people of different experience levels</a:t>
            </a:r>
          </a:p>
          <a:p>
            <a:pPr lvl="2"/>
            <a:r>
              <a:rPr lang="en-US" sz="2000" dirty="0" smtClean="0"/>
              <a:t>all pairs</a:t>
            </a:r>
          </a:p>
          <a:p>
            <a:r>
              <a:rPr lang="en-US" sz="2000" dirty="0" smtClean="0"/>
              <a:t>pros:</a:t>
            </a:r>
          </a:p>
          <a:p>
            <a:pPr lvl="1"/>
            <a:r>
              <a:rPr lang="en-US" sz="2000" dirty="0" smtClean="0"/>
              <a:t>Can produce better code</a:t>
            </a:r>
          </a:p>
          <a:p>
            <a:pPr lvl="1"/>
            <a:r>
              <a:rPr lang="en-US" sz="2000" dirty="0" smtClean="0"/>
              <a:t>An inexperienced coder can learn from an experienced one</a:t>
            </a:r>
          </a:p>
          <a:p>
            <a:r>
              <a:rPr lang="en-US" sz="2000" dirty="0" smtClean="0"/>
              <a:t>cons:</a:t>
            </a:r>
          </a:p>
          <a:p>
            <a:pPr lvl="1"/>
            <a:r>
              <a:rPr lang="en-US" sz="2000" dirty="0" smtClean="0"/>
              <a:t>Some people don’t like it</a:t>
            </a:r>
            <a:endParaRPr lang="en-US" sz="2000" dirty="0" smtClean="0"/>
          </a:p>
        </p:txBody>
      </p:sp>
      <p:sp>
        <p:nvSpPr>
          <p:cNvPr id="5" name="Date Placeholder 4"/>
          <p:cNvSpPr>
            <a:spLocks noGrp="1"/>
          </p:cNvSpPr>
          <p:nvPr>
            <p:ph type="dt" sz="half" idx="10"/>
          </p:nvPr>
        </p:nvSpPr>
        <p:spPr/>
        <p:txBody>
          <a:bodyPr/>
          <a:lstStyle/>
          <a:p>
            <a:pPr>
              <a:defRPr/>
            </a:pPr>
            <a:r>
              <a:rPr lang="en-US" smtClean="0"/>
              <a:t>CSE403 Sp12</a:t>
            </a:r>
            <a:endParaRPr lang="en-US"/>
          </a:p>
        </p:txBody>
      </p:sp>
      <p:grpSp>
        <p:nvGrpSpPr>
          <p:cNvPr id="7" name="Group 6"/>
          <p:cNvGrpSpPr/>
          <p:nvPr/>
        </p:nvGrpSpPr>
        <p:grpSpPr>
          <a:xfrm>
            <a:off x="6388100" y="74057"/>
            <a:ext cx="2603500" cy="2365117"/>
            <a:chOff x="5921375" y="388382"/>
            <a:chExt cx="2603500" cy="2365117"/>
          </a:xfrm>
        </p:grpSpPr>
        <p:pic>
          <p:nvPicPr>
            <p:cNvPr id="1026" name="Picture 2" descr="http://technet.microsoft.com/en-us/magazine/cc462814.fig.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1375" y="388382"/>
              <a:ext cx="2603500" cy="173783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11828" y="2107168"/>
              <a:ext cx="2446372" cy="646331"/>
            </a:xfrm>
            <a:prstGeom prst="rect">
              <a:avLst/>
            </a:prstGeom>
            <a:noFill/>
          </p:spPr>
          <p:txBody>
            <a:bodyPr wrap="square" rtlCol="0">
              <a:spAutoFit/>
            </a:bodyPr>
            <a:lstStyle/>
            <a:p>
              <a:r>
                <a:rPr lang="en-US" sz="1800" dirty="0" smtClean="0"/>
                <a:t>Multiple kids, multiple mice, one computer</a:t>
              </a:r>
              <a:endParaRPr lang="en-US" sz="1800" dirty="0"/>
            </a:p>
          </p:txBody>
        </p:sp>
      </p:grpSp>
    </p:spTree>
    <p:extLst>
      <p:ext uri="{BB962C8B-B14F-4D97-AF65-F5344CB8AC3E}">
        <p14:creationId xmlns:p14="http://schemas.microsoft.com/office/powerpoint/2010/main" val="1650808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known about PP?</a:t>
            </a:r>
            <a:endParaRPr lang="en-US" dirty="0"/>
          </a:p>
        </p:txBody>
      </p:sp>
      <p:sp>
        <p:nvSpPr>
          <p:cNvPr id="3" name="Content Placeholder 2"/>
          <p:cNvSpPr>
            <a:spLocks noGrp="1"/>
          </p:cNvSpPr>
          <p:nvPr>
            <p:ph idx="1"/>
          </p:nvPr>
        </p:nvSpPr>
        <p:spPr/>
        <p:txBody>
          <a:bodyPr/>
          <a:lstStyle/>
          <a:p>
            <a:r>
              <a:rPr lang="en-US" sz="2000" dirty="0" smtClean="0"/>
              <a:t>Not entirely clear</a:t>
            </a:r>
          </a:p>
          <a:p>
            <a:r>
              <a:rPr lang="en-US" sz="2000" dirty="0"/>
              <a:t>“Laurie Williams … has shown that paired programmers are only 15% slower than two independent individual programmers, but produce 15% fewer bugs. Since testing and debugging are often many times more costly than initial programming, this is an impressive result.” [Economist, 2001</a:t>
            </a:r>
            <a:r>
              <a:rPr lang="en-US" sz="2000" dirty="0" smtClean="0"/>
              <a:t>]</a:t>
            </a:r>
          </a:p>
          <a:p>
            <a:r>
              <a:rPr lang="en-US" sz="2000" dirty="0" smtClean="0"/>
              <a:t>A </a:t>
            </a:r>
            <a:r>
              <a:rPr lang="en-US" sz="2000" dirty="0" smtClean="0">
                <a:hlinkClick r:id="rId2"/>
              </a:rPr>
              <a:t>5 year-old</a:t>
            </a:r>
            <a:r>
              <a:rPr lang="en-US" sz="2000" dirty="0">
                <a:hlinkClick r:id="rId2"/>
              </a:rPr>
              <a:t> meta-analysis</a:t>
            </a:r>
            <a:r>
              <a:rPr lang="en-US" sz="2000" dirty="0"/>
              <a:t> </a:t>
            </a:r>
            <a:r>
              <a:rPr lang="en-US" sz="2000" dirty="0" smtClean="0"/>
              <a:t>stated:</a:t>
            </a:r>
            <a:r>
              <a:rPr lang="en-US" sz="2000" dirty="0"/>
              <a:t> </a:t>
            </a:r>
            <a:r>
              <a:rPr lang="en-US" sz="2000" dirty="0" smtClean="0"/>
              <a:t>"pair </a:t>
            </a:r>
            <a:r>
              <a:rPr lang="en-US" sz="2000" dirty="0"/>
              <a:t>programming is not uniformly beneficial </a:t>
            </a:r>
            <a:r>
              <a:rPr lang="en-US" sz="2000" dirty="0" smtClean="0"/>
              <a:t>or effective </a:t>
            </a:r>
            <a:r>
              <a:rPr lang="en-US" sz="2000" dirty="0"/>
              <a:t>because many other factors besides </a:t>
            </a:r>
            <a:r>
              <a:rPr lang="en-US" sz="2000" dirty="0" smtClean="0"/>
              <a:t>the </a:t>
            </a:r>
            <a:r>
              <a:rPr lang="en-US" sz="2000" dirty="0"/>
              <a:t>choice of whether to use pair programming </a:t>
            </a:r>
            <a:r>
              <a:rPr lang="en-US" sz="2000" dirty="0" smtClean="0"/>
              <a:t>have </a:t>
            </a:r>
            <a:r>
              <a:rPr lang="en-US" sz="2000" dirty="0"/>
              <a:t>large effects on the outcome of a </a:t>
            </a:r>
            <a:r>
              <a:rPr lang="en-US" sz="2000" dirty="0" smtClean="0"/>
              <a:t>programming task.”</a:t>
            </a:r>
          </a:p>
          <a:p>
            <a:r>
              <a:rPr lang="en-US" sz="2000" dirty="0" smtClean="0"/>
              <a:t>And many other studies, with mixed outcome</a:t>
            </a:r>
          </a:p>
          <a:p>
            <a:pPr lvl="1"/>
            <a:r>
              <a:rPr lang="en-US" sz="2000" i="1" dirty="0" smtClean="0"/>
              <a:t>Usually</a:t>
            </a:r>
            <a:r>
              <a:rPr lang="en-US" sz="2000" dirty="0" smtClean="0"/>
              <a:t> “less productive” but “better quality”</a:t>
            </a:r>
          </a:p>
          <a:p>
            <a:pPr lvl="1"/>
            <a:r>
              <a:rPr lang="en-US" sz="2000" dirty="0" smtClean="0"/>
              <a:t>Some results showing benefits in introductory programming and in increasing diversity in computing</a:t>
            </a:r>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4</a:t>
            </a:fld>
            <a:endParaRPr lang="en-US"/>
          </a:p>
        </p:txBody>
      </p:sp>
    </p:spTree>
    <p:extLst>
      <p:ext uri="{BB962C8B-B14F-4D97-AF65-F5344CB8AC3E}">
        <p14:creationId xmlns:p14="http://schemas.microsoft.com/office/powerpoint/2010/main" val="229729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“hard to measure” benefits</a:t>
            </a:r>
            <a:endParaRPr lang="en-US" dirty="0"/>
          </a:p>
        </p:txBody>
      </p:sp>
      <p:sp>
        <p:nvSpPr>
          <p:cNvPr id="3" name="Content Placeholder 2"/>
          <p:cNvSpPr>
            <a:spLocks noGrp="1"/>
          </p:cNvSpPr>
          <p:nvPr>
            <p:ph idx="1"/>
          </p:nvPr>
        </p:nvSpPr>
        <p:spPr/>
        <p:txBody>
          <a:bodyPr/>
          <a:lstStyle/>
          <a:p>
            <a:r>
              <a:rPr lang="en-US" dirty="0"/>
              <a:t>Knowledge </a:t>
            </a:r>
            <a:r>
              <a:rPr lang="en-US" dirty="0" smtClean="0"/>
              <a:t>passing</a:t>
            </a:r>
          </a:p>
          <a:p>
            <a:pPr lvl="1"/>
            <a:r>
              <a:rPr lang="en-US" dirty="0" smtClean="0"/>
              <a:t>Practices</a:t>
            </a:r>
          </a:p>
          <a:p>
            <a:pPr lvl="1"/>
            <a:r>
              <a:rPr lang="en-US" dirty="0" smtClean="0"/>
              <a:t>Knowledge of the specific system</a:t>
            </a:r>
          </a:p>
          <a:p>
            <a:r>
              <a:rPr lang="en-US" dirty="0"/>
              <a:t>I</a:t>
            </a:r>
            <a:r>
              <a:rPr lang="en-US" dirty="0" smtClean="0"/>
              <a:t>mproved </a:t>
            </a:r>
            <a:r>
              <a:rPr lang="en-US" dirty="0"/>
              <a:t>discipline and time </a:t>
            </a:r>
            <a:r>
              <a:rPr lang="en-US" dirty="0" smtClean="0"/>
              <a:t>management</a:t>
            </a:r>
          </a:p>
          <a:p>
            <a:pPr lvl="1"/>
            <a:r>
              <a:rPr lang="en-US" dirty="0" smtClean="0"/>
              <a:t>Less likely </a:t>
            </a:r>
            <a:r>
              <a:rPr lang="en-US" dirty="0"/>
              <a:t>to skip writing </a:t>
            </a:r>
            <a:r>
              <a:rPr lang="en-US" dirty="0" smtClean="0"/>
              <a:t>tests</a:t>
            </a:r>
            <a:r>
              <a:rPr lang="en-US" dirty="0"/>
              <a:t> </a:t>
            </a:r>
            <a:r>
              <a:rPr lang="en-US" dirty="0" smtClean="0"/>
              <a:t>or cutting other corners</a:t>
            </a:r>
          </a:p>
          <a:p>
            <a:pPr lvl="1"/>
            <a:r>
              <a:rPr lang="en-US" dirty="0" smtClean="0"/>
              <a:t>Less likely to </a:t>
            </a:r>
            <a:r>
              <a:rPr lang="en-US" dirty="0"/>
              <a:t>spend </a:t>
            </a:r>
            <a:r>
              <a:rPr lang="en-US" dirty="0" smtClean="0"/>
              <a:t>time on personal stuff</a:t>
            </a:r>
          </a:p>
          <a:p>
            <a:pPr lvl="1"/>
            <a:r>
              <a:rPr lang="en-US" dirty="0" smtClean="0"/>
              <a:t>Fewer interruptions of </a:t>
            </a:r>
            <a:r>
              <a:rPr lang="en-US" dirty="0"/>
              <a:t>a pair than </a:t>
            </a:r>
            <a:r>
              <a:rPr lang="en-US" dirty="0" smtClean="0"/>
              <a:t>an individual</a:t>
            </a:r>
            <a:endParaRPr lang="en-US" dirty="0"/>
          </a:p>
          <a:p>
            <a:r>
              <a:rPr lang="en-US" dirty="0"/>
              <a:t>I</a:t>
            </a:r>
            <a:r>
              <a:rPr lang="en-US" dirty="0" smtClean="0"/>
              <a:t>ncreased morale</a:t>
            </a:r>
          </a:p>
          <a:p>
            <a:r>
              <a:rPr lang="en-US" dirty="0" smtClean="0"/>
              <a:t>Greater confidence </a:t>
            </a:r>
            <a:r>
              <a:rPr lang="en-US" dirty="0"/>
              <a:t>in the </a:t>
            </a:r>
            <a:r>
              <a:rPr lang="en-US" dirty="0" smtClean="0"/>
              <a:t>properties of </a:t>
            </a:r>
            <a:r>
              <a:rPr lang="en-US" dirty="0"/>
              <a:t>the </a:t>
            </a:r>
            <a:r>
              <a:rPr lang="en-US" dirty="0" smtClean="0"/>
              <a:t>code</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5</a:t>
            </a:fld>
            <a:endParaRPr lang="en-US"/>
          </a:p>
        </p:txBody>
      </p:sp>
    </p:spTree>
    <p:extLst>
      <p:ext uri="{BB962C8B-B14F-4D97-AF65-F5344CB8AC3E}">
        <p14:creationId xmlns:p14="http://schemas.microsoft.com/office/powerpoint/2010/main" val="688682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Reviews</a:t>
            </a:r>
            <a:endParaRPr lang="en-US" smtClean="0"/>
          </a:p>
        </p:txBody>
      </p:sp>
      <p:sp>
        <p:nvSpPr>
          <p:cNvPr id="5124" name="Rectangle 3"/>
          <p:cNvSpPr>
            <a:spLocks noGrp="1" noChangeArrowheads="1"/>
          </p:cNvSpPr>
          <p:nvPr>
            <p:ph type="body" idx="1"/>
          </p:nvPr>
        </p:nvSpPr>
        <p:spPr>
          <a:xfrm>
            <a:off x="685800" y="1600200"/>
            <a:ext cx="3905250" cy="4495800"/>
          </a:xfrm>
        </p:spPr>
        <p:txBody>
          <a:bodyPr/>
          <a:lstStyle/>
          <a:p>
            <a:r>
              <a:rPr lang="en-US" sz="2000" dirty="0" smtClean="0"/>
              <a:t>Other team member(s) read an artifact (design, specification, code) and suggest improvements</a:t>
            </a:r>
          </a:p>
          <a:p>
            <a:r>
              <a:rPr lang="en-US" sz="2000" dirty="0" smtClean="0"/>
              <a:t>Feedback leads to improvements, followed by additional reviews and eventually approval</a:t>
            </a:r>
          </a:p>
          <a:p>
            <a:r>
              <a:rPr lang="en-US" sz="2000" dirty="0" smtClean="0"/>
              <a:t>Can occur before or after code is committed</a:t>
            </a:r>
          </a:p>
          <a:p>
            <a:r>
              <a:rPr lang="en-US" sz="2000" dirty="0" smtClean="0"/>
              <a:t>Getting the right balance in when and how much is important</a:t>
            </a:r>
            <a:endParaRPr lang="en-US" sz="2000" dirty="0" smtClean="0"/>
          </a:p>
        </p:txBody>
      </p:sp>
      <p:sp>
        <p:nvSpPr>
          <p:cNvPr id="2" name="Date Placeholder 1"/>
          <p:cNvSpPr>
            <a:spLocks noGrp="1"/>
          </p:cNvSpPr>
          <p:nvPr>
            <p:ph type="dt" sz="half" idx="4294967295"/>
          </p:nvPr>
        </p:nvSpPr>
        <p:spPr>
          <a:xfrm>
            <a:off x="0" y="6400800"/>
            <a:ext cx="1905000" cy="457200"/>
          </a:xfrm>
        </p:spPr>
        <p:txBody>
          <a:bodyPr/>
          <a:lstStyle/>
          <a:p>
            <a:pPr>
              <a:defRPr/>
            </a:pPr>
            <a:r>
              <a:rPr lang="en-US" dirty="0" smtClean="0"/>
              <a:t>CSE403 Sp12</a:t>
            </a:r>
            <a:endParaRPr lang="en-US" dirty="0"/>
          </a:p>
        </p:txBody>
      </p:sp>
      <p:sp>
        <p:nvSpPr>
          <p:cNvPr id="6" name="Rectangle 5"/>
          <p:cNvSpPr/>
          <p:nvPr/>
        </p:nvSpPr>
        <p:spPr>
          <a:xfrm>
            <a:off x="4791075" y="1571685"/>
            <a:ext cx="3867150" cy="4524315"/>
          </a:xfrm>
          <a:prstGeom prst="rect">
            <a:avLst/>
          </a:prstGeom>
          <a:ln>
            <a:solidFill>
              <a:srgbClr val="7030A0"/>
            </a:solidFill>
          </a:ln>
        </p:spPr>
        <p:txBody>
          <a:bodyPr wrap="square">
            <a:spAutoFit/>
          </a:bodyPr>
          <a:lstStyle/>
          <a:p>
            <a:pPr marL="342900" indent="-342900" algn="l">
              <a:buFont typeface="Arial" pitchFamily="34" charset="0"/>
              <a:buChar char="•"/>
            </a:pPr>
            <a:r>
              <a:rPr lang="en-US" dirty="0"/>
              <a:t>...  everything is </a:t>
            </a:r>
            <a:r>
              <a:rPr lang="en-US" dirty="0" smtClean="0"/>
              <a:t>usually fair game</a:t>
            </a:r>
          </a:p>
          <a:p>
            <a:pPr marL="800100" lvl="1" indent="-342900" algn="l">
              <a:buFont typeface="Arial" pitchFamily="34" charset="0"/>
              <a:buChar char="•"/>
            </a:pPr>
            <a:r>
              <a:rPr lang="en-US" dirty="0" smtClean="0"/>
              <a:t>documentation</a:t>
            </a:r>
            <a:endParaRPr lang="en-US" dirty="0"/>
          </a:p>
          <a:p>
            <a:pPr marL="800100" lvl="1" indent="-342900" algn="l">
              <a:buFont typeface="Arial" pitchFamily="34" charset="0"/>
              <a:buChar char="•"/>
            </a:pPr>
            <a:r>
              <a:rPr lang="en-US" dirty="0"/>
              <a:t>defects in program logic</a:t>
            </a:r>
          </a:p>
          <a:p>
            <a:pPr marL="800100" lvl="1" indent="-342900" algn="l">
              <a:buFont typeface="Arial" pitchFamily="34" charset="0"/>
              <a:buChar char="•"/>
            </a:pPr>
            <a:r>
              <a:rPr lang="en-US" dirty="0"/>
              <a:t>program structure</a:t>
            </a:r>
          </a:p>
          <a:p>
            <a:pPr marL="800100" lvl="1" indent="-342900" algn="l">
              <a:buFont typeface="Arial" pitchFamily="34" charset="0"/>
              <a:buChar char="•"/>
            </a:pPr>
            <a:r>
              <a:rPr lang="en-US" dirty="0"/>
              <a:t>coding standards &amp; uniformity with codebase</a:t>
            </a:r>
          </a:p>
          <a:p>
            <a:pPr marL="800100" lvl="1" indent="-342900" algn="l">
              <a:buFont typeface="Arial" pitchFamily="34" charset="0"/>
              <a:buChar char="•"/>
            </a:pPr>
            <a:r>
              <a:rPr lang="en-US" dirty="0"/>
              <a:t>enforce subjective </a:t>
            </a:r>
            <a:r>
              <a:rPr lang="en-US" dirty="0" smtClean="0"/>
              <a:t>rules</a:t>
            </a:r>
            <a:endParaRPr lang="en-US" dirty="0"/>
          </a:p>
        </p:txBody>
      </p:sp>
    </p:spTree>
    <p:extLst>
      <p:ext uri="{BB962C8B-B14F-4D97-AF65-F5344CB8AC3E}">
        <p14:creationId xmlns:p14="http://schemas.microsoft.com/office/powerpoint/2010/main" val="170930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Analogy: writing a newspaper article</a:t>
            </a:r>
            <a:endParaRPr lang="en-US" dirty="0"/>
          </a:p>
        </p:txBody>
      </p:sp>
      <p:sp>
        <p:nvSpPr>
          <p:cNvPr id="3" name="Content Placeholder 2"/>
          <p:cNvSpPr>
            <a:spLocks noGrp="1"/>
          </p:cNvSpPr>
          <p:nvPr>
            <p:ph idx="1"/>
          </p:nvPr>
        </p:nvSpPr>
        <p:spPr/>
        <p:txBody>
          <a:bodyPr/>
          <a:lstStyle/>
          <a:p>
            <a:r>
              <a:rPr lang="en-US" dirty="0" smtClean="0"/>
              <a:t>What is the effectiveness of…</a:t>
            </a:r>
          </a:p>
          <a:p>
            <a:pPr lvl="1"/>
            <a:r>
              <a:rPr lang="en-US" dirty="0" smtClean="0"/>
              <a:t>Spell-check/grammar check?</a:t>
            </a:r>
          </a:p>
          <a:p>
            <a:pPr lvl="1"/>
            <a:r>
              <a:rPr lang="en-US" dirty="0" smtClean="0"/>
              <a:t>Editing your own article?</a:t>
            </a:r>
          </a:p>
          <a:p>
            <a:pPr lvl="1"/>
            <a:r>
              <a:rPr lang="en-US" dirty="0" smtClean="0"/>
              <a:t>Others editing your article?</a:t>
            </a:r>
          </a:p>
          <a:p>
            <a:pPr lvl="1"/>
            <a:r>
              <a:rPr lang="en-US" dirty="0" smtClean="0"/>
              <a:t>Others walking through their comments with you?</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7</a:t>
            </a:fld>
            <a:endParaRPr lang="en-US"/>
          </a:p>
        </p:txBody>
      </p:sp>
    </p:spTree>
    <p:extLst>
      <p:ext uri="{BB962C8B-B14F-4D97-AF65-F5344CB8AC3E}">
        <p14:creationId xmlns:p14="http://schemas.microsoft.com/office/powerpoint/2010/main" val="2463906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for reviews</a:t>
            </a:r>
            <a:endParaRPr lang="en-US" dirty="0"/>
          </a:p>
        </p:txBody>
      </p:sp>
      <p:sp>
        <p:nvSpPr>
          <p:cNvPr id="3" name="Content Placeholder 2"/>
          <p:cNvSpPr>
            <a:spLocks noGrp="1"/>
          </p:cNvSpPr>
          <p:nvPr>
            <p:ph idx="1"/>
          </p:nvPr>
        </p:nvSpPr>
        <p:spPr/>
        <p:txBody>
          <a:bodyPr/>
          <a:lstStyle/>
          <a:p>
            <a:r>
              <a:rPr lang="en-US" dirty="0" smtClean="0"/>
              <a:t>Can catch many bugs, design flaws early</a:t>
            </a:r>
          </a:p>
          <a:p>
            <a:r>
              <a:rPr lang="en-US" dirty="0" smtClean="0"/>
              <a:t>&gt; 1 person has seen every piece of code</a:t>
            </a:r>
          </a:p>
          <a:p>
            <a:pPr lvl="1"/>
            <a:r>
              <a:rPr lang="en-US" dirty="0" smtClean="0"/>
              <a:t>Insurance against author’s disappearance</a:t>
            </a:r>
          </a:p>
          <a:p>
            <a:pPr lvl="1"/>
            <a:r>
              <a:rPr lang="en-US" dirty="0" smtClean="0"/>
              <a:t>Accountability (both author and reviewers are accountable)</a:t>
            </a:r>
          </a:p>
          <a:p>
            <a:r>
              <a:rPr lang="en-US" dirty="0" smtClean="0"/>
              <a:t>Forcing function for documentation and code improvements</a:t>
            </a:r>
          </a:p>
          <a:p>
            <a:pPr lvl="1"/>
            <a:r>
              <a:rPr lang="en-US" dirty="0" smtClean="0"/>
              <a:t>Authors to articulate their decisions</a:t>
            </a:r>
          </a:p>
          <a:p>
            <a:pPr lvl="1"/>
            <a:r>
              <a:rPr lang="en-US" dirty="0" smtClean="0"/>
              <a:t>Authors participate in the discovery of flaws</a:t>
            </a:r>
          </a:p>
          <a:p>
            <a:pPr lvl="1"/>
            <a:r>
              <a:rPr lang="en-US" dirty="0" smtClean="0"/>
              <a:t>Prospect of someone reviewing your code raises quality threshold</a:t>
            </a:r>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8</a:t>
            </a:fld>
            <a:endParaRPr lang="en-US"/>
          </a:p>
        </p:txBody>
      </p:sp>
    </p:spTree>
    <p:extLst>
      <p:ext uri="{BB962C8B-B14F-4D97-AF65-F5344CB8AC3E}">
        <p14:creationId xmlns:p14="http://schemas.microsoft.com/office/powerpoint/2010/main" val="3104398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motivation</a:t>
            </a:r>
            <a:endParaRPr lang="en-US" dirty="0"/>
          </a:p>
        </p:txBody>
      </p:sp>
      <p:sp>
        <p:nvSpPr>
          <p:cNvPr id="3" name="Content Placeholder 2"/>
          <p:cNvSpPr>
            <a:spLocks noGrp="1"/>
          </p:cNvSpPr>
          <p:nvPr>
            <p:ph idx="1"/>
          </p:nvPr>
        </p:nvSpPr>
        <p:spPr/>
        <p:txBody>
          <a:bodyPr/>
          <a:lstStyle/>
          <a:p>
            <a:r>
              <a:rPr lang="en-US" dirty="0" smtClean="0"/>
              <a:t>Inexperienced </a:t>
            </a:r>
            <a:r>
              <a:rPr lang="en-US" dirty="0"/>
              <a:t>personnel get hands-on experience without hurting code quality</a:t>
            </a:r>
          </a:p>
          <a:p>
            <a:pPr lvl="1"/>
            <a:r>
              <a:rPr lang="en-US" dirty="0"/>
              <a:t>Pairing them up with experienced developers</a:t>
            </a:r>
          </a:p>
          <a:p>
            <a:pPr lvl="1"/>
            <a:r>
              <a:rPr lang="en-US" dirty="0"/>
              <a:t>Can learn by being a reviewer as well</a:t>
            </a:r>
          </a:p>
          <a:p>
            <a:r>
              <a:rPr lang="en-US" dirty="0"/>
              <a:t>Explicit </a:t>
            </a:r>
            <a:r>
              <a:rPr lang="en-US" dirty="0" smtClean="0"/>
              <a:t>non-purpose</a:t>
            </a:r>
            <a:endParaRPr lang="en-US" dirty="0"/>
          </a:p>
          <a:p>
            <a:pPr lvl="1"/>
            <a:r>
              <a:rPr lang="en-US" dirty="0"/>
              <a:t>Assessment of individuals for promotion, pay, ranking, etc.</a:t>
            </a:r>
          </a:p>
          <a:p>
            <a:pPr lvl="1"/>
            <a:r>
              <a:rPr lang="en-US" dirty="0"/>
              <a:t>Management is usually not permitted at </a:t>
            </a:r>
            <a:r>
              <a:rPr lang="en-US" dirty="0" smtClean="0"/>
              <a:t>reviews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9</a:t>
            </a:fld>
            <a:endParaRPr lang="en-US"/>
          </a:p>
        </p:txBody>
      </p:sp>
    </p:spTree>
    <p:extLst>
      <p:ext uri="{BB962C8B-B14F-4D97-AF65-F5344CB8AC3E}">
        <p14:creationId xmlns:p14="http://schemas.microsoft.com/office/powerpoint/2010/main" val="3218701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26937</TotalTime>
  <Words>1629</Words>
  <Application>Microsoft Office PowerPoint</Application>
  <PresentationFormat>On-screen Show (4:3)</PresentationFormat>
  <Paragraphs>273</Paragraphs>
  <Slides>23</Slides>
  <Notes>1</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dan_design_template</vt:lpstr>
      <vt:lpstr>CSE403 ● Software engineering ● sp12</vt:lpstr>
      <vt:lpstr>Collaborative programming</vt:lpstr>
      <vt:lpstr>Pair programming</vt:lpstr>
      <vt:lpstr>What is known about PP?</vt:lpstr>
      <vt:lpstr>Possible “hard to measure” benefits</vt:lpstr>
      <vt:lpstr>Reviews</vt:lpstr>
      <vt:lpstr>Analogy: writing a newspaper article</vt:lpstr>
      <vt:lpstr>Motivation for reviews</vt:lpstr>
      <vt:lpstr>More motivation</vt:lpstr>
      <vt:lpstr>Motivation by the numbers (From Steve McConnell’s Code Complete)</vt:lpstr>
      <vt:lpstr>Logistics of the code review</vt:lpstr>
      <vt:lpstr>Review technique and goals</vt:lpstr>
      <vt:lpstr>Code review variations</vt:lpstr>
      <vt:lpstr>Code reviews in industry</vt:lpstr>
      <vt:lpstr>Common open source approach: incremental code review</vt:lpstr>
      <vt:lpstr>Ernst’s approach: holistic group code review</vt:lpstr>
      <vt:lpstr>Code Reviews at Google</vt:lpstr>
      <vt:lpstr>Code reviews at Yelp</vt:lpstr>
      <vt:lpstr>Code reviews at WotC</vt:lpstr>
      <vt:lpstr>Code reviews at Facebook</vt:lpstr>
      <vt:lpstr>Code review exercise </vt:lpstr>
      <vt:lpstr>Improved code (page 1)</vt:lpstr>
      <vt:lpstr>Improved code (page 2)</vt:lpstr>
    </vt:vector>
  </TitlesOfParts>
  <Company>_x0008_ᖤ]皤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CSE403 Software Engineering</dc:title>
  <dc:creator>David Notkin</dc:creator>
  <cp:lastModifiedBy>CSE</cp:lastModifiedBy>
  <cp:revision>1502</cp:revision>
  <cp:lastPrinted>2012-04-02T15:48:38Z</cp:lastPrinted>
  <dcterms:created xsi:type="dcterms:W3CDTF">2005-03-28T18:45:14Z</dcterms:created>
  <dcterms:modified xsi:type="dcterms:W3CDTF">2012-05-09T16:13:52Z</dcterms:modified>
</cp:coreProperties>
</file>